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308" r:id="rId2"/>
    <p:sldId id="414" r:id="rId3"/>
    <p:sldId id="328" r:id="rId4"/>
    <p:sldId id="321" r:id="rId5"/>
    <p:sldId id="331" r:id="rId6"/>
    <p:sldId id="335" r:id="rId7"/>
    <p:sldId id="336" r:id="rId8"/>
    <p:sldId id="337" r:id="rId9"/>
    <p:sldId id="338" r:id="rId10"/>
    <p:sldId id="339" r:id="rId11"/>
    <p:sldId id="340" r:id="rId12"/>
    <p:sldId id="342" r:id="rId13"/>
    <p:sldId id="394" r:id="rId14"/>
    <p:sldId id="333" r:id="rId15"/>
    <p:sldId id="343" r:id="rId16"/>
    <p:sldId id="393" r:id="rId17"/>
    <p:sldId id="395" r:id="rId18"/>
    <p:sldId id="334" r:id="rId19"/>
    <p:sldId id="396" r:id="rId20"/>
    <p:sldId id="398" r:id="rId21"/>
    <p:sldId id="411" r:id="rId22"/>
    <p:sldId id="399" r:id="rId23"/>
    <p:sldId id="329" r:id="rId24"/>
    <p:sldId id="354" r:id="rId25"/>
    <p:sldId id="357" r:id="rId26"/>
    <p:sldId id="359" r:id="rId27"/>
    <p:sldId id="362" r:id="rId28"/>
    <p:sldId id="401" r:id="rId29"/>
    <p:sldId id="371" r:id="rId30"/>
    <p:sldId id="372" r:id="rId31"/>
    <p:sldId id="366" r:id="rId32"/>
    <p:sldId id="375" r:id="rId33"/>
    <p:sldId id="376" r:id="rId34"/>
    <p:sldId id="412" r:id="rId35"/>
    <p:sldId id="379" r:id="rId36"/>
    <p:sldId id="382" r:id="rId37"/>
    <p:sldId id="383" r:id="rId38"/>
    <p:sldId id="410" r:id="rId39"/>
    <p:sldId id="405" r:id="rId40"/>
    <p:sldId id="406" r:id="rId41"/>
    <p:sldId id="407" r:id="rId42"/>
    <p:sldId id="408" r:id="rId43"/>
    <p:sldId id="403" r:id="rId44"/>
    <p:sldId id="330" r:id="rId45"/>
    <p:sldId id="415" r:id="rId46"/>
    <p:sldId id="416" r:id="rId47"/>
    <p:sldId id="418" r:id="rId48"/>
    <p:sldId id="419" r:id="rId49"/>
    <p:sldId id="421" r:id="rId50"/>
    <p:sldId id="420" r:id="rId51"/>
    <p:sldId id="422" r:id="rId52"/>
    <p:sldId id="423" r:id="rId5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E230C"/>
    <a:srgbClr val="1D1496"/>
    <a:srgbClr val="692A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94035" autoAdjust="0"/>
  </p:normalViewPr>
  <p:slideViewPr>
    <p:cSldViewPr>
      <p:cViewPr varScale="1">
        <p:scale>
          <a:sx n="107" d="100"/>
          <a:sy n="107" d="100"/>
        </p:scale>
        <p:origin x="-1734" y="-96"/>
      </p:cViewPr>
      <p:guideLst>
        <p:guide orient="horz" pos="2160"/>
        <p:guide pos="2861"/>
      </p:guideLst>
    </p:cSldViewPr>
  </p:slideViewPr>
  <p:outlineViewPr>
    <p:cViewPr>
      <p:scale>
        <a:sx n="33" d="100"/>
        <a:sy n="33" d="100"/>
      </p:scale>
      <p:origin x="0" y="54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81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+mn-ea"/>
              </a:defRPr>
            </a:lvl1pPr>
          </a:lstStyle>
          <a:p>
            <a:pPr>
              <a:defRPr/>
            </a:pPr>
            <a:fld id="{A0144025-52E6-4FE6-8792-D0F08AED76A9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+mn-ea"/>
              </a:defRPr>
            </a:lvl1pPr>
          </a:lstStyle>
          <a:p>
            <a:pPr>
              <a:defRPr/>
            </a:pPr>
            <a:fld id="{5AB40BC0-FB35-487E-8B5B-89196C57F4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046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未知"/>
          <p:cNvSpPr>
            <a:spLocks/>
          </p:cNvSpPr>
          <p:nvPr/>
        </p:nvSpPr>
        <p:spPr bwMode="auto">
          <a:xfrm>
            <a:off x="0" y="1792288"/>
            <a:ext cx="9097963" cy="3413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" y="279"/>
              </a:cxn>
              <a:cxn ang="0">
                <a:pos x="1824" y="739"/>
              </a:cxn>
              <a:cxn ang="0">
                <a:pos x="3946" y="695"/>
              </a:cxn>
              <a:cxn ang="0">
                <a:pos x="5731" y="297"/>
              </a:cxn>
              <a:cxn ang="0">
                <a:pos x="5722" y="153"/>
              </a:cxn>
              <a:cxn ang="0">
                <a:pos x="0" y="0"/>
              </a:cxn>
            </a:cxnLst>
            <a:rect l="0" t="0" r="r" b="b"/>
            <a:pathLst>
              <a:path w="5731" h="808">
                <a:moveTo>
                  <a:pt x="0" y="0"/>
                </a:moveTo>
                <a:lnTo>
                  <a:pt x="19" y="279"/>
                </a:lnTo>
                <a:cubicBezTo>
                  <a:pt x="321" y="399"/>
                  <a:pt x="1170" y="671"/>
                  <a:pt x="1824" y="739"/>
                </a:cubicBezTo>
                <a:cubicBezTo>
                  <a:pt x="2478" y="808"/>
                  <a:pt x="3295" y="769"/>
                  <a:pt x="3946" y="695"/>
                </a:cubicBezTo>
                <a:cubicBezTo>
                  <a:pt x="4597" y="621"/>
                  <a:pt x="5435" y="387"/>
                  <a:pt x="5731" y="297"/>
                </a:cubicBezTo>
                <a:lnTo>
                  <a:pt x="5722" y="1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0" y="0"/>
            <a:ext cx="9144000" cy="2089150"/>
            <a:chOff x="0" y="0"/>
            <a:chExt cx="5760" cy="1316"/>
          </a:xfrm>
        </p:grpSpPr>
        <p:grpSp>
          <p:nvGrpSpPr>
            <p:cNvPr id="7" name="Group 5"/>
            <p:cNvGrpSpPr>
              <a:grpSpLocks/>
            </p:cNvGrpSpPr>
            <p:nvPr userDrawn="1"/>
          </p:nvGrpSpPr>
          <p:grpSpPr bwMode="auto">
            <a:xfrm flipV="1">
              <a:off x="18" y="0"/>
              <a:ext cx="5742" cy="1128"/>
              <a:chOff x="0" y="0"/>
              <a:chExt cx="5760" cy="1680"/>
            </a:xfrm>
          </p:grpSpPr>
          <p:sp>
            <p:nvSpPr>
              <p:cNvPr id="9" name="Rectangle 6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5760" cy="1680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5760" cy="9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  <p:sp>
          <p:nvSpPr>
            <p:cNvPr id="8" name="未知"/>
            <p:cNvSpPr>
              <a:spLocks/>
            </p:cNvSpPr>
            <p:nvPr userDrawn="1"/>
          </p:nvSpPr>
          <p:spPr bwMode="auto">
            <a:xfrm>
              <a:off x="0" y="1092"/>
              <a:ext cx="5731" cy="224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6" y="315"/>
                </a:cxn>
                <a:cxn ang="0">
                  <a:pos x="1795" y="771"/>
                </a:cxn>
                <a:cxn ang="0">
                  <a:pos x="3821" y="742"/>
                </a:cxn>
                <a:cxn ang="0">
                  <a:pos x="5731" y="320"/>
                </a:cxn>
                <a:cxn ang="0">
                  <a:pos x="5693" y="0"/>
                </a:cxn>
                <a:cxn ang="0">
                  <a:pos x="0" y="36"/>
                </a:cxn>
              </a:cxnLst>
              <a:rect l="0" t="0" r="r" b="b"/>
              <a:pathLst>
                <a:path w="5731" h="842">
                  <a:moveTo>
                    <a:pt x="0" y="36"/>
                  </a:moveTo>
                  <a:lnTo>
                    <a:pt x="26" y="315"/>
                  </a:lnTo>
                  <a:cubicBezTo>
                    <a:pt x="325" y="438"/>
                    <a:pt x="1163" y="700"/>
                    <a:pt x="1795" y="771"/>
                  </a:cubicBezTo>
                  <a:cubicBezTo>
                    <a:pt x="2427" y="842"/>
                    <a:pt x="3165" y="817"/>
                    <a:pt x="3821" y="742"/>
                  </a:cubicBezTo>
                  <a:cubicBezTo>
                    <a:pt x="4477" y="667"/>
                    <a:pt x="5419" y="444"/>
                    <a:pt x="5731" y="320"/>
                  </a:cubicBezTo>
                  <a:lnTo>
                    <a:pt x="569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0" y="4689475"/>
            <a:ext cx="9144000" cy="2168525"/>
            <a:chOff x="0" y="0"/>
            <a:chExt cx="5760" cy="1412"/>
          </a:xfrm>
        </p:grpSpPr>
        <p:grpSp>
          <p:nvGrpSpPr>
            <p:cNvPr id="12" name="Group 10"/>
            <p:cNvGrpSpPr>
              <a:grpSpLocks/>
            </p:cNvGrpSpPr>
            <p:nvPr userDrawn="1"/>
          </p:nvGrpSpPr>
          <p:grpSpPr bwMode="auto">
            <a:xfrm>
              <a:off x="18" y="229"/>
              <a:ext cx="5742" cy="1183"/>
              <a:chOff x="0" y="3"/>
              <a:chExt cx="5760" cy="1677"/>
            </a:xfrm>
          </p:grpSpPr>
          <p:sp>
            <p:nvSpPr>
              <p:cNvPr id="16" name="Rectangle 11"/>
              <p:cNvSpPr>
                <a:spLocks noChangeArrowheads="1"/>
              </p:cNvSpPr>
              <p:nvPr userDrawn="1"/>
            </p:nvSpPr>
            <p:spPr bwMode="auto">
              <a:xfrm>
                <a:off x="0" y="3"/>
                <a:ext cx="5760" cy="1677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7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3"/>
                <a:ext cx="5760" cy="94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  <p:grpSp>
          <p:nvGrpSpPr>
            <p:cNvPr id="13" name="Group 13"/>
            <p:cNvGrpSpPr>
              <a:grpSpLocks/>
            </p:cNvGrpSpPr>
            <p:nvPr userDrawn="1"/>
          </p:nvGrpSpPr>
          <p:grpSpPr bwMode="auto">
            <a:xfrm>
              <a:off x="0" y="0"/>
              <a:ext cx="5731" cy="264"/>
              <a:chOff x="0" y="0"/>
              <a:chExt cx="5731" cy="426"/>
            </a:xfrm>
          </p:grpSpPr>
          <p:sp>
            <p:nvSpPr>
              <p:cNvPr id="14" name="未知"/>
              <p:cNvSpPr>
                <a:spLocks/>
              </p:cNvSpPr>
              <p:nvPr userDrawn="1"/>
            </p:nvSpPr>
            <p:spPr bwMode="auto">
              <a:xfrm flipV="1">
                <a:off x="0" y="0"/>
                <a:ext cx="5731" cy="3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" y="279"/>
                  </a:cxn>
                  <a:cxn ang="0">
                    <a:pos x="1824" y="739"/>
                  </a:cxn>
                  <a:cxn ang="0">
                    <a:pos x="3946" y="695"/>
                  </a:cxn>
                  <a:cxn ang="0">
                    <a:pos x="5731" y="297"/>
                  </a:cxn>
                  <a:cxn ang="0">
                    <a:pos x="5722" y="153"/>
                  </a:cxn>
                  <a:cxn ang="0">
                    <a:pos x="0" y="0"/>
                  </a:cxn>
                </a:cxnLst>
                <a:rect l="0" t="0" r="r" b="b"/>
                <a:pathLst>
                  <a:path w="5731" h="808">
                    <a:moveTo>
                      <a:pt x="0" y="0"/>
                    </a:moveTo>
                    <a:lnTo>
                      <a:pt x="19" y="279"/>
                    </a:lnTo>
                    <a:cubicBezTo>
                      <a:pt x="321" y="399"/>
                      <a:pt x="1170" y="671"/>
                      <a:pt x="1824" y="739"/>
                    </a:cubicBezTo>
                    <a:cubicBezTo>
                      <a:pt x="2478" y="808"/>
                      <a:pt x="3295" y="769"/>
                      <a:pt x="3946" y="695"/>
                    </a:cubicBezTo>
                    <a:cubicBezTo>
                      <a:pt x="4597" y="621"/>
                      <a:pt x="5435" y="387"/>
                      <a:pt x="5731" y="297"/>
                    </a:cubicBezTo>
                    <a:lnTo>
                      <a:pt x="5722" y="1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5" name="未知"/>
              <p:cNvSpPr>
                <a:spLocks/>
              </p:cNvSpPr>
              <p:nvPr userDrawn="1"/>
            </p:nvSpPr>
            <p:spPr bwMode="auto">
              <a:xfrm flipV="1">
                <a:off x="0" y="47"/>
                <a:ext cx="5731" cy="379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26" y="315"/>
                  </a:cxn>
                  <a:cxn ang="0">
                    <a:pos x="1795" y="771"/>
                  </a:cxn>
                  <a:cxn ang="0">
                    <a:pos x="3821" y="742"/>
                  </a:cxn>
                  <a:cxn ang="0">
                    <a:pos x="5731" y="320"/>
                  </a:cxn>
                  <a:cxn ang="0">
                    <a:pos x="5693" y="0"/>
                  </a:cxn>
                  <a:cxn ang="0">
                    <a:pos x="0" y="36"/>
                  </a:cxn>
                </a:cxnLst>
                <a:rect l="0" t="0" r="r" b="b"/>
                <a:pathLst>
                  <a:path w="5731" h="842">
                    <a:moveTo>
                      <a:pt x="0" y="36"/>
                    </a:moveTo>
                    <a:lnTo>
                      <a:pt x="26" y="315"/>
                    </a:lnTo>
                    <a:cubicBezTo>
                      <a:pt x="325" y="438"/>
                      <a:pt x="1163" y="700"/>
                      <a:pt x="1795" y="771"/>
                    </a:cubicBezTo>
                    <a:cubicBezTo>
                      <a:pt x="2427" y="842"/>
                      <a:pt x="3165" y="817"/>
                      <a:pt x="3821" y="742"/>
                    </a:cubicBezTo>
                    <a:cubicBezTo>
                      <a:pt x="4477" y="667"/>
                      <a:pt x="5419" y="444"/>
                      <a:pt x="5731" y="320"/>
                    </a:cubicBezTo>
                    <a:lnTo>
                      <a:pt x="5693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</p:grpSp>
      <p:grpSp>
        <p:nvGrpSpPr>
          <p:cNvPr id="18" name="Group 16"/>
          <p:cNvGrpSpPr>
            <a:grpSpLocks/>
          </p:cNvGrpSpPr>
          <p:nvPr/>
        </p:nvGrpSpPr>
        <p:grpSpPr bwMode="auto">
          <a:xfrm>
            <a:off x="0" y="0"/>
            <a:ext cx="9144000" cy="6867525"/>
            <a:chOff x="0" y="0"/>
            <a:chExt cx="5760" cy="4326"/>
          </a:xfrm>
        </p:grpSpPr>
        <p:sp>
          <p:nvSpPr>
            <p:cNvPr id="19" name="AutoShape 17"/>
            <p:cNvSpPr>
              <a:spLocks noChangeArrowheads="1"/>
            </p:cNvSpPr>
            <p:nvPr/>
          </p:nvSpPr>
          <p:spPr bwMode="auto">
            <a:xfrm>
              <a:off x="27" y="24"/>
              <a:ext cx="5709" cy="4272"/>
            </a:xfrm>
            <a:prstGeom prst="roundRect">
              <a:avLst>
                <a:gd name="adj" fmla="val 6227"/>
              </a:avLst>
            </a:prstGeom>
            <a:noFill/>
            <a:ln w="76200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3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 rot="16191400">
              <a:off x="-47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5520" y="3978"/>
              <a:ext cx="240" cy="3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64" y="196"/>
                </a:cxn>
                <a:cxn ang="0">
                  <a:pos x="84" y="282"/>
                </a:cxn>
                <a:cxn ang="0">
                  <a:pos x="0" y="342"/>
                </a:cxn>
                <a:cxn ang="0">
                  <a:pos x="246" y="348"/>
                </a:cxn>
              </a:cxnLst>
              <a:rect l="0" t="0" r="r" b="b"/>
              <a:pathLst>
                <a:path w="246" h="348">
                  <a:moveTo>
                    <a:pt x="246" y="0"/>
                  </a:moveTo>
                  <a:lnTo>
                    <a:pt x="164" y="196"/>
                  </a:lnTo>
                  <a:lnTo>
                    <a:pt x="84" y="282"/>
                  </a:lnTo>
                  <a:lnTo>
                    <a:pt x="0" y="342"/>
                  </a:lnTo>
                  <a:lnTo>
                    <a:pt x="246" y="348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33375"/>
            <a:ext cx="6480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0" name="Rectangle 22"/>
          <p:cNvSpPr>
            <a:spLocks noGrp="1" noChangeArrowheads="1"/>
          </p:cNvSpPr>
          <p:nvPr>
            <p:ph type="ctrTitle"/>
          </p:nvPr>
        </p:nvSpPr>
        <p:spPr>
          <a:xfrm>
            <a:off x="323850" y="2276475"/>
            <a:ext cx="5181600" cy="2286000"/>
          </a:xfrm>
        </p:spPr>
        <p:txBody>
          <a:bodyPr/>
          <a:lstStyle>
            <a:lvl1pPr algn="l">
              <a:defRPr sz="4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5410200"/>
            <a:ext cx="63246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0465F-A392-42D4-9C8F-A85B3A2B8F1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62750" y="304800"/>
            <a:ext cx="215265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30555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E0221-F67E-4A41-9761-6D72E7718D7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22"/>
            <a:ext cx="8610600" cy="5033978"/>
          </a:xfrm>
        </p:spPr>
        <p:txBody>
          <a:bodyPr/>
          <a:lstStyle>
            <a:lvl1pPr>
              <a:defRPr sz="3000" b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zh-CN" altLang="en-US" sz="2800" b="0" dirty="0" smtClean="0">
                <a:solidFill>
                  <a:srgbClr val="1D1496"/>
                </a:solidFill>
                <a:latin typeface="+mn-lt"/>
                <a:ea typeface="+mn-ea"/>
                <a:cs typeface="+mn-cs"/>
              </a:defRPr>
            </a:lvl2pPr>
            <a:lvl3pPr>
              <a:defRPr lang="zh-CN" altLang="en-US" sz="2600" dirty="0" smtClean="0">
                <a:solidFill>
                  <a:srgbClr val="692AA2"/>
                </a:solidFill>
                <a:latin typeface="Arial" pitchFamily="34" charset="0"/>
              </a:defRPr>
            </a:lvl3pPr>
            <a:lvl4pPr>
              <a:defRPr lang="zh-CN" altLang="en-US" sz="2600" dirty="0" smtClean="0">
                <a:solidFill>
                  <a:srgbClr val="0070C0"/>
                </a:solidFill>
                <a:latin typeface="Arial" pitchFamily="34" charset="0"/>
              </a:defRPr>
            </a:lvl4pPr>
            <a:lvl5pPr>
              <a:defRPr lang="zh-CN" altLang="en-US" sz="2400" dirty="0">
                <a:solidFill>
                  <a:srgbClr val="00B050"/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BA2D6-E31B-4A81-A30A-7F2C61A7E20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22F6F-87AD-49C5-A323-6D373888360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214422"/>
            <a:ext cx="4229100" cy="50339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214422"/>
            <a:ext cx="4229100" cy="50339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76B54-44C4-4C03-A464-0876036E832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0FBFD-3F79-476E-8BA6-2C2F482EB3F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312F5-ABE9-4810-8D9D-7A562AE8124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D9E92-B996-408B-B307-8043ABB032B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4D03C-A41E-4D25-910A-232C160361C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7D0E5-CEA9-473E-A183-C63C8DFFFF7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188913"/>
            <a:ext cx="91440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2413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8" name="未知"/>
          <p:cNvSpPr>
            <a:spLocks/>
          </p:cNvSpPr>
          <p:nvPr/>
        </p:nvSpPr>
        <p:spPr bwMode="auto">
          <a:xfrm>
            <a:off x="0" y="950913"/>
            <a:ext cx="9150350" cy="461962"/>
          </a:xfrm>
          <a:custGeom>
            <a:avLst/>
            <a:gdLst/>
            <a:ahLst/>
            <a:cxnLst>
              <a:cxn ang="0">
                <a:pos x="4" y="365"/>
              </a:cxn>
              <a:cxn ang="0">
                <a:pos x="0" y="246"/>
              </a:cxn>
              <a:cxn ang="0">
                <a:pos x="1837" y="32"/>
              </a:cxn>
              <a:cxn ang="0">
                <a:pos x="3970" y="52"/>
              </a:cxn>
              <a:cxn ang="0">
                <a:pos x="5764" y="231"/>
              </a:cxn>
              <a:cxn ang="0">
                <a:pos x="5768" y="366"/>
              </a:cxn>
              <a:cxn ang="0">
                <a:pos x="4" y="365"/>
              </a:cxn>
            </a:cxnLst>
            <a:rect l="0" t="0" r="r" b="b"/>
            <a:pathLst>
              <a:path w="5768" h="366">
                <a:moveTo>
                  <a:pt x="4" y="365"/>
                </a:moveTo>
                <a:lnTo>
                  <a:pt x="0" y="246"/>
                </a:lnTo>
                <a:cubicBezTo>
                  <a:pt x="304" y="192"/>
                  <a:pt x="1175" y="64"/>
                  <a:pt x="1837" y="32"/>
                </a:cubicBezTo>
                <a:cubicBezTo>
                  <a:pt x="2499" y="0"/>
                  <a:pt x="3316" y="19"/>
                  <a:pt x="3970" y="52"/>
                </a:cubicBezTo>
                <a:cubicBezTo>
                  <a:pt x="4624" y="85"/>
                  <a:pt x="5464" y="179"/>
                  <a:pt x="5764" y="231"/>
                </a:cubicBezTo>
                <a:lnTo>
                  <a:pt x="5768" y="366"/>
                </a:lnTo>
                <a:lnTo>
                  <a:pt x="4" y="36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85875"/>
            <a:ext cx="861060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77000"/>
            <a:ext cx="213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FA27525-F2FF-45FF-A185-17BD52ADED2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42875" y="285750"/>
            <a:ext cx="8077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48400" y="0"/>
            <a:ext cx="266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32638" y="6553200"/>
            <a:ext cx="16208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rgbClr val="1D1496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692AA2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00B050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3.jpeg"/><Relationship Id="rId4" Type="http://schemas.openxmlformats.org/officeDocument/2006/relationships/image" Target="../media/image62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6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276475"/>
            <a:ext cx="7561263" cy="2286000"/>
          </a:xfrm>
        </p:spPr>
        <p:txBody>
          <a:bodyPr/>
          <a:lstStyle/>
          <a:p>
            <a:r>
              <a:rPr lang="zh-CN" altLang="en-US" dirty="0" smtClean="0">
                <a:ea typeface="宋体" charset="-122"/>
              </a:rPr>
              <a:t>第八节 </a:t>
            </a:r>
            <a:r>
              <a:rPr lang="en-US" altLang="zh-CN" dirty="0" smtClean="0">
                <a:ea typeface="宋体" charset="-122"/>
              </a:rPr>
              <a:t/>
            </a:r>
            <a:br>
              <a:rPr lang="en-US" altLang="zh-CN" dirty="0" smtClean="0">
                <a:ea typeface="宋体" charset="-122"/>
              </a:rPr>
            </a:br>
            <a:r>
              <a:rPr lang="zh-CN" altLang="en-US" dirty="0" smtClean="0">
                <a:ea typeface="宋体" charset="-122"/>
              </a:rPr>
              <a:t>肛门</a:t>
            </a:r>
            <a:r>
              <a:rPr lang="zh-CN" altLang="en-US" dirty="0" smtClean="0">
                <a:ea typeface="宋体" charset="-122"/>
              </a:rPr>
              <a:t>、直肠与</a:t>
            </a:r>
            <a:r>
              <a:rPr lang="zh-CN" altLang="en-US" dirty="0" smtClean="0">
                <a:ea typeface="宋体" charset="-122"/>
              </a:rPr>
              <a:t>生殖器</a:t>
            </a:r>
            <a:r>
              <a:rPr lang="en-US" altLang="zh-CN" dirty="0" smtClean="0">
                <a:ea typeface="宋体" charset="-122"/>
              </a:rPr>
              <a:t/>
            </a:r>
            <a:br>
              <a:rPr lang="en-US" altLang="zh-CN" dirty="0" smtClean="0">
                <a:ea typeface="宋体" charset="-122"/>
              </a:rPr>
            </a:br>
            <a:r>
              <a:rPr lang="zh-CN" altLang="en-US" dirty="0" smtClean="0">
                <a:ea typeface="宋体" charset="-122"/>
              </a:rPr>
              <a:t>评估</a:t>
            </a:r>
            <a:endParaRPr lang="zh-CN" altLang="en-US" dirty="0" smtClean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蹲位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6" name="圆角矩形 5"/>
          <p:cNvSpPr/>
          <p:nvPr/>
        </p:nvSpPr>
        <p:spPr>
          <a:xfrm>
            <a:off x="900113" y="5445125"/>
            <a:ext cx="7993062" cy="8636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适用于评估内痔、直肠脱垂和直肠息肉等。</a:t>
            </a:r>
          </a:p>
        </p:txBody>
      </p:sp>
      <p:pic>
        <p:nvPicPr>
          <p:cNvPr id="23556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685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b="1" smtClean="0">
                <a:solidFill>
                  <a:srgbClr val="FF0000"/>
                </a:solidFill>
                <a:ea typeface="宋体" charset="-122"/>
              </a:rPr>
              <a:t>顺时钟定位法</a:t>
            </a:r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记录。如检查时取截石位，则肛门后正中6点，前方中点为12点。</a:t>
            </a:r>
          </a:p>
          <a:p>
            <a:pPr>
              <a:lnSpc>
                <a:spcPct val="200000"/>
              </a:lnSpc>
            </a:pPr>
            <a:endParaRPr lang="zh-CN" altLang="en-US" b="1" smtClean="0">
              <a:solidFill>
                <a:srgbClr val="161616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24580" name="Picture 5" descr="35301.jpg (15025 字节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500438"/>
            <a:ext cx="211455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（二）视诊</a:t>
            </a:r>
          </a:p>
        </p:txBody>
      </p:sp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685800" y="2895600"/>
            <a:ext cx="1371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tx2"/>
                </a:solidFill>
                <a:latin typeface="Times New Roman" pitchFamily="18" charset="0"/>
              </a:rPr>
              <a:t>肛门周围</a:t>
            </a:r>
          </a:p>
        </p:txBody>
      </p:sp>
      <p:sp>
        <p:nvSpPr>
          <p:cNvPr id="25603" name="AutoShape 6"/>
          <p:cNvSpPr>
            <a:spLocks/>
          </p:cNvSpPr>
          <p:nvPr/>
        </p:nvSpPr>
        <p:spPr bwMode="auto">
          <a:xfrm>
            <a:off x="2286000" y="2057400"/>
            <a:ext cx="457200" cy="3276600"/>
          </a:xfrm>
          <a:prstGeom prst="leftBrace">
            <a:avLst>
              <a:gd name="adj1" fmla="val 59722"/>
              <a:gd name="adj2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2819400" y="1752600"/>
            <a:ext cx="251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皮肤损伤</a:t>
            </a:r>
          </a:p>
        </p:txBody>
      </p:sp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2895600" y="2514600"/>
            <a:ext cx="2514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黏液、脓血</a:t>
            </a:r>
          </a:p>
        </p:txBody>
      </p:sp>
      <p:sp>
        <p:nvSpPr>
          <p:cNvPr id="25606" name="Text Box 9"/>
          <p:cNvSpPr txBox="1">
            <a:spLocks noChangeArrowheads="1"/>
          </p:cNvSpPr>
          <p:nvPr/>
        </p:nvSpPr>
        <p:spPr bwMode="auto">
          <a:xfrm>
            <a:off x="2895600" y="3276600"/>
            <a:ext cx="251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肛裂、瘢痕</a:t>
            </a:r>
          </a:p>
        </p:txBody>
      </p:sp>
      <p:sp>
        <p:nvSpPr>
          <p:cNvPr id="25607" name="Text Box 10"/>
          <p:cNvSpPr txBox="1">
            <a:spLocks noChangeArrowheads="1"/>
          </p:cNvSpPr>
          <p:nvPr/>
        </p:nvSpPr>
        <p:spPr bwMode="auto">
          <a:xfrm>
            <a:off x="2895600" y="40386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外痔、瘘管口</a:t>
            </a:r>
          </a:p>
        </p:txBody>
      </p:sp>
      <p:sp>
        <p:nvSpPr>
          <p:cNvPr id="25608" name="Text Box 11"/>
          <p:cNvSpPr txBox="1">
            <a:spLocks noChangeArrowheads="1"/>
          </p:cNvSpPr>
          <p:nvPr/>
        </p:nvSpPr>
        <p:spPr bwMode="auto">
          <a:xfrm>
            <a:off x="3048000" y="4800600"/>
            <a:ext cx="251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溃疡、脓肿</a:t>
            </a:r>
          </a:p>
        </p:txBody>
      </p:sp>
      <p:pic>
        <p:nvPicPr>
          <p:cNvPr id="25609" name="id7025346058525151" descr="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62663" y="3530600"/>
            <a:ext cx="3046412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（二）视诊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4411663" cy="5033962"/>
          </a:xfrm>
        </p:spPr>
        <p:txBody>
          <a:bodyPr/>
          <a:lstStyle/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lang="en-US" altLang="zh-CN" b="1">
                <a:ea typeface="宋体" charset="-122"/>
              </a:rPr>
              <a:t>1. </a:t>
            </a:r>
            <a:r>
              <a:rPr b="1">
                <a:ea typeface="宋体" charset="-122"/>
              </a:rPr>
              <a:t>痔</a:t>
            </a:r>
            <a:r>
              <a:rPr lang="en-US" altLang="zh-CN" b="1">
                <a:latin typeface="Times New Roman" pitchFamily="18" charset="0"/>
                <a:ea typeface="宋体" charset="-122"/>
                <a:cs typeface="Times New Roman" pitchFamily="18" charset="0"/>
              </a:rPr>
              <a:t>(hemorrhoid)</a:t>
            </a:r>
          </a:p>
          <a:p>
            <a:pPr marL="742950" lvl="2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>
                <a:latin typeface="Arial" charset="0"/>
                <a:ea typeface="宋体" charset="-122"/>
              </a:rPr>
              <a:t>内痔</a:t>
            </a:r>
            <a:endParaRPr lang="en-US" altLang="zh-CN" b="1">
              <a:latin typeface="Arial" charset="0"/>
              <a:ea typeface="宋体" charset="-122"/>
            </a:endParaRPr>
          </a:p>
          <a:p>
            <a:pPr marL="742950" lvl="2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>
                <a:latin typeface="Arial" charset="0"/>
                <a:ea typeface="宋体" charset="-122"/>
              </a:rPr>
              <a:t>外痔</a:t>
            </a:r>
            <a:endParaRPr lang="en-US" altLang="zh-CN" b="1">
              <a:latin typeface="Arial" charset="0"/>
              <a:ea typeface="宋体" charset="-122"/>
            </a:endParaRPr>
          </a:p>
          <a:p>
            <a:pPr marL="742950" lvl="2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>
                <a:latin typeface="Arial" charset="0"/>
                <a:ea typeface="宋体" charset="-122"/>
              </a:rPr>
              <a:t>混合痔</a:t>
            </a:r>
            <a:endParaRPr lang="en-US" altLang="zh-CN" b="1">
              <a:latin typeface="Arial" charset="0"/>
              <a:ea typeface="宋体" charset="-122"/>
            </a:endParaRPr>
          </a:p>
          <a:p>
            <a:pPr marL="742950" lvl="2" indent="-342900">
              <a:buClr>
                <a:schemeClr val="hlink"/>
              </a:buClr>
              <a:buFontTx/>
              <a:buNone/>
            </a:pPr>
            <a:endParaRPr lang="en-US" altLang="zh-CN" b="1">
              <a:latin typeface="Arial" charset="0"/>
              <a:ea typeface="宋体" charset="-122"/>
            </a:endParaRPr>
          </a:p>
          <a:p>
            <a:endParaRPr lang="zh-CN" altLang="en-US" smtClean="0">
              <a:solidFill>
                <a:srgbClr val="161616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26628" name="Picture 3" descr="C:\Documents and Settings\RT FJ\桌面\新建文件夹\内外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5063" y="1412875"/>
            <a:ext cx="3492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角矩形 6"/>
          <p:cNvSpPr/>
          <p:nvPr/>
        </p:nvSpPr>
        <p:spPr>
          <a:xfrm>
            <a:off x="3132138" y="3068638"/>
            <a:ext cx="1727200" cy="431800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/>
              <a:t>直肠上静脉丛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3132138" y="4149725"/>
            <a:ext cx="1727200" cy="431800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/>
              <a:t>直肠下静脉丛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3132138" y="3573463"/>
            <a:ext cx="1727200" cy="431800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/>
              <a:t>齿状线</a:t>
            </a:r>
          </a:p>
        </p:txBody>
      </p:sp>
      <p:cxnSp>
        <p:nvCxnSpPr>
          <p:cNvPr id="13" name="直接箭头连接符 12"/>
          <p:cNvCxnSpPr/>
          <p:nvPr/>
        </p:nvCxnSpPr>
        <p:spPr>
          <a:xfrm flipV="1">
            <a:off x="4356100" y="3644900"/>
            <a:ext cx="2016125" cy="144463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716463" y="3241675"/>
            <a:ext cx="2519362" cy="33178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716463" y="4321175"/>
            <a:ext cx="2879725" cy="4445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（二）视诊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4411663" cy="5033962"/>
          </a:xfrm>
        </p:spPr>
        <p:txBody>
          <a:bodyPr/>
          <a:lstStyle/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>
                <a:ea typeface="宋体" charset="-122"/>
              </a:rPr>
              <a:t>各种类型的痔</a:t>
            </a:r>
            <a:endParaRPr lang="en-US" altLang="zh-CN" b="1">
              <a:latin typeface="Times New Roman" pitchFamily="18" charset="0"/>
              <a:ea typeface="宋体" charset="-122"/>
              <a:cs typeface="Times New Roman" pitchFamily="18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27652" name="Picture 2" descr="http://www.xnnews.com.cn/jk/cjjb/201305/W0201305085700238096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773238"/>
            <a:ext cx="661035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（二）视诊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lang="en-US" altLang="zh-CN" b="1" dirty="0">
                <a:solidFill>
                  <a:schemeClr val="accent3">
                    <a:lumMod val="85000"/>
                  </a:schemeClr>
                </a:solidFill>
                <a:latin typeface="Times New Roman" pitchFamily="18" charset="0"/>
                <a:ea typeface="宋体" charset="-122"/>
              </a:rPr>
              <a:t>1</a:t>
            </a:r>
            <a:r>
              <a:rPr lang="en-US" altLang="zh-CN" b="1" dirty="0" smtClean="0">
                <a:solidFill>
                  <a:schemeClr val="accent3">
                    <a:lumMod val="85000"/>
                  </a:schemeClr>
                </a:solidFill>
                <a:latin typeface="Times New Roman" pitchFamily="18" charset="0"/>
                <a:ea typeface="宋体" charset="-122"/>
              </a:rPr>
              <a:t>.</a:t>
            </a:r>
            <a:r>
              <a:rPr lang="zh-CN" altLang="en-US" b="1" dirty="0" smtClean="0">
                <a:solidFill>
                  <a:schemeClr val="accent3">
                    <a:lumMod val="85000"/>
                  </a:schemeClr>
                </a:solidFill>
                <a:latin typeface="Times New Roman" pitchFamily="18" charset="0"/>
                <a:ea typeface="宋体" charset="-122"/>
              </a:rPr>
              <a:t>痔</a:t>
            </a:r>
            <a:r>
              <a:rPr lang="en-US" altLang="zh-CN" b="1" dirty="0">
                <a:solidFill>
                  <a:schemeClr val="accent3">
                    <a:lumMod val="85000"/>
                  </a:schemeClr>
                </a:solidFill>
                <a:latin typeface="Times New Roman" pitchFamily="18" charset="0"/>
                <a:ea typeface="宋体" charset="-122"/>
              </a:rPr>
              <a:t>(</a:t>
            </a:r>
            <a:r>
              <a:rPr lang="en-US" altLang="zh-CN" b="1" dirty="0">
                <a:solidFill>
                  <a:schemeClr val="accent3">
                    <a:lumMod val="85000"/>
                  </a:schemeClr>
                </a:solidFill>
                <a:latin typeface="Times New Roman" pitchFamily="18" charset="0"/>
                <a:ea typeface="宋体" charset="-122"/>
              </a:rPr>
              <a:t>hemorrhoid)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b="1" dirty="0"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lang="en-US" altLang="zh-CN" b="1" dirty="0">
                <a:ea typeface="宋体" charset="-122"/>
              </a:rPr>
              <a:t>2.</a:t>
            </a:r>
            <a:r>
              <a:rPr b="1" dirty="0">
                <a:ea typeface="宋体" charset="-122"/>
              </a:rPr>
              <a:t>肛裂</a:t>
            </a:r>
            <a:r>
              <a:rPr lang="en-US" altLang="zh-CN" b="1" dirty="0">
                <a:latin typeface="Times New Roman" pitchFamily="18" charset="0"/>
                <a:ea typeface="宋体" charset="-122"/>
              </a:rPr>
              <a:t>(anal fissure)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b="1" dirty="0"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lang="en-US" altLang="zh-CN" b="1" dirty="0">
                <a:ea typeface="宋体" charset="-122"/>
              </a:rPr>
              <a:t>3.</a:t>
            </a:r>
            <a:r>
              <a:rPr b="1" dirty="0">
                <a:ea typeface="宋体" charset="-122"/>
              </a:rPr>
              <a:t>肛瘘</a:t>
            </a:r>
            <a:r>
              <a:rPr lang="en-US" altLang="zh-CN" b="1" dirty="0">
                <a:latin typeface="Times New Roman" pitchFamily="18" charset="0"/>
                <a:ea typeface="宋体" charset="-122"/>
              </a:rPr>
              <a:t>(anal fistula)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None/>
            </a:pPr>
            <a:endParaRPr lang="en-US" altLang="zh-CN" b="1" dirty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4313" y="1484313"/>
            <a:ext cx="2436812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5438" y="1484313"/>
            <a:ext cx="231775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4" descr="C:\Documents and Settings\RT FJ\桌面\新建文件夹\肛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70300" y="4468813"/>
            <a:ext cx="2520950" cy="188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4" descr="http://www.xsjgcyy.com/upload/2014-04-10/a04aa929c0526257c21a0ae75fd1b456.jpg"/>
          <p:cNvPicPr>
            <a:picLocks noChangeAspect="1" noChangeArrowheads="1"/>
          </p:cNvPicPr>
          <p:nvPr/>
        </p:nvPicPr>
        <p:blipFill>
          <a:blip r:embed="rId5"/>
          <a:srcRect b="13652"/>
          <a:stretch>
            <a:fillRect/>
          </a:stretch>
        </p:blipFill>
        <p:spPr bwMode="auto">
          <a:xfrm>
            <a:off x="6173788" y="4465638"/>
            <a:ext cx="28194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/>
          <p:cNvSpPr/>
          <p:nvPr/>
        </p:nvSpPr>
        <p:spPr>
          <a:xfrm>
            <a:off x="179388" y="3933825"/>
            <a:ext cx="3384550" cy="10795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b="1" dirty="0">
                <a:latin typeface="Times New Roman" pitchFamily="18" charset="0"/>
                <a:cs typeface="Times New Roman" pitchFamily="18" charset="0"/>
              </a:rPr>
              <a:t>慢性肛裂“三联征”：</a:t>
            </a:r>
            <a:endParaRPr lang="en-US" altLang="zh-CN" sz="20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肛裂、前哨痔、肛乳头肥大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爆炸形 2 10"/>
          <p:cNvSpPr/>
          <p:nvPr/>
        </p:nvSpPr>
        <p:spPr>
          <a:xfrm>
            <a:off x="1" y="5084763"/>
            <a:ext cx="4283968" cy="1080542"/>
          </a:xfrm>
          <a:prstGeom prst="irregularSeal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肛裂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患者禁止</a:t>
            </a:r>
            <a:endParaRPr lang="en-US" altLang="zh-CN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直肠指诊！！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（二）视诊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 dirty="0">
                <a:solidFill>
                  <a:srgbClr val="EBE0EB"/>
                </a:solidFill>
                <a:ea typeface="宋体" charset="-122"/>
              </a:rPr>
              <a:t>痔</a:t>
            </a:r>
            <a:r>
              <a:rPr lang="en-US" altLang="zh-CN" b="1" dirty="0">
                <a:solidFill>
                  <a:srgbClr val="EBE0EB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(hemorrhoid)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b="1" dirty="0"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 dirty="0">
                <a:solidFill>
                  <a:srgbClr val="EBE0EB"/>
                </a:solidFill>
                <a:ea typeface="宋体" charset="-122"/>
              </a:rPr>
              <a:t>肛裂</a:t>
            </a:r>
            <a:r>
              <a:rPr lang="en-US" altLang="zh-CN" b="1" dirty="0">
                <a:solidFill>
                  <a:srgbClr val="EBE0EB"/>
                </a:solidFill>
                <a:ea typeface="宋体" charset="-122"/>
              </a:rPr>
              <a:t>(anal fissure)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b="1" dirty="0">
              <a:solidFill>
                <a:srgbClr val="EBE0EB"/>
              </a:solidFill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 dirty="0">
                <a:solidFill>
                  <a:srgbClr val="EBE0EB"/>
                </a:solidFill>
                <a:ea typeface="宋体" charset="-122"/>
              </a:rPr>
              <a:t>肛瘘</a:t>
            </a:r>
            <a:r>
              <a:rPr lang="en-US" altLang="zh-CN" b="1" dirty="0">
                <a:solidFill>
                  <a:srgbClr val="EBE0EB"/>
                </a:solidFill>
                <a:ea typeface="宋体" charset="-122"/>
              </a:rPr>
              <a:t>(anal fistula)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b="1" dirty="0"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lang="en-US" altLang="zh-CN" b="1" dirty="0">
                <a:ea typeface="宋体" charset="-122"/>
              </a:rPr>
              <a:t>4. </a:t>
            </a:r>
            <a:r>
              <a:rPr b="1" dirty="0">
                <a:ea typeface="宋体" charset="-122"/>
              </a:rPr>
              <a:t>直肠脓肿</a:t>
            </a:r>
            <a:endParaRPr lang="en-US" altLang="zh-CN" b="1" dirty="0"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b="1" dirty="0"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lang="en-US" altLang="zh-CN" b="1" dirty="0">
                <a:ea typeface="宋体" charset="-122"/>
              </a:rPr>
              <a:t>5. </a:t>
            </a:r>
            <a:r>
              <a:rPr lang="zh-CN" altLang="en-US" b="1" dirty="0" smtClean="0">
                <a:ea typeface="宋体" charset="-122"/>
              </a:rPr>
              <a:t>直肠脱垂</a:t>
            </a:r>
          </a:p>
          <a:p>
            <a:endParaRPr lang="zh-CN" altLang="en-US" dirty="0" smtClean="0">
              <a:solidFill>
                <a:srgbClr val="161616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29700" name="Picture 2" descr="E:\gy2003\教学\教学照片\肛周脓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19225"/>
            <a:ext cx="548005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1" name="组合 15"/>
          <p:cNvGrpSpPr>
            <a:grpSpLocks/>
          </p:cNvGrpSpPr>
          <p:nvPr/>
        </p:nvGrpSpPr>
        <p:grpSpPr bwMode="auto">
          <a:xfrm>
            <a:off x="4859338" y="4292600"/>
            <a:ext cx="2520950" cy="2354263"/>
            <a:chOff x="3275856" y="4149080"/>
            <a:chExt cx="2520280" cy="2353864"/>
          </a:xfrm>
        </p:grpSpPr>
        <p:pic>
          <p:nvPicPr>
            <p:cNvPr id="29702" name="Picture 2" descr="http://img1.imgtn.bdimg.com/it/u=1062058308,1752718063&amp;fm=21&amp;gp=0.jpg"/>
            <p:cNvPicPr>
              <a:picLocks noChangeAspect="1" noChangeArrowheads="1"/>
            </p:cNvPicPr>
            <p:nvPr/>
          </p:nvPicPr>
          <p:blipFill>
            <a:blip r:embed="rId3"/>
            <a:srcRect b="14473"/>
            <a:stretch>
              <a:fillRect/>
            </a:stretch>
          </p:blipFill>
          <p:spPr bwMode="auto">
            <a:xfrm>
              <a:off x="3552106" y="4149080"/>
              <a:ext cx="2114550" cy="1955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圆角矩形 11"/>
            <p:cNvSpPr/>
            <p:nvPr/>
          </p:nvSpPr>
          <p:spPr>
            <a:xfrm>
              <a:off x="3275856" y="6022013"/>
              <a:ext cx="2520280" cy="480931"/>
            </a:xfrm>
            <a:prstGeom prst="round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tx2"/>
                  </a:solidFill>
                </a:rPr>
                <a:t>直肠肛门周围脓肿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4535996" y="5804562"/>
              <a:ext cx="612612" cy="299986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（二）视诊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>
                <a:solidFill>
                  <a:srgbClr val="EBE0EB"/>
                </a:solidFill>
                <a:ea typeface="宋体" charset="-122"/>
              </a:rPr>
              <a:t>痔</a:t>
            </a:r>
            <a:r>
              <a:rPr lang="en-US" altLang="zh-CN" b="1">
                <a:solidFill>
                  <a:srgbClr val="EBE0EB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(hemorrhoid)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b="1"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>
                <a:solidFill>
                  <a:srgbClr val="EBE0EB"/>
                </a:solidFill>
                <a:ea typeface="宋体" charset="-122"/>
              </a:rPr>
              <a:t>肛裂</a:t>
            </a:r>
            <a:r>
              <a:rPr lang="en-US" altLang="zh-CN" b="1">
                <a:solidFill>
                  <a:srgbClr val="EBE0EB"/>
                </a:solidFill>
                <a:latin typeface="Times New Roman" pitchFamily="18" charset="0"/>
                <a:ea typeface="宋体" charset="-122"/>
              </a:rPr>
              <a:t>(anal fissure)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b="1">
              <a:solidFill>
                <a:srgbClr val="EBE0EB"/>
              </a:solidFill>
              <a:latin typeface="Times New Roman" pitchFamily="18" charset="0"/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>
                <a:solidFill>
                  <a:srgbClr val="EBE0EB"/>
                </a:solidFill>
                <a:latin typeface="Times New Roman" pitchFamily="18" charset="0"/>
                <a:ea typeface="宋体" charset="-122"/>
              </a:rPr>
              <a:t>肛瘘</a:t>
            </a:r>
            <a:r>
              <a:rPr lang="en-US" altLang="zh-CN" b="1">
                <a:solidFill>
                  <a:srgbClr val="EBE0EB"/>
                </a:solidFill>
                <a:latin typeface="Times New Roman" pitchFamily="18" charset="0"/>
                <a:ea typeface="宋体" charset="-122"/>
              </a:rPr>
              <a:t>(anal fistula)</a:t>
            </a: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b="1"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>
                <a:solidFill>
                  <a:srgbClr val="EBE0EB"/>
                </a:solidFill>
                <a:ea typeface="宋体" charset="-122"/>
              </a:rPr>
              <a:t>直肠脓肿</a:t>
            </a:r>
            <a:endParaRPr lang="en-US" altLang="zh-CN" b="1">
              <a:solidFill>
                <a:srgbClr val="EBE0EB"/>
              </a:solidFill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endParaRPr lang="en-US" altLang="zh-CN" b="1">
              <a:ea typeface="宋体" charset="-122"/>
            </a:endParaRPr>
          </a:p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lang="en-US" altLang="zh-CN" b="1">
                <a:ea typeface="宋体" charset="-122"/>
              </a:rPr>
              <a:t>5.</a:t>
            </a:r>
            <a:r>
              <a:rPr b="1">
                <a:ea typeface="宋体" charset="-122"/>
              </a:rPr>
              <a:t>直肠脱垂</a:t>
            </a:r>
          </a:p>
          <a:p>
            <a:endParaRPr lang="zh-CN" altLang="en-US" smtClean="0">
              <a:solidFill>
                <a:srgbClr val="161616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5157788"/>
            <a:ext cx="14906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id9289174787110027" descr="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3663" y="1811338"/>
            <a:ext cx="292576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3" descr="C:\Documents and Settings\RT FJ\桌面\新建文件夹\直肠脱垂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862388"/>
            <a:ext cx="233997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2" descr="http://pic.baike.soso.com/p/20130814/20130814114931-1394760120.jpg"/>
          <p:cNvPicPr>
            <a:picLocks noChangeAspect="1" noChangeArrowheads="1"/>
          </p:cNvPicPr>
          <p:nvPr/>
        </p:nvPicPr>
        <p:blipFill>
          <a:blip r:embed="rId5"/>
          <a:srcRect t="9532" r="50000" b="12019"/>
          <a:stretch>
            <a:fillRect/>
          </a:stretch>
        </p:blipFill>
        <p:spPr bwMode="auto">
          <a:xfrm>
            <a:off x="611560" y="1311423"/>
            <a:ext cx="2843343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（三）触诊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 marL="342900" lvl="1" indent="-342900">
              <a:buClr>
                <a:schemeClr val="hlink"/>
              </a:buClr>
              <a:buFont typeface="Wingdings" pitchFamily="2" charset="2"/>
              <a:buChar char="v"/>
            </a:pPr>
            <a:r>
              <a:rPr b="1">
                <a:ea typeface="宋体" charset="-122"/>
              </a:rPr>
              <a:t>肛门指诊（直肠指诊）</a:t>
            </a:r>
            <a:r>
              <a:rPr lang="en-US" altLang="zh-CN">
                <a:latin typeface="Times New Roman" pitchFamily="18" charset="0"/>
                <a:ea typeface="宋体" charset="-122"/>
                <a:cs typeface="Times New Roman" pitchFamily="18" charset="0"/>
              </a:rPr>
              <a:t>digital rectal examination</a:t>
            </a:r>
            <a:endParaRPr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endParaRPr lang="zh-CN" altLang="en-US" smtClean="0">
              <a:solidFill>
                <a:srgbClr val="161616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31748" name="id9640354296139448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2074863"/>
            <a:ext cx="6264275" cy="434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038" y="2636838"/>
            <a:ext cx="1820862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（三）触诊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 marL="342900" lvl="1" indent="-342900">
              <a:lnSpc>
                <a:spcPct val="200000"/>
              </a:lnSpc>
              <a:buClr>
                <a:schemeClr val="hlink"/>
              </a:buClr>
              <a:buFont typeface="Wingdings" pitchFamily="2" charset="2"/>
              <a:buChar char="v"/>
            </a:pPr>
            <a:r>
              <a:rPr b="1" dirty="0">
                <a:ea typeface="宋体" charset="-122"/>
              </a:rPr>
              <a:t>肛门指诊（直肠指诊）评估内容</a:t>
            </a:r>
            <a:endParaRPr lang="en-US" altLang="zh-CN" b="1" dirty="0">
              <a:ea typeface="宋体" charset="-122"/>
            </a:endParaRPr>
          </a:p>
          <a:p>
            <a:pPr marL="857250" lvl="2" indent="-457200">
              <a:lnSpc>
                <a:spcPct val="200000"/>
              </a:lnSpc>
              <a:buClr>
                <a:schemeClr val="hlink"/>
              </a:buClr>
              <a:buFont typeface="Wingdings" pitchFamily="2" charset="2"/>
              <a:buChar char="Ø"/>
            </a:pPr>
            <a:r>
              <a:rPr b="1" dirty="0">
                <a:latin typeface="Arial" charset="0"/>
                <a:ea typeface="宋体" charset="-122"/>
              </a:rPr>
              <a:t>肛门及括约肌的紧张度</a:t>
            </a:r>
          </a:p>
          <a:p>
            <a:pPr marL="857250" lvl="2" indent="-457200">
              <a:lnSpc>
                <a:spcPct val="200000"/>
              </a:lnSpc>
              <a:buClr>
                <a:schemeClr val="hlink"/>
              </a:buClr>
              <a:buFont typeface="Wingdings" pitchFamily="2" charset="2"/>
              <a:buChar char="Ø"/>
            </a:pPr>
            <a:r>
              <a:rPr b="1" dirty="0">
                <a:latin typeface="Arial" charset="0"/>
                <a:ea typeface="宋体" charset="-122"/>
              </a:rPr>
              <a:t>直肠内壁：压痛；黏膜；肿块；搏动感。</a:t>
            </a:r>
            <a:endParaRPr lang="en-US" altLang="zh-CN" b="1" dirty="0">
              <a:latin typeface="Arial" charset="0"/>
              <a:ea typeface="宋体" charset="-122"/>
            </a:endParaRPr>
          </a:p>
          <a:p>
            <a:pPr marL="857250" lvl="2" indent="-457200">
              <a:lnSpc>
                <a:spcPct val="200000"/>
              </a:lnSpc>
              <a:buClr>
                <a:schemeClr val="hlink"/>
              </a:buClr>
              <a:buFont typeface="Wingdings" pitchFamily="2" charset="2"/>
              <a:buChar char="Ø"/>
            </a:pPr>
            <a:r>
              <a:rPr b="1" dirty="0">
                <a:latin typeface="Arial" charset="0"/>
                <a:ea typeface="宋体" charset="-122"/>
              </a:rPr>
              <a:t>指诊后指套表面：</a:t>
            </a:r>
            <a:r>
              <a:rPr altLang="zh-CN" dirty="0">
                <a:latin typeface="Arial" charset="0"/>
                <a:ea typeface="宋体" charset="-122"/>
              </a:rPr>
              <a:t>黏液、血液、脓液</a:t>
            </a:r>
            <a:endParaRPr b="1" dirty="0">
              <a:latin typeface="Arial" charset="0"/>
              <a:ea typeface="宋体" charset="-122"/>
            </a:endParaRPr>
          </a:p>
          <a:p>
            <a:pPr>
              <a:lnSpc>
                <a:spcPct val="200000"/>
              </a:lnSpc>
            </a:pPr>
            <a:endParaRPr lang="zh-CN" altLang="en-US" dirty="0" smtClean="0">
              <a:solidFill>
                <a:srgbClr val="161616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smtClean="0">
                <a:ea typeface="宋体" charset="-122"/>
              </a:rPr>
              <a:t>学习目标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90663"/>
            <a:ext cx="8610600" cy="50339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ea typeface="宋体" charset="-122"/>
              </a:rPr>
              <a:t>描述痔、肛裂、包茎、包皮过长等概念；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ea typeface="宋体" charset="-122"/>
              </a:rPr>
              <a:t>了解肛门、直肠检查的各种体位及其适用范围；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ea typeface="宋体" charset="-122"/>
              </a:rPr>
              <a:t>了解直肠指诊、双合诊的具体检查方法、适用范围；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2"/>
                </a:solidFill>
                <a:ea typeface="宋体" charset="-122"/>
              </a:rPr>
              <a:t>能概括归纳肛门、直肠、外生殖器检查的内容以及异常时常见临床意义。</a:t>
            </a:r>
          </a:p>
        </p:txBody>
      </p:sp>
      <p:sp>
        <p:nvSpPr>
          <p:cNvPr id="15363" name="灯片编号占位符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AA0EAE9-EBFA-4B2D-AC0C-D606C123C378}" type="slidenum">
              <a:rPr lang="en-US" altLang="zh-CN" smtClean="0">
                <a:latin typeface="Arial" charset="0"/>
                <a:ea typeface="宋体" charset="-122"/>
              </a:rPr>
              <a:pPr/>
              <a:t>2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（三）触诊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 marL="342900" lvl="1" indent="-342900">
              <a:lnSpc>
                <a:spcPct val="200000"/>
              </a:lnSpc>
              <a:buClr>
                <a:schemeClr val="hlink"/>
              </a:buClr>
              <a:buFont typeface="Wingdings" pitchFamily="2" charset="2"/>
              <a:buChar char="v"/>
            </a:pPr>
            <a:r>
              <a:rPr b="1">
                <a:ea typeface="宋体" charset="-122"/>
              </a:rPr>
              <a:t>肛门指诊的临床意义举例</a:t>
            </a:r>
            <a:endParaRPr lang="en-US" altLang="zh-CN" b="1">
              <a:ea typeface="宋体" charset="-122"/>
            </a:endParaRPr>
          </a:p>
          <a:p>
            <a:pPr marL="857250" lvl="2" indent="-457200">
              <a:lnSpc>
                <a:spcPct val="200000"/>
              </a:lnSpc>
              <a:buClr>
                <a:schemeClr val="hlink"/>
              </a:buClr>
              <a:buFont typeface="Wingdings" pitchFamily="2" charset="2"/>
              <a:buChar char="Ø"/>
            </a:pPr>
            <a:r>
              <a:rPr b="1">
                <a:latin typeface="Arial" charset="0"/>
                <a:ea typeface="宋体" charset="-122"/>
              </a:rPr>
              <a:t>直肠剧烈触痛，常见于肛裂及感染。</a:t>
            </a:r>
            <a:endParaRPr lang="en-US" altLang="zh-CN" b="1">
              <a:latin typeface="Arial" charset="0"/>
              <a:ea typeface="宋体" charset="-122"/>
            </a:endParaRPr>
          </a:p>
          <a:p>
            <a:pPr marL="857250" lvl="2" indent="-457200">
              <a:lnSpc>
                <a:spcPct val="200000"/>
              </a:lnSpc>
              <a:buClr>
                <a:schemeClr val="hlink"/>
              </a:buClr>
              <a:buFont typeface="Wingdings" pitchFamily="2" charset="2"/>
              <a:buChar char="Ø"/>
            </a:pPr>
            <a:r>
              <a:rPr b="1">
                <a:latin typeface="Arial" charset="0"/>
                <a:ea typeface="宋体" charset="-122"/>
              </a:rPr>
              <a:t>触痛伴搏动感，常见于肛门、直肠周围脓肿。</a:t>
            </a:r>
            <a:endParaRPr lang="en-US" altLang="zh-CN" b="1">
              <a:latin typeface="Arial" charset="0"/>
              <a:ea typeface="宋体" charset="-122"/>
            </a:endParaRPr>
          </a:p>
          <a:p>
            <a:pPr marL="857250" lvl="2" indent="-457200">
              <a:lnSpc>
                <a:spcPct val="200000"/>
              </a:lnSpc>
              <a:buClr>
                <a:schemeClr val="hlink"/>
              </a:buClr>
              <a:buFont typeface="Wingdings" pitchFamily="2" charset="2"/>
              <a:buChar char="Ø"/>
            </a:pPr>
            <a:r>
              <a:rPr b="1">
                <a:latin typeface="Arial" charset="0"/>
                <a:ea typeface="宋体" charset="-122"/>
              </a:rPr>
              <a:t>触及柔软、光滑而有弹性的包块，多为直肠息肉。</a:t>
            </a:r>
            <a:endParaRPr lang="en-US" altLang="zh-CN" b="1">
              <a:latin typeface="Arial" charset="0"/>
              <a:ea typeface="宋体" charset="-122"/>
            </a:endParaRPr>
          </a:p>
          <a:p>
            <a:pPr marL="857250" lvl="2" indent="-457200">
              <a:lnSpc>
                <a:spcPct val="200000"/>
              </a:lnSpc>
              <a:buClr>
                <a:schemeClr val="hlink"/>
              </a:buClr>
              <a:buFont typeface="Wingdings" pitchFamily="2" charset="2"/>
              <a:buChar char="Ø"/>
            </a:pPr>
            <a:r>
              <a:rPr b="1">
                <a:latin typeface="Arial" charset="0"/>
                <a:ea typeface="宋体" charset="-122"/>
              </a:rPr>
              <a:t>触及坚硬、凹凸不平的包块，且内壁有狭窄者，多见于直肠癌。</a:t>
            </a:r>
          </a:p>
          <a:p>
            <a:pPr>
              <a:lnSpc>
                <a:spcPct val="200000"/>
              </a:lnSpc>
            </a:pPr>
            <a:endParaRPr lang="zh-CN" altLang="en-US" smtClean="0">
              <a:solidFill>
                <a:srgbClr val="161616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ea typeface="宋体" charset="-122"/>
              </a:rPr>
              <a:t>直肠指检的注意</a:t>
            </a:r>
            <a:r>
              <a:rPr lang="zh-CN" altLang="en-US" b="1" dirty="0" smtClean="0">
                <a:ea typeface="宋体" charset="-122"/>
              </a:rPr>
              <a:t>事项</a:t>
            </a:r>
            <a:endParaRPr lang="zh-CN" altLang="en-US" b="1" dirty="0" smtClean="0">
              <a:ea typeface="宋体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观察肛周情况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涂搽润滑剂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肛周适应后轻柔进入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dirty="0">
                <a:latin typeface="微软雅黑" pitchFamily="34" charset="-122"/>
                <a:ea typeface="微软雅黑" pitchFamily="34" charset="-122"/>
              </a:rPr>
              <a:t>先将示指置于肛门外口轻轻按摩，嘱患者哈气，待肛门括约肌放松后，再缓缓插入示指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前列腺、精囊扪诊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注意肛门痔疮情况</a:t>
            </a: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了解直肠情况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直肠癌和前列腺癌的直肠指诊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35844" name="Picture 2" descr="http://www.chgcw.com/baike/uploads/201103/12989603193gyhTBuV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1" y="2325688"/>
            <a:ext cx="4680396" cy="374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3"/>
          <a:srcRect t="21262"/>
          <a:stretch>
            <a:fillRect/>
          </a:stretch>
        </p:blipFill>
        <p:spPr bwMode="auto">
          <a:xfrm>
            <a:off x="333375" y="2325688"/>
            <a:ext cx="4022725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/>
          <p:cNvSpPr/>
          <p:nvPr/>
        </p:nvSpPr>
        <p:spPr>
          <a:xfrm>
            <a:off x="971550" y="5656263"/>
            <a:ext cx="2663825" cy="5810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直肠癌指诊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二、男性生殖器评估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6211888" cy="5033962"/>
          </a:xfrm>
        </p:spPr>
        <p:txBody>
          <a:bodyPr/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（一）视诊</a:t>
            </a:r>
          </a:p>
          <a:p>
            <a:pPr lvl="1">
              <a:lnSpc>
                <a:spcPct val="200000"/>
              </a:lnSpc>
            </a:pPr>
            <a:r>
              <a:rPr b="1">
                <a:ea typeface="宋体" charset="-122"/>
              </a:rPr>
              <a:t>阴毛、阴茎、阴囊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（二）触诊</a:t>
            </a:r>
          </a:p>
          <a:p>
            <a:pPr lvl="1">
              <a:lnSpc>
                <a:spcPct val="200000"/>
              </a:lnSpc>
            </a:pPr>
            <a:r>
              <a:rPr b="1">
                <a:ea typeface="宋体" charset="-122"/>
              </a:rPr>
              <a:t>阴茎、阴囊、前列腺、精囊</a:t>
            </a:r>
          </a:p>
          <a:p>
            <a:pPr>
              <a:lnSpc>
                <a:spcPct val="200000"/>
              </a:lnSpc>
            </a:pPr>
            <a:endParaRPr lang="zh-CN" altLang="en-US" b="1" smtClean="0">
              <a:solidFill>
                <a:srgbClr val="161616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男性外生殖器的组成</a:t>
            </a:r>
          </a:p>
        </p:txBody>
      </p:sp>
      <p:pic>
        <p:nvPicPr>
          <p:cNvPr id="37890" name="Picture 4" descr="Image18-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2175" y="1052513"/>
            <a:ext cx="7321550" cy="549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男性内生殖器的组成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en-US" altLang="zh-CN" sz="1400" smtClean="0">
                <a:solidFill>
                  <a:schemeClr val="hlink"/>
                </a:solidFill>
                <a:ea typeface="宋体" charset="-122"/>
              </a:rPr>
              <a:t>■     </a:t>
            </a:r>
            <a:r>
              <a:rPr lang="zh-CN" altLang="en-US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前列腺</a:t>
            </a:r>
            <a:r>
              <a:rPr lang="zh-CN" altLang="en-US" smtClean="0">
                <a:solidFill>
                  <a:schemeClr val="folHlink"/>
                </a:solidFill>
                <a:latin typeface="幼圆" pitchFamily="49" charset="-122"/>
                <a:ea typeface="幼圆" pitchFamily="49" charset="-122"/>
              </a:rPr>
              <a:t>  </a:t>
            </a:r>
            <a:r>
              <a:rPr lang="en-US" altLang="zh-CN" sz="2400" smtClean="0">
                <a:solidFill>
                  <a:srgbClr val="161616"/>
                </a:solidFill>
                <a:latin typeface="幼圆" pitchFamily="49" charset="-122"/>
                <a:ea typeface="幼圆" pitchFamily="49" charset="-122"/>
              </a:rPr>
              <a:t>(Prostate)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en-US" altLang="zh-CN" sz="1400" smtClean="0">
                <a:solidFill>
                  <a:schemeClr val="hlink"/>
                </a:solidFill>
                <a:ea typeface="宋体" charset="-122"/>
              </a:rPr>
              <a:t>■     </a:t>
            </a:r>
            <a:r>
              <a:rPr lang="zh-CN" altLang="en-US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精囊</a:t>
            </a:r>
            <a:r>
              <a:rPr lang="zh-CN" altLang="en-US" smtClean="0">
                <a:solidFill>
                  <a:schemeClr val="folHlink"/>
                </a:solidFill>
                <a:latin typeface="幼圆" pitchFamily="49" charset="-122"/>
                <a:ea typeface="幼圆" pitchFamily="49" charset="-122"/>
              </a:rPr>
              <a:t>  </a:t>
            </a:r>
            <a:r>
              <a:rPr lang="en-US" altLang="zh-CN" sz="2400" smtClean="0">
                <a:solidFill>
                  <a:srgbClr val="161616"/>
                </a:solidFill>
                <a:latin typeface="幼圆" pitchFamily="49" charset="-122"/>
                <a:ea typeface="幼圆" pitchFamily="49" charset="-122"/>
              </a:rPr>
              <a:t>(Seminal vesicle)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en-US" altLang="zh-CN" sz="1400" smtClean="0">
                <a:solidFill>
                  <a:schemeClr val="tx2"/>
                </a:solidFill>
                <a:ea typeface="宋体" charset="-122"/>
              </a:rPr>
              <a:t>■     </a:t>
            </a:r>
            <a:r>
              <a:rPr lang="zh-CN" altLang="en-US" smtClean="0">
                <a:solidFill>
                  <a:schemeClr val="tx2"/>
                </a:solidFill>
                <a:latin typeface="微软雅黑"/>
                <a:ea typeface="微软雅黑"/>
                <a:cs typeface="微软雅黑"/>
              </a:rPr>
              <a:t>射精管</a:t>
            </a:r>
            <a:r>
              <a:rPr lang="zh-CN" altLang="en-US" smtClean="0">
                <a:solidFill>
                  <a:schemeClr val="tx2"/>
                </a:solidFill>
                <a:latin typeface="幼圆" pitchFamily="49" charset="-122"/>
                <a:ea typeface="幼圆" pitchFamily="49" charset="-122"/>
              </a:rPr>
              <a:t>  </a:t>
            </a:r>
            <a:r>
              <a:rPr lang="en-US" altLang="zh-CN" sz="2400" smtClean="0">
                <a:solidFill>
                  <a:schemeClr val="tx2"/>
                </a:solidFill>
                <a:latin typeface="幼圆" pitchFamily="49" charset="-122"/>
                <a:ea typeface="幼圆" pitchFamily="49" charset="-122"/>
              </a:rPr>
              <a:t>(Ejaculatory duct)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en-US" altLang="zh-CN" sz="1400" smtClean="0">
                <a:solidFill>
                  <a:schemeClr val="tx2"/>
                </a:solidFill>
                <a:ea typeface="宋体" charset="-122"/>
              </a:rPr>
              <a:t>■     </a:t>
            </a:r>
            <a:r>
              <a:rPr lang="zh-CN" altLang="en-US" smtClean="0">
                <a:solidFill>
                  <a:schemeClr val="tx2"/>
                </a:solidFill>
                <a:latin typeface="微软雅黑"/>
                <a:ea typeface="微软雅黑"/>
                <a:cs typeface="微软雅黑"/>
              </a:rPr>
              <a:t>尿道腺  </a:t>
            </a:r>
            <a:r>
              <a:rPr lang="en-US" altLang="zh-CN" sz="2400" smtClean="0">
                <a:solidFill>
                  <a:schemeClr val="tx2"/>
                </a:solidFill>
                <a:latin typeface="幼圆" pitchFamily="49" charset="-122"/>
                <a:ea typeface="幼圆" pitchFamily="49" charset="-122"/>
              </a:rPr>
              <a:t>(Bulbourethral gland, Cowper's gland)</a:t>
            </a:r>
          </a:p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en-US" altLang="zh-CN" sz="1400" smtClean="0">
                <a:solidFill>
                  <a:schemeClr val="tx2"/>
                </a:solidFill>
                <a:ea typeface="宋体" charset="-122"/>
              </a:rPr>
              <a:t>■     </a:t>
            </a:r>
            <a:r>
              <a:rPr lang="zh-CN" altLang="en-US" smtClean="0">
                <a:solidFill>
                  <a:schemeClr val="tx2"/>
                </a:solidFill>
                <a:latin typeface="微软雅黑"/>
                <a:ea typeface="微软雅黑"/>
                <a:cs typeface="微软雅黑"/>
              </a:rPr>
              <a:t>精阜</a:t>
            </a:r>
            <a:r>
              <a:rPr lang="zh-CN" altLang="en-US" smtClean="0">
                <a:solidFill>
                  <a:schemeClr val="tx2"/>
                </a:solidFill>
                <a:latin typeface="幼圆" pitchFamily="49" charset="-122"/>
                <a:ea typeface="幼圆" pitchFamily="49" charset="-122"/>
              </a:rPr>
              <a:t>  </a:t>
            </a:r>
            <a:r>
              <a:rPr lang="zh-CN" altLang="en-US" sz="2400" smtClean="0">
                <a:solidFill>
                  <a:schemeClr val="tx2"/>
                </a:solidFill>
                <a:latin typeface="幼圆" pitchFamily="49" charset="-122"/>
                <a:ea typeface="幼圆" pitchFamily="49" charset="-122"/>
              </a:rPr>
              <a:t> </a:t>
            </a:r>
            <a:r>
              <a:rPr lang="zh-CN" altLang="en-US" smtClean="0">
                <a:solidFill>
                  <a:schemeClr val="tx2"/>
                </a:solidFill>
                <a:latin typeface="幼圆" pitchFamily="49" charset="-122"/>
                <a:ea typeface="幼圆" pitchFamily="49" charset="-122"/>
              </a:rPr>
              <a:t> </a:t>
            </a:r>
            <a:r>
              <a:rPr lang="en-US" altLang="zh-CN" sz="2400" smtClean="0">
                <a:solidFill>
                  <a:schemeClr val="tx2"/>
                </a:solidFill>
                <a:latin typeface="幼圆" pitchFamily="49" charset="-122"/>
                <a:ea typeface="幼圆" pitchFamily="49" charset="-122"/>
              </a:rPr>
              <a:t>(Verumontanum)</a:t>
            </a:r>
          </a:p>
        </p:txBody>
      </p:sp>
      <p:pic>
        <p:nvPicPr>
          <p:cNvPr id="38915" name="Picture 4" descr="Image19-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9075" y="1524000"/>
            <a:ext cx="3692525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（一）视诊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>
              <a:buSzPct val="60000"/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1.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阴毛</a:t>
            </a:r>
            <a:endParaRPr lang="en-US" altLang="zh-CN" sz="3200" b="1" dirty="0" smtClean="0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  <a:p>
            <a:pPr lvl="1">
              <a:buSzPct val="60000"/>
              <a:buFont typeface="Wingdings" pitchFamily="2" charset="2"/>
              <a:buChar char="Ø"/>
            </a:pPr>
            <a:r>
              <a:rPr b="1" dirty="0">
                <a:latin typeface="楷体"/>
                <a:ea typeface="楷体"/>
                <a:cs typeface="楷体"/>
              </a:rPr>
              <a:t>阴毛的发育和分布</a:t>
            </a:r>
            <a:endParaRPr lang="en-US" altLang="zh-CN" b="1" dirty="0">
              <a:solidFill>
                <a:srgbClr val="FF0000"/>
              </a:solidFill>
              <a:latin typeface="楷体"/>
              <a:ea typeface="楷体"/>
              <a:cs typeface="楷体"/>
            </a:endParaRPr>
          </a:p>
          <a:p>
            <a:pPr>
              <a:buSzPct val="60000"/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2.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阴茎</a:t>
            </a:r>
            <a:endParaRPr lang="en-US" altLang="zh-CN" sz="3200" b="1" dirty="0" smtClean="0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  <a:p>
            <a:pPr lvl="1">
              <a:buSzPct val="60000"/>
              <a:buFont typeface="Wingdings" pitchFamily="2" charset="2"/>
              <a:buChar char="Ø"/>
            </a:pPr>
            <a:r>
              <a:rPr b="1" dirty="0">
                <a:latin typeface="楷体"/>
                <a:ea typeface="楷体"/>
                <a:cs typeface="楷体"/>
              </a:rPr>
              <a:t>大小和形态：性早熟、性功能不全</a:t>
            </a:r>
            <a:endParaRPr lang="en-US" altLang="zh-CN" b="1" dirty="0">
              <a:latin typeface="楷体"/>
              <a:ea typeface="楷体"/>
              <a:cs typeface="楷体"/>
            </a:endParaRPr>
          </a:p>
          <a:p>
            <a:pPr lvl="1">
              <a:buSzPct val="60000"/>
              <a:buFont typeface="Wingdings" pitchFamily="2" charset="2"/>
              <a:buChar char="Ø"/>
            </a:pPr>
            <a:r>
              <a:rPr b="1" dirty="0">
                <a:latin typeface="楷体"/>
                <a:ea typeface="楷体"/>
                <a:cs typeface="楷体"/>
              </a:rPr>
              <a:t>包皮：包茎、包皮过长</a:t>
            </a:r>
            <a:endParaRPr lang="en-US" altLang="zh-CN" b="1" dirty="0">
              <a:latin typeface="楷体"/>
              <a:ea typeface="楷体"/>
              <a:cs typeface="楷体"/>
            </a:endParaRPr>
          </a:p>
          <a:p>
            <a:pPr lvl="1">
              <a:buSzPct val="60000"/>
              <a:buFont typeface="Wingdings" pitchFamily="2" charset="2"/>
              <a:buChar char="Ø"/>
            </a:pPr>
            <a:r>
              <a:rPr b="1" dirty="0">
                <a:latin typeface="楷体"/>
                <a:ea typeface="楷体"/>
                <a:cs typeface="楷体"/>
              </a:rPr>
              <a:t>阴茎头与冠状沟：下疳、尖锐湿疣</a:t>
            </a:r>
            <a:endParaRPr lang="en-US" altLang="zh-CN" b="1" dirty="0">
              <a:latin typeface="楷体"/>
              <a:ea typeface="楷体"/>
              <a:cs typeface="楷体"/>
            </a:endParaRPr>
          </a:p>
          <a:p>
            <a:pPr lvl="1">
              <a:buSzPct val="60000"/>
              <a:buFont typeface="Wingdings" pitchFamily="2" charset="2"/>
              <a:buChar char="Ø"/>
            </a:pPr>
            <a:r>
              <a:rPr b="1" dirty="0">
                <a:latin typeface="楷体"/>
                <a:ea typeface="楷体"/>
                <a:cs typeface="楷体"/>
              </a:rPr>
              <a:t>尿道口：分泌物</a:t>
            </a:r>
            <a:endParaRPr lang="en-US" altLang="zh-CN" b="1" dirty="0">
              <a:latin typeface="楷体"/>
              <a:ea typeface="楷体"/>
              <a:cs typeface="楷体"/>
            </a:endParaRPr>
          </a:p>
          <a:p>
            <a:pPr>
              <a:buSzPct val="60000"/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3.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阴囊</a:t>
            </a:r>
            <a:endParaRPr lang="en-US" altLang="zh-CN" sz="3200" b="1" dirty="0" smtClean="0">
              <a:solidFill>
                <a:srgbClr val="FF0000"/>
              </a:solidFill>
              <a:latin typeface="微软雅黑"/>
              <a:ea typeface="微软雅黑"/>
              <a:cs typeface="微软雅黑"/>
            </a:endParaRPr>
          </a:p>
          <a:p>
            <a:pPr lvl="1">
              <a:buSzPct val="60000"/>
              <a:buFont typeface="Wingdings" pitchFamily="2" charset="2"/>
              <a:buChar char="Ø"/>
            </a:pPr>
            <a:r>
              <a:rPr b="1" dirty="0">
                <a:latin typeface="楷体"/>
                <a:ea typeface="楷体"/>
                <a:cs typeface="楷体"/>
              </a:rPr>
              <a:t>外形：阴囊单侧增大</a:t>
            </a:r>
            <a:endParaRPr lang="en-US" altLang="zh-CN" b="1" dirty="0">
              <a:latin typeface="楷体"/>
              <a:ea typeface="楷体"/>
              <a:cs typeface="楷体"/>
            </a:endParaRPr>
          </a:p>
          <a:p>
            <a:pPr lvl="1">
              <a:buSzPct val="60000"/>
              <a:buFont typeface="Wingdings" pitchFamily="2" charset="2"/>
              <a:buChar char="Ø"/>
            </a:pPr>
            <a:r>
              <a:rPr b="1" dirty="0">
                <a:latin typeface="楷体"/>
                <a:ea typeface="楷体"/>
                <a:cs typeface="楷体"/>
              </a:rPr>
              <a:t>皮肤：阴囊水肿、</a:t>
            </a:r>
            <a:r>
              <a:rPr b="1" dirty="0" smtClean="0">
                <a:latin typeface="楷体"/>
                <a:ea typeface="楷体"/>
                <a:cs typeface="楷体"/>
              </a:rPr>
              <a:t>阴囊</a:t>
            </a:r>
            <a:r>
              <a:rPr lang="zh-CN" altLang="en-US" b="1" dirty="0" smtClean="0">
                <a:latin typeface="楷体"/>
                <a:ea typeface="楷体"/>
                <a:cs typeface="楷体"/>
              </a:rPr>
              <a:t>象</a:t>
            </a:r>
            <a:r>
              <a:rPr b="1" dirty="0" smtClean="0">
                <a:latin typeface="楷体"/>
                <a:ea typeface="楷体"/>
                <a:cs typeface="楷体"/>
              </a:rPr>
              <a:t>皮肿</a:t>
            </a:r>
            <a:r>
              <a:rPr b="1" dirty="0">
                <a:latin typeface="楷体"/>
                <a:ea typeface="楷体"/>
                <a:cs typeface="楷体"/>
              </a:rPr>
              <a:t>、阴囊湿疹</a:t>
            </a:r>
            <a:endParaRPr lang="en-US" altLang="zh-CN" b="1" dirty="0">
              <a:latin typeface="楷体"/>
              <a:ea typeface="楷体"/>
              <a:cs typeface="楷体"/>
            </a:endParaRPr>
          </a:p>
          <a:p>
            <a:pPr>
              <a:buSzPct val="60000"/>
            </a:pPr>
            <a:endParaRPr lang="zh-CN" altLang="en-US" sz="2800" b="1" dirty="0" smtClean="0">
              <a:solidFill>
                <a:srgbClr val="1D1496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3" descr="Image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4875" y="1497013"/>
            <a:ext cx="244316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4" descr="Image1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39975" y="3873500"/>
            <a:ext cx="2165350" cy="2600325"/>
          </a:xfrm>
        </p:spPr>
      </p:pic>
      <p:sp>
        <p:nvSpPr>
          <p:cNvPr id="4096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latin typeface="Times New Roman" pitchFamily="18" charset="0"/>
                <a:ea typeface="宋体" charset="-122"/>
                <a:cs typeface="Times New Roman" pitchFamily="18" charset="0"/>
              </a:rPr>
              <a:t>包茎   </a:t>
            </a:r>
            <a:r>
              <a:rPr lang="en-US" altLang="zh-CN" b="1" smtClean="0">
                <a:latin typeface="Times New Roman" pitchFamily="18" charset="0"/>
                <a:ea typeface="宋体" charset="-122"/>
                <a:cs typeface="Times New Roman" pitchFamily="18" charset="0"/>
              </a:rPr>
              <a:t>VS   </a:t>
            </a:r>
            <a:r>
              <a:rPr lang="zh-CN" altLang="en-US" b="1" smtClean="0">
                <a:latin typeface="Times New Roman" pitchFamily="18" charset="0"/>
                <a:ea typeface="宋体" charset="-122"/>
                <a:cs typeface="Times New Roman" pitchFamily="18" charset="0"/>
              </a:rPr>
              <a:t>包皮过长</a:t>
            </a:r>
          </a:p>
        </p:txBody>
      </p:sp>
      <p:pic>
        <p:nvPicPr>
          <p:cNvPr id="40964" name="Picture 3" descr="Image20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1788" y="1484313"/>
            <a:ext cx="2614612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id9114352119612228" descr="2"/>
          <p:cNvPicPr>
            <a:picLocks noChangeAspect="1" noChangeArrowheads="1"/>
          </p:cNvPicPr>
          <p:nvPr/>
        </p:nvPicPr>
        <p:blipFill>
          <a:blip r:embed="rId5"/>
          <a:srcRect l="16730" t="2919" r="15887" b="10428"/>
          <a:stretch>
            <a:fillRect/>
          </a:stretch>
        </p:blipFill>
        <p:spPr bwMode="auto">
          <a:xfrm>
            <a:off x="5411788" y="3925888"/>
            <a:ext cx="2544762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阴茎癌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41988" name="Picture 4" descr="Image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630363"/>
            <a:ext cx="4124325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冠状沟处硬溃疡（下疳）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mtClean="0">
                <a:solidFill>
                  <a:srgbClr val="161616"/>
                </a:solidFill>
                <a:ea typeface="宋体" charset="-122"/>
              </a:rPr>
              <a:t> </a:t>
            </a:r>
          </a:p>
        </p:txBody>
      </p:sp>
      <p:pic>
        <p:nvPicPr>
          <p:cNvPr id="43011" name="Picture 4" descr="Image98"/>
          <p:cNvPicPr>
            <a:picLocks noChangeAspect="1" noChangeArrowheads="1"/>
          </p:cNvPicPr>
          <p:nvPr/>
        </p:nvPicPr>
        <p:blipFill>
          <a:blip r:embed="rId2"/>
          <a:srcRect b="11423"/>
          <a:stretch>
            <a:fillRect/>
          </a:stretch>
        </p:blipFill>
        <p:spPr bwMode="auto">
          <a:xfrm>
            <a:off x="323850" y="1701800"/>
            <a:ext cx="5040313" cy="398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5" descr="Image1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1628775"/>
            <a:ext cx="3810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评估的主要内容</a:t>
            </a:r>
          </a:p>
        </p:txBody>
      </p:sp>
      <p:sp>
        <p:nvSpPr>
          <p:cNvPr id="16386" name="内容占位符 2"/>
          <p:cNvSpPr>
            <a:spLocks noGrp="1"/>
          </p:cNvSpPr>
          <p:nvPr>
            <p:ph sz="half" idx="1"/>
          </p:nvPr>
        </p:nvSpPr>
        <p:spPr>
          <a:xfrm>
            <a:off x="304800" y="1773238"/>
            <a:ext cx="4229100" cy="5033962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b="1" smtClean="0">
                <a:ea typeface="宋体" charset="-122"/>
              </a:rPr>
              <a:t>肛门与直肠评估</a:t>
            </a:r>
            <a:endParaRPr lang="en-US" altLang="zh-CN" b="1" smtClean="0">
              <a:ea typeface="宋体" charset="-122"/>
            </a:endParaRPr>
          </a:p>
          <a:p>
            <a:pPr lvl="1">
              <a:lnSpc>
                <a:spcPct val="200000"/>
              </a:lnSpc>
            </a:pPr>
            <a:r>
              <a:rPr lang="zh-CN" altLang="en-US" b="1" smtClean="0">
                <a:latin typeface="Arial" charset="0"/>
                <a:ea typeface="宋体" charset="-122"/>
              </a:rPr>
              <a:t>患者体位</a:t>
            </a:r>
            <a:endParaRPr lang="en-US" altLang="en-US" b="1" smtClean="0">
              <a:latin typeface="Arial" charset="0"/>
            </a:endParaRPr>
          </a:p>
          <a:p>
            <a:pPr lvl="1">
              <a:lnSpc>
                <a:spcPct val="200000"/>
              </a:lnSpc>
            </a:pPr>
            <a:r>
              <a:rPr lang="zh-CN" altLang="en-US" b="1" smtClean="0">
                <a:latin typeface="Arial" charset="0"/>
                <a:ea typeface="宋体" charset="-122"/>
              </a:rPr>
              <a:t>视诊</a:t>
            </a:r>
            <a:endParaRPr lang="en-US" altLang="en-US" b="1" smtClean="0">
              <a:latin typeface="Arial" charset="0"/>
            </a:endParaRPr>
          </a:p>
          <a:p>
            <a:pPr lvl="1">
              <a:lnSpc>
                <a:spcPct val="200000"/>
              </a:lnSpc>
            </a:pPr>
            <a:r>
              <a:rPr lang="zh-CN" altLang="en-US" b="1" smtClean="0">
                <a:latin typeface="Arial" charset="0"/>
                <a:ea typeface="宋体" charset="-122"/>
              </a:rPr>
              <a:t>触诊</a:t>
            </a:r>
            <a:endParaRPr lang="en-US" altLang="en-US" b="1" smtClean="0">
              <a:latin typeface="Arial" charset="0"/>
            </a:endParaRPr>
          </a:p>
        </p:txBody>
      </p:sp>
      <p:sp>
        <p:nvSpPr>
          <p:cNvPr id="16387" name="内容占位符 4"/>
          <p:cNvSpPr>
            <a:spLocks noGrp="1"/>
          </p:cNvSpPr>
          <p:nvPr>
            <p:ph sz="half" idx="2"/>
          </p:nvPr>
        </p:nvSpPr>
        <p:spPr>
          <a:xfrm>
            <a:off x="4643438" y="1708150"/>
            <a:ext cx="4229100" cy="5033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smtClean="0">
                <a:ea typeface="宋体" charset="-122"/>
              </a:rPr>
              <a:t>男性生殖器评估</a:t>
            </a:r>
            <a:endParaRPr lang="en-US" altLang="zh-CN" b="1" smtClean="0"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b="1" smtClean="0">
                <a:latin typeface="Arial" charset="0"/>
                <a:ea typeface="宋体" charset="-122"/>
              </a:rPr>
              <a:t>视诊</a:t>
            </a:r>
            <a:endParaRPr lang="en-US" altLang="en-US" b="1" smtClean="0">
              <a:latin typeface="Arial" charset="0"/>
            </a:endParaRPr>
          </a:p>
          <a:p>
            <a:pPr lvl="1">
              <a:lnSpc>
                <a:spcPct val="150000"/>
              </a:lnSpc>
            </a:pPr>
            <a:r>
              <a:rPr lang="zh-CN" altLang="en-US" b="1" smtClean="0">
                <a:latin typeface="Arial" charset="0"/>
                <a:ea typeface="宋体" charset="-122"/>
              </a:rPr>
              <a:t>触诊</a:t>
            </a:r>
            <a:endParaRPr lang="en-US" altLang="en-US" b="1" smtClean="0">
              <a:latin typeface="Arial" charset="0"/>
            </a:endParaRPr>
          </a:p>
          <a:p>
            <a:pPr>
              <a:lnSpc>
                <a:spcPct val="150000"/>
              </a:lnSpc>
            </a:pPr>
            <a:endParaRPr lang="en-US" altLang="zh-CN" b="1" smtClean="0"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mtClean="0">
                <a:ea typeface="宋体" charset="-122"/>
              </a:rPr>
              <a:t>女性生殖器评估</a:t>
            </a:r>
            <a:endParaRPr lang="en-US" altLang="zh-CN" b="1" smtClean="0"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b="1" smtClean="0">
                <a:latin typeface="Arial" charset="0"/>
                <a:ea typeface="宋体" charset="-122"/>
              </a:rPr>
              <a:t>视诊</a:t>
            </a:r>
            <a:endParaRPr lang="en-US" altLang="zh-CN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b="1" smtClean="0">
                <a:latin typeface="Arial" charset="0"/>
                <a:ea typeface="宋体" charset="-122"/>
              </a:rPr>
              <a:t>触诊</a:t>
            </a:r>
            <a:endParaRPr lang="en-US" altLang="zh-CN" b="1" smtClean="0"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/>
              <a:t>www.pumpress.com.cn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尖锐湿疣</a:t>
            </a:r>
          </a:p>
        </p:txBody>
      </p:sp>
      <p:pic>
        <p:nvPicPr>
          <p:cNvPr id="44035" name="Picture 3" descr="Image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844675"/>
            <a:ext cx="34448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5" descr="Image56"/>
          <p:cNvPicPr>
            <a:picLocks noChangeAspect="1" noChangeArrowheads="1"/>
          </p:cNvPicPr>
          <p:nvPr/>
        </p:nvPicPr>
        <p:blipFill>
          <a:blip r:embed="rId3"/>
          <a:srcRect b="11815"/>
          <a:stretch>
            <a:fillRect/>
          </a:stretch>
        </p:blipFill>
        <p:spPr bwMode="auto">
          <a:xfrm>
            <a:off x="5256213" y="2133600"/>
            <a:ext cx="32004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3" descr="Image64"/>
          <p:cNvPicPr>
            <a:picLocks noChangeAspect="1" noChangeArrowheads="1"/>
          </p:cNvPicPr>
          <p:nvPr/>
        </p:nvPicPr>
        <p:blipFill>
          <a:blip r:embed="rId4"/>
          <a:srcRect b="12845"/>
          <a:stretch>
            <a:fillRect/>
          </a:stretch>
        </p:blipFill>
        <p:spPr bwMode="auto">
          <a:xfrm>
            <a:off x="2965450" y="4149725"/>
            <a:ext cx="32353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尿道口分泌物</a:t>
            </a:r>
          </a:p>
        </p:txBody>
      </p:sp>
      <p:pic>
        <p:nvPicPr>
          <p:cNvPr id="45059" name="Picture 3" descr="gonorrheamaledrips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84313"/>
            <a:ext cx="2665413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3" descr="Image8"/>
          <p:cNvPicPr>
            <a:picLocks noChangeAspect="1" noChangeArrowheads="1"/>
          </p:cNvPicPr>
          <p:nvPr/>
        </p:nvPicPr>
        <p:blipFill>
          <a:blip r:embed="rId3"/>
          <a:srcRect b="10123"/>
          <a:stretch>
            <a:fillRect/>
          </a:stretch>
        </p:blipFill>
        <p:spPr bwMode="auto">
          <a:xfrm>
            <a:off x="4067175" y="3644900"/>
            <a:ext cx="4729163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8604250" cy="3917950"/>
          </a:xfrm>
        </p:spPr>
        <p:txBody>
          <a:bodyPr/>
          <a:lstStyle/>
          <a:p>
            <a:pPr>
              <a:lnSpc>
                <a:spcPct val="140000"/>
              </a:lnSpc>
              <a:buFont typeface="Wingdings" pitchFamily="2" charset="2"/>
              <a:buChar char="Ø"/>
            </a:pPr>
            <a:r>
              <a:rPr lang="zh-CN" altLang="en-US" sz="2800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望诊</a:t>
            </a:r>
            <a:r>
              <a:rPr lang="zh-CN" altLang="en-US" sz="2800" dirty="0" smtClean="0">
                <a:solidFill>
                  <a:schemeClr val="hlink"/>
                </a:solidFill>
                <a:latin typeface="幼圆" pitchFamily="49" charset="-122"/>
                <a:ea typeface="幼圆" pitchFamily="49" charset="-122"/>
              </a:rPr>
              <a:t>：</a:t>
            </a:r>
            <a:r>
              <a:rPr lang="zh-CN" altLang="en-US" sz="2800" dirty="0" smtClean="0">
                <a:solidFill>
                  <a:srgbClr val="161616"/>
                </a:solidFill>
                <a:latin typeface="幼圆" pitchFamily="49" charset="-122"/>
                <a:ea typeface="幼圆" pitchFamily="49" charset="-122"/>
              </a:rPr>
              <a:t>红肿、糜烂、溃疡、静脉曲张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800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扪诊</a:t>
            </a:r>
            <a:r>
              <a:rPr lang="zh-CN" altLang="en-US" sz="2800" dirty="0" smtClean="0">
                <a:solidFill>
                  <a:schemeClr val="hlink"/>
                </a:solidFill>
                <a:latin typeface="幼圆" pitchFamily="49" charset="-122"/>
                <a:ea typeface="幼圆" pitchFamily="49" charset="-122"/>
              </a:rPr>
              <a:t>：</a:t>
            </a:r>
            <a:r>
              <a:rPr lang="zh-CN" altLang="en-US" sz="2800" dirty="0" smtClean="0">
                <a:solidFill>
                  <a:srgbClr val="161616"/>
                </a:solidFill>
                <a:latin typeface="幼圆" pitchFamily="49" charset="-122"/>
                <a:ea typeface="幼圆" pitchFamily="49" charset="-122"/>
              </a:rPr>
              <a:t>缺如、包块、结节、压痛、串珠感、捻发感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800" dirty="0" smtClean="0">
                <a:solidFill>
                  <a:srgbClr val="FF0000"/>
                </a:solidFill>
                <a:latin typeface="微软雅黑"/>
                <a:ea typeface="微软雅黑"/>
                <a:cs typeface="微软雅黑"/>
              </a:rPr>
              <a:t>透光试验</a:t>
            </a:r>
            <a:r>
              <a:rPr lang="zh-CN" altLang="en-US" sz="2800" dirty="0" smtClean="0">
                <a:solidFill>
                  <a:schemeClr val="hlink"/>
                </a:solidFill>
                <a:latin typeface="幼圆" pitchFamily="49" charset="-122"/>
                <a:ea typeface="幼圆" pitchFamily="49" charset="-122"/>
              </a:rPr>
              <a:t>：</a:t>
            </a:r>
            <a:r>
              <a:rPr lang="zh-CN" altLang="en-US" sz="2800" dirty="0" smtClean="0">
                <a:solidFill>
                  <a:srgbClr val="161616"/>
                </a:solidFill>
                <a:latin typeface="幼圆" pitchFamily="49" charset="-122"/>
                <a:ea typeface="幼圆" pitchFamily="49" charset="-122"/>
              </a:rPr>
              <a:t>鉴别阴囊内容物是实体性还是囊性</a:t>
            </a:r>
          </a:p>
        </p:txBody>
      </p:sp>
      <p:sp>
        <p:nvSpPr>
          <p:cNvPr id="4608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阴囊的检查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阴囊皮肤红肿</a:t>
            </a:r>
          </a:p>
        </p:txBody>
      </p:sp>
      <p:pic>
        <p:nvPicPr>
          <p:cNvPr id="47107" name="Picture 3" descr="Image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1604359"/>
            <a:ext cx="4552950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睾丸炎、睾丸肿大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48132" name="id8670643772366655" descr="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230438"/>
            <a:ext cx="349885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id6402171940943661" descr="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2230438"/>
            <a:ext cx="29337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精索静脉曲张</a:t>
            </a:r>
          </a:p>
        </p:txBody>
      </p:sp>
      <p:pic>
        <p:nvPicPr>
          <p:cNvPr id="49155" name="Picture 3" descr="Image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557338"/>
            <a:ext cx="6708775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3" descr="Image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628775"/>
            <a:ext cx="70104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睾丸鞘膜积液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睾丸肿瘤</a:t>
            </a:r>
          </a:p>
        </p:txBody>
      </p:sp>
      <p:pic>
        <p:nvPicPr>
          <p:cNvPr id="51202" name="Picture 4" descr="Image1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81450" y="2565400"/>
            <a:ext cx="5102225" cy="3767138"/>
          </a:xfrm>
        </p:spPr>
      </p:pic>
      <p:pic>
        <p:nvPicPr>
          <p:cNvPr id="51203" name="Picture 3" descr="Image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557338"/>
            <a:ext cx="3871913" cy="451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左侧附睾结核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2228" name="id5249131169673864" descr="26"/>
          <p:cNvPicPr>
            <a:picLocks noChangeAspect="1" noChangeArrowheads="1"/>
          </p:cNvPicPr>
          <p:nvPr/>
        </p:nvPicPr>
        <p:blipFill>
          <a:blip r:embed="rId2"/>
          <a:srcRect l="29520" r="27206" b="33688"/>
          <a:stretch>
            <a:fillRect/>
          </a:stretch>
        </p:blipFill>
        <p:spPr bwMode="auto">
          <a:xfrm>
            <a:off x="2051050" y="2133600"/>
            <a:ext cx="3917950" cy="33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3070225" y="4772025"/>
            <a:ext cx="2520950" cy="482600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3252" name="id586090153909811" descr="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628775"/>
            <a:ext cx="441007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971550" y="4819650"/>
            <a:ext cx="2520950" cy="48101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/>
              <a:t>阴囊水肿</a:t>
            </a:r>
          </a:p>
        </p:txBody>
      </p:sp>
      <p:pic>
        <p:nvPicPr>
          <p:cNvPr id="53254" name="id27822177838539053" descr="22"/>
          <p:cNvPicPr>
            <a:picLocks noChangeAspect="1" noChangeArrowheads="1"/>
          </p:cNvPicPr>
          <p:nvPr/>
        </p:nvPicPr>
        <p:blipFill>
          <a:blip r:embed="rId3"/>
          <a:srcRect l="1825" t="7059" r="77139"/>
          <a:stretch>
            <a:fillRect/>
          </a:stretch>
        </p:blipFill>
        <p:spPr bwMode="auto">
          <a:xfrm>
            <a:off x="4878388" y="1557338"/>
            <a:ext cx="3149600" cy="340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5148263" y="4819650"/>
            <a:ext cx="2519362" cy="48101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/>
              <a:t>阴囊湿疹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一、肛门与直肠评估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（一）患者体位</a:t>
            </a:r>
          </a:p>
          <a:p>
            <a:pPr lvl="1">
              <a:lnSpc>
                <a:spcPct val="150000"/>
              </a:lnSpc>
            </a:pPr>
            <a:r>
              <a:rPr b="1">
                <a:ea typeface="宋体" charset="-122"/>
              </a:rPr>
              <a:t>肘膝位、左侧卧位、弯腰前俯位、截石位、蹲位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（二）视诊</a:t>
            </a:r>
          </a:p>
          <a:p>
            <a:pPr lvl="1">
              <a:lnSpc>
                <a:spcPct val="150000"/>
              </a:lnSpc>
            </a:pPr>
            <a:r>
              <a:rPr b="1">
                <a:ea typeface="宋体" charset="-122"/>
              </a:rPr>
              <a:t>痔、肛裂、肛瘘、直肠脓肿、直肠脱垂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（三）触诊</a:t>
            </a:r>
          </a:p>
          <a:p>
            <a:pPr lvl="1">
              <a:lnSpc>
                <a:spcPct val="150000"/>
              </a:lnSpc>
            </a:pPr>
            <a:r>
              <a:rPr b="1">
                <a:ea typeface="宋体" charset="-122"/>
              </a:rPr>
              <a:t>直肠指诊手法、评估内容</a:t>
            </a:r>
          </a:p>
          <a:p>
            <a:pPr>
              <a:lnSpc>
                <a:spcPct val="150000"/>
              </a:lnSpc>
            </a:pPr>
            <a:endParaRPr lang="zh-CN" altLang="en-US" b="1" smtClean="0">
              <a:solidFill>
                <a:srgbClr val="161616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（二）触诊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>
              <a:buSzPct val="60000"/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阴茎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buSzPct val="60000"/>
              <a:buFont typeface="Wingdings" pitchFamily="2" charset="2"/>
              <a:buChar char="Ø"/>
              <a:defRPr/>
            </a:pPr>
            <a:r>
              <a:rPr b="1" dirty="0">
                <a:latin typeface="楷体" pitchFamily="49" charset="-122"/>
                <a:ea typeface="楷体" pitchFamily="49" charset="-122"/>
              </a:rPr>
              <a:t>触痛、结节</a:t>
            </a:r>
            <a:endParaRPr lang="en-US" altLang="zh-CN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SzPct val="60000"/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阴囊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buSzPct val="60000"/>
              <a:buFont typeface="Wingdings" pitchFamily="2" charset="2"/>
              <a:buChar char="Ø"/>
              <a:defRPr/>
            </a:pPr>
            <a:r>
              <a:rPr b="1" dirty="0">
                <a:latin typeface="楷体" pitchFamily="49" charset="-122"/>
                <a:ea typeface="楷体" pitchFamily="49" charset="-122"/>
              </a:rPr>
              <a:t>睾丸：大小、硬度、结节、压痛、缺如、对称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lvl="1">
              <a:buSzPct val="60000"/>
              <a:buFont typeface="Wingdings" pitchFamily="2" charset="2"/>
              <a:buChar char="Ø"/>
              <a:defRPr/>
            </a:pPr>
            <a:r>
              <a:rPr b="1" dirty="0">
                <a:latin typeface="楷体" pitchFamily="49" charset="-122"/>
                <a:ea typeface="楷体" pitchFamily="49" charset="-122"/>
              </a:rPr>
              <a:t>附睾：大小、肿胀、结节、压痛</a:t>
            </a:r>
            <a:endParaRPr lang="en-US" altLang="zh-CN" b="1" dirty="0">
              <a:latin typeface="楷体" pitchFamily="49" charset="-122"/>
              <a:ea typeface="楷体" pitchFamily="49" charset="-122"/>
            </a:endParaRPr>
          </a:p>
          <a:p>
            <a:pPr lvl="1">
              <a:buSzPct val="60000"/>
              <a:buFont typeface="Wingdings" pitchFamily="2" charset="2"/>
              <a:buChar char="Ø"/>
              <a:defRPr/>
            </a:pPr>
            <a:r>
              <a:rPr b="1" dirty="0">
                <a:latin typeface="楷体" pitchFamily="49" charset="-122"/>
                <a:ea typeface="楷体" pitchFamily="49" charset="-122"/>
              </a:rPr>
              <a:t>精索：结节、触痛、肿胀</a:t>
            </a:r>
            <a:r>
              <a:rPr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（透光试验）</a:t>
            </a:r>
            <a:endParaRPr lang="en-US" altLang="zh-CN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SzPct val="60000"/>
              <a:defRPr/>
            </a:pPr>
            <a:r>
              <a:rPr lang="zh-CN" altLang="en-US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前列腺</a:t>
            </a:r>
            <a:endParaRPr lang="en-US" altLang="zh-CN" sz="32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SzPct val="60000"/>
              <a:defRPr/>
            </a:pPr>
            <a:r>
              <a:rPr lang="zh-CN" altLang="en-US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精囊</a:t>
            </a:r>
            <a:endParaRPr lang="en-US" altLang="zh-CN" sz="32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275" name="组合 3"/>
          <p:cNvGrpSpPr>
            <a:grpSpLocks/>
          </p:cNvGrpSpPr>
          <p:nvPr/>
        </p:nvGrpSpPr>
        <p:grpSpPr bwMode="auto">
          <a:xfrm>
            <a:off x="2411413" y="4495801"/>
            <a:ext cx="5113337" cy="2281238"/>
            <a:chOff x="144373" y="2060848"/>
            <a:chExt cx="8604090" cy="3744416"/>
          </a:xfrm>
        </p:grpSpPr>
        <p:pic>
          <p:nvPicPr>
            <p:cNvPr id="54277" name="id6244041872722421" descr="19"/>
            <p:cNvPicPr>
              <a:picLocks noChangeAspect="1" noChangeArrowheads="1"/>
            </p:cNvPicPr>
            <p:nvPr/>
          </p:nvPicPr>
          <p:blipFill>
            <a:blip r:embed="rId2"/>
            <a:srcRect l="29633" r="28983" b="31287"/>
            <a:stretch>
              <a:fillRect/>
            </a:stretch>
          </p:blipFill>
          <p:spPr bwMode="auto">
            <a:xfrm>
              <a:off x="4650488" y="2060848"/>
              <a:ext cx="4097975" cy="3262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圆角矩形 6"/>
            <p:cNvSpPr/>
            <p:nvPr/>
          </p:nvSpPr>
          <p:spPr>
            <a:xfrm>
              <a:off x="4859125" y="5323617"/>
              <a:ext cx="2521658" cy="481647"/>
            </a:xfrm>
            <a:prstGeom prst="round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/>
                <a:t>阴囊触诊</a:t>
              </a:r>
            </a:p>
          </p:txBody>
        </p:sp>
        <p:pic>
          <p:nvPicPr>
            <p:cNvPr id="54279" name="id9011582825772549" descr="20"/>
            <p:cNvPicPr>
              <a:picLocks noChangeAspect="1" noChangeArrowheads="1"/>
            </p:cNvPicPr>
            <p:nvPr/>
          </p:nvPicPr>
          <p:blipFill>
            <a:blip r:embed="rId3"/>
            <a:srcRect l="1750" r="3253"/>
            <a:stretch>
              <a:fillRect/>
            </a:stretch>
          </p:blipFill>
          <p:spPr bwMode="auto">
            <a:xfrm>
              <a:off x="144373" y="2060848"/>
              <a:ext cx="4506115" cy="3263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圆角矩形 8"/>
            <p:cNvSpPr/>
            <p:nvPr/>
          </p:nvSpPr>
          <p:spPr>
            <a:xfrm>
              <a:off x="828213" y="5300312"/>
              <a:ext cx="2518986" cy="481647"/>
            </a:xfrm>
            <a:prstGeom prst="round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/>
                <a:t>阴囊视诊</a:t>
              </a:r>
            </a:p>
          </p:txBody>
        </p:sp>
      </p:grpSp>
      <p:pic>
        <p:nvPicPr>
          <p:cNvPr id="54276" name="Picture 5"/>
          <p:cNvPicPr>
            <a:picLocks noChangeAspect="1" noChangeArrowheads="1"/>
          </p:cNvPicPr>
          <p:nvPr/>
        </p:nvPicPr>
        <p:blipFill>
          <a:blip r:embed="rId4"/>
          <a:srcRect l="31841" r="29433" b="31689"/>
          <a:stretch>
            <a:fillRect/>
          </a:stretch>
        </p:blipFill>
        <p:spPr bwMode="auto">
          <a:xfrm>
            <a:off x="3808413" y="965200"/>
            <a:ext cx="2182812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透光试验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5" name="圆角矩形 4"/>
          <p:cNvSpPr/>
          <p:nvPr/>
        </p:nvSpPr>
        <p:spPr>
          <a:xfrm>
            <a:off x="1052513" y="1268760"/>
            <a:ext cx="2879725" cy="14398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 dirty="0"/>
              <a:t>透光试验（阳性）</a:t>
            </a:r>
            <a:endParaRPr lang="en-US" altLang="zh-CN" sz="2400" b="1" dirty="0"/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鞘膜积液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867400" y="1255953"/>
            <a:ext cx="2881313" cy="14398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400" b="1" dirty="0"/>
              <a:t>透光试验（阴性）</a:t>
            </a:r>
            <a:endParaRPr lang="en-US" altLang="zh-CN" sz="2400" b="1" dirty="0"/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睾丸肿瘤、疝</a:t>
            </a:r>
          </a:p>
        </p:txBody>
      </p:sp>
      <p:pic>
        <p:nvPicPr>
          <p:cNvPr id="55302" name="id9362870697439697" descr="4"/>
          <p:cNvPicPr>
            <a:picLocks noChangeAspect="1" noChangeArrowheads="1"/>
          </p:cNvPicPr>
          <p:nvPr/>
        </p:nvPicPr>
        <p:blipFill>
          <a:blip r:embed="rId2"/>
          <a:srcRect l="13777" r="10165" b="45444"/>
          <a:stretch>
            <a:fillRect/>
          </a:stretch>
        </p:blipFill>
        <p:spPr bwMode="auto">
          <a:xfrm>
            <a:off x="539750" y="3284538"/>
            <a:ext cx="390525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3" name="id5500957098141042" descr="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9763" y="2924175"/>
            <a:ext cx="2879725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（二）触诊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>
              <a:buSzPct val="60000"/>
              <a:defRPr/>
            </a:pPr>
            <a:r>
              <a:rPr lang="en-US" altLang="zh-CN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阴茎</a:t>
            </a:r>
            <a:endParaRPr lang="en-US" altLang="zh-CN" sz="32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SzPct val="60000"/>
              <a:defRPr/>
            </a:pPr>
            <a:r>
              <a:rPr lang="en-US" altLang="zh-CN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微软雅黑" pitchFamily="34" charset="-122"/>
                <a:ea typeface="微软雅黑" pitchFamily="34" charset="-122"/>
              </a:rPr>
              <a:t>阴囊</a:t>
            </a:r>
            <a:endParaRPr lang="en-US" altLang="zh-CN" sz="32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SzPct val="60000"/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前列腺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SzPct val="60000"/>
              <a:defRPr/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精囊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0499" name="Object 19"/>
          <p:cNvGraphicFramePr>
            <a:graphicFrameLocks noChangeAspect="1"/>
          </p:cNvGraphicFramePr>
          <p:nvPr/>
        </p:nvGraphicFramePr>
        <p:xfrm>
          <a:off x="5276850" y="3587750"/>
          <a:ext cx="3819525" cy="286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0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6850" y="3587750"/>
                        <a:ext cx="3819525" cy="2865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02" name="Picture 2" descr="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9975" y="3282950"/>
            <a:ext cx="2709863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1282700"/>
            <a:ext cx="4433888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2" descr="http://www.chgcw.com/baike/uploads/201103/12989603193gyhTBuV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196975"/>
            <a:ext cx="4860261" cy="388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圆角矩形 1"/>
          <p:cNvSpPr/>
          <p:nvPr/>
        </p:nvSpPr>
        <p:spPr>
          <a:xfrm>
            <a:off x="827088" y="5516563"/>
            <a:ext cx="7705725" cy="7921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/>
              <a:t>前列腺肥大   </a:t>
            </a:r>
            <a:r>
              <a:rPr lang="en-US" altLang="zh-CN" sz="3200" b="1" dirty="0"/>
              <a:t>VS   </a:t>
            </a:r>
            <a:r>
              <a:rPr lang="zh-CN" altLang="en-US" sz="3200" b="1" dirty="0"/>
              <a:t>前列腺癌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三、女性生殖器评估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96975"/>
            <a:ext cx="8610600" cy="5643563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161616"/>
                </a:solidFill>
                <a:ea typeface="宋体" charset="-122"/>
              </a:rPr>
              <a:t>（一）注意事项</a:t>
            </a:r>
          </a:p>
          <a:p>
            <a:pPr lvl="1">
              <a:lnSpc>
                <a:spcPct val="150000"/>
              </a:lnSpc>
            </a:pPr>
            <a:r>
              <a:rPr sz="2400" b="1" dirty="0">
                <a:ea typeface="宋体" charset="-122"/>
              </a:rPr>
              <a:t>不作为常规评估，必要时由妇产科医护人员进行评估</a:t>
            </a:r>
            <a:endParaRPr lang="en-US" altLang="zh-CN" sz="2400" b="1" dirty="0"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sz="2400" b="1" dirty="0" smtClean="0">
                <a:ea typeface="宋体" charset="-122"/>
              </a:rPr>
              <a:t>排空</a:t>
            </a:r>
            <a:r>
              <a:rPr lang="zh-CN" altLang="en-US" sz="2400" b="1" dirty="0" smtClean="0">
                <a:ea typeface="宋体" charset="-122"/>
              </a:rPr>
              <a:t>尿液</a:t>
            </a:r>
            <a:endParaRPr lang="en-US" altLang="zh-CN" sz="2400" b="1" dirty="0"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sz="2400" b="1" dirty="0">
                <a:ea typeface="宋体" charset="-122"/>
              </a:rPr>
              <a:t>取截石位</a:t>
            </a:r>
            <a:endParaRPr lang="en-US" altLang="zh-CN" sz="2400" b="1" dirty="0"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ea typeface="宋体" charset="-122"/>
              </a:rPr>
              <a:t>经期避免检查</a:t>
            </a:r>
            <a:endParaRPr lang="en-US" altLang="zh-CN" sz="2400" b="1" dirty="0">
              <a:solidFill>
                <a:srgbClr val="FF000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ea typeface="宋体" charset="-122"/>
              </a:rPr>
              <a:t>未婚女性禁作双合诊及阴道窥器检查</a:t>
            </a:r>
            <a:endParaRPr lang="en-US" altLang="zh-CN" sz="2400" b="1" dirty="0">
              <a:solidFill>
                <a:srgbClr val="FF000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sz="2400" b="1" dirty="0">
                <a:solidFill>
                  <a:srgbClr val="FF0000"/>
                </a:solidFill>
                <a:ea typeface="宋体" charset="-122"/>
              </a:rPr>
              <a:t>检查者为男性，需同时有其他女性陪同</a:t>
            </a:r>
            <a:endParaRPr lang="en-US" altLang="zh-CN" sz="2400" b="1" dirty="0">
              <a:solidFill>
                <a:srgbClr val="FF0000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三、女性生殖器评估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96975"/>
            <a:ext cx="8610600" cy="5643563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smtClean="0">
                <a:solidFill>
                  <a:schemeClr val="bg2"/>
                </a:solidFill>
                <a:ea typeface="宋体" charset="-122"/>
              </a:rPr>
              <a:t>（一）注意事项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b="1" smtClean="0">
                <a:solidFill>
                  <a:srgbClr val="161616"/>
                </a:solidFill>
                <a:ea typeface="宋体" charset="-122"/>
              </a:rPr>
              <a:t>（二）视诊</a:t>
            </a:r>
          </a:p>
          <a:p>
            <a:pPr lvl="1">
              <a:lnSpc>
                <a:spcPct val="150000"/>
              </a:lnSpc>
            </a:pPr>
            <a:r>
              <a:rPr sz="2400" b="1">
                <a:ea typeface="宋体" charset="-122"/>
              </a:rPr>
              <a:t>外阴部检查</a:t>
            </a:r>
            <a:endParaRPr lang="en-US" altLang="zh-CN" sz="2400" b="1"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sz="2400" b="1">
                <a:ea typeface="宋体" charset="-122"/>
              </a:rPr>
              <a:t>阴道窥阴器检查</a:t>
            </a:r>
            <a:endParaRPr lang="en-US" altLang="zh-CN" sz="2400" b="1">
              <a:ea typeface="宋体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zh-CN" sz="3200" b="1" smtClean="0">
                <a:solidFill>
                  <a:srgbClr val="161616"/>
                </a:solidFill>
                <a:ea typeface="宋体" charset="-122"/>
              </a:rPr>
              <a:t>（</a:t>
            </a:r>
            <a:r>
              <a:rPr lang="zh-CN" altLang="en-US" sz="3200" b="1" smtClean="0">
                <a:solidFill>
                  <a:srgbClr val="161616"/>
                </a:solidFill>
                <a:ea typeface="宋体" charset="-122"/>
              </a:rPr>
              <a:t>三</a:t>
            </a:r>
            <a:r>
              <a:rPr lang="zh-CN" altLang="zh-CN" sz="3200" b="1" smtClean="0">
                <a:solidFill>
                  <a:srgbClr val="161616"/>
                </a:solidFill>
                <a:ea typeface="宋体" charset="-122"/>
              </a:rPr>
              <a:t>）</a:t>
            </a:r>
            <a:r>
              <a:rPr lang="zh-CN" altLang="en-US" sz="3200" b="1" smtClean="0">
                <a:solidFill>
                  <a:srgbClr val="161616"/>
                </a:solidFill>
                <a:ea typeface="宋体" charset="-122"/>
              </a:rPr>
              <a:t>触诊</a:t>
            </a:r>
            <a:endParaRPr lang="zh-CN" altLang="zh-CN" smtClean="0">
              <a:solidFill>
                <a:srgbClr val="161616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sz="2400" b="1">
                <a:ea typeface="宋体" charset="-122"/>
              </a:rPr>
              <a:t>方法：双合诊、三合诊或肛腹诊。</a:t>
            </a:r>
            <a:endParaRPr altLang="zh-CN" sz="2400" b="1"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sz="2400" b="1">
                <a:ea typeface="宋体" charset="-122"/>
              </a:rPr>
              <a:t>内容：阴道、子宫颈、子宫体、输卵管、</a:t>
            </a:r>
            <a:r>
              <a:rPr altLang="zh-CN" sz="2400" b="1">
                <a:ea typeface="宋体" charset="-122"/>
              </a:rPr>
              <a:t>卵</a:t>
            </a:r>
            <a:r>
              <a:rPr sz="2400" b="1">
                <a:ea typeface="宋体" charset="-122"/>
              </a:rPr>
              <a:t>巢</a:t>
            </a:r>
            <a:endParaRPr altLang="zh-CN" sz="2400" b="1">
              <a:ea typeface="宋体" charset="-122"/>
            </a:endParaRPr>
          </a:p>
          <a:p>
            <a:pPr lvl="1">
              <a:lnSpc>
                <a:spcPct val="150000"/>
              </a:lnSpc>
            </a:pPr>
            <a:endParaRPr lang="en-US" altLang="zh-CN" sz="2400" b="1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（二）视诊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96975"/>
            <a:ext cx="8610600" cy="5643563"/>
          </a:xfrm>
        </p:spPr>
        <p:txBody>
          <a:bodyPr/>
          <a:lstStyle/>
          <a:p>
            <a:pPr lvl="1">
              <a:lnSpc>
                <a:spcPct val="150000"/>
              </a:lnSpc>
            </a:pPr>
            <a:r>
              <a:rPr sz="2400" b="1">
                <a:ea typeface="宋体" charset="-122"/>
              </a:rPr>
              <a:t>外阴部检查</a:t>
            </a:r>
            <a:r>
              <a:rPr lang="en-US" altLang="zh-CN" sz="2400" b="1">
                <a:ea typeface="宋体" charset="-122"/>
              </a:rPr>
              <a:t>——</a:t>
            </a:r>
            <a:r>
              <a:rPr sz="2400" b="1">
                <a:ea typeface="宋体" charset="-122"/>
              </a:rPr>
              <a:t>女性外生殖器</a:t>
            </a:r>
            <a:endParaRPr lang="en-US" altLang="zh-CN" sz="2400" b="1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1444" name="Picture 2" descr="10"/>
          <p:cNvPicPr>
            <a:picLocks noChangeAspect="1" noChangeArrowheads="1"/>
          </p:cNvPicPr>
          <p:nvPr/>
        </p:nvPicPr>
        <p:blipFill>
          <a:blip r:embed="rId2"/>
          <a:srcRect b="12970"/>
          <a:stretch>
            <a:fillRect/>
          </a:stretch>
        </p:blipFill>
        <p:spPr bwMode="auto">
          <a:xfrm>
            <a:off x="1295400" y="1700213"/>
            <a:ext cx="75247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971550" y="2155825"/>
          <a:ext cx="7488238" cy="379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Image Document" r:id="rId3" imgW="7592518" imgH="4422098" progId="">
                  <p:embed/>
                </p:oleObj>
              </mc:Choice>
              <mc:Fallback>
                <p:oleObj name="Image Document" r:id="rId3" imgW="7592518" imgH="4422098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2155825"/>
                        <a:ext cx="7488238" cy="3794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9443" name="Text Box 3"/>
          <p:cNvSpPr txBox="1">
            <a:spLocks noChangeArrowheads="1"/>
          </p:cNvSpPr>
          <p:nvPr/>
        </p:nvSpPr>
        <p:spPr bwMode="auto">
          <a:xfrm>
            <a:off x="2322513" y="5956300"/>
            <a:ext cx="5562600" cy="6413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rPr>
              <a:t>女性内生殖器矢状断面观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304800" y="1196975"/>
            <a:ext cx="8610600" cy="56435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3000" b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rgbClr val="1D1496"/>
                </a:solidFill>
                <a:latin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600">
                <a:solidFill>
                  <a:srgbClr val="692AA2"/>
                </a:solidFill>
                <a:latin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rgbClr val="00B050"/>
                </a:solidFill>
                <a:latin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1">
              <a:lnSpc>
                <a:spcPct val="150000"/>
              </a:lnSpc>
              <a:defRPr/>
            </a:pPr>
            <a:r>
              <a:rPr lang="zh-CN" altLang="en-US" sz="2400" b="1" kern="0" dirty="0" smtClean="0">
                <a:ea typeface="+mn-ea"/>
              </a:rPr>
              <a:t>女性内生殖器</a:t>
            </a:r>
            <a:endParaRPr lang="en-US" altLang="zh-CN" sz="2400" b="1" kern="0" dirty="0" smtClean="0">
              <a:ea typeface="+mn-ea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42875" y="285750"/>
            <a:ext cx="8077200" cy="563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>
              <a:defRPr/>
            </a:pPr>
            <a:r>
              <a:rPr lang="zh-CN" altLang="en-US" b="1" kern="0" smtClean="0"/>
              <a:t>（二）视诊</a:t>
            </a:r>
            <a:endParaRPr lang="zh-CN" altLang="en-US" b="1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（二）视诊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96975"/>
            <a:ext cx="8610600" cy="5643563"/>
          </a:xfrm>
        </p:spPr>
        <p:txBody>
          <a:bodyPr/>
          <a:lstStyle/>
          <a:p>
            <a:pPr lvl="1">
              <a:lnSpc>
                <a:spcPct val="150000"/>
              </a:lnSpc>
            </a:pPr>
            <a:r>
              <a:rPr sz="2400" b="1" dirty="0">
                <a:ea typeface="宋体" charset="-122"/>
              </a:rPr>
              <a:t>外阴部检查</a:t>
            </a:r>
            <a:endParaRPr lang="en-US" altLang="zh-CN" sz="2400" b="1" dirty="0"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sz="2400" b="1" dirty="0" smtClean="0">
                <a:ea typeface="宋体" charset="-122"/>
              </a:rPr>
              <a:t>阴道窥器检查</a:t>
            </a:r>
            <a:endParaRPr lang="en-US" altLang="zh-CN" sz="2400" b="1" dirty="0">
              <a:ea typeface="宋体" charset="-122"/>
            </a:endParaRPr>
          </a:p>
          <a:p>
            <a:pPr lvl="2">
              <a:lnSpc>
                <a:spcPct val="150000"/>
              </a:lnSpc>
              <a:buFont typeface="Wingdings" pitchFamily="2" charset="2"/>
              <a:buChar char="Ø"/>
            </a:pPr>
            <a:r>
              <a:rPr sz="3200" b="1" dirty="0">
                <a:latin typeface="Arial" charset="0"/>
                <a:ea typeface="宋体" charset="-122"/>
              </a:rPr>
              <a:t>目的：</a:t>
            </a:r>
            <a:r>
              <a:rPr sz="2400" b="1" dirty="0">
                <a:latin typeface="Arial" charset="0"/>
                <a:ea typeface="宋体" charset="-122"/>
              </a:rPr>
              <a:t>阴道和子宫颈望诊 、取标本、治疗、手术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Ø"/>
            </a:pPr>
            <a:r>
              <a:rPr sz="3200" b="1" dirty="0">
                <a:latin typeface="Arial" charset="0"/>
                <a:ea typeface="宋体" charset="-122"/>
              </a:rPr>
              <a:t>方法：</a:t>
            </a:r>
            <a:endParaRPr lang="en-US" altLang="zh-CN" sz="3200" b="1" dirty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endParaRPr lang="en-US" altLang="zh-CN" sz="2400" b="1" dirty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pSp>
        <p:nvGrpSpPr>
          <p:cNvPr id="64516" name="组合 9"/>
          <p:cNvGrpSpPr>
            <a:grpSpLocks/>
          </p:cNvGrpSpPr>
          <p:nvPr/>
        </p:nvGrpSpPr>
        <p:grpSpPr bwMode="auto">
          <a:xfrm>
            <a:off x="107504" y="4141788"/>
            <a:ext cx="3527871" cy="2311400"/>
            <a:chOff x="251520" y="4005064"/>
            <a:chExt cx="3744417" cy="2311152"/>
          </a:xfrm>
        </p:grpSpPr>
        <p:pic>
          <p:nvPicPr>
            <p:cNvPr id="64523" name="Picture 2" descr="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1520" y="4005064"/>
              <a:ext cx="3744417" cy="231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矩形 6"/>
            <p:cNvSpPr/>
            <p:nvPr/>
          </p:nvSpPr>
          <p:spPr>
            <a:xfrm>
              <a:off x="251520" y="5949542"/>
              <a:ext cx="1152861" cy="366674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4517" name="组合 10"/>
          <p:cNvGrpSpPr>
            <a:grpSpLocks/>
          </p:cNvGrpSpPr>
          <p:nvPr/>
        </p:nvGrpSpPr>
        <p:grpSpPr bwMode="auto">
          <a:xfrm>
            <a:off x="3492500" y="3983038"/>
            <a:ext cx="2947988" cy="2470150"/>
            <a:chOff x="3851920" y="3846314"/>
            <a:chExt cx="2948519" cy="2469902"/>
          </a:xfrm>
        </p:grpSpPr>
        <p:pic>
          <p:nvPicPr>
            <p:cNvPr id="64521" name="Picture 2" descr="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51920" y="3846314"/>
              <a:ext cx="2948519" cy="2469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矩形 12"/>
            <p:cNvSpPr/>
            <p:nvPr/>
          </p:nvSpPr>
          <p:spPr>
            <a:xfrm>
              <a:off x="4139310" y="5952714"/>
              <a:ext cx="576366" cy="363502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4518" name="组合 13"/>
          <p:cNvGrpSpPr>
            <a:grpSpLocks/>
          </p:cNvGrpSpPr>
          <p:nvPr/>
        </p:nvGrpSpPr>
        <p:grpSpPr bwMode="auto">
          <a:xfrm>
            <a:off x="6516689" y="3789363"/>
            <a:ext cx="2519808" cy="2663825"/>
            <a:chOff x="6516216" y="3789040"/>
            <a:chExt cx="2605113" cy="2726303"/>
          </a:xfrm>
        </p:grpSpPr>
        <p:pic>
          <p:nvPicPr>
            <p:cNvPr id="64519" name="Picture 3" descr="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516216" y="3789040"/>
              <a:ext cx="2605113" cy="2726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矩形 14"/>
            <p:cNvSpPr/>
            <p:nvPr/>
          </p:nvSpPr>
          <p:spPr>
            <a:xfrm>
              <a:off x="7092484" y="6269230"/>
              <a:ext cx="576269" cy="184188"/>
            </a:xfrm>
            <a:prstGeom prst="rect">
              <a:avLst/>
            </a:prstGeom>
            <a:solidFill>
              <a:schemeClr val="accent3"/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（二）视诊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21050"/>
            <a:ext cx="6336158" cy="5354909"/>
          </a:xfrm>
        </p:spPr>
        <p:txBody>
          <a:bodyPr/>
          <a:lstStyle/>
          <a:p>
            <a:pPr lvl="1">
              <a:lnSpc>
                <a:spcPct val="150000"/>
              </a:lnSpc>
            </a:pPr>
            <a:r>
              <a:rPr sz="2400" b="1" dirty="0" smtClean="0">
                <a:ea typeface="宋体" charset="-122"/>
              </a:rPr>
              <a:t>阴道窥器检查</a:t>
            </a:r>
            <a:endParaRPr lang="en-US" altLang="zh-CN" sz="2400" b="1" dirty="0">
              <a:ea typeface="宋体" charset="-122"/>
            </a:endParaRPr>
          </a:p>
          <a:p>
            <a:pPr lvl="2">
              <a:lnSpc>
                <a:spcPct val="150000"/>
              </a:lnSpc>
              <a:buFont typeface="Wingdings" pitchFamily="2" charset="2"/>
              <a:buChar char="Ø"/>
            </a:pPr>
            <a:r>
              <a:rPr sz="3200" b="1" dirty="0">
                <a:latin typeface="Arial" charset="0"/>
                <a:ea typeface="宋体" charset="-122"/>
              </a:rPr>
              <a:t>评估内容：</a:t>
            </a:r>
            <a:endParaRPr lang="en-US" altLang="zh-CN" sz="3200" b="1" dirty="0"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  <a:buFont typeface="Wingdings" pitchFamily="2" charset="2"/>
              <a:buChar char="Ø"/>
            </a:pPr>
            <a:r>
              <a:rPr sz="2400" b="1" dirty="0">
                <a:latin typeface="Arial" charset="0"/>
                <a:ea typeface="宋体" charset="-122"/>
              </a:rPr>
              <a:t>阴道：黏膜皱襞、色泽、</a:t>
            </a:r>
            <a:r>
              <a:rPr sz="2400" b="1" dirty="0" smtClean="0">
                <a:latin typeface="Arial" charset="0"/>
                <a:ea typeface="宋体" charset="-122"/>
              </a:rPr>
              <a:t>分泌物性状</a:t>
            </a:r>
            <a:endParaRPr lang="en-US" altLang="zh-CN" sz="2400" b="1" dirty="0"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  <a:buFont typeface="Wingdings" pitchFamily="2" charset="2"/>
              <a:buChar char="Ø"/>
            </a:pPr>
            <a:r>
              <a:rPr sz="2400" b="1" dirty="0">
                <a:latin typeface="Arial" charset="0"/>
                <a:ea typeface="宋体" charset="-122"/>
              </a:rPr>
              <a:t>子宫颈：大小、色泽、外口形状注意观察是否有宫颈糜烂、肥大、息肉、裂伤、结节等异常情况，必要时需取标本进行显微镜检查和病理检查。</a:t>
            </a:r>
            <a:endParaRPr lang="en-US" altLang="zh-CN" sz="2400" b="1" dirty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endParaRPr lang="en-US" altLang="zh-CN" sz="2400" b="1" dirty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5540" name="Picture 4" descr="1"/>
          <p:cNvPicPr>
            <a:picLocks noChangeAspect="1" noChangeArrowheads="1"/>
          </p:cNvPicPr>
          <p:nvPr/>
        </p:nvPicPr>
        <p:blipFill>
          <a:blip r:embed="rId2"/>
          <a:srcRect l="3133" t="75810" r="85239" b="8208"/>
          <a:stretch>
            <a:fillRect/>
          </a:stretch>
        </p:blipFill>
        <p:spPr bwMode="auto">
          <a:xfrm>
            <a:off x="6875463" y="1276350"/>
            <a:ext cx="1952625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4" descr="1"/>
          <p:cNvPicPr>
            <a:picLocks noChangeAspect="1" noChangeArrowheads="1"/>
          </p:cNvPicPr>
          <p:nvPr/>
        </p:nvPicPr>
        <p:blipFill>
          <a:blip r:embed="rId2"/>
          <a:srcRect l="13853" t="75810" r="75427" b="8208"/>
          <a:stretch>
            <a:fillRect/>
          </a:stretch>
        </p:blipFill>
        <p:spPr bwMode="auto">
          <a:xfrm>
            <a:off x="6951663" y="3860800"/>
            <a:ext cx="1800225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/>
          <p:cNvSpPr/>
          <p:nvPr/>
        </p:nvSpPr>
        <p:spPr>
          <a:xfrm>
            <a:off x="6804025" y="2781300"/>
            <a:ext cx="1947863" cy="57467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/>
              <a:t>未产妇子宫颈外口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6872288" y="5445125"/>
            <a:ext cx="1947862" cy="57467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/>
              <a:t>经产妇子宫颈外口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（一）患者体位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肘膝位</a:t>
            </a:r>
            <a:endParaRPr lang="en-US" altLang="zh-CN" b="1" smtClean="0">
              <a:solidFill>
                <a:srgbClr val="161616"/>
              </a:solidFill>
              <a:ea typeface="宋体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左侧卧位</a:t>
            </a:r>
            <a:endParaRPr lang="en-US" altLang="zh-CN" b="1" smtClean="0">
              <a:solidFill>
                <a:srgbClr val="161616"/>
              </a:solidFill>
              <a:ea typeface="宋体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弯腰前俯位</a:t>
            </a:r>
            <a:endParaRPr lang="en-US" altLang="zh-CN" b="1" smtClean="0">
              <a:solidFill>
                <a:srgbClr val="161616"/>
              </a:solidFill>
              <a:ea typeface="宋体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截石位</a:t>
            </a:r>
            <a:endParaRPr lang="en-US" altLang="zh-CN" b="1" smtClean="0">
              <a:solidFill>
                <a:srgbClr val="161616"/>
              </a:solidFill>
              <a:ea typeface="宋体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蹲位</a:t>
            </a:r>
            <a:endParaRPr lang="zh-CN" b="1" smtClean="0">
              <a:solidFill>
                <a:srgbClr val="161616"/>
              </a:solidFill>
              <a:ea typeface="宋体" charset="-122"/>
            </a:endParaRPr>
          </a:p>
          <a:p>
            <a:pPr>
              <a:lnSpc>
                <a:spcPct val="200000"/>
              </a:lnSpc>
            </a:pPr>
            <a:endParaRPr lang="zh-CN" altLang="en-US" b="1" smtClean="0">
              <a:solidFill>
                <a:srgbClr val="161616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18436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620713"/>
            <a:ext cx="325913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375" y="1341438"/>
            <a:ext cx="4470400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2205038"/>
            <a:ext cx="436880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79613" y="3933825"/>
            <a:ext cx="2341562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8561" y="4502150"/>
            <a:ext cx="3921125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（三）触诊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触诊方法</a:t>
            </a:r>
            <a:endParaRPr lang="en-US" altLang="zh-CN" b="1" smtClean="0">
              <a:solidFill>
                <a:srgbClr val="161616"/>
              </a:solidFill>
              <a:ea typeface="宋体" charset="-122"/>
            </a:endParaRPr>
          </a:p>
          <a:p>
            <a:pPr lvl="1">
              <a:buFont typeface="Wingdings" pitchFamily="2" charset="2"/>
              <a:buChar char="Ø"/>
            </a:pPr>
            <a:r>
              <a:rPr b="1">
                <a:ea typeface="宋体" charset="-122"/>
              </a:rPr>
              <a:t>常用：双合诊、三合诊</a:t>
            </a:r>
            <a:endParaRPr lang="en-US" altLang="zh-CN" b="1">
              <a:ea typeface="宋体" charset="-122"/>
            </a:endParaRPr>
          </a:p>
          <a:p>
            <a:pPr lvl="1">
              <a:buFont typeface="Wingdings" pitchFamily="2" charset="2"/>
              <a:buChar char="Ø"/>
            </a:pPr>
            <a:r>
              <a:rPr b="1">
                <a:ea typeface="宋体" charset="-122"/>
              </a:rPr>
              <a:t>肛腹诊：用于未婚妇女、阴道闭锁或月经期妇女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6564" name="Picture 2" descr="H:\已完成工作\2014年北京大学医学出版社成教护理学专业教材(健康评估专升本)\直肠肛门生殖器\肛门直肠生殖器插图\大专配图\图4-45：双合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5388" y="3068638"/>
            <a:ext cx="3881437" cy="315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1758950" y="6021388"/>
            <a:ext cx="1949450" cy="57467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/>
              <a:t>双合诊</a:t>
            </a:r>
          </a:p>
        </p:txBody>
      </p:sp>
      <p:pic>
        <p:nvPicPr>
          <p:cNvPr id="66566" name="Picture 3" descr="H:\已完成工作\2014年北京大学医学出版社成教护理学专业教材(健康评估专升本)\直肠肛门生殖器\肛门直肠生殖器插图\大专配图\图4-46：三合诊.png"/>
          <p:cNvPicPr>
            <a:picLocks noChangeAspect="1" noChangeArrowheads="1"/>
          </p:cNvPicPr>
          <p:nvPr/>
        </p:nvPicPr>
        <p:blipFill>
          <a:blip r:embed="rId3"/>
          <a:srcRect l="21622" t="19360" r="22568" b="15854"/>
          <a:stretch>
            <a:fillRect/>
          </a:stretch>
        </p:blipFill>
        <p:spPr bwMode="auto">
          <a:xfrm>
            <a:off x="5143500" y="2708275"/>
            <a:ext cx="36544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 7"/>
          <p:cNvSpPr/>
          <p:nvPr/>
        </p:nvSpPr>
        <p:spPr>
          <a:xfrm>
            <a:off x="5648325" y="5949950"/>
            <a:ext cx="1947863" cy="57467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b="1" dirty="0"/>
              <a:t>三合诊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（三）触诊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38"/>
            <a:ext cx="8610600" cy="5033962"/>
          </a:xfrm>
        </p:spPr>
        <p:txBody>
          <a:bodyPr/>
          <a:lstStyle/>
          <a:p>
            <a:r>
              <a:rPr lang="zh-CN" altLang="en-US" b="1" smtClean="0">
                <a:solidFill>
                  <a:srgbClr val="161616"/>
                </a:solidFill>
                <a:ea typeface="宋体" charset="-122"/>
              </a:rPr>
              <a:t>触诊内容</a:t>
            </a:r>
            <a:endParaRPr lang="en-US" altLang="zh-CN" b="1" smtClean="0">
              <a:solidFill>
                <a:srgbClr val="161616"/>
              </a:solidFill>
              <a:ea typeface="宋体" charset="-122"/>
            </a:endParaRPr>
          </a:p>
          <a:p>
            <a:pPr lvl="1"/>
            <a:r>
              <a:rPr b="1">
                <a:ea typeface="宋体" charset="-122"/>
              </a:rPr>
              <a:t>阴道：</a:t>
            </a:r>
            <a:r>
              <a:rPr sz="2000" b="1">
                <a:ea typeface="宋体" charset="-122"/>
              </a:rPr>
              <a:t>深度、紧张度，注意有无畸形、瘢痕、肿块。</a:t>
            </a:r>
            <a:endParaRPr lang="en-US" altLang="zh-CN" sz="2000" b="1">
              <a:ea typeface="宋体" charset="-122"/>
            </a:endParaRPr>
          </a:p>
          <a:p>
            <a:pPr lvl="1"/>
            <a:r>
              <a:rPr b="1">
                <a:ea typeface="宋体" charset="-122"/>
              </a:rPr>
              <a:t>子宫颈：</a:t>
            </a:r>
            <a:r>
              <a:rPr sz="2000" b="1">
                <a:ea typeface="宋体" charset="-122"/>
              </a:rPr>
              <a:t>大小、形状、硬度、光滑否，注意有无息肉、压痛、接触性出血等。</a:t>
            </a:r>
            <a:endParaRPr lang="en-US" altLang="zh-CN" sz="2000" b="1">
              <a:ea typeface="宋体" charset="-122"/>
            </a:endParaRPr>
          </a:p>
          <a:p>
            <a:pPr lvl="1"/>
            <a:endParaRPr lang="en-US" altLang="zh-CN" sz="2000" b="1">
              <a:ea typeface="宋体" charset="-122"/>
            </a:endParaRPr>
          </a:p>
          <a:p>
            <a:pPr lvl="1"/>
            <a:endParaRPr lang="en-US" altLang="zh-CN" sz="2000" b="1">
              <a:ea typeface="宋体" charset="-122"/>
            </a:endParaRPr>
          </a:p>
          <a:p>
            <a:pPr lvl="1"/>
            <a:endParaRPr lang="en-US" altLang="zh-CN" sz="2000" b="1">
              <a:ea typeface="宋体" charset="-122"/>
            </a:endParaRPr>
          </a:p>
          <a:p>
            <a:pPr lvl="1"/>
            <a:endParaRPr lang="en-US" altLang="zh-CN" sz="2000" b="1">
              <a:ea typeface="宋体" charset="-122"/>
            </a:endParaRPr>
          </a:p>
          <a:p>
            <a:pPr lvl="1"/>
            <a:r>
              <a:rPr b="1">
                <a:ea typeface="宋体" charset="-122"/>
              </a:rPr>
              <a:t>子宫体：</a:t>
            </a:r>
            <a:r>
              <a:rPr sz="2000" b="1">
                <a:ea typeface="宋体" charset="-122"/>
              </a:rPr>
              <a:t>子宫位置、大小、硬度、活动度、形态，有无压痛。</a:t>
            </a:r>
            <a:endParaRPr lang="en-US" altLang="zh-CN" sz="2000" b="1">
              <a:ea typeface="宋体" charset="-122"/>
            </a:endParaRPr>
          </a:p>
          <a:p>
            <a:pPr lvl="1"/>
            <a:r>
              <a:rPr b="1">
                <a:ea typeface="宋体" charset="-122"/>
              </a:rPr>
              <a:t>输卵管：</a:t>
            </a:r>
            <a:r>
              <a:rPr sz="2000" b="1">
                <a:ea typeface="宋体" charset="-122"/>
              </a:rPr>
              <a:t>正常输卵管不能触及。</a:t>
            </a:r>
            <a:endParaRPr lang="en-US" altLang="zh-CN" sz="2000" b="1">
              <a:ea typeface="宋体" charset="-122"/>
            </a:endParaRPr>
          </a:p>
          <a:p>
            <a:pPr lvl="1"/>
            <a:r>
              <a:rPr altLang="zh-CN" b="1">
                <a:ea typeface="宋体" charset="-122"/>
              </a:rPr>
              <a:t>卵</a:t>
            </a:r>
            <a:r>
              <a:rPr b="1">
                <a:ea typeface="宋体" charset="-122"/>
              </a:rPr>
              <a:t>巢：</a:t>
            </a:r>
            <a:r>
              <a:rPr sz="2000" b="1">
                <a:ea typeface="宋体" charset="-122"/>
              </a:rPr>
              <a:t>正常卵巢有时可触及，表面光滑，质地软。</a:t>
            </a:r>
            <a:endParaRPr altLang="zh-CN" sz="2000" b="1">
              <a:ea typeface="宋体" charset="-122"/>
            </a:endParaRPr>
          </a:p>
          <a:p>
            <a:pPr lvl="1"/>
            <a:endParaRPr b="1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5" name="圆角矩形 4"/>
          <p:cNvSpPr/>
          <p:nvPr/>
        </p:nvSpPr>
        <p:spPr>
          <a:xfrm>
            <a:off x="539750" y="3141663"/>
            <a:ext cx="8424863" cy="12239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2800" b="1" dirty="0"/>
              <a:t>如向上或两侧拨动宫颈出现疼痛称</a:t>
            </a:r>
            <a:r>
              <a:rPr lang="zh-CN" altLang="zh-CN" sz="2800" b="1" dirty="0">
                <a:solidFill>
                  <a:srgbClr val="FFFF00"/>
                </a:solidFill>
              </a:rPr>
              <a:t>宫颈举痛</a:t>
            </a:r>
            <a:r>
              <a:rPr lang="zh-CN" altLang="zh-CN" sz="2800" b="1" dirty="0"/>
              <a:t>，为宫颈急性炎症或盆腔内有积血的表现。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常见的相关护理诊断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708150"/>
            <a:ext cx="8610600" cy="5033963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dirty="0" smtClean="0">
                <a:solidFill>
                  <a:srgbClr val="161616"/>
                </a:solidFill>
                <a:ea typeface="宋体" charset="-122"/>
              </a:rPr>
              <a:t>1. 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皮肤完整性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受损  与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肛裂导致皮肤破损有关。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dirty="0" smtClean="0">
                <a:solidFill>
                  <a:srgbClr val="161616"/>
                </a:solidFill>
                <a:ea typeface="宋体" charset="-122"/>
              </a:rPr>
              <a:t>2. 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疼痛  与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直肠肛周病变或生殖系统炎症等有关。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dirty="0" smtClean="0">
                <a:solidFill>
                  <a:srgbClr val="161616"/>
                </a:solidFill>
                <a:ea typeface="宋体" charset="-122"/>
              </a:rPr>
              <a:t>3. 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皮肤完整性受损的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危险  与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长期便秘、外痔、肛周皮肤炎症等有关。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dirty="0" smtClean="0">
                <a:solidFill>
                  <a:srgbClr val="161616"/>
                </a:solidFill>
                <a:ea typeface="宋体" charset="-122"/>
              </a:rPr>
              <a:t>4. 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尿潴留  与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前列腺肥大导致排尿不畅有关。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dirty="0" smtClean="0">
                <a:solidFill>
                  <a:srgbClr val="161616"/>
                </a:solidFill>
                <a:ea typeface="宋体" charset="-122"/>
              </a:rPr>
              <a:t>5. 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性生活型</a:t>
            </a:r>
            <a:r>
              <a:rPr lang="zh-CN" altLang="en-US" sz="2800" smtClean="0">
                <a:solidFill>
                  <a:srgbClr val="161616"/>
                </a:solidFill>
                <a:ea typeface="宋体" charset="-122"/>
              </a:rPr>
              <a:t>态</a:t>
            </a:r>
            <a:r>
              <a:rPr lang="zh-CN" altLang="en-US" sz="2800" smtClean="0">
                <a:solidFill>
                  <a:srgbClr val="161616"/>
                </a:solidFill>
                <a:ea typeface="宋体" charset="-122"/>
              </a:rPr>
              <a:t>无效  与</a:t>
            </a:r>
            <a:r>
              <a:rPr lang="zh-CN" altLang="en-US" sz="2800" dirty="0" smtClean="0">
                <a:solidFill>
                  <a:srgbClr val="161616"/>
                </a:solidFill>
                <a:ea typeface="宋体" charset="-122"/>
              </a:rPr>
              <a:t>生殖器病变有关。</a:t>
            </a: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endParaRPr lang="zh-CN" altLang="en-US" sz="2800" dirty="0" smtClean="0">
              <a:solidFill>
                <a:srgbClr val="161616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肘膝位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19459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346075"/>
            <a:ext cx="7777162" cy="5495925"/>
          </a:xfrm>
        </p:spPr>
      </p:pic>
      <p:sp>
        <p:nvSpPr>
          <p:cNvPr id="6" name="圆角矩形 5"/>
          <p:cNvSpPr/>
          <p:nvPr/>
        </p:nvSpPr>
        <p:spPr>
          <a:xfrm>
            <a:off x="900113" y="5013325"/>
            <a:ext cx="7993062" cy="8636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此体位常用于评估前列腺、精囊及直肠内镜检查等。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左侧卧位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6" name="圆角矩形 5"/>
          <p:cNvSpPr/>
          <p:nvPr/>
        </p:nvSpPr>
        <p:spPr>
          <a:xfrm>
            <a:off x="900113" y="5013325"/>
            <a:ext cx="7993062" cy="8636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此体位适用于女性及病重体弱患者。</a:t>
            </a:r>
          </a:p>
        </p:txBody>
      </p:sp>
      <p:pic>
        <p:nvPicPr>
          <p:cNvPr id="57348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50925" y="1214438"/>
            <a:ext cx="7118350" cy="5033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弯腰前俯位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6" name="圆角矩形 5"/>
          <p:cNvSpPr/>
          <p:nvPr/>
        </p:nvSpPr>
        <p:spPr>
          <a:xfrm>
            <a:off x="900113" y="5445125"/>
            <a:ext cx="7993062" cy="8636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此体位适用于门诊普查或轻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症患者。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8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7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仰卧位（截石位）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6" name="圆角矩形 5"/>
          <p:cNvSpPr/>
          <p:nvPr/>
        </p:nvSpPr>
        <p:spPr>
          <a:xfrm>
            <a:off x="900113" y="5445125"/>
            <a:ext cx="7993062" cy="8636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适用于重症体弱病人或膀胱直肠窝的检查。</a:t>
            </a:r>
          </a:p>
        </p:txBody>
      </p:sp>
      <p:pic>
        <p:nvPicPr>
          <p:cNvPr id="63492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6850"/>
            <a:ext cx="9144000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课件模板">
  <a:themeElements>
    <a:clrScheme name="课件模板 1">
      <a:dk1>
        <a:srgbClr val="046CA6"/>
      </a:dk1>
      <a:lt1>
        <a:srgbClr val="FFFFFF"/>
      </a:lt1>
      <a:dk2>
        <a:srgbClr val="000000"/>
      </a:dk2>
      <a:lt2>
        <a:srgbClr val="DDDDDD"/>
      </a:lt2>
      <a:accent1>
        <a:srgbClr val="8AC8DE"/>
      </a:accent1>
      <a:accent2>
        <a:srgbClr val="99669B"/>
      </a:accent2>
      <a:accent3>
        <a:srgbClr val="FFFFFF"/>
      </a:accent3>
      <a:accent4>
        <a:srgbClr val="035B8D"/>
      </a:accent4>
      <a:accent5>
        <a:srgbClr val="C4E0EC"/>
      </a:accent5>
      <a:accent6>
        <a:srgbClr val="8A5C8C"/>
      </a:accent6>
      <a:hlink>
        <a:srgbClr val="DDB523"/>
      </a:hlink>
      <a:folHlink>
        <a:srgbClr val="969696"/>
      </a:folHlink>
    </a:clrScheme>
    <a:fontScheme name="课件模板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课件模板 1">
        <a:dk1>
          <a:srgbClr val="046CA6"/>
        </a:dk1>
        <a:lt1>
          <a:srgbClr val="FFFFFF"/>
        </a:lt1>
        <a:dk2>
          <a:srgbClr val="000000"/>
        </a:dk2>
        <a:lt2>
          <a:srgbClr val="DDDDDD"/>
        </a:lt2>
        <a:accent1>
          <a:srgbClr val="8AC8DE"/>
        </a:accent1>
        <a:accent2>
          <a:srgbClr val="99669B"/>
        </a:accent2>
        <a:accent3>
          <a:srgbClr val="FFFFFF"/>
        </a:accent3>
        <a:accent4>
          <a:srgbClr val="035B8D"/>
        </a:accent4>
        <a:accent5>
          <a:srgbClr val="C4E0EC"/>
        </a:accent5>
        <a:accent6>
          <a:srgbClr val="8A5C8C"/>
        </a:accent6>
        <a:hlink>
          <a:srgbClr val="DDB523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2">
        <a:dk1>
          <a:srgbClr val="336699"/>
        </a:dk1>
        <a:lt1>
          <a:srgbClr val="FFFFFF"/>
        </a:lt1>
        <a:dk2>
          <a:srgbClr val="000000"/>
        </a:dk2>
        <a:lt2>
          <a:srgbClr val="DDDDDD"/>
        </a:lt2>
        <a:accent1>
          <a:srgbClr val="BEC779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DBE0BE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3">
        <a:dk1>
          <a:srgbClr val="336699"/>
        </a:dk1>
        <a:lt1>
          <a:srgbClr val="FFFFFF"/>
        </a:lt1>
        <a:dk2>
          <a:srgbClr val="000000"/>
        </a:dk2>
        <a:lt2>
          <a:srgbClr val="DDDDDD"/>
        </a:lt2>
        <a:accent1>
          <a:srgbClr val="E8B558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F2D7B4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4">
        <a:dk1>
          <a:srgbClr val="336699"/>
        </a:dk1>
        <a:lt1>
          <a:srgbClr val="FFFFFF"/>
        </a:lt1>
        <a:dk2>
          <a:srgbClr val="000000"/>
        </a:dk2>
        <a:lt2>
          <a:srgbClr val="F7F4D5"/>
        </a:lt2>
        <a:accent1>
          <a:srgbClr val="79B4C7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BED6E0"/>
        </a:accent5>
        <a:accent6>
          <a:srgbClr val="B47FC3"/>
        </a:accent6>
        <a:hlink>
          <a:srgbClr val="E79633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5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A2B5CA"/>
        </a:accent1>
        <a:accent2>
          <a:srgbClr val="CF934B"/>
        </a:accent2>
        <a:accent3>
          <a:srgbClr val="FFFFFF"/>
        </a:accent3>
        <a:accent4>
          <a:srgbClr val="565682"/>
        </a:accent4>
        <a:accent5>
          <a:srgbClr val="CED7E1"/>
        </a:accent5>
        <a:accent6>
          <a:srgbClr val="BB8543"/>
        </a:accent6>
        <a:hlink>
          <a:srgbClr val="3B8FB1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1287</TotalTime>
  <Pages>0</Pages>
  <Words>1155</Words>
  <Characters>0</Characters>
  <Application>Microsoft Office PowerPoint</Application>
  <DocSecurity>0</DocSecurity>
  <PresentationFormat>全屏显示(4:3)</PresentationFormat>
  <Lines>0</Lines>
  <Paragraphs>267</Paragraphs>
  <Slides>52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52</vt:i4>
      </vt:variant>
    </vt:vector>
  </HeadingPairs>
  <TitlesOfParts>
    <vt:vector size="55" baseType="lpstr">
      <vt:lpstr>课件模板</vt:lpstr>
      <vt:lpstr>Slide</vt:lpstr>
      <vt:lpstr>Image Document</vt:lpstr>
      <vt:lpstr>第八节  肛门、直肠与生殖器 评估</vt:lpstr>
      <vt:lpstr>学习目标</vt:lpstr>
      <vt:lpstr>评估的主要内容</vt:lpstr>
      <vt:lpstr>一、肛门与直肠评估</vt:lpstr>
      <vt:lpstr>（一）患者体位</vt:lpstr>
      <vt:lpstr>肘膝位</vt:lpstr>
      <vt:lpstr>左侧卧位</vt:lpstr>
      <vt:lpstr>弯腰前俯位</vt:lpstr>
      <vt:lpstr>仰卧位（截石位）</vt:lpstr>
      <vt:lpstr>蹲位</vt:lpstr>
      <vt:lpstr>PowerPoint 演示文稿</vt:lpstr>
      <vt:lpstr>（二）视诊</vt:lpstr>
      <vt:lpstr>（二）视诊</vt:lpstr>
      <vt:lpstr>（二）视诊</vt:lpstr>
      <vt:lpstr>（二）视诊</vt:lpstr>
      <vt:lpstr>（二）视诊</vt:lpstr>
      <vt:lpstr>（二）视诊</vt:lpstr>
      <vt:lpstr>（三）触诊</vt:lpstr>
      <vt:lpstr>（三）触诊</vt:lpstr>
      <vt:lpstr>（三）触诊</vt:lpstr>
      <vt:lpstr>直肠指检的注意事项</vt:lpstr>
      <vt:lpstr>直肠癌和前列腺癌的直肠指诊</vt:lpstr>
      <vt:lpstr>二、男性生殖器评估</vt:lpstr>
      <vt:lpstr>男性外生殖器的组成</vt:lpstr>
      <vt:lpstr>男性内生殖器的组成</vt:lpstr>
      <vt:lpstr>（一）视诊</vt:lpstr>
      <vt:lpstr>包茎   VS   包皮过长</vt:lpstr>
      <vt:lpstr>阴茎癌</vt:lpstr>
      <vt:lpstr>冠状沟处硬溃疡（下疳）</vt:lpstr>
      <vt:lpstr>尖锐湿疣</vt:lpstr>
      <vt:lpstr>尿道口分泌物</vt:lpstr>
      <vt:lpstr>阴囊的检查</vt:lpstr>
      <vt:lpstr>阴囊皮肤红肿</vt:lpstr>
      <vt:lpstr>睾丸炎、睾丸肿大</vt:lpstr>
      <vt:lpstr>精索静脉曲张</vt:lpstr>
      <vt:lpstr>睾丸鞘膜积液</vt:lpstr>
      <vt:lpstr>睾丸肿瘤</vt:lpstr>
      <vt:lpstr>左侧附睾结核</vt:lpstr>
      <vt:lpstr>PowerPoint 演示文稿</vt:lpstr>
      <vt:lpstr>（二）触诊</vt:lpstr>
      <vt:lpstr>透光试验</vt:lpstr>
      <vt:lpstr>（二）触诊</vt:lpstr>
      <vt:lpstr>PowerPoint 演示文稿</vt:lpstr>
      <vt:lpstr>三、女性生殖器评估</vt:lpstr>
      <vt:lpstr>三、女性生殖器评估</vt:lpstr>
      <vt:lpstr>（二）视诊</vt:lpstr>
      <vt:lpstr>PowerPoint 演示文稿</vt:lpstr>
      <vt:lpstr>（二）视诊</vt:lpstr>
      <vt:lpstr>（二）视诊</vt:lpstr>
      <vt:lpstr>（三）触诊</vt:lpstr>
      <vt:lpstr>（三）触诊</vt:lpstr>
      <vt:lpstr>常见的相关护理诊断</vt:lpstr>
    </vt:vector>
  </TitlesOfParts>
  <Company>pump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课程名称</dc:title>
  <dc:creator>zhang7</dc:creator>
  <cp:lastModifiedBy>赵欣</cp:lastModifiedBy>
  <cp:revision>116</cp:revision>
  <cp:lastPrinted>1899-12-30T00:00:00Z</cp:lastPrinted>
  <dcterms:created xsi:type="dcterms:W3CDTF">2008-12-16T07:41:38Z</dcterms:created>
  <dcterms:modified xsi:type="dcterms:W3CDTF">2015-12-16T09:13:12Z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2052-6.4.0.1920</vt:lpwstr>
  </property>
</Properties>
</file>