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99"/>
  </p:notesMasterIdLst>
  <p:sldIdLst>
    <p:sldId id="257" r:id="rId3"/>
    <p:sldId id="456" r:id="rId4"/>
    <p:sldId id="258" r:id="rId5"/>
    <p:sldId id="259" r:id="rId6"/>
    <p:sldId id="260" r:id="rId7"/>
    <p:sldId id="261" r:id="rId8"/>
    <p:sldId id="262" r:id="rId9"/>
    <p:sldId id="263" r:id="rId10"/>
    <p:sldId id="264" r:id="rId11"/>
    <p:sldId id="265" r:id="rId12"/>
    <p:sldId id="266" r:id="rId13"/>
    <p:sldId id="457"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8" r:id="rId46"/>
    <p:sldId id="309" r:id="rId47"/>
    <p:sldId id="310" r:id="rId48"/>
    <p:sldId id="311" r:id="rId49"/>
    <p:sldId id="313" r:id="rId50"/>
    <p:sldId id="312" r:id="rId51"/>
    <p:sldId id="314" r:id="rId52"/>
    <p:sldId id="315" r:id="rId53"/>
    <p:sldId id="316" r:id="rId54"/>
    <p:sldId id="317" r:id="rId55"/>
    <p:sldId id="318" r:id="rId56"/>
    <p:sldId id="319" r:id="rId57"/>
    <p:sldId id="302" r:id="rId58"/>
    <p:sldId id="303" r:id="rId59"/>
    <p:sldId id="304" r:id="rId60"/>
    <p:sldId id="305" r:id="rId61"/>
    <p:sldId id="306" r:id="rId62"/>
    <p:sldId id="307" r:id="rId63"/>
    <p:sldId id="320" r:id="rId64"/>
    <p:sldId id="321" r:id="rId65"/>
    <p:sldId id="322" r:id="rId66"/>
    <p:sldId id="323" r:id="rId67"/>
    <p:sldId id="324" r:id="rId68"/>
    <p:sldId id="326" r:id="rId69"/>
    <p:sldId id="327" r:id="rId70"/>
    <p:sldId id="328" r:id="rId71"/>
    <p:sldId id="329" r:id="rId72"/>
    <p:sldId id="330" r:id="rId73"/>
    <p:sldId id="331" r:id="rId74"/>
    <p:sldId id="332" r:id="rId75"/>
    <p:sldId id="333" r:id="rId76"/>
    <p:sldId id="335" r:id="rId77"/>
    <p:sldId id="336" r:id="rId78"/>
    <p:sldId id="337" r:id="rId79"/>
    <p:sldId id="338" r:id="rId80"/>
    <p:sldId id="339" r:id="rId81"/>
    <p:sldId id="458" r:id="rId82"/>
    <p:sldId id="341" r:id="rId83"/>
    <p:sldId id="342" r:id="rId84"/>
    <p:sldId id="343" r:id="rId85"/>
    <p:sldId id="344" r:id="rId86"/>
    <p:sldId id="345"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9" r:id="rId100"/>
    <p:sldId id="360" r:id="rId101"/>
    <p:sldId id="361" r:id="rId102"/>
    <p:sldId id="362" r:id="rId103"/>
    <p:sldId id="363" r:id="rId104"/>
    <p:sldId id="364" r:id="rId105"/>
    <p:sldId id="365" r:id="rId106"/>
    <p:sldId id="366" r:id="rId107"/>
    <p:sldId id="367" r:id="rId108"/>
    <p:sldId id="368" r:id="rId109"/>
    <p:sldId id="369" r:id="rId110"/>
    <p:sldId id="459" r:id="rId111"/>
    <p:sldId id="370" r:id="rId112"/>
    <p:sldId id="371" r:id="rId113"/>
    <p:sldId id="372" r:id="rId114"/>
    <p:sldId id="373" r:id="rId115"/>
    <p:sldId id="374" r:id="rId116"/>
    <p:sldId id="375" r:id="rId117"/>
    <p:sldId id="376" r:id="rId118"/>
    <p:sldId id="377" r:id="rId119"/>
    <p:sldId id="378" r:id="rId120"/>
    <p:sldId id="379" r:id="rId121"/>
    <p:sldId id="380" r:id="rId122"/>
    <p:sldId id="381" r:id="rId123"/>
    <p:sldId id="382" r:id="rId124"/>
    <p:sldId id="383" r:id="rId125"/>
    <p:sldId id="384" r:id="rId126"/>
    <p:sldId id="385" r:id="rId127"/>
    <p:sldId id="386" r:id="rId128"/>
    <p:sldId id="387" r:id="rId129"/>
    <p:sldId id="388" r:id="rId130"/>
    <p:sldId id="389" r:id="rId131"/>
    <p:sldId id="391" r:id="rId132"/>
    <p:sldId id="392" r:id="rId133"/>
    <p:sldId id="393" r:id="rId134"/>
    <p:sldId id="394" r:id="rId135"/>
    <p:sldId id="395" r:id="rId136"/>
    <p:sldId id="460" r:id="rId137"/>
    <p:sldId id="396" r:id="rId138"/>
    <p:sldId id="397" r:id="rId139"/>
    <p:sldId id="398" r:id="rId140"/>
    <p:sldId id="399" r:id="rId141"/>
    <p:sldId id="400" r:id="rId142"/>
    <p:sldId id="401" r:id="rId143"/>
    <p:sldId id="402" r:id="rId144"/>
    <p:sldId id="403" r:id="rId145"/>
    <p:sldId id="407" r:id="rId146"/>
    <p:sldId id="404" r:id="rId147"/>
    <p:sldId id="405" r:id="rId148"/>
    <p:sldId id="406" r:id="rId149"/>
    <p:sldId id="408" r:id="rId150"/>
    <p:sldId id="409" r:id="rId151"/>
    <p:sldId id="410" r:id="rId152"/>
    <p:sldId id="411" r:id="rId153"/>
    <p:sldId id="412" r:id="rId154"/>
    <p:sldId id="413" r:id="rId155"/>
    <p:sldId id="414" r:id="rId156"/>
    <p:sldId id="415" r:id="rId157"/>
    <p:sldId id="416" r:id="rId158"/>
    <p:sldId id="417" r:id="rId159"/>
    <p:sldId id="418" r:id="rId160"/>
    <p:sldId id="419" r:id="rId161"/>
    <p:sldId id="420" r:id="rId162"/>
    <p:sldId id="421" r:id="rId163"/>
    <p:sldId id="422" r:id="rId164"/>
    <p:sldId id="423" r:id="rId165"/>
    <p:sldId id="424" r:id="rId166"/>
    <p:sldId id="425" r:id="rId167"/>
    <p:sldId id="426" r:id="rId168"/>
    <p:sldId id="461" r:id="rId169"/>
    <p:sldId id="427" r:id="rId170"/>
    <p:sldId id="428" r:id="rId171"/>
    <p:sldId id="429" r:id="rId172"/>
    <p:sldId id="430" r:id="rId173"/>
    <p:sldId id="431" r:id="rId174"/>
    <p:sldId id="432" r:id="rId175"/>
    <p:sldId id="433" r:id="rId176"/>
    <p:sldId id="434" r:id="rId177"/>
    <p:sldId id="435" r:id="rId178"/>
    <p:sldId id="436" r:id="rId179"/>
    <p:sldId id="437" r:id="rId180"/>
    <p:sldId id="438" r:id="rId181"/>
    <p:sldId id="439" r:id="rId182"/>
    <p:sldId id="440" r:id="rId183"/>
    <p:sldId id="441" r:id="rId184"/>
    <p:sldId id="442" r:id="rId185"/>
    <p:sldId id="443" r:id="rId186"/>
    <p:sldId id="444" r:id="rId187"/>
    <p:sldId id="445" r:id="rId188"/>
    <p:sldId id="446" r:id="rId189"/>
    <p:sldId id="447" r:id="rId190"/>
    <p:sldId id="448" r:id="rId191"/>
    <p:sldId id="449" r:id="rId192"/>
    <p:sldId id="450" r:id="rId193"/>
    <p:sldId id="451" r:id="rId194"/>
    <p:sldId id="452" r:id="rId195"/>
    <p:sldId id="453" r:id="rId196"/>
    <p:sldId id="454" r:id="rId197"/>
    <p:sldId id="455" r:id="rId19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134" autoAdjust="0"/>
  </p:normalViewPr>
  <p:slideViewPr>
    <p:cSldViewPr snapToGrid="0">
      <p:cViewPr varScale="1">
        <p:scale>
          <a:sx n="80" d="100"/>
          <a:sy n="80" d="100"/>
        </p:scale>
        <p:origin x="86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196" Type="http://schemas.openxmlformats.org/officeDocument/2006/relationships/slide" Target="slides/slide194.xml"/><Relationship Id="rId200" Type="http://schemas.openxmlformats.org/officeDocument/2006/relationships/presProps" Target="presProps.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144" Type="http://schemas.openxmlformats.org/officeDocument/2006/relationships/slide" Target="slides/slide142.xml"/><Relationship Id="rId149" Type="http://schemas.openxmlformats.org/officeDocument/2006/relationships/slide" Target="slides/slide14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60" Type="http://schemas.openxmlformats.org/officeDocument/2006/relationships/slide" Target="slides/slide158.xml"/><Relationship Id="rId165" Type="http://schemas.openxmlformats.org/officeDocument/2006/relationships/slide" Target="slides/slide163.xml"/><Relationship Id="rId181" Type="http://schemas.openxmlformats.org/officeDocument/2006/relationships/slide" Target="slides/slide179.xml"/><Relationship Id="rId186" Type="http://schemas.openxmlformats.org/officeDocument/2006/relationships/slide" Target="slides/slide184.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slide" Target="slides/slide153.xml"/><Relationship Id="rId171" Type="http://schemas.openxmlformats.org/officeDocument/2006/relationships/slide" Target="slides/slide169.xml"/><Relationship Id="rId176" Type="http://schemas.openxmlformats.org/officeDocument/2006/relationships/slide" Target="slides/slide174.xml"/><Relationship Id="rId192" Type="http://schemas.openxmlformats.org/officeDocument/2006/relationships/slide" Target="slides/slide190.xml"/><Relationship Id="rId197" Type="http://schemas.openxmlformats.org/officeDocument/2006/relationships/slide" Target="slides/slide195.xml"/><Relationship Id="rId201"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slide" Target="slides/slide159.xml"/><Relationship Id="rId166" Type="http://schemas.openxmlformats.org/officeDocument/2006/relationships/slide" Target="slides/slide164.xml"/><Relationship Id="rId182" Type="http://schemas.openxmlformats.org/officeDocument/2006/relationships/slide" Target="slides/slide180.xml"/><Relationship Id="rId187" Type="http://schemas.openxmlformats.org/officeDocument/2006/relationships/slide" Target="slides/slide185.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172" Type="http://schemas.openxmlformats.org/officeDocument/2006/relationships/slide" Target="slides/slide170.xml"/><Relationship Id="rId193" Type="http://schemas.openxmlformats.org/officeDocument/2006/relationships/slide" Target="slides/slide191.xml"/><Relationship Id="rId202"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notesMaster" Target="notesMasters/notesMaster1.xml"/><Relationship Id="rId203"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190" Type="http://schemas.openxmlformats.org/officeDocument/2006/relationships/slide" Target="slides/slide188.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CBED31-46CD-4294-893F-F4B40D65BC42}" type="datetimeFigureOut">
              <a:rPr lang="zh-CN" altLang="en-US" smtClean="0"/>
              <a:t>12/3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76633D-641A-452B-AC39-7C0B92A2936D}" type="slidenum">
              <a:rPr lang="zh-CN" altLang="en-US" smtClean="0"/>
              <a:t>‹#›</a:t>
            </a:fld>
            <a:endParaRPr lang="zh-CN" altLang="en-US"/>
          </a:p>
        </p:txBody>
      </p:sp>
    </p:spTree>
    <p:extLst>
      <p:ext uri="{BB962C8B-B14F-4D97-AF65-F5344CB8AC3E}">
        <p14:creationId xmlns:p14="http://schemas.microsoft.com/office/powerpoint/2010/main" val="13354799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574B522F-C870-4932-B335-B01861EB0199}" type="slidenum">
              <a:rPr lang="en-US" altLang="zh-CN" smtClean="0"/>
              <a:pPr/>
              <a:t>5</a:t>
            </a:fld>
            <a:endParaRPr lang="en-US" altLang="zh-CN"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xfrm>
            <a:off x="685800" y="4343400"/>
            <a:ext cx="5486400" cy="4114800"/>
          </a:xfrm>
          <a:noFill/>
          <a:ln/>
        </p:spPr>
        <p:txBody>
          <a:bodyPr/>
          <a:lstStyle/>
          <a:p>
            <a:pPr eaLnBrk="1" hangingPunct="1"/>
            <a:endParaRPr lang="zh-CN" altLang="zh-CN" smtClean="0"/>
          </a:p>
        </p:txBody>
      </p:sp>
    </p:spTree>
    <p:extLst>
      <p:ext uri="{BB962C8B-B14F-4D97-AF65-F5344CB8AC3E}">
        <p14:creationId xmlns:p14="http://schemas.microsoft.com/office/powerpoint/2010/main" val="2206649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1CBB479B-7C2D-43F5-BDD8-FE14A3C96E10}" type="slidenum">
              <a:rPr lang="zh-CN" altLang="en-US" smtClean="0"/>
              <a:pPr/>
              <a:t>97</a:t>
            </a:fld>
            <a:endParaRPr lang="zh-CN" altLang="en-US"/>
          </a:p>
        </p:txBody>
      </p:sp>
    </p:spTree>
    <p:extLst>
      <p:ext uri="{BB962C8B-B14F-4D97-AF65-F5344CB8AC3E}">
        <p14:creationId xmlns:p14="http://schemas.microsoft.com/office/powerpoint/2010/main" val="29352426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fld id="{DE114A1D-2E1F-4782-9536-7FC6A777EBA6}" type="slidenum">
              <a:rPr lang="zh-CN" altLang="en-US" sz="1200" smtClean="0"/>
              <a:pPr eaLnBrk="1" hangingPunct="1"/>
              <a:t>113</a:t>
            </a:fld>
            <a:endParaRPr lang="en-US" altLang="zh-CN" sz="1200" smtClean="0"/>
          </a:p>
        </p:txBody>
      </p:sp>
    </p:spTree>
    <p:extLst>
      <p:ext uri="{BB962C8B-B14F-4D97-AF65-F5344CB8AC3E}">
        <p14:creationId xmlns:p14="http://schemas.microsoft.com/office/powerpoint/2010/main" val="1974022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BB479B-7C2D-43F5-BDD8-FE14A3C96E10}" type="slidenum">
              <a:rPr lang="zh-CN" altLang="en-US" smtClean="0"/>
              <a:pPr/>
              <a:t>138</a:t>
            </a:fld>
            <a:endParaRPr lang="zh-CN" altLang="en-US"/>
          </a:p>
        </p:txBody>
      </p:sp>
    </p:spTree>
    <p:extLst>
      <p:ext uri="{BB962C8B-B14F-4D97-AF65-F5344CB8AC3E}">
        <p14:creationId xmlns:p14="http://schemas.microsoft.com/office/powerpoint/2010/main" val="13580447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E76633D-641A-452B-AC39-7C0B92A2936D}" type="slidenum">
              <a:rPr lang="zh-CN" altLang="en-US" smtClean="0"/>
              <a:t>158</a:t>
            </a:fld>
            <a:endParaRPr lang="zh-CN" altLang="en-US"/>
          </a:p>
        </p:txBody>
      </p:sp>
    </p:spTree>
    <p:extLst>
      <p:ext uri="{BB962C8B-B14F-4D97-AF65-F5344CB8AC3E}">
        <p14:creationId xmlns:p14="http://schemas.microsoft.com/office/powerpoint/2010/main" val="766244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E76633D-641A-452B-AC39-7C0B92A2936D}" type="slidenum">
              <a:rPr lang="zh-CN" altLang="en-US" smtClean="0"/>
              <a:t>179</a:t>
            </a:fld>
            <a:endParaRPr lang="zh-CN" altLang="en-US"/>
          </a:p>
        </p:txBody>
      </p:sp>
    </p:spTree>
    <p:extLst>
      <p:ext uri="{BB962C8B-B14F-4D97-AF65-F5344CB8AC3E}">
        <p14:creationId xmlns:p14="http://schemas.microsoft.com/office/powerpoint/2010/main" val="14864482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562396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060089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3741756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FFFFF"/>
        </a:solidFill>
        <a:effectLst/>
      </p:bgPr>
    </p:bg>
    <p:spTree>
      <p:nvGrpSpPr>
        <p:cNvPr id="1" name=""/>
        <p:cNvGrpSpPr/>
        <p:nvPr/>
      </p:nvGrpSpPr>
      <p:grpSpPr>
        <a:xfrm>
          <a:off x="0" y="0"/>
          <a:ext cx="0" cy="0"/>
          <a:chOff x="0" y="0"/>
          <a:chExt cx="0" cy="0"/>
        </a:xfrm>
      </p:grpSpPr>
      <p:pic>
        <p:nvPicPr>
          <p:cNvPr id="4" name="Picture 2" descr="21"/>
          <p:cNvPicPr>
            <a:picLocks noChangeAspect="1" noChangeArrowheads="1"/>
          </p:cNvPicPr>
          <p:nvPr userDrawn="1"/>
        </p:nvPicPr>
        <p:blipFill>
          <a:blip r:embed="rId2"/>
          <a:srcRect/>
          <a:stretch>
            <a:fillRect/>
          </a:stretch>
        </p:blipFill>
        <p:spPr bwMode="auto">
          <a:xfrm>
            <a:off x="0" y="6351"/>
            <a:ext cx="12192000" cy="6086475"/>
          </a:xfrm>
          <a:prstGeom prst="rect">
            <a:avLst/>
          </a:prstGeom>
          <a:noFill/>
          <a:ln w="9525">
            <a:noFill/>
            <a:miter lim="800000"/>
            <a:headEnd/>
            <a:tailEnd/>
          </a:ln>
        </p:spPr>
      </p:pic>
      <p:sp>
        <p:nvSpPr>
          <p:cNvPr id="5" name="未知"/>
          <p:cNvSpPr>
            <a:spLocks/>
          </p:cNvSpPr>
          <p:nvPr/>
        </p:nvSpPr>
        <p:spPr bwMode="auto">
          <a:xfrm>
            <a:off x="1" y="1792288"/>
            <a:ext cx="12130617" cy="341312"/>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nvGrpSpPr>
          <p:cNvPr id="6" name="Group 4"/>
          <p:cNvGrpSpPr>
            <a:grpSpLocks/>
          </p:cNvGrpSpPr>
          <p:nvPr/>
        </p:nvGrpSpPr>
        <p:grpSpPr bwMode="auto">
          <a:xfrm>
            <a:off x="0" y="0"/>
            <a:ext cx="12192000" cy="2089150"/>
            <a:chOff x="0" y="0"/>
            <a:chExt cx="5760" cy="1316"/>
          </a:xfrm>
        </p:grpSpPr>
        <p:grpSp>
          <p:nvGrpSpPr>
            <p:cNvPr id="7" name="Group 5"/>
            <p:cNvGrpSpPr>
              <a:grpSpLocks/>
            </p:cNvGrpSpPr>
            <p:nvPr userDrawn="1"/>
          </p:nvGrpSpPr>
          <p:grpSpPr bwMode="auto">
            <a:xfrm flipV="1">
              <a:off x="18" y="0"/>
              <a:ext cx="5742" cy="1128"/>
              <a:chOff x="0" y="0"/>
              <a:chExt cx="5760" cy="1680"/>
            </a:xfrm>
          </p:grpSpPr>
          <p:sp>
            <p:nvSpPr>
              <p:cNvPr id="9" name="Rectangle 6"/>
              <p:cNvSpPr>
                <a:spLocks noChangeArrowheads="1"/>
              </p:cNvSpPr>
              <p:nvPr userDrawn="1"/>
            </p:nvSpPr>
            <p:spPr bwMode="auto">
              <a:xfrm>
                <a:off x="0" y="0"/>
                <a:ext cx="5760" cy="1680"/>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0" name="Rectangle 7"/>
              <p:cNvSpPr>
                <a:spLocks noChangeArrowheads="1"/>
              </p:cNvSpPr>
              <p:nvPr userDrawn="1"/>
            </p:nvSpPr>
            <p:spPr bwMode="auto">
              <a:xfrm>
                <a:off x="0" y="0"/>
                <a:ext cx="5760" cy="95"/>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sp>
          <p:nvSpPr>
            <p:cNvPr id="8" name="未知"/>
            <p:cNvSpPr>
              <a:spLocks/>
            </p:cNvSpPr>
            <p:nvPr userDrawn="1"/>
          </p:nvSpPr>
          <p:spPr bwMode="auto">
            <a:xfrm>
              <a:off x="0" y="1092"/>
              <a:ext cx="5731" cy="224"/>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grpSp>
        <p:nvGrpSpPr>
          <p:cNvPr id="11" name="Group 9"/>
          <p:cNvGrpSpPr>
            <a:grpSpLocks/>
          </p:cNvGrpSpPr>
          <p:nvPr/>
        </p:nvGrpSpPr>
        <p:grpSpPr bwMode="auto">
          <a:xfrm>
            <a:off x="0" y="4689476"/>
            <a:ext cx="12192000" cy="2168525"/>
            <a:chOff x="0" y="0"/>
            <a:chExt cx="5760" cy="1412"/>
          </a:xfrm>
        </p:grpSpPr>
        <p:grpSp>
          <p:nvGrpSpPr>
            <p:cNvPr id="12" name="Group 10"/>
            <p:cNvGrpSpPr>
              <a:grpSpLocks/>
            </p:cNvGrpSpPr>
            <p:nvPr userDrawn="1"/>
          </p:nvGrpSpPr>
          <p:grpSpPr bwMode="auto">
            <a:xfrm>
              <a:off x="18" y="230"/>
              <a:ext cx="5742" cy="1182"/>
              <a:chOff x="0" y="4"/>
              <a:chExt cx="5760" cy="1676"/>
            </a:xfrm>
          </p:grpSpPr>
          <p:sp>
            <p:nvSpPr>
              <p:cNvPr id="16" name="Rectangle 11"/>
              <p:cNvSpPr>
                <a:spLocks noChangeArrowheads="1"/>
              </p:cNvSpPr>
              <p:nvPr userDrawn="1"/>
            </p:nvSpPr>
            <p:spPr bwMode="auto">
              <a:xfrm>
                <a:off x="0" y="4"/>
                <a:ext cx="5760" cy="1676"/>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7" name="Rectangle 12"/>
              <p:cNvSpPr>
                <a:spLocks noChangeArrowheads="1"/>
              </p:cNvSpPr>
              <p:nvPr userDrawn="1"/>
            </p:nvSpPr>
            <p:spPr bwMode="auto">
              <a:xfrm>
                <a:off x="0" y="4"/>
                <a:ext cx="5760" cy="94"/>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grpSp>
          <p:nvGrpSpPr>
            <p:cNvPr id="13" name="Group 13"/>
            <p:cNvGrpSpPr>
              <a:grpSpLocks/>
            </p:cNvGrpSpPr>
            <p:nvPr userDrawn="1"/>
          </p:nvGrpSpPr>
          <p:grpSpPr bwMode="auto">
            <a:xfrm>
              <a:off x="0" y="0"/>
              <a:ext cx="5731" cy="264"/>
              <a:chOff x="0" y="0"/>
              <a:chExt cx="5731" cy="426"/>
            </a:xfrm>
          </p:grpSpPr>
          <p:sp>
            <p:nvSpPr>
              <p:cNvPr id="14" name="未知"/>
              <p:cNvSpPr>
                <a:spLocks/>
              </p:cNvSpPr>
              <p:nvPr userDrawn="1"/>
            </p:nvSpPr>
            <p:spPr bwMode="auto">
              <a:xfrm flipV="1">
                <a:off x="0" y="0"/>
                <a:ext cx="5731" cy="364"/>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5" name="未知"/>
              <p:cNvSpPr>
                <a:spLocks/>
              </p:cNvSpPr>
              <p:nvPr userDrawn="1"/>
            </p:nvSpPr>
            <p:spPr bwMode="auto">
              <a:xfrm flipV="1">
                <a:off x="0" y="47"/>
                <a:ext cx="5731" cy="379"/>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grpSp>
      <p:grpSp>
        <p:nvGrpSpPr>
          <p:cNvPr id="18" name="Group 16"/>
          <p:cNvGrpSpPr>
            <a:grpSpLocks/>
          </p:cNvGrpSpPr>
          <p:nvPr/>
        </p:nvGrpSpPr>
        <p:grpSpPr bwMode="auto">
          <a:xfrm>
            <a:off x="0" y="1"/>
            <a:ext cx="12192000" cy="6867525"/>
            <a:chOff x="0" y="0"/>
            <a:chExt cx="5760" cy="4326"/>
          </a:xfrm>
        </p:grpSpPr>
        <p:sp>
          <p:nvSpPr>
            <p:cNvPr id="19" name="AutoShape 17"/>
            <p:cNvSpPr>
              <a:spLocks noChangeArrowheads="1"/>
            </p:cNvSpPr>
            <p:nvPr/>
          </p:nvSpPr>
          <p:spPr bwMode="auto">
            <a:xfrm>
              <a:off x="27" y="24"/>
              <a:ext cx="5709" cy="4272"/>
            </a:xfrm>
            <a:prstGeom prst="roundRect">
              <a:avLst>
                <a:gd name="adj" fmla="val 6227"/>
              </a:avLst>
            </a:prstGeom>
            <a:noFill/>
            <a:ln w="76200" cmpd="sng">
              <a:solidFill>
                <a:schemeClr val="bg1"/>
              </a:solidFill>
              <a:round/>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0" name="未知"/>
            <p:cNvSpPr>
              <a:spLocks/>
            </p:cNvSpPr>
            <p:nvPr/>
          </p:nvSpPr>
          <p:spPr bwMode="auto">
            <a:xfrm>
              <a:off x="3"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1" name="未知"/>
            <p:cNvSpPr>
              <a:spLocks/>
            </p:cNvSpPr>
            <p:nvPr/>
          </p:nvSpPr>
          <p:spPr bwMode="auto">
            <a:xfrm rot="16191400">
              <a:off x="-47" y="4030"/>
              <a:ext cx="336" cy="242"/>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2" name="未知"/>
            <p:cNvSpPr>
              <a:spLocks/>
            </p:cNvSpPr>
            <p:nvPr/>
          </p:nvSpPr>
          <p:spPr bwMode="auto">
            <a:xfrm>
              <a:off x="5520" y="3978"/>
              <a:ext cx="240" cy="348"/>
            </a:xfrm>
            <a:custGeom>
              <a:avLst/>
              <a:gdLst/>
              <a:ahLst/>
              <a:cxnLst>
                <a:cxn ang="0">
                  <a:pos x="246" y="0"/>
                </a:cxn>
                <a:cxn ang="0">
                  <a:pos x="164" y="196"/>
                </a:cxn>
                <a:cxn ang="0">
                  <a:pos x="84" y="282"/>
                </a:cxn>
                <a:cxn ang="0">
                  <a:pos x="0" y="342"/>
                </a:cxn>
                <a:cxn ang="0">
                  <a:pos x="246" y="348"/>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3" name="未知"/>
            <p:cNvSpPr>
              <a:spLocks/>
            </p:cNvSpPr>
            <p:nvPr/>
          </p:nvSpPr>
          <p:spPr bwMode="auto">
            <a:xfrm rot="5400000">
              <a:off x="5472"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pic>
        <p:nvPicPr>
          <p:cNvPr id="24" name="Picture 24"/>
          <p:cNvPicPr>
            <a:picLocks noChangeAspect="1" noChangeArrowheads="1"/>
          </p:cNvPicPr>
          <p:nvPr/>
        </p:nvPicPr>
        <p:blipFill>
          <a:blip r:embed="rId3"/>
          <a:srcRect/>
          <a:stretch>
            <a:fillRect/>
          </a:stretch>
        </p:blipFill>
        <p:spPr bwMode="auto">
          <a:xfrm>
            <a:off x="431801" y="333376"/>
            <a:ext cx="8640233" cy="1038225"/>
          </a:xfrm>
          <a:prstGeom prst="rect">
            <a:avLst/>
          </a:prstGeom>
          <a:noFill/>
          <a:ln w="9525">
            <a:noFill/>
            <a:miter lim="800000"/>
            <a:headEnd/>
            <a:tailEnd/>
          </a:ln>
        </p:spPr>
      </p:pic>
      <p:sp>
        <p:nvSpPr>
          <p:cNvPr id="2070" name="Rectangle 22"/>
          <p:cNvSpPr>
            <a:spLocks noGrp="1" noChangeArrowheads="1"/>
          </p:cNvSpPr>
          <p:nvPr>
            <p:ph type="ctrTitle"/>
          </p:nvPr>
        </p:nvSpPr>
        <p:spPr>
          <a:xfrm>
            <a:off x="431800" y="2276475"/>
            <a:ext cx="6908800" cy="2286000"/>
          </a:xfrm>
        </p:spPr>
        <p:txBody>
          <a:bodyPr/>
          <a:lstStyle>
            <a:lvl1pPr algn="l">
              <a:defRPr sz="4000" b="1"/>
            </a:lvl1pPr>
          </a:lstStyle>
          <a:p>
            <a:r>
              <a:rPr lang="zh-CN" altLang="en-US"/>
              <a:t>单击此处编辑母版标题样式</a:t>
            </a:r>
          </a:p>
        </p:txBody>
      </p:sp>
      <p:sp>
        <p:nvSpPr>
          <p:cNvPr id="2071" name="Rectangle 23"/>
          <p:cNvSpPr>
            <a:spLocks noGrp="1" noChangeArrowheads="1"/>
          </p:cNvSpPr>
          <p:nvPr>
            <p:ph type="subTitle" idx="1"/>
          </p:nvPr>
        </p:nvSpPr>
        <p:spPr>
          <a:xfrm>
            <a:off x="2133600" y="5410200"/>
            <a:ext cx="8432800" cy="533400"/>
          </a:xfrm>
        </p:spPr>
        <p:txBody>
          <a:bodyPr/>
          <a:lstStyle>
            <a:lvl1pPr marL="0" indent="0" algn="ctr">
              <a:buFont typeface="Wingdings" pitchFamily="2" charset="2"/>
              <a:buNone/>
              <a:defRPr sz="1800" b="0">
                <a:solidFill>
                  <a:schemeClr val="bg1"/>
                </a:solidFill>
              </a:defRPr>
            </a:lvl1pPr>
          </a:lstStyle>
          <a:p>
            <a:r>
              <a:rPr lang="zh-CN" altLang="en-US"/>
              <a:t>单击此处编辑母版副标题样式</a:t>
            </a:r>
          </a:p>
        </p:txBody>
      </p:sp>
    </p:spTree>
    <p:extLst>
      <p:ext uri="{BB962C8B-B14F-4D97-AF65-F5344CB8AC3E}">
        <p14:creationId xmlns:p14="http://schemas.microsoft.com/office/powerpoint/2010/main" val="3160876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380960" y="1214422"/>
            <a:ext cx="11480800" cy="4876800"/>
          </a:xfrm>
        </p:spPr>
        <p:txBody>
          <a:bodyPr/>
          <a:lstStyle>
            <a:lvl1pPr>
              <a:defRPr b="0">
                <a:solidFill>
                  <a:schemeClr val="tx2"/>
                </a:solidFill>
              </a:defRPr>
            </a:lvl1pPr>
            <a:lvl2pPr>
              <a:defRPr>
                <a:latin typeface="楷体_GB2312" pitchFamily="49" charset="-122"/>
                <a:ea typeface="楷体_GB2312" pitchFamily="49" charset="-122"/>
              </a:defRPr>
            </a:lvl2pPr>
            <a:lvl3pPr>
              <a:defRPr>
                <a:latin typeface="楷体_GB2312" pitchFamily="49" charset="-122"/>
                <a:ea typeface="楷体_GB2312" pitchFamily="49" charset="-122"/>
              </a:defRPr>
            </a:lvl3pPr>
            <a:lvl4pPr>
              <a:defRPr>
                <a:latin typeface="楷体_GB2312" pitchFamily="49" charset="-122"/>
                <a:ea typeface="楷体_GB2312" pitchFamily="49" charset="-122"/>
              </a:defRPr>
            </a:lvl4pPr>
            <a:lvl5pPr>
              <a:buFont typeface="Arial" pitchFamily="34" charset="0"/>
              <a:buChar char="▪"/>
              <a:defRPr>
                <a:solidFill>
                  <a:srgbClr val="00B050"/>
                </a:solidFill>
                <a:latin typeface="楷体_GB2312" pitchFamily="49" charset="-122"/>
                <a:ea typeface="楷体_GB2312"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24DF849F-5046-4F1A-9940-026294735800}"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33923188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7CA8BB49-4459-4EBB-8153-504CE561DED3}"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2987663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6400" y="1371600"/>
            <a:ext cx="5638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8400" y="1371600"/>
            <a:ext cx="5638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ln/>
        </p:spPr>
        <p:txBody>
          <a:bodyPr/>
          <a:lstStyle>
            <a:lvl1pPr>
              <a:defRPr/>
            </a:lvl1pPr>
          </a:lstStyle>
          <a:p>
            <a:pPr>
              <a:defRPr/>
            </a:pPr>
            <a:fld id="{D6C21EC5-4D7E-48D1-A80B-B11EB60C8914}" type="slidenum">
              <a:rPr lang="zh-CN" altLang="en-US">
                <a:solidFill>
                  <a:srgbClr val="046CA6"/>
                </a:solidFill>
              </a:rPr>
              <a:pPr>
                <a:defRPr/>
              </a:pPr>
              <a:t>‹#›</a:t>
            </a:fld>
            <a:endParaRPr lang="en-US">
              <a:solidFill>
                <a:srgbClr val="046CA6"/>
              </a:solidFill>
            </a:endParaRPr>
          </a:p>
        </p:txBody>
      </p:sp>
      <p:sp>
        <p:nvSpPr>
          <p:cNvPr id="6"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0297641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a:ln/>
        </p:spPr>
        <p:txBody>
          <a:bodyPr/>
          <a:lstStyle>
            <a:lvl1pPr>
              <a:defRPr/>
            </a:lvl1pPr>
          </a:lstStyle>
          <a:p>
            <a:pPr>
              <a:defRPr/>
            </a:pPr>
            <a:fld id="{339A1A8D-9A3D-473C-9728-7375EA2AAEFD}" type="slidenum">
              <a:rPr lang="zh-CN" altLang="en-US">
                <a:solidFill>
                  <a:srgbClr val="046CA6"/>
                </a:solidFill>
              </a:rPr>
              <a:pPr>
                <a:defRPr/>
              </a:pPr>
              <a:t>‹#›</a:t>
            </a:fld>
            <a:endParaRPr lang="en-US">
              <a:solidFill>
                <a:srgbClr val="046CA6"/>
              </a:solidFill>
            </a:endParaRPr>
          </a:p>
        </p:txBody>
      </p:sp>
      <p:sp>
        <p:nvSpPr>
          <p:cNvPr id="8"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8053454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sldNum" sz="quarter" idx="10"/>
          </p:nvPr>
        </p:nvSpPr>
        <p:spPr>
          <a:ln/>
        </p:spPr>
        <p:txBody>
          <a:bodyPr/>
          <a:lstStyle>
            <a:lvl1pPr>
              <a:defRPr/>
            </a:lvl1pPr>
          </a:lstStyle>
          <a:p>
            <a:pPr>
              <a:defRPr/>
            </a:pPr>
            <a:fld id="{6D49C103-EC93-4B62-B670-45890F74BD6E}" type="slidenum">
              <a:rPr lang="zh-CN" altLang="en-US">
                <a:solidFill>
                  <a:srgbClr val="046CA6"/>
                </a:solidFill>
              </a:rPr>
              <a:pPr>
                <a:defRPr/>
              </a:pPr>
              <a:t>‹#›</a:t>
            </a:fld>
            <a:endParaRPr lang="en-US">
              <a:solidFill>
                <a:srgbClr val="046CA6"/>
              </a:solidFill>
            </a:endParaRPr>
          </a:p>
        </p:txBody>
      </p:sp>
      <p:sp>
        <p:nvSpPr>
          <p:cNvPr id="4"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38556727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FC95597-147C-4D0D-912C-40510801BD0B}" type="slidenum">
              <a:rPr lang="zh-CN" altLang="en-US">
                <a:solidFill>
                  <a:srgbClr val="046CA6"/>
                </a:solidFill>
              </a:rPr>
              <a:pPr>
                <a:defRPr/>
              </a:pPr>
              <a:t>‹#›</a:t>
            </a:fld>
            <a:endParaRPr lang="en-US">
              <a:solidFill>
                <a:srgbClr val="046CA6"/>
              </a:solidFill>
            </a:endParaRPr>
          </a:p>
        </p:txBody>
      </p:sp>
      <p:sp>
        <p:nvSpPr>
          <p:cNvPr id="3"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089397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A3EB977-899B-499E-A9A5-A508A0A55891}" type="slidenum">
              <a:rPr lang="zh-CN" altLang="en-US">
                <a:solidFill>
                  <a:srgbClr val="046CA6"/>
                </a:solidFill>
              </a:rPr>
              <a:pPr>
                <a:defRPr/>
              </a:pPr>
              <a:t>‹#›</a:t>
            </a:fld>
            <a:endParaRPr lang="en-US">
              <a:solidFill>
                <a:srgbClr val="046CA6"/>
              </a:solidFill>
            </a:endParaRPr>
          </a:p>
        </p:txBody>
      </p:sp>
      <p:sp>
        <p:nvSpPr>
          <p:cNvPr id="6"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452530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32288835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F284CC49-FFEE-4929-8096-DACAA954FE7F}" type="slidenum">
              <a:rPr lang="zh-CN" altLang="en-US">
                <a:solidFill>
                  <a:srgbClr val="046CA6"/>
                </a:solidFill>
              </a:rPr>
              <a:pPr>
                <a:defRPr/>
              </a:pPr>
              <a:t>‹#›</a:t>
            </a:fld>
            <a:endParaRPr lang="en-US">
              <a:solidFill>
                <a:srgbClr val="046CA6"/>
              </a:solidFill>
            </a:endParaRPr>
          </a:p>
        </p:txBody>
      </p:sp>
      <p:sp>
        <p:nvSpPr>
          <p:cNvPr id="6"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38320044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91B38B85-46F0-47F5-95C2-4D38CB02412C}"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1173259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7000" y="304800"/>
            <a:ext cx="287020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6400" y="304800"/>
            <a:ext cx="840740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518D5339-844B-44F5-BB33-D33087944F4E}"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63382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3809262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4022091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265382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2509441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26861887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635766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74044A9-A858-4741-9C8B-E05F2253BDD4}" type="datetimeFigureOut">
              <a:rPr lang="zh-CN" altLang="en-US" smtClean="0"/>
              <a:t>12/3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245515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4044A9-A858-4741-9C8B-E05F2253BDD4}" type="datetimeFigureOut">
              <a:rPr lang="zh-CN" altLang="en-US" smtClean="0"/>
              <a:t>12/3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7ECFC2-0912-4B2B-B66E-714B8E4E09DB}" type="slidenum">
              <a:rPr lang="zh-CN" altLang="en-US" smtClean="0"/>
              <a:t>‹#›</a:t>
            </a:fld>
            <a:endParaRPr lang="zh-CN" altLang="en-US"/>
          </a:p>
        </p:txBody>
      </p:sp>
    </p:spTree>
    <p:extLst>
      <p:ext uri="{BB962C8B-B14F-4D97-AF65-F5344CB8AC3E}">
        <p14:creationId xmlns:p14="http://schemas.microsoft.com/office/powerpoint/2010/main" val="18548110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13"/>
          <a:srcRect/>
          <a:stretch>
            <a:fillRect/>
          </a:stretch>
        </p:blipFill>
        <p:spPr bwMode="auto">
          <a:xfrm>
            <a:off x="0" y="188913"/>
            <a:ext cx="12192000" cy="1047750"/>
          </a:xfrm>
          <a:prstGeom prst="rect">
            <a:avLst/>
          </a:prstGeom>
          <a:noFill/>
          <a:ln w="9525">
            <a:noFill/>
            <a:miter lim="800000"/>
            <a:headEnd/>
            <a:tailEnd/>
          </a:ln>
        </p:spPr>
      </p:pic>
      <p:sp>
        <p:nvSpPr>
          <p:cNvPr id="1027" name="Rectangle 3"/>
          <p:cNvSpPr>
            <a:spLocks noChangeArrowheads="1"/>
          </p:cNvSpPr>
          <p:nvPr/>
        </p:nvSpPr>
        <p:spPr bwMode="auto">
          <a:xfrm>
            <a:off x="0" y="0"/>
            <a:ext cx="12192000" cy="241300"/>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028" name="未知"/>
          <p:cNvSpPr>
            <a:spLocks/>
          </p:cNvSpPr>
          <p:nvPr/>
        </p:nvSpPr>
        <p:spPr bwMode="auto">
          <a:xfrm>
            <a:off x="0" y="950913"/>
            <a:ext cx="12200467" cy="461962"/>
          </a:xfrm>
          <a:custGeom>
            <a:avLst/>
            <a:gdLst/>
            <a:ahLst/>
            <a:cxnLst>
              <a:cxn ang="0">
                <a:pos x="4" y="365"/>
              </a:cxn>
              <a:cxn ang="0">
                <a:pos x="0" y="246"/>
              </a:cxn>
              <a:cxn ang="0">
                <a:pos x="1837" y="32"/>
              </a:cxn>
              <a:cxn ang="0">
                <a:pos x="3970" y="52"/>
              </a:cxn>
              <a:cxn ang="0">
                <a:pos x="5764" y="231"/>
              </a:cxn>
              <a:cxn ang="0">
                <a:pos x="5768" y="366"/>
              </a:cxn>
              <a:cxn ang="0">
                <a:pos x="4" y="365"/>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029" name="Rectangle 5"/>
          <p:cNvSpPr>
            <a:spLocks noGrp="1" noChangeArrowheads="1"/>
          </p:cNvSpPr>
          <p:nvPr>
            <p:ph type="body" idx="1"/>
          </p:nvPr>
        </p:nvSpPr>
        <p:spPr bwMode="auto">
          <a:xfrm>
            <a:off x="406400" y="1214438"/>
            <a:ext cx="11480800" cy="5033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0" name="Rectangle 6"/>
          <p:cNvSpPr>
            <a:spLocks noGrp="1" noChangeArrowheads="1"/>
          </p:cNvSpPr>
          <p:nvPr>
            <p:ph type="sldNum" sz="quarter" idx="4"/>
          </p:nvPr>
        </p:nvSpPr>
        <p:spPr bwMode="auto">
          <a:xfrm>
            <a:off x="4572000" y="6477001"/>
            <a:ext cx="28448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fontAlgn="base">
              <a:spcBef>
                <a:spcPct val="0"/>
              </a:spcBef>
              <a:spcAft>
                <a:spcPct val="0"/>
              </a:spcAft>
              <a:defRPr/>
            </a:pPr>
            <a:fld id="{C1629BFB-884E-4A61-936B-5D4F2AEE525C}" type="slidenum">
              <a:rPr lang="zh-CN" altLang="en-US">
                <a:solidFill>
                  <a:srgbClr val="046CA6"/>
                </a:solidFill>
              </a:rPr>
              <a:pPr fontAlgn="base">
                <a:spcBef>
                  <a:spcPct val="0"/>
                </a:spcBef>
                <a:spcAft>
                  <a:spcPct val="0"/>
                </a:spcAft>
                <a:defRPr/>
              </a:pPr>
              <a:t>‹#›</a:t>
            </a:fld>
            <a:endParaRPr lang="en-US">
              <a:solidFill>
                <a:srgbClr val="046CA6"/>
              </a:solidFill>
            </a:endParaRPr>
          </a:p>
        </p:txBody>
      </p:sp>
      <p:sp>
        <p:nvSpPr>
          <p:cNvPr id="1031" name="Rectangle 7"/>
          <p:cNvSpPr>
            <a:spLocks noGrp="1" noChangeArrowheads="1"/>
          </p:cNvSpPr>
          <p:nvPr>
            <p:ph type="title"/>
          </p:nvPr>
        </p:nvSpPr>
        <p:spPr bwMode="auto">
          <a:xfrm>
            <a:off x="190500" y="357188"/>
            <a:ext cx="107696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2" name="Line 8"/>
          <p:cNvSpPr>
            <a:spLocks noChangeShapeType="1"/>
          </p:cNvSpPr>
          <p:nvPr/>
        </p:nvSpPr>
        <p:spPr bwMode="auto">
          <a:xfrm>
            <a:off x="567267" y="6524625"/>
            <a:ext cx="11137900" cy="0"/>
          </a:xfrm>
          <a:prstGeom prst="line">
            <a:avLst/>
          </a:prstGeom>
          <a:noFill/>
          <a:ln w="9525">
            <a:solidFill>
              <a:schemeClr val="tx1"/>
            </a:solidFill>
            <a:round/>
            <a:headEnd/>
            <a:tailEnd/>
          </a:ln>
        </p:spPr>
        <p:txBody>
          <a:bodyPr/>
          <a:lstStyle/>
          <a:p>
            <a:pPr fontAlgn="base">
              <a:spcBef>
                <a:spcPct val="0"/>
              </a:spcBef>
              <a:spcAft>
                <a:spcPct val="0"/>
              </a:spcAft>
              <a:defRPr/>
            </a:pPr>
            <a:endParaRPr lang="zh-CN" altLang="en-US">
              <a:solidFill>
                <a:srgbClr val="046CA6"/>
              </a:solidFill>
              <a:latin typeface="Arial" charset="0"/>
              <a:ea typeface="宋体" charset="-122"/>
            </a:endParaRPr>
          </a:p>
        </p:txBody>
      </p:sp>
      <p:sp>
        <p:nvSpPr>
          <p:cNvPr id="1033" name="Rectangle 9"/>
          <p:cNvSpPr>
            <a:spLocks noGrp="1" noChangeArrowheads="1"/>
          </p:cNvSpPr>
          <p:nvPr>
            <p:ph type="dt" sz="half" idx="2"/>
          </p:nvPr>
        </p:nvSpPr>
        <p:spPr bwMode="auto">
          <a:xfrm>
            <a:off x="8331200" y="0"/>
            <a:ext cx="3556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bg1"/>
                </a:solidFill>
                <a:latin typeface="+mn-lt"/>
                <a:ea typeface="宋体" pitchFamily="2" charset="-122"/>
              </a:defRPr>
            </a:lvl1pPr>
          </a:lstStyle>
          <a:p>
            <a:pPr fontAlgn="base">
              <a:spcBef>
                <a:spcPct val="0"/>
              </a:spcBef>
              <a:spcAft>
                <a:spcPct val="0"/>
              </a:spcAft>
              <a:defRPr/>
            </a:pPr>
            <a:r>
              <a:rPr lang="en-US">
                <a:solidFill>
                  <a:srgbClr val="FFFFFF"/>
                </a:solidFill>
              </a:rPr>
              <a:t>www.pumpress.com.cn</a:t>
            </a:r>
          </a:p>
        </p:txBody>
      </p:sp>
      <p:pic>
        <p:nvPicPr>
          <p:cNvPr id="1034" name="Picture 10"/>
          <p:cNvPicPr>
            <a:picLocks noChangeAspect="1" noChangeArrowheads="1"/>
          </p:cNvPicPr>
          <p:nvPr/>
        </p:nvPicPr>
        <p:blipFill>
          <a:blip r:embed="rId14"/>
          <a:srcRect/>
          <a:stretch>
            <a:fillRect/>
          </a:stretch>
        </p:blipFill>
        <p:spPr bwMode="auto">
          <a:xfrm>
            <a:off x="9510185" y="6553200"/>
            <a:ext cx="2161116" cy="260350"/>
          </a:xfrm>
          <a:prstGeom prst="rect">
            <a:avLst/>
          </a:prstGeom>
          <a:noFill/>
          <a:ln w="9525">
            <a:noFill/>
            <a:miter lim="800000"/>
            <a:headEnd/>
            <a:tailEnd/>
          </a:ln>
        </p:spPr>
      </p:pic>
    </p:spTree>
    <p:extLst>
      <p:ext uri="{BB962C8B-B14F-4D97-AF65-F5344CB8AC3E}">
        <p14:creationId xmlns:p14="http://schemas.microsoft.com/office/powerpoint/2010/main" val="1516049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Verdana" pitchFamily="34" charset="0"/>
        </a:defRPr>
      </a:lvl2pPr>
      <a:lvl3pPr algn="l" rtl="0" eaLnBrk="0" fontAlgn="base" hangingPunct="0">
        <a:spcBef>
          <a:spcPct val="0"/>
        </a:spcBef>
        <a:spcAft>
          <a:spcPct val="0"/>
        </a:spcAft>
        <a:defRPr sz="3200">
          <a:solidFill>
            <a:schemeClr val="bg1"/>
          </a:solidFill>
          <a:latin typeface="Verdana" pitchFamily="34" charset="0"/>
        </a:defRPr>
      </a:lvl3pPr>
      <a:lvl4pPr algn="l" rtl="0" eaLnBrk="0" fontAlgn="base" hangingPunct="0">
        <a:spcBef>
          <a:spcPct val="0"/>
        </a:spcBef>
        <a:spcAft>
          <a:spcPct val="0"/>
        </a:spcAft>
        <a:defRPr sz="3200">
          <a:solidFill>
            <a:schemeClr val="bg1"/>
          </a:solidFill>
          <a:latin typeface="Verdana" pitchFamily="34" charset="0"/>
        </a:defRPr>
      </a:lvl4pPr>
      <a:lvl5pPr algn="l"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0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6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3.xml"/><Relationship Id="rId4" Type="http://schemas.openxmlformats.org/officeDocument/2006/relationships/image" Target="../media/image104.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jpe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hyperlink" Target="&#24405;&#38899;/MS2%5b1%5d.swf" TargetMode="External"/><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3.xml"/><Relationship Id="rId5" Type="http://schemas.openxmlformats.org/officeDocument/2006/relationships/image" Target="../media/image119.jpeg"/><Relationship Id="rId4" Type="http://schemas.openxmlformats.org/officeDocument/2006/relationships/image" Target="../media/image118.jpe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1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jpeg"/><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slideLayout" Target="../slideLayouts/slideLayout13.xml"/><Relationship Id="rId4" Type="http://schemas.openxmlformats.org/officeDocument/2006/relationships/image" Target="../media/image130.jpeg"/></Relationships>
</file>

<file path=ppt/slides/_rels/slide149.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png"/><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image" Target="../media/image138.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wmf"/><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43.jpeg"/><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image" Target="../media/image148.jpeg"/><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8.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3" Type="http://schemas.openxmlformats.org/officeDocument/2006/relationships/image" Target="../media/image151.jpeg"/><Relationship Id="rId2" Type="http://schemas.openxmlformats.org/officeDocument/2006/relationships/image" Target="../media/image150.jpeg"/><Relationship Id="rId1" Type="http://schemas.openxmlformats.org/officeDocument/2006/relationships/slideLayout" Target="../slideLayouts/slideLayout13.xml"/><Relationship Id="rId5" Type="http://schemas.openxmlformats.org/officeDocument/2006/relationships/image" Target="../media/image153.png"/><Relationship Id="rId4" Type="http://schemas.openxmlformats.org/officeDocument/2006/relationships/image" Target="../media/image152.jpeg"/></Relationships>
</file>

<file path=ppt/slides/_rels/slide171.xml.rels><?xml version="1.0" encoding="UTF-8" standalone="yes"?>
<Relationships xmlns="http://schemas.openxmlformats.org/package/2006/relationships"><Relationship Id="rId3" Type="http://schemas.openxmlformats.org/officeDocument/2006/relationships/image" Target="../media/image155.jpeg"/><Relationship Id="rId2" Type="http://schemas.openxmlformats.org/officeDocument/2006/relationships/image" Target="../media/image154.jpeg"/><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3.xml"/></Relationships>
</file>

<file path=ppt/slides/_rels/slide175.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9.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62.jpeg"/><Relationship Id="rId4" Type="http://schemas.openxmlformats.org/officeDocument/2006/relationships/image" Target="../media/image16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8" Type="http://schemas.openxmlformats.org/officeDocument/2006/relationships/image" Target="../media/image169.jpeg"/><Relationship Id="rId3" Type="http://schemas.openxmlformats.org/officeDocument/2006/relationships/image" Target="../media/image164.jpeg"/><Relationship Id="rId7" Type="http://schemas.openxmlformats.org/officeDocument/2006/relationships/image" Target="../media/image168.jpeg"/><Relationship Id="rId2" Type="http://schemas.openxmlformats.org/officeDocument/2006/relationships/image" Target="../media/image163.jpeg"/><Relationship Id="rId1" Type="http://schemas.openxmlformats.org/officeDocument/2006/relationships/slideLayout" Target="../slideLayouts/slideLayout13.xml"/><Relationship Id="rId6" Type="http://schemas.openxmlformats.org/officeDocument/2006/relationships/image" Target="../media/image167.jpeg"/><Relationship Id="rId5" Type="http://schemas.openxmlformats.org/officeDocument/2006/relationships/image" Target="../media/image166.jpeg"/><Relationship Id="rId4" Type="http://schemas.openxmlformats.org/officeDocument/2006/relationships/image" Target="../media/image165.jpeg"/></Relationships>
</file>

<file path=ppt/slides/_rels/slide181.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jpeg"/><Relationship Id="rId1" Type="http://schemas.openxmlformats.org/officeDocument/2006/relationships/slideLayout" Target="../slideLayouts/slideLayout15.xml"/><Relationship Id="rId4" Type="http://schemas.openxmlformats.org/officeDocument/2006/relationships/image" Target="../media/image172.png"/></Relationships>
</file>

<file path=ppt/slides/_rels/slide182.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13.xml"/><Relationship Id="rId6" Type="http://schemas.openxmlformats.org/officeDocument/2006/relationships/image" Target="../media/image177.jpeg"/><Relationship Id="rId5" Type="http://schemas.openxmlformats.org/officeDocument/2006/relationships/image" Target="../media/image176.jpeg"/><Relationship Id="rId4" Type="http://schemas.openxmlformats.org/officeDocument/2006/relationships/image" Target="../media/image175.jpeg"/></Relationships>
</file>

<file path=ppt/slides/_rels/slide183.xml.rels><?xml version="1.0" encoding="UTF-8" standalone="yes"?>
<Relationships xmlns="http://schemas.openxmlformats.org/package/2006/relationships"><Relationship Id="rId3" Type="http://schemas.openxmlformats.org/officeDocument/2006/relationships/image" Target="../media/image179.jpeg"/><Relationship Id="rId2" Type="http://schemas.openxmlformats.org/officeDocument/2006/relationships/image" Target="../media/image178.jpeg"/><Relationship Id="rId1" Type="http://schemas.openxmlformats.org/officeDocument/2006/relationships/slideLayout" Target="../slideLayouts/slideLayout13.xml"/><Relationship Id="rId5" Type="http://schemas.openxmlformats.org/officeDocument/2006/relationships/image" Target="../media/image181.jpeg"/><Relationship Id="rId4" Type="http://schemas.openxmlformats.org/officeDocument/2006/relationships/image" Target="../media/image180.jpeg"/></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jpeg"/><Relationship Id="rId1" Type="http://schemas.openxmlformats.org/officeDocument/2006/relationships/slideLayout" Target="../slideLayouts/slideLayout13.xml"/><Relationship Id="rId6" Type="http://schemas.openxmlformats.org/officeDocument/2006/relationships/image" Target="../media/image186.jpeg"/><Relationship Id="rId5" Type="http://schemas.openxmlformats.org/officeDocument/2006/relationships/image" Target="../media/image185.jpeg"/><Relationship Id="rId4" Type="http://schemas.openxmlformats.org/officeDocument/2006/relationships/image" Target="../media/image184.jpeg"/></Relationships>
</file>

<file path=ppt/slides/_rels/slide188.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slideLayout" Target="../slideLayouts/slideLayout13.xml"/><Relationship Id="rId4" Type="http://schemas.openxmlformats.org/officeDocument/2006/relationships/image" Target="../media/image189.jpe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3" Type="http://schemas.openxmlformats.org/officeDocument/2006/relationships/image" Target="../media/image191.jpeg"/><Relationship Id="rId2" Type="http://schemas.openxmlformats.org/officeDocument/2006/relationships/image" Target="../media/image190.png"/><Relationship Id="rId1" Type="http://schemas.openxmlformats.org/officeDocument/2006/relationships/slideLayout" Target="../slideLayouts/slideLayout13.xml"/><Relationship Id="rId4" Type="http://schemas.openxmlformats.org/officeDocument/2006/relationships/image" Target="../media/image192.png"/></Relationships>
</file>

<file path=ppt/slides/_rels/slide193.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image" Target="../media/image193.jpeg"/><Relationship Id="rId1" Type="http://schemas.openxmlformats.org/officeDocument/2006/relationships/slideLayout" Target="../slideLayouts/slideLayout13.xml"/><Relationship Id="rId5" Type="http://schemas.openxmlformats.org/officeDocument/2006/relationships/image" Target="../media/image196.jpeg"/><Relationship Id="rId4" Type="http://schemas.openxmlformats.org/officeDocument/2006/relationships/image" Target="../media/image195.jpeg"/></Relationships>
</file>

<file path=ppt/slides/_rels/slide194.xml.rels><?xml version="1.0" encoding="UTF-8" standalone="yes"?>
<Relationships xmlns="http://schemas.openxmlformats.org/package/2006/relationships"><Relationship Id="rId3" Type="http://schemas.openxmlformats.org/officeDocument/2006/relationships/image" Target="../media/image198.jpeg"/><Relationship Id="rId2" Type="http://schemas.openxmlformats.org/officeDocument/2006/relationships/image" Target="../media/image197.jpeg"/><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2" Type="http://schemas.openxmlformats.org/officeDocument/2006/relationships/image" Target="../media/image199.jpeg"/><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3" Type="http://schemas.openxmlformats.org/officeDocument/2006/relationships/image" Target="../media/image201.jpeg"/><Relationship Id="rId2" Type="http://schemas.openxmlformats.org/officeDocument/2006/relationships/image" Target="../media/image200.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3.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3.xml"/><Relationship Id="rId5" Type="http://schemas.openxmlformats.org/officeDocument/2006/relationships/image" Target="../media/image35.jpeg"/><Relationship Id="rId4" Type="http://schemas.openxmlformats.org/officeDocument/2006/relationships/image" Target="../media/image34.jpeg"/></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3.xml"/><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3.xml"/><Relationship Id="rId4" Type="http://schemas.openxmlformats.org/officeDocument/2006/relationships/image" Target="../media/image42.jpeg"/></Relationships>
</file>

<file path=ppt/slides/_rels/slide41.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3.xml"/><Relationship Id="rId4" Type="http://schemas.openxmlformats.org/officeDocument/2006/relationships/image" Target="../media/image46.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3.xml"/><Relationship Id="rId4" Type="http://schemas.openxmlformats.org/officeDocument/2006/relationships/image" Target="../media/image55.jpeg"/></Relationships>
</file>

<file path=ppt/slides/_rels/slide5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13.xml"/><Relationship Id="rId5" Type="http://schemas.openxmlformats.org/officeDocument/2006/relationships/image" Target="../media/image81.png"/><Relationship Id="rId4" Type="http://schemas.openxmlformats.org/officeDocument/2006/relationships/image" Target="../media/image80.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13.xml"/><Relationship Id="rId4" Type="http://schemas.openxmlformats.org/officeDocument/2006/relationships/image" Target="../media/image89.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slideLayout" Target="../slideLayouts/slideLayout13.xml"/><Relationship Id="rId1" Type="http://schemas.openxmlformats.org/officeDocument/2006/relationships/audio" Target="file:///D:\sun\&#25945;&#23398;\&#35780;&#20272;\&#24405;&#38899;\&#32954;&#37096;&#21548;&#35786;\wheeze1.wav" TargetMode="External"/><Relationship Id="rId4" Type="http://schemas.openxmlformats.org/officeDocument/2006/relationships/image" Target="../media/image94.jpeg"/></Relationships>
</file>

<file path=ppt/slides/_rels/slide9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pPr eaLnBrk="1" hangingPunct="1"/>
            <a:r>
              <a:rPr lang="zh-CN" altLang="en-US" dirty="0" smtClean="0"/>
              <a:t>第</a:t>
            </a:r>
            <a:r>
              <a:rPr lang="zh-CN" altLang="en-US" dirty="0"/>
              <a:t>四</a:t>
            </a:r>
            <a:r>
              <a:rPr lang="zh-CN" altLang="en-US" dirty="0" smtClean="0"/>
              <a:t>篇  身体评估</a:t>
            </a:r>
            <a:endParaRPr lang="en-US" altLang="zh-CN"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160257708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叩  诊</a:t>
            </a:r>
            <a:endParaRPr lang="zh-CN" altLang="en-US" dirty="0"/>
          </a:p>
        </p:txBody>
      </p:sp>
      <p:sp>
        <p:nvSpPr>
          <p:cNvPr id="3" name="内容占位符 2"/>
          <p:cNvSpPr>
            <a:spLocks noGrp="1"/>
          </p:cNvSpPr>
          <p:nvPr>
            <p:ph idx="1"/>
          </p:nvPr>
        </p:nvSpPr>
        <p:spPr/>
        <p:txBody>
          <a:bodyPr/>
          <a:lstStyle/>
          <a:p>
            <a:pPr eaLnBrk="1" hangingPunct="1"/>
            <a:r>
              <a:rPr lang="zh-CN" altLang="en-US" dirty="0" smtClean="0">
                <a:latin typeface="Times New Roman" pitchFamily="18" charset="0"/>
              </a:rPr>
              <a:t>概念</a:t>
            </a:r>
            <a:r>
              <a:rPr lang="zh-CN" altLang="en-US" dirty="0" smtClean="0"/>
              <a:t> </a:t>
            </a:r>
            <a:endParaRPr lang="en-US" altLang="zh-CN" dirty="0" smtClean="0"/>
          </a:p>
          <a:p>
            <a:pPr lvl="1" eaLnBrk="1" hangingPunct="1"/>
            <a:r>
              <a:rPr lang="zh-CN" altLang="en-US" dirty="0" smtClean="0"/>
              <a:t>通过</a:t>
            </a:r>
            <a:r>
              <a:rPr lang="zh-CN" altLang="en-US" dirty="0" smtClean="0">
                <a:solidFill>
                  <a:srgbClr val="C00000"/>
                </a:solidFill>
              </a:rPr>
              <a:t>手指叩击</a:t>
            </a:r>
            <a:r>
              <a:rPr lang="zh-CN" altLang="en-US" dirty="0" smtClean="0"/>
              <a:t>或</a:t>
            </a:r>
            <a:r>
              <a:rPr lang="zh-CN" altLang="en-US" dirty="0" smtClean="0">
                <a:solidFill>
                  <a:srgbClr val="C00000"/>
                </a:solidFill>
              </a:rPr>
              <a:t>手掌拍击</a:t>
            </a:r>
            <a:r>
              <a:rPr lang="zh-CN" altLang="en-US" dirty="0" smtClean="0"/>
              <a:t>被评估部位</a:t>
            </a:r>
            <a:r>
              <a:rPr lang="en-US" dirty="0" smtClean="0"/>
              <a:t>,</a:t>
            </a:r>
            <a:r>
              <a:rPr lang="zh-CN" altLang="en-US" dirty="0" smtClean="0"/>
              <a:t>使之震动而产生音响</a:t>
            </a:r>
            <a:r>
              <a:rPr lang="en-US" dirty="0" smtClean="0"/>
              <a:t>,</a:t>
            </a:r>
            <a:r>
              <a:rPr lang="zh-CN" altLang="en-US" dirty="0" smtClean="0"/>
              <a:t>根据所感到的震动和所听到的音响特点来判断被评估脏器有无异常的方法</a:t>
            </a:r>
          </a:p>
          <a:p>
            <a:pPr eaLnBrk="1" hangingPunct="1"/>
            <a:r>
              <a:rPr lang="zh-CN" altLang="en-US" dirty="0" smtClean="0">
                <a:latin typeface="Times New Roman" pitchFamily="18" charset="0"/>
              </a:rPr>
              <a:t>适用范围</a:t>
            </a:r>
            <a:r>
              <a:rPr lang="zh-CN" altLang="en-US" dirty="0" smtClean="0"/>
              <a:t> </a:t>
            </a:r>
            <a:endParaRPr lang="en-US" altLang="zh-CN" dirty="0" smtClean="0"/>
          </a:p>
          <a:p>
            <a:pPr lvl="1" eaLnBrk="1" hangingPunct="1"/>
            <a:r>
              <a:rPr altLang="en-US" dirty="0"/>
              <a:t>判断脏器的界限、病变的性质与部位</a:t>
            </a:r>
            <a:endParaRPr lang="zh-CN" altLang="en-US" dirty="0" smtClean="0"/>
          </a:p>
          <a:p>
            <a:pPr marL="0" indent="0" eaLnBrk="1" hangingPunct="1">
              <a:buNone/>
            </a:pPr>
            <a:r>
              <a:rPr lang="zh-CN" altLang="en-US" dirty="0" smtClean="0"/>
              <a:t>一、叩诊方法</a:t>
            </a:r>
          </a:p>
          <a:p>
            <a:pPr lvl="1" eaLnBrk="1" hangingPunct="1"/>
            <a:r>
              <a:rPr dirty="0"/>
              <a:t>间接叩诊法</a:t>
            </a:r>
          </a:p>
          <a:p>
            <a:pPr lvl="1" eaLnBrk="1" hangingPunct="1"/>
            <a:r>
              <a:rPr dirty="0"/>
              <a:t>直接叩诊法</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J0127140"/>
          <p:cNvPicPr>
            <a:picLocks noChangeAspect="1" noChangeArrowheads="1"/>
          </p:cNvPicPr>
          <p:nvPr/>
        </p:nvPicPr>
        <p:blipFill>
          <a:blip r:embed="rId2"/>
          <a:srcRect/>
          <a:stretch>
            <a:fillRect/>
          </a:stretch>
        </p:blipFill>
        <p:spPr bwMode="auto">
          <a:xfrm>
            <a:off x="9002038" y="4843450"/>
            <a:ext cx="1107162" cy="1247772"/>
          </a:xfrm>
          <a:prstGeom prst="rect">
            <a:avLst/>
          </a:prstGeom>
          <a:noFill/>
          <a:ln w="9525">
            <a:noFill/>
            <a:miter lim="800000"/>
            <a:headEnd/>
            <a:tailEnd/>
          </a:ln>
        </p:spPr>
      </p:pic>
    </p:spTree>
    <p:extLst>
      <p:ext uri="{BB962C8B-B14F-4D97-AF65-F5344CB8AC3E}">
        <p14:creationId xmlns:p14="http://schemas.microsoft.com/office/powerpoint/2010/main" val="299173822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a:xfrm>
            <a:off x="534324" y="1484785"/>
            <a:ext cx="7023901" cy="5033978"/>
          </a:xfrm>
        </p:spPr>
        <p:txBody>
          <a:bodyPr/>
          <a:lstStyle/>
          <a:p>
            <a:pPr>
              <a:buNone/>
            </a:pPr>
            <a:r>
              <a:rPr lang="zh-CN" altLang="en-US" dirty="0" smtClean="0"/>
              <a:t>（二）心尖搏动</a:t>
            </a:r>
            <a:endParaRPr lang="en-US" altLang="zh-CN" dirty="0" smtClean="0"/>
          </a:p>
          <a:p>
            <a:pPr lvl="1" algn="just" eaLnBrk="1" hangingPunct="1"/>
            <a:r>
              <a:rPr lang="zh-CN" altLang="en-US" dirty="0"/>
              <a:t>定义</a:t>
            </a:r>
          </a:p>
          <a:p>
            <a:pPr lvl="2" algn="just" eaLnBrk="1" hangingPunct="1"/>
            <a:r>
              <a:rPr lang="zh-CN" altLang="en-US" dirty="0"/>
              <a:t>心脏收缩时，</a:t>
            </a:r>
            <a:r>
              <a:rPr lang="zh-CN" altLang="en-US" dirty="0" smtClean="0"/>
              <a:t>心尖向前冲击心前区左前下方胸壁，</a:t>
            </a:r>
            <a:r>
              <a:rPr lang="zh-CN" altLang="en-US" dirty="0"/>
              <a:t>使局部肋间软组织向外</a:t>
            </a:r>
            <a:r>
              <a:rPr lang="zh-CN" altLang="en-US" dirty="0" smtClean="0"/>
              <a:t>搏动</a:t>
            </a:r>
            <a:endParaRPr lang="zh-CN" altLang="en-US" dirty="0"/>
          </a:p>
          <a:p>
            <a:pPr lvl="1" algn="just" eaLnBrk="1" hangingPunct="1"/>
            <a:r>
              <a:rPr lang="zh-CN" altLang="en-US" dirty="0"/>
              <a:t>正常人</a:t>
            </a:r>
          </a:p>
          <a:p>
            <a:pPr lvl="2" algn="just" eaLnBrk="1" hangingPunct="1"/>
            <a:r>
              <a:rPr lang="zh-CN" altLang="en-US" dirty="0" smtClean="0"/>
              <a:t>位置</a:t>
            </a:r>
            <a:endParaRPr lang="zh-CN" altLang="en-US" dirty="0"/>
          </a:p>
          <a:p>
            <a:pPr lvl="3" algn="just" eaLnBrk="1" hangingPunct="1"/>
            <a:r>
              <a:rPr lang="zh-CN" altLang="en-US" dirty="0"/>
              <a:t>左侧第5肋间锁骨中线内0.5～1.0</a:t>
            </a:r>
            <a:r>
              <a:rPr lang="en-US" altLang="zh-CN" dirty="0"/>
              <a:t>cm</a:t>
            </a:r>
          </a:p>
          <a:p>
            <a:pPr lvl="2" algn="just" eaLnBrk="1" hangingPunct="1"/>
            <a:r>
              <a:rPr lang="zh-CN" altLang="en-US" dirty="0" smtClean="0"/>
              <a:t>搏动</a:t>
            </a:r>
            <a:r>
              <a:rPr lang="zh-CN" altLang="en-US" dirty="0"/>
              <a:t>范围</a:t>
            </a:r>
          </a:p>
          <a:p>
            <a:pPr lvl="3" algn="just" eaLnBrk="1" hangingPunct="1"/>
            <a:r>
              <a:rPr lang="zh-CN" altLang="en-US" dirty="0"/>
              <a:t>直径2.0～2.5</a:t>
            </a:r>
            <a:r>
              <a:rPr lang="en-US" altLang="zh-CN" dirty="0" smtClean="0"/>
              <a:t>cm</a:t>
            </a:r>
            <a:endParaRPr lang="zh-CN" altLang="en-US"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D:\教学\评估\评估1\图片\扫描图及下载\心脏\心脏投影1副本.jpg"/>
          <p:cNvPicPr>
            <a:picLocks noChangeAspect="1" noChangeArrowheads="1"/>
          </p:cNvPicPr>
          <p:nvPr/>
        </p:nvPicPr>
        <p:blipFill>
          <a:blip r:embed="rId2"/>
          <a:srcRect/>
          <a:stretch>
            <a:fillRect/>
          </a:stretch>
        </p:blipFill>
        <p:spPr bwMode="auto">
          <a:xfrm>
            <a:off x="8317870" y="2676977"/>
            <a:ext cx="2376264" cy="1786803"/>
          </a:xfrm>
          <a:prstGeom prst="rect">
            <a:avLst/>
          </a:prstGeom>
          <a:noFill/>
        </p:spPr>
      </p:pic>
      <p:sp>
        <p:nvSpPr>
          <p:cNvPr id="6" name="TextBox 5"/>
          <p:cNvSpPr txBox="1"/>
          <p:nvPr/>
        </p:nvSpPr>
        <p:spPr>
          <a:xfrm>
            <a:off x="9852104" y="4467884"/>
            <a:ext cx="1107996" cy="369332"/>
          </a:xfrm>
          <a:prstGeom prst="rect">
            <a:avLst/>
          </a:prstGeom>
          <a:noFill/>
        </p:spPr>
        <p:txBody>
          <a:bodyPr wrap="none" rtlCol="0">
            <a:spAutoFit/>
          </a:bodyPr>
          <a:lstStyle/>
          <a:p>
            <a:r>
              <a:rPr lang="zh-CN" altLang="en-US" dirty="0">
                <a:solidFill>
                  <a:srgbClr val="1D1496"/>
                </a:solidFill>
                <a:latin typeface="隶书" panose="02010509060101010101" pitchFamily="49" charset="-122"/>
                <a:ea typeface="隶书" panose="02010509060101010101" pitchFamily="49" charset="-122"/>
              </a:rPr>
              <a:t>心尖搏动</a:t>
            </a:r>
          </a:p>
        </p:txBody>
      </p:sp>
      <p:cxnSp>
        <p:nvCxnSpPr>
          <p:cNvPr id="8" name="直接连接符 7"/>
          <p:cNvCxnSpPr/>
          <p:nvPr/>
        </p:nvCxnSpPr>
        <p:spPr>
          <a:xfrm flipH="1" flipV="1">
            <a:off x="9758030" y="3838396"/>
            <a:ext cx="648072" cy="638780"/>
          </a:xfrm>
          <a:prstGeom prst="line">
            <a:avLst/>
          </a:prstGeom>
          <a:ln w="19050">
            <a:solidFill>
              <a:srgbClr val="1D149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526859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167939" name="Rectangle 3"/>
          <p:cNvSpPr>
            <a:spLocks noGrp="1" noChangeArrowheads="1"/>
          </p:cNvSpPr>
          <p:nvPr>
            <p:ph type="body" idx="1"/>
          </p:nvPr>
        </p:nvSpPr>
        <p:spPr/>
        <p:txBody>
          <a:bodyPr>
            <a:normAutofit/>
          </a:bodyPr>
          <a:lstStyle/>
          <a:p>
            <a:pPr marL="457200" lvl="1" indent="0" algn="just" eaLnBrk="1" hangingPunct="1">
              <a:buNone/>
            </a:pPr>
            <a:r>
              <a:rPr lang="en-US" altLang="zh-CN" dirty="0" smtClean="0"/>
              <a:t>1.</a:t>
            </a:r>
            <a:r>
              <a:rPr lang="zh-CN" altLang="en-US" dirty="0" smtClean="0"/>
              <a:t>心尖搏动位置的改变</a:t>
            </a:r>
          </a:p>
          <a:p>
            <a:pPr lvl="2" algn="just" eaLnBrk="1" hangingPunct="1">
              <a:buFont typeface="Wingdings" pitchFamily="2" charset="2"/>
              <a:buNone/>
            </a:pPr>
            <a:r>
              <a:rPr lang="zh-CN" altLang="en-US" dirty="0" smtClean="0">
                <a:solidFill>
                  <a:srgbClr val="000066"/>
                </a:solidFill>
                <a:latin typeface="Times New Roman" pitchFamily="18" charset="0"/>
              </a:rPr>
              <a:t>——</a:t>
            </a:r>
            <a:r>
              <a:rPr lang="zh-CN" altLang="en-US" sz="2900" dirty="0">
                <a:solidFill>
                  <a:srgbClr val="000066"/>
                </a:solidFill>
              </a:rPr>
              <a:t>与横膈、纵隔的位置及心脏大小</a:t>
            </a:r>
            <a:r>
              <a:rPr lang="zh-CN" altLang="en-US" sz="2900" dirty="0" smtClean="0">
                <a:solidFill>
                  <a:srgbClr val="000066"/>
                </a:solidFill>
              </a:rPr>
              <a:t>有关</a:t>
            </a:r>
            <a:endParaRPr lang="zh-CN" altLang="en-US" sz="2900" dirty="0">
              <a:solidFill>
                <a:srgbClr val="000066"/>
              </a:solidFill>
            </a:endParaRPr>
          </a:p>
          <a:p>
            <a:pPr lvl="2" algn="just" eaLnBrk="1" hangingPunct="1"/>
            <a:r>
              <a:rPr lang="zh-CN" altLang="en-US" dirty="0" smtClean="0"/>
              <a:t>生理性移位</a:t>
            </a:r>
          </a:p>
          <a:p>
            <a:pPr lvl="3" algn="just" eaLnBrk="1" hangingPunct="1"/>
            <a:r>
              <a:rPr lang="zh-CN" altLang="en-US" dirty="0" smtClean="0"/>
              <a:t>受年龄、体型、体位、妊娠等因素影响</a:t>
            </a:r>
          </a:p>
          <a:p>
            <a:pPr lvl="2" algn="just" eaLnBrk="1" hangingPunct="1"/>
            <a:r>
              <a:rPr lang="zh-CN" altLang="en-US" dirty="0" smtClean="0"/>
              <a:t>病理性移位</a:t>
            </a:r>
          </a:p>
          <a:p>
            <a:pPr lvl="3" algn="just" eaLnBrk="1" hangingPunct="1"/>
            <a:r>
              <a:rPr lang="zh-CN" altLang="en-US" dirty="0" smtClean="0"/>
              <a:t>心脏疾患</a:t>
            </a:r>
          </a:p>
          <a:p>
            <a:pPr lvl="4" algn="just" eaLnBrk="1" hangingPunct="1"/>
            <a:r>
              <a:rPr lang="zh-CN" altLang="en-US" dirty="0" smtClean="0"/>
              <a:t>左心室增大</a:t>
            </a:r>
          </a:p>
          <a:p>
            <a:pPr lvl="4" algn="just" eaLnBrk="1" hangingPunct="1"/>
            <a:r>
              <a:rPr lang="zh-CN" altLang="en-US" dirty="0" smtClean="0"/>
              <a:t>右心室</a:t>
            </a:r>
            <a:r>
              <a:rPr lang="zh-CN" altLang="en-US" dirty="0"/>
              <a:t>增大</a:t>
            </a:r>
            <a:endParaRPr lang="en-US" altLang="zh-CN" dirty="0" smtClean="0"/>
          </a:p>
          <a:p>
            <a:pPr lvl="4" algn="just" eaLnBrk="1" hangingPunct="1"/>
            <a:r>
              <a:rPr lang="zh-CN" altLang="en-US" dirty="0"/>
              <a:t>全心增大</a:t>
            </a:r>
            <a:endParaRPr lang="zh-CN" altLang="en-US" dirty="0" smtClean="0"/>
          </a:p>
          <a:p>
            <a:pPr lvl="3" algn="just" eaLnBrk="1" hangingPunct="1"/>
            <a:r>
              <a:rPr lang="zh-CN" altLang="en-US" dirty="0" smtClean="0"/>
              <a:t>胸、腹部疾病</a:t>
            </a:r>
          </a:p>
        </p:txBody>
      </p:sp>
    </p:spTree>
    <p:extLst>
      <p:ext uri="{BB962C8B-B14F-4D97-AF65-F5344CB8AC3E}">
        <p14:creationId xmlns:p14="http://schemas.microsoft.com/office/powerpoint/2010/main" val="4080940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7939">
                                            <p:txEl>
                                              <p:pRg st="0" end="0"/>
                                            </p:txEl>
                                          </p:spTgt>
                                        </p:tgtEl>
                                        <p:attrNameLst>
                                          <p:attrName>style.visibility</p:attrName>
                                        </p:attrNameLst>
                                      </p:cBhvr>
                                      <p:to>
                                        <p:strVal val="visible"/>
                                      </p:to>
                                    </p:set>
                                    <p:animEffect transition="in" filter="wipe(left)">
                                      <p:cBhvr>
                                        <p:cTn id="7" dur="500"/>
                                        <p:tgtEl>
                                          <p:spTgt spid="1679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7939">
                                            <p:txEl>
                                              <p:pRg st="1" end="1"/>
                                            </p:txEl>
                                          </p:spTgt>
                                        </p:tgtEl>
                                        <p:attrNameLst>
                                          <p:attrName>style.visibility</p:attrName>
                                        </p:attrNameLst>
                                      </p:cBhvr>
                                      <p:to>
                                        <p:strVal val="visible"/>
                                      </p:to>
                                    </p:set>
                                    <p:animEffect transition="in" filter="wipe(left)">
                                      <p:cBhvr>
                                        <p:cTn id="12" dur="500"/>
                                        <p:tgtEl>
                                          <p:spTgt spid="1679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7939">
                                            <p:txEl>
                                              <p:pRg st="2" end="2"/>
                                            </p:txEl>
                                          </p:spTgt>
                                        </p:tgtEl>
                                        <p:attrNameLst>
                                          <p:attrName>style.visibility</p:attrName>
                                        </p:attrNameLst>
                                      </p:cBhvr>
                                      <p:to>
                                        <p:strVal val="visible"/>
                                      </p:to>
                                    </p:set>
                                    <p:animEffect transition="in" filter="wipe(left)">
                                      <p:cBhvr>
                                        <p:cTn id="17" dur="500"/>
                                        <p:tgtEl>
                                          <p:spTgt spid="167939">
                                            <p:txEl>
                                              <p:pRg st="2" end="2"/>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67939">
                                            <p:txEl>
                                              <p:pRg st="3" end="3"/>
                                            </p:txEl>
                                          </p:spTgt>
                                        </p:tgtEl>
                                        <p:attrNameLst>
                                          <p:attrName>style.visibility</p:attrName>
                                        </p:attrNameLst>
                                      </p:cBhvr>
                                      <p:to>
                                        <p:strVal val="visible"/>
                                      </p:to>
                                    </p:set>
                                    <p:animEffect transition="in" filter="wipe(left)">
                                      <p:cBhvr>
                                        <p:cTn id="20" dur="500"/>
                                        <p:tgtEl>
                                          <p:spTgt spid="167939">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67939">
                                            <p:txEl>
                                              <p:pRg st="4" end="4"/>
                                            </p:txEl>
                                          </p:spTgt>
                                        </p:tgtEl>
                                        <p:attrNameLst>
                                          <p:attrName>style.visibility</p:attrName>
                                        </p:attrNameLst>
                                      </p:cBhvr>
                                      <p:to>
                                        <p:strVal val="visible"/>
                                      </p:to>
                                    </p:set>
                                    <p:animEffect transition="in" filter="wipe(left)">
                                      <p:cBhvr>
                                        <p:cTn id="25" dur="500"/>
                                        <p:tgtEl>
                                          <p:spTgt spid="167939">
                                            <p:txEl>
                                              <p:pRg st="4" end="4"/>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7939">
                                            <p:txEl>
                                              <p:pRg st="5" end="5"/>
                                            </p:txEl>
                                          </p:spTgt>
                                        </p:tgtEl>
                                        <p:attrNameLst>
                                          <p:attrName>style.visibility</p:attrName>
                                        </p:attrNameLst>
                                      </p:cBhvr>
                                      <p:to>
                                        <p:strVal val="visible"/>
                                      </p:to>
                                    </p:set>
                                    <p:animEffect transition="in" filter="wipe(left)">
                                      <p:cBhvr>
                                        <p:cTn id="28" dur="500"/>
                                        <p:tgtEl>
                                          <p:spTgt spid="167939">
                                            <p:txEl>
                                              <p:pRg st="5" end="5"/>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67939">
                                            <p:txEl>
                                              <p:pRg st="6" end="6"/>
                                            </p:txEl>
                                          </p:spTgt>
                                        </p:tgtEl>
                                        <p:attrNameLst>
                                          <p:attrName>style.visibility</p:attrName>
                                        </p:attrNameLst>
                                      </p:cBhvr>
                                      <p:to>
                                        <p:strVal val="visible"/>
                                      </p:to>
                                    </p:set>
                                    <p:animEffect transition="in" filter="wipe(left)">
                                      <p:cBhvr>
                                        <p:cTn id="31" dur="500"/>
                                        <p:tgtEl>
                                          <p:spTgt spid="167939">
                                            <p:txEl>
                                              <p:pRg st="6" end="6"/>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67939">
                                            <p:txEl>
                                              <p:pRg st="7" end="7"/>
                                            </p:txEl>
                                          </p:spTgt>
                                        </p:tgtEl>
                                        <p:attrNameLst>
                                          <p:attrName>style.visibility</p:attrName>
                                        </p:attrNameLst>
                                      </p:cBhvr>
                                      <p:to>
                                        <p:strVal val="visible"/>
                                      </p:to>
                                    </p:set>
                                    <p:animEffect transition="in" filter="wipe(left)">
                                      <p:cBhvr>
                                        <p:cTn id="34" dur="500"/>
                                        <p:tgtEl>
                                          <p:spTgt spid="167939">
                                            <p:txEl>
                                              <p:pRg st="7" end="7"/>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67939">
                                            <p:txEl>
                                              <p:pRg st="8" end="8"/>
                                            </p:txEl>
                                          </p:spTgt>
                                        </p:tgtEl>
                                        <p:attrNameLst>
                                          <p:attrName>style.visibility</p:attrName>
                                        </p:attrNameLst>
                                      </p:cBhvr>
                                      <p:to>
                                        <p:strVal val="visible"/>
                                      </p:to>
                                    </p:set>
                                    <p:animEffect transition="in" filter="wipe(left)">
                                      <p:cBhvr>
                                        <p:cTn id="37" dur="500"/>
                                        <p:tgtEl>
                                          <p:spTgt spid="167939">
                                            <p:txEl>
                                              <p:pRg st="8" end="8"/>
                                            </p:txEl>
                                          </p:spTgt>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67939">
                                            <p:txEl>
                                              <p:pRg st="9" end="9"/>
                                            </p:txEl>
                                          </p:spTgt>
                                        </p:tgtEl>
                                        <p:attrNameLst>
                                          <p:attrName>style.visibility</p:attrName>
                                        </p:attrNameLst>
                                      </p:cBhvr>
                                      <p:to>
                                        <p:strVal val="visible"/>
                                      </p:to>
                                    </p:set>
                                    <p:animEffect transition="in" filter="wipe(left)">
                                      <p:cBhvr>
                                        <p:cTn id="40" dur="500"/>
                                        <p:tgtEl>
                                          <p:spTgt spid="16793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build="p" bldLvl="3"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fontScale="90000"/>
          </a:bodyPr>
          <a:lstStyle/>
          <a:p>
            <a:pPr eaLnBrk="1" hangingPunct="1"/>
            <a:r>
              <a:rPr lang="zh-CN" altLang="en-US" dirty="0"/>
              <a:t>第四节  心脏评估</a:t>
            </a:r>
            <a:endParaRPr lang="zh-CN" altLang="en-US" dirty="0" smtClean="0"/>
          </a:p>
        </p:txBody>
      </p:sp>
      <p:sp>
        <p:nvSpPr>
          <p:cNvPr id="208899" name="Rectangle 3"/>
          <p:cNvSpPr>
            <a:spLocks noGrp="1" noChangeArrowheads="1"/>
          </p:cNvSpPr>
          <p:nvPr>
            <p:ph type="body" sz="half" idx="1"/>
          </p:nvPr>
        </p:nvSpPr>
        <p:spPr>
          <a:xfrm>
            <a:off x="365567" y="1473059"/>
            <a:ext cx="8382000" cy="4775200"/>
          </a:xfrm>
        </p:spPr>
        <p:txBody>
          <a:bodyPr>
            <a:normAutofit/>
          </a:bodyPr>
          <a:lstStyle/>
          <a:p>
            <a:pPr lvl="1" eaLnBrk="1" hangingPunct="1"/>
            <a:r>
              <a:rPr lang="zh-CN" altLang="en-US" sz="2800" dirty="0">
                <a:latin typeface="楷体_GB2312"/>
              </a:rPr>
              <a:t>心尖</a:t>
            </a:r>
            <a:r>
              <a:rPr lang="zh-CN" altLang="en-US" sz="2800" dirty="0" smtClean="0">
                <a:latin typeface="楷体_GB2312"/>
              </a:rPr>
              <a:t>搏动强弱和范围</a:t>
            </a:r>
            <a:r>
              <a:rPr lang="zh-CN" altLang="en-US" sz="2800" dirty="0">
                <a:latin typeface="楷体_GB2312"/>
              </a:rPr>
              <a:t>的改变</a:t>
            </a:r>
          </a:p>
          <a:p>
            <a:pPr lvl="2" eaLnBrk="1" hangingPunct="1"/>
            <a:r>
              <a:rPr lang="zh-CN" altLang="en-US" sz="2800" dirty="0">
                <a:latin typeface="楷体_GB2312"/>
              </a:rPr>
              <a:t>生理</a:t>
            </a:r>
            <a:r>
              <a:rPr lang="zh-CN" altLang="en-US" sz="2800" dirty="0" smtClean="0">
                <a:latin typeface="楷体_GB2312"/>
              </a:rPr>
              <a:t>情况</a:t>
            </a:r>
            <a:endParaRPr lang="en-US" altLang="zh-CN" sz="2800" dirty="0">
              <a:latin typeface="楷体_GB2312"/>
            </a:endParaRPr>
          </a:p>
          <a:p>
            <a:pPr lvl="3" eaLnBrk="1" hangingPunct="1"/>
            <a:r>
              <a:rPr lang="zh-CN" altLang="en-US" sz="2800" dirty="0">
                <a:latin typeface="楷体_GB2312"/>
              </a:rPr>
              <a:t>与</a:t>
            </a:r>
            <a:r>
              <a:rPr lang="zh-CN" altLang="zh-CN" sz="2800" dirty="0">
                <a:latin typeface="楷体_GB2312"/>
              </a:rPr>
              <a:t>胸壁厚</a:t>
            </a:r>
            <a:r>
              <a:rPr lang="zh-CN" altLang="en-US" sz="2800" dirty="0">
                <a:latin typeface="楷体_GB2312"/>
              </a:rPr>
              <a:t>薄</a:t>
            </a:r>
            <a:r>
              <a:rPr lang="zh-CN" altLang="zh-CN" sz="2800" dirty="0">
                <a:latin typeface="楷体_GB2312"/>
              </a:rPr>
              <a:t>或肋间隙</a:t>
            </a:r>
            <a:r>
              <a:rPr lang="zh-CN" altLang="en-US" sz="2800" dirty="0">
                <a:latin typeface="楷体_GB2312"/>
              </a:rPr>
              <a:t>宽</a:t>
            </a:r>
            <a:r>
              <a:rPr lang="zh-CN" altLang="zh-CN" sz="2800" dirty="0">
                <a:latin typeface="楷体_GB2312"/>
              </a:rPr>
              <a:t>窄</a:t>
            </a:r>
            <a:r>
              <a:rPr lang="zh-CN" altLang="en-US" sz="2800" dirty="0">
                <a:latin typeface="楷体_GB2312"/>
              </a:rPr>
              <a:t>有关</a:t>
            </a:r>
            <a:endParaRPr lang="zh-CN" altLang="en-US" sz="2400" dirty="0">
              <a:latin typeface="楷体_GB2312"/>
            </a:endParaRPr>
          </a:p>
          <a:p>
            <a:pPr lvl="2" eaLnBrk="1" hangingPunct="1"/>
            <a:r>
              <a:rPr lang="zh-CN" altLang="en-US" sz="2800" dirty="0">
                <a:latin typeface="楷体_GB2312"/>
              </a:rPr>
              <a:t>病理</a:t>
            </a:r>
            <a:r>
              <a:rPr lang="zh-CN" altLang="en-US" sz="2800" dirty="0" smtClean="0">
                <a:latin typeface="楷体_GB2312"/>
              </a:rPr>
              <a:t>情况</a:t>
            </a:r>
            <a:endParaRPr lang="en-US" altLang="zh-CN" sz="2800" dirty="0">
              <a:latin typeface="楷体_GB2312"/>
            </a:endParaRPr>
          </a:p>
          <a:p>
            <a:pPr lvl="3" eaLnBrk="1" hangingPunct="1"/>
            <a:r>
              <a:rPr lang="zh-CN" altLang="en-US" sz="2800" dirty="0">
                <a:latin typeface="楷体_GB2312"/>
              </a:rPr>
              <a:t>与心肌收缩力、距离体表的位置等有关</a:t>
            </a:r>
            <a:endParaRPr lang="en-US" altLang="zh-CN" sz="2800" dirty="0">
              <a:latin typeface="楷体_GB2312"/>
            </a:endParaRPr>
          </a:p>
        </p:txBody>
      </p:sp>
    </p:spTree>
    <p:extLst>
      <p:ext uri="{BB962C8B-B14F-4D97-AF65-F5344CB8AC3E}">
        <p14:creationId xmlns:p14="http://schemas.microsoft.com/office/powerpoint/2010/main" val="4036694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8899">
                                            <p:txEl>
                                              <p:pRg st="0" end="0"/>
                                            </p:txEl>
                                          </p:spTgt>
                                        </p:tgtEl>
                                        <p:attrNameLst>
                                          <p:attrName>style.visibility</p:attrName>
                                        </p:attrNameLst>
                                      </p:cBhvr>
                                      <p:to>
                                        <p:strVal val="visible"/>
                                      </p:to>
                                    </p:set>
                                    <p:animEffect transition="in" filter="wipe(left)">
                                      <p:cBhvr>
                                        <p:cTn id="7" dur="500"/>
                                        <p:tgtEl>
                                          <p:spTgt spid="208899">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8899">
                                            <p:txEl>
                                              <p:pRg st="1" end="1"/>
                                            </p:txEl>
                                          </p:spTgt>
                                        </p:tgtEl>
                                        <p:attrNameLst>
                                          <p:attrName>style.visibility</p:attrName>
                                        </p:attrNameLst>
                                      </p:cBhvr>
                                      <p:to>
                                        <p:strVal val="visible"/>
                                      </p:to>
                                    </p:set>
                                    <p:animEffect transition="in" filter="wipe(left)">
                                      <p:cBhvr>
                                        <p:cTn id="10" dur="500"/>
                                        <p:tgtEl>
                                          <p:spTgt spid="208899">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08899">
                                            <p:txEl>
                                              <p:pRg st="2" end="2"/>
                                            </p:txEl>
                                          </p:spTgt>
                                        </p:tgtEl>
                                        <p:attrNameLst>
                                          <p:attrName>style.visibility</p:attrName>
                                        </p:attrNameLst>
                                      </p:cBhvr>
                                      <p:to>
                                        <p:strVal val="visible"/>
                                      </p:to>
                                    </p:set>
                                    <p:animEffect transition="in" filter="wipe(left)">
                                      <p:cBhvr>
                                        <p:cTn id="13" dur="500"/>
                                        <p:tgtEl>
                                          <p:spTgt spid="208899">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08899">
                                            <p:txEl>
                                              <p:pRg st="3" end="3"/>
                                            </p:txEl>
                                          </p:spTgt>
                                        </p:tgtEl>
                                        <p:attrNameLst>
                                          <p:attrName>style.visibility</p:attrName>
                                        </p:attrNameLst>
                                      </p:cBhvr>
                                      <p:to>
                                        <p:strVal val="visible"/>
                                      </p:to>
                                    </p:set>
                                    <p:animEffect transition="in" filter="wipe(left)">
                                      <p:cBhvr>
                                        <p:cTn id="16" dur="500"/>
                                        <p:tgtEl>
                                          <p:spTgt spid="208899">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08899">
                                            <p:txEl>
                                              <p:pRg st="4" end="4"/>
                                            </p:txEl>
                                          </p:spTgt>
                                        </p:tgtEl>
                                        <p:attrNameLst>
                                          <p:attrName>style.visibility</p:attrName>
                                        </p:attrNameLst>
                                      </p:cBhvr>
                                      <p:to>
                                        <p:strVal val="visible"/>
                                      </p:to>
                                    </p:set>
                                    <p:animEffect transition="in" filter="wipe(left)">
                                      <p:cBhvr>
                                        <p:cTn id="19" dur="500"/>
                                        <p:tgtEl>
                                          <p:spTgt spid="2088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9" grpId="0" build="p" bldLvl="2"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第四节  心脏评估</a:t>
            </a:r>
          </a:p>
        </p:txBody>
      </p:sp>
      <p:sp>
        <p:nvSpPr>
          <p:cNvPr id="7" name="内容占位符 6"/>
          <p:cNvSpPr>
            <a:spLocks noGrp="1"/>
          </p:cNvSpPr>
          <p:nvPr>
            <p:ph idx="1"/>
          </p:nvPr>
        </p:nvSpPr>
        <p:spPr/>
        <p:txBody>
          <a:bodyPr/>
          <a:lstStyle/>
          <a:p>
            <a:pPr>
              <a:buNone/>
            </a:pPr>
            <a:r>
              <a:rPr lang="zh-CN" altLang="en-US" dirty="0" smtClean="0"/>
              <a:t>（三）</a:t>
            </a:r>
            <a:r>
              <a:rPr lang="zh-CN" altLang="zh-CN" dirty="0" smtClean="0"/>
              <a:t>心前区</a:t>
            </a:r>
            <a:r>
              <a:rPr lang="zh-CN" altLang="en-US" dirty="0" smtClean="0"/>
              <a:t>异常</a:t>
            </a:r>
            <a:r>
              <a:rPr lang="zh-CN" altLang="zh-CN" dirty="0" smtClean="0"/>
              <a:t>搏动</a:t>
            </a:r>
            <a:endParaRPr lang="en-US" altLang="zh-CN" dirty="0" smtClean="0"/>
          </a:p>
          <a:p>
            <a:pPr lvl="1"/>
            <a:r>
              <a:rPr lang="zh-CN" altLang="zh-CN" dirty="0"/>
              <a:t>胸骨左缘第</a:t>
            </a:r>
            <a:r>
              <a:rPr lang="en-US" altLang="zh-CN" dirty="0"/>
              <a:t>2</a:t>
            </a:r>
            <a:r>
              <a:rPr lang="zh-CN" altLang="zh-CN" dirty="0"/>
              <a:t>肋间</a:t>
            </a:r>
            <a:r>
              <a:rPr lang="zh-CN" altLang="zh-CN" dirty="0" smtClean="0"/>
              <a:t>搏动</a:t>
            </a:r>
            <a:endParaRPr lang="en-US" altLang="zh-CN" dirty="0" smtClean="0"/>
          </a:p>
          <a:p>
            <a:pPr lvl="2"/>
            <a:r>
              <a:rPr lang="zh-CN" altLang="zh-CN" dirty="0" smtClean="0"/>
              <a:t>多</a:t>
            </a:r>
            <a:r>
              <a:rPr lang="zh-CN" altLang="zh-CN" dirty="0"/>
              <a:t>见于</a:t>
            </a:r>
            <a:r>
              <a:rPr lang="zh-CN" altLang="zh-CN" dirty="0" smtClean="0"/>
              <a:t>肺动脉高压</a:t>
            </a:r>
            <a:endParaRPr lang="en-US" altLang="zh-CN" dirty="0" smtClean="0"/>
          </a:p>
          <a:p>
            <a:pPr lvl="1"/>
            <a:r>
              <a:rPr lang="zh-CN" altLang="zh-CN" dirty="0" smtClean="0"/>
              <a:t>胸骨</a:t>
            </a:r>
            <a:r>
              <a:rPr lang="zh-CN" altLang="zh-CN" dirty="0"/>
              <a:t>左缘第</a:t>
            </a:r>
            <a:r>
              <a:rPr lang="en-US" altLang="zh-CN" dirty="0"/>
              <a:t>3</a:t>
            </a:r>
            <a:r>
              <a:rPr lang="zh-CN" altLang="zh-CN" dirty="0"/>
              <a:t>、</a:t>
            </a:r>
            <a:r>
              <a:rPr lang="en-US" altLang="zh-CN" dirty="0"/>
              <a:t>4</a:t>
            </a:r>
            <a:r>
              <a:rPr lang="zh-CN" altLang="zh-CN" dirty="0"/>
              <a:t>肋间</a:t>
            </a:r>
            <a:r>
              <a:rPr lang="zh-CN" altLang="zh-CN" dirty="0" smtClean="0"/>
              <a:t>搏动</a:t>
            </a:r>
            <a:endParaRPr lang="en-US" altLang="zh-CN" dirty="0" smtClean="0"/>
          </a:p>
          <a:p>
            <a:pPr lvl="2"/>
            <a:r>
              <a:rPr lang="zh-CN" altLang="zh-CN" dirty="0" smtClean="0"/>
              <a:t>见于</a:t>
            </a:r>
            <a:r>
              <a:rPr lang="zh-CN" altLang="zh-CN" dirty="0"/>
              <a:t>右心室</a:t>
            </a:r>
            <a:r>
              <a:rPr lang="zh-CN" altLang="zh-CN" dirty="0" smtClean="0"/>
              <a:t>肥大</a:t>
            </a:r>
            <a:endParaRPr lang="en-US" altLang="zh-CN" dirty="0" smtClean="0"/>
          </a:p>
          <a:p>
            <a:pPr lvl="1"/>
            <a:r>
              <a:rPr lang="zh-CN" altLang="zh-CN" dirty="0" smtClean="0"/>
              <a:t>剑突</a:t>
            </a:r>
            <a:r>
              <a:rPr lang="zh-CN" altLang="zh-CN" dirty="0"/>
              <a:t>下</a:t>
            </a:r>
            <a:r>
              <a:rPr lang="zh-CN" altLang="zh-CN" dirty="0" smtClean="0"/>
              <a:t>搏动</a:t>
            </a:r>
            <a:endParaRPr lang="en-US" altLang="zh-CN" dirty="0" smtClean="0"/>
          </a:p>
          <a:p>
            <a:pPr lvl="2"/>
            <a:r>
              <a:rPr lang="zh-CN" altLang="zh-CN" dirty="0" smtClean="0"/>
              <a:t>见于</a:t>
            </a:r>
            <a:r>
              <a:rPr lang="zh-CN" altLang="zh-CN" dirty="0"/>
              <a:t>肺气肿伴右心室肥大</a:t>
            </a:r>
            <a:r>
              <a:rPr lang="zh-CN" altLang="zh-CN" dirty="0" smtClean="0"/>
              <a:t>、腹主动脉瘤等</a:t>
            </a:r>
            <a:endParaRPr lang="zh-CN" altLang="en-US" dirty="0"/>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6246192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a:xfrm>
            <a:off x="624029" y="1214422"/>
            <a:ext cx="11480800" cy="4876800"/>
          </a:xfrm>
        </p:spPr>
        <p:txBody>
          <a:bodyPr/>
          <a:lstStyle/>
          <a:p>
            <a:pPr>
              <a:lnSpc>
                <a:spcPct val="150000"/>
              </a:lnSpc>
              <a:buNone/>
            </a:pPr>
            <a:r>
              <a:rPr lang="zh-CN" altLang="en-US" dirty="0" smtClean="0"/>
              <a:t>二、触诊</a:t>
            </a:r>
            <a:endParaRPr lang="en-US" altLang="zh-CN" dirty="0" smtClean="0"/>
          </a:p>
          <a:p>
            <a:pPr>
              <a:lnSpc>
                <a:spcPct val="150000"/>
              </a:lnSpc>
              <a:buNone/>
            </a:pPr>
            <a:r>
              <a:rPr lang="zh-CN" altLang="en-US" sz="2800" dirty="0" smtClean="0"/>
              <a:t>（一）心尖搏动</a:t>
            </a:r>
            <a:endParaRPr lang="en-US" altLang="zh-CN" sz="2800" dirty="0" smtClean="0"/>
          </a:p>
          <a:p>
            <a:pPr lvl="1">
              <a:lnSpc>
                <a:spcPct val="150000"/>
              </a:lnSpc>
            </a:pPr>
            <a:r>
              <a:rPr lang="zh-CN" altLang="en-US" sz="2400" dirty="0" smtClean="0"/>
              <a:t>较视诊更准确</a:t>
            </a:r>
            <a:endParaRPr lang="en-US" altLang="zh-CN" sz="2400" dirty="0" smtClean="0"/>
          </a:p>
          <a:p>
            <a:pPr lvl="1">
              <a:lnSpc>
                <a:spcPct val="150000"/>
              </a:lnSpc>
            </a:pPr>
            <a:r>
              <a:rPr lang="zh-CN" altLang="en-US" sz="2400" dirty="0" smtClean="0"/>
              <a:t>心室收缩期开始的标志</a:t>
            </a:r>
            <a:endParaRPr lang="en-US" altLang="zh-CN" sz="2400"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189" t="43748" r="10893"/>
          <a:stretch/>
        </p:blipFill>
        <p:spPr bwMode="auto">
          <a:xfrm>
            <a:off x="6716891" y="2303362"/>
            <a:ext cx="3228618" cy="1801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809222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a:buNone/>
            </a:pPr>
            <a:r>
              <a:rPr lang="zh-CN" altLang="en-US" dirty="0" smtClean="0"/>
              <a:t>（二）震颤</a:t>
            </a:r>
            <a:endParaRPr lang="en-US" altLang="zh-CN" dirty="0" smtClean="0"/>
          </a:p>
          <a:p>
            <a:pPr lvl="1"/>
            <a:r>
              <a:rPr lang="zh-CN" altLang="en-US" sz="2400" dirty="0" smtClean="0"/>
              <a:t>概念</a:t>
            </a:r>
            <a:endParaRPr lang="en-US" altLang="zh-CN" sz="2400" dirty="0" smtClean="0"/>
          </a:p>
          <a:p>
            <a:pPr lvl="2"/>
            <a:r>
              <a:rPr lang="zh-CN" altLang="zh-CN" sz="2400" dirty="0" smtClean="0"/>
              <a:t>用手触诊时感觉到的一种微细的震动感</a:t>
            </a:r>
            <a:endParaRPr lang="en-US" altLang="zh-CN" sz="2400" dirty="0" smtClean="0"/>
          </a:p>
          <a:p>
            <a:pPr lvl="1" algn="just" eaLnBrk="1" hangingPunct="1">
              <a:lnSpc>
                <a:spcPct val="90000"/>
              </a:lnSpc>
            </a:pPr>
            <a:r>
              <a:rPr lang="zh-CN" altLang="en-US" sz="2400" dirty="0" smtClean="0"/>
              <a:t>发生机制</a:t>
            </a:r>
          </a:p>
          <a:p>
            <a:pPr lvl="2" algn="just" eaLnBrk="1" hangingPunct="1">
              <a:lnSpc>
                <a:spcPct val="90000"/>
              </a:lnSpc>
            </a:pPr>
            <a:r>
              <a:rPr lang="zh-CN" altLang="en-US" sz="2400" dirty="0" smtClean="0"/>
              <a:t>血液经狭窄口径或循异常方向流动→湍流→瓣膜、血管壁、心壁等震动</a:t>
            </a:r>
          </a:p>
          <a:p>
            <a:pPr lvl="1" algn="just" eaLnBrk="1" hangingPunct="1">
              <a:lnSpc>
                <a:spcPct val="90000"/>
              </a:lnSpc>
            </a:pPr>
            <a:r>
              <a:rPr lang="zh-CN" altLang="en-US" sz="2400" dirty="0" smtClean="0"/>
              <a:t>评估要点</a:t>
            </a:r>
          </a:p>
          <a:p>
            <a:pPr lvl="2" algn="just" eaLnBrk="1" hangingPunct="1">
              <a:lnSpc>
                <a:spcPct val="90000"/>
              </a:lnSpc>
            </a:pPr>
            <a:r>
              <a:rPr lang="zh-CN" altLang="en-US" sz="2400" dirty="0" smtClean="0"/>
              <a:t>部位</a:t>
            </a:r>
            <a:endParaRPr lang="zh-CN" altLang="en-US" sz="2400" dirty="0"/>
          </a:p>
          <a:p>
            <a:pPr lvl="2" algn="just" eaLnBrk="1" hangingPunct="1">
              <a:lnSpc>
                <a:spcPct val="90000"/>
              </a:lnSpc>
            </a:pPr>
            <a:r>
              <a:rPr lang="zh-CN" altLang="en-US" sz="2400" dirty="0"/>
              <a:t>时期</a:t>
            </a:r>
            <a:endParaRPr lang="en-US" altLang="zh-CN" sz="2400" dirty="0"/>
          </a:p>
          <a:p>
            <a:pPr lvl="3" algn="just" eaLnBrk="1" hangingPunct="1">
              <a:lnSpc>
                <a:spcPct val="90000"/>
              </a:lnSpc>
            </a:pPr>
            <a:r>
              <a:rPr sz="2400" dirty="0" smtClean="0"/>
              <a:t>收缩期、舒张期、连续性</a:t>
            </a:r>
            <a:endParaRPr lang="en-US" altLang="zh-CN" sz="2400" dirty="0" smtClean="0"/>
          </a:p>
          <a:p>
            <a:pPr lvl="1" algn="just" eaLnBrk="1" hangingPunct="1">
              <a:lnSpc>
                <a:spcPct val="90000"/>
              </a:lnSpc>
            </a:pPr>
            <a:r>
              <a:rPr lang="zh-CN" altLang="en-US" sz="2400" dirty="0" smtClean="0"/>
              <a:t>临床意义</a:t>
            </a:r>
          </a:p>
          <a:p>
            <a:pPr lvl="2" algn="just" eaLnBrk="1" hangingPunct="1">
              <a:lnSpc>
                <a:spcPct val="90000"/>
              </a:lnSpc>
            </a:pPr>
            <a:r>
              <a:rPr lang="zh-CN" altLang="en-US" sz="2400" dirty="0"/>
              <a:t>器质性心脏病</a:t>
            </a:r>
            <a:endParaRPr lang="zh-CN" altLang="en-US" sz="20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D:\教学\评估\评估1\图片\暴风截屏20100523102644.bmp"/>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39141" y="4214819"/>
            <a:ext cx="1839119" cy="1471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300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zh-CN" altLang="en-US" dirty="0"/>
              <a:t>第四节  心脏评估</a:t>
            </a:r>
          </a:p>
        </p:txBody>
      </p:sp>
      <p:sp>
        <p:nvSpPr>
          <p:cNvPr id="19459" name="Rectangle 3"/>
          <p:cNvSpPr>
            <a:spLocks noGrp="1" noChangeArrowheads="1"/>
          </p:cNvSpPr>
          <p:nvPr>
            <p:ph type="body" idx="1"/>
          </p:nvPr>
        </p:nvSpPr>
        <p:spPr/>
        <p:txBody>
          <a:bodyPr/>
          <a:lstStyle/>
          <a:p>
            <a:pPr algn="just" eaLnBrk="1" hangingPunct="1">
              <a:buNone/>
            </a:pPr>
            <a:r>
              <a:rPr lang="zh-CN" altLang="en-US" dirty="0" smtClean="0"/>
              <a:t>（三）</a:t>
            </a:r>
            <a:r>
              <a:rPr lang="zh-CN" altLang="zh-CN" dirty="0" smtClean="0"/>
              <a:t>心包</a:t>
            </a:r>
            <a:r>
              <a:rPr lang="zh-CN" altLang="zh-CN" dirty="0"/>
              <a:t>摩擦</a:t>
            </a:r>
            <a:r>
              <a:rPr lang="zh-CN" altLang="zh-CN" dirty="0" smtClean="0"/>
              <a:t>感</a:t>
            </a:r>
            <a:endParaRPr lang="en-US" altLang="zh-CN" dirty="0" smtClean="0">
              <a:solidFill>
                <a:srgbClr val="FF0000"/>
              </a:solidFill>
            </a:endParaRPr>
          </a:p>
          <a:p>
            <a:pPr lvl="1" algn="just" eaLnBrk="1" hangingPunct="1"/>
            <a:r>
              <a:rPr lang="zh-CN" altLang="en-US" dirty="0" smtClean="0"/>
              <a:t>方法</a:t>
            </a:r>
          </a:p>
          <a:p>
            <a:pPr lvl="2" algn="just" eaLnBrk="1" hangingPunct="1"/>
            <a:r>
              <a:rPr lang="zh-CN" altLang="en-US" dirty="0" smtClean="0"/>
              <a:t>胸骨左缘第</a:t>
            </a:r>
            <a:r>
              <a:rPr lang="en-US" altLang="zh-CN" dirty="0" smtClean="0"/>
              <a:t>3</a:t>
            </a:r>
            <a:r>
              <a:rPr lang="zh-CN" altLang="en-US" dirty="0" smtClean="0"/>
              <a:t>、</a:t>
            </a:r>
            <a:r>
              <a:rPr lang="en-US" altLang="zh-CN" dirty="0" smtClean="0"/>
              <a:t>4</a:t>
            </a:r>
            <a:r>
              <a:rPr lang="zh-CN" altLang="en-US" dirty="0" smtClean="0"/>
              <a:t>肋间</a:t>
            </a:r>
          </a:p>
          <a:p>
            <a:pPr lvl="2" algn="just" eaLnBrk="1" hangingPunct="1"/>
            <a:r>
              <a:rPr lang="zh-CN" altLang="en-US" dirty="0" smtClean="0"/>
              <a:t>前倾坐位，呼气末最易触及</a:t>
            </a:r>
          </a:p>
          <a:p>
            <a:pPr lvl="1" algn="just" eaLnBrk="1" hangingPunct="1"/>
            <a:r>
              <a:rPr lang="zh-CN" altLang="en-US" dirty="0" smtClean="0"/>
              <a:t>临床意义</a:t>
            </a:r>
          </a:p>
          <a:p>
            <a:pPr lvl="2" algn="just" eaLnBrk="1" hangingPunct="1"/>
            <a:r>
              <a:rPr lang="zh-CN" altLang="en-US" dirty="0" smtClean="0"/>
              <a:t>急性心包炎</a:t>
            </a:r>
          </a:p>
        </p:txBody>
      </p:sp>
      <p:pic>
        <p:nvPicPr>
          <p:cNvPr id="3074" name="Picture 2" descr="心包摩擦感"/>
          <p:cNvPicPr>
            <a:picLocks noChangeAspect="1" noChangeArrowheads="1"/>
          </p:cNvPicPr>
          <p:nvPr/>
        </p:nvPicPr>
        <p:blipFill rotWithShape="1">
          <a:blip r:embed="rId2">
            <a:extLst>
              <a:ext uri="{28A0092B-C50C-407E-A947-70E740481C1C}">
                <a14:useLocalDpi xmlns:a14="http://schemas.microsoft.com/office/drawing/2010/main" val="0"/>
              </a:ext>
            </a:extLst>
          </a:blip>
          <a:srcRect l="13072" t="6977" r="21949" b="11695"/>
          <a:stretch/>
        </p:blipFill>
        <p:spPr bwMode="auto">
          <a:xfrm>
            <a:off x="7536161" y="1539515"/>
            <a:ext cx="1757941" cy="1837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62128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20483" name="Rectangle 3"/>
          <p:cNvSpPr>
            <a:spLocks noGrp="1" noChangeArrowheads="1"/>
          </p:cNvSpPr>
          <p:nvPr>
            <p:ph type="body" idx="1"/>
          </p:nvPr>
        </p:nvSpPr>
        <p:spPr>
          <a:xfrm>
            <a:off x="380960" y="1214422"/>
            <a:ext cx="11480800" cy="5290550"/>
          </a:xfrm>
        </p:spPr>
        <p:txBody>
          <a:bodyPr/>
          <a:lstStyle/>
          <a:p>
            <a:pPr marL="0" indent="0" eaLnBrk="1" hangingPunct="1">
              <a:buNone/>
            </a:pPr>
            <a:r>
              <a:rPr lang="zh-CN" altLang="en-US" dirty="0" smtClean="0"/>
              <a:t>三、叩诊</a:t>
            </a:r>
          </a:p>
          <a:p>
            <a:pPr lvl="1" eaLnBrk="1" hangingPunct="1"/>
            <a:r>
              <a:rPr lang="zh-CN" altLang="en-US" dirty="0" smtClean="0"/>
              <a:t>通过叩诊来确定心脏大小、形状、位置</a:t>
            </a:r>
            <a:endParaRPr lang="en-US" altLang="zh-CN" dirty="0" smtClean="0"/>
          </a:p>
          <a:p>
            <a:pPr marL="0" indent="0" eaLnBrk="1" hangingPunct="1">
              <a:buNone/>
            </a:pPr>
            <a:r>
              <a:rPr lang="zh-CN" altLang="en-US" sz="2800" dirty="0" smtClean="0"/>
              <a:t>（一）心脏叩诊方法</a:t>
            </a:r>
            <a:endParaRPr lang="en-US" altLang="zh-CN" dirty="0" smtClean="0"/>
          </a:p>
          <a:p>
            <a:pPr lvl="1" algn="just" eaLnBrk="1" hangingPunct="1"/>
            <a:r>
              <a:rPr lang="zh-CN" altLang="en-US" dirty="0"/>
              <a:t>间接叩诊法沿肋间</a:t>
            </a:r>
            <a:r>
              <a:rPr lang="zh-CN" altLang="en-US" b="1" dirty="0">
                <a:solidFill>
                  <a:srgbClr val="C00000"/>
                </a:solidFill>
              </a:rPr>
              <a:t>轻</a:t>
            </a:r>
            <a:r>
              <a:rPr lang="zh-CN" altLang="en-US" dirty="0"/>
              <a:t>叩</a:t>
            </a:r>
          </a:p>
          <a:p>
            <a:pPr lvl="2" algn="just" eaLnBrk="1" hangingPunct="1"/>
            <a:r>
              <a:rPr lang="zh-CN" altLang="en-US" dirty="0"/>
              <a:t>仰卧位</a:t>
            </a:r>
          </a:p>
          <a:p>
            <a:pPr lvl="2" algn="just" eaLnBrk="1" hangingPunct="1"/>
            <a:r>
              <a:rPr lang="zh-CN" altLang="en-US" dirty="0"/>
              <a:t>坐位</a:t>
            </a:r>
          </a:p>
          <a:p>
            <a:pPr marL="0" lvl="0" indent="0" eaLnBrk="1" hangingPunct="1">
              <a:buClr>
                <a:srgbClr val="DDB523"/>
              </a:buClr>
              <a:buNone/>
            </a:pPr>
            <a:r>
              <a:rPr lang="zh-CN" altLang="en-US" sz="2800" dirty="0" smtClean="0">
                <a:solidFill>
                  <a:srgbClr val="000000"/>
                </a:solidFill>
              </a:rPr>
              <a:t>（二）叩诊</a:t>
            </a:r>
            <a:r>
              <a:rPr lang="zh-CN" altLang="en-US" dirty="0" smtClean="0"/>
              <a:t>顺序</a:t>
            </a:r>
            <a:endParaRPr lang="zh-CN" altLang="en-US" dirty="0"/>
          </a:p>
          <a:p>
            <a:pPr lvl="2" algn="just" eaLnBrk="1" hangingPunct="1"/>
            <a:r>
              <a:rPr lang="zh-CN" altLang="en-US" dirty="0"/>
              <a:t>从外向内</a:t>
            </a:r>
          </a:p>
          <a:p>
            <a:pPr lvl="2" algn="just" eaLnBrk="1" hangingPunct="1"/>
            <a:r>
              <a:rPr lang="zh-CN" altLang="en-US" dirty="0" smtClean="0"/>
              <a:t>自下而上</a:t>
            </a:r>
            <a:endParaRPr lang="zh-CN" altLang="en-US" dirty="0"/>
          </a:p>
          <a:p>
            <a:pPr lvl="2" algn="just" eaLnBrk="1" hangingPunct="1"/>
            <a:r>
              <a:rPr lang="zh-CN" altLang="en-US" dirty="0" smtClean="0"/>
              <a:t>从</a:t>
            </a:r>
            <a:r>
              <a:rPr lang="zh-CN" altLang="en-US" dirty="0"/>
              <a:t>清音到浊音(相对浊音界</a:t>
            </a:r>
            <a:r>
              <a:rPr lang="zh-CN" altLang="en-US" dirty="0" smtClean="0"/>
              <a:t>)</a:t>
            </a:r>
            <a:endParaRPr lang="zh-CN" altLang="en-US" dirty="0"/>
          </a:p>
        </p:txBody>
      </p:sp>
      <p:pic>
        <p:nvPicPr>
          <p:cNvPr id="5" name="Picture 6" descr="心脏相对及绝对浊音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16080" y="3212976"/>
            <a:ext cx="2288434" cy="171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2993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a:xfrm>
            <a:off x="406400" y="1110150"/>
            <a:ext cx="11480800" cy="4876800"/>
          </a:xfrm>
        </p:spPr>
        <p:txBody>
          <a:bodyPr/>
          <a:lstStyle/>
          <a:p>
            <a:pPr marL="0" indent="0">
              <a:buNone/>
            </a:pPr>
            <a:r>
              <a:rPr lang="zh-CN" altLang="en-US" dirty="0" smtClean="0"/>
              <a:t>（三）正常心脏浊音界</a:t>
            </a:r>
            <a:endParaRPr lang="en-US" altLang="zh-CN" dirty="0"/>
          </a:p>
          <a:p>
            <a:pPr indent="-169863">
              <a:buClr>
                <a:schemeClr val="tx1"/>
              </a:buClr>
              <a:buSzPct val="50000"/>
              <a:buFont typeface="Wingdings" panose="05000000000000000000" pitchFamily="2" charset="2"/>
              <a:buChar char="n"/>
            </a:pPr>
            <a:endParaRPr lang="en-US" altLang="zh-CN" sz="2400" dirty="0" smtClean="0"/>
          </a:p>
          <a:p>
            <a:pPr indent="-169863">
              <a:buClr>
                <a:schemeClr val="tx1"/>
              </a:buClr>
              <a:buSzPct val="50000"/>
              <a:buFont typeface="Wingdings" panose="05000000000000000000" pitchFamily="2" charset="2"/>
              <a:buChar char="n"/>
            </a:pPr>
            <a:r>
              <a:rPr lang="zh-CN" altLang="en-US" sz="2400" dirty="0" smtClean="0"/>
              <a:t>正常心脏相对浊音界</a:t>
            </a:r>
            <a:r>
              <a:rPr lang="zh-CN" altLang="en-US" sz="2400" dirty="0"/>
              <a:t>及记录格式</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3"/>
          <p:cNvSpPr txBox="1">
            <a:spLocks noChangeArrowheads="1"/>
          </p:cNvSpPr>
          <p:nvPr/>
        </p:nvSpPr>
        <p:spPr bwMode="auto">
          <a:xfrm>
            <a:off x="1811470" y="5600286"/>
            <a:ext cx="6192837" cy="57606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300"/>
              </a:spcBef>
              <a:spcAft>
                <a:spcPct val="0"/>
              </a:spcAft>
              <a:buClr>
                <a:schemeClr val="hlink"/>
              </a:buClr>
              <a:buFont typeface="Wingdings" pitchFamily="2" charset="2"/>
              <a:buChar char="v"/>
              <a:defRPr sz="3000" b="0">
                <a:solidFill>
                  <a:schemeClr val="bg2">
                    <a:lumMod val="10000"/>
                  </a:schemeClr>
                </a:solidFill>
                <a:latin typeface="+mn-lt"/>
                <a:ea typeface="+mn-ea"/>
                <a:cs typeface="+mn-cs"/>
              </a:defRPr>
            </a:lvl1pPr>
            <a:lvl2pPr marL="742950" indent="-285750" algn="l" rtl="0" eaLnBrk="0" fontAlgn="base" hangingPunct="0">
              <a:spcBef>
                <a:spcPts val="300"/>
              </a:spcBef>
              <a:spcAft>
                <a:spcPct val="0"/>
              </a:spcAft>
              <a:buClr>
                <a:schemeClr val="accent1"/>
              </a:buClr>
              <a:buFont typeface="Wingdings" pitchFamily="2" charset="2"/>
              <a:buChar char="§"/>
              <a:defRPr lang="zh-CN" altLang="en-US" sz="2800" b="0" dirty="0" smtClean="0">
                <a:solidFill>
                  <a:srgbClr val="1D1496"/>
                </a:solidFill>
                <a:latin typeface="华文新魏" pitchFamily="2" charset="-122"/>
                <a:ea typeface="华文新魏" pitchFamily="2" charset="-122"/>
                <a:cs typeface="+mn-cs"/>
              </a:defRPr>
            </a:lvl2pPr>
            <a:lvl3pPr marL="1143000" indent="-228600" algn="l" rtl="0" eaLnBrk="0" fontAlgn="base" hangingPunct="0">
              <a:spcBef>
                <a:spcPts val="300"/>
              </a:spcBef>
              <a:spcAft>
                <a:spcPct val="0"/>
              </a:spcAft>
              <a:buClr>
                <a:schemeClr val="tx1"/>
              </a:buClr>
              <a:buChar char="•"/>
              <a:defRPr lang="zh-CN" altLang="en-US" sz="2600" dirty="0" smtClean="0">
                <a:solidFill>
                  <a:srgbClr val="692AA2"/>
                </a:solidFill>
                <a:latin typeface="华文新魏" pitchFamily="2" charset="-122"/>
                <a:ea typeface="华文新魏" pitchFamily="2" charset="-122"/>
              </a:defRPr>
            </a:lvl3pPr>
            <a:lvl4pPr marL="1600200" indent="-228600" algn="l" rtl="0" eaLnBrk="0" fontAlgn="base" hangingPunct="0">
              <a:spcBef>
                <a:spcPts val="300"/>
              </a:spcBef>
              <a:spcAft>
                <a:spcPct val="0"/>
              </a:spcAft>
              <a:buChar char="–"/>
              <a:defRPr lang="zh-CN" altLang="en-US" sz="2600" dirty="0" smtClean="0">
                <a:solidFill>
                  <a:srgbClr val="0070C0"/>
                </a:solidFill>
                <a:latin typeface="华文新魏" pitchFamily="2" charset="-122"/>
                <a:ea typeface="华文新魏" pitchFamily="2" charset="-122"/>
              </a:defRPr>
            </a:lvl4pPr>
            <a:lvl5pPr marL="2057400" indent="-228600" algn="l" rtl="0" eaLnBrk="0" fontAlgn="base" hangingPunct="0">
              <a:spcBef>
                <a:spcPts val="300"/>
              </a:spcBef>
              <a:spcAft>
                <a:spcPct val="0"/>
              </a:spcAft>
              <a:buChar char="»"/>
              <a:defRPr lang="zh-CN" altLang="en-US" sz="2400" dirty="0">
                <a:solidFill>
                  <a:srgbClr val="00B050"/>
                </a:solidFill>
                <a:latin typeface="华文新魏" pitchFamily="2" charset="-122"/>
                <a:ea typeface="华文新魏" pitchFamily="2" charset="-122"/>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algn="ctr" eaLnBrk="1" hangingPunct="1">
              <a:buFont typeface="Wingdings" pitchFamily="2" charset="2"/>
              <a:buNone/>
            </a:pPr>
            <a:r>
              <a:rPr lang="zh-CN" altLang="en-US" sz="2400" kern="0" dirty="0">
                <a:solidFill>
                  <a:srgbClr val="000099"/>
                </a:solidFill>
                <a:latin typeface="华文新魏" pitchFamily="2" charset="-122"/>
                <a:ea typeface="华文新魏" pitchFamily="2" charset="-122"/>
              </a:rPr>
              <a:t>左锁骨中线至前正中线为8～10</a:t>
            </a:r>
            <a:r>
              <a:rPr lang="en-US" altLang="zh-CN" sz="2400" kern="0" dirty="0">
                <a:solidFill>
                  <a:srgbClr val="000099"/>
                </a:solidFill>
                <a:latin typeface="华文新魏" pitchFamily="2" charset="-122"/>
                <a:ea typeface="华文新魏" pitchFamily="2" charset="-122"/>
              </a:rPr>
              <a:t>cm</a:t>
            </a:r>
          </a:p>
        </p:txBody>
      </p:sp>
      <p:graphicFrame>
        <p:nvGraphicFramePr>
          <p:cNvPr id="6" name="Group 185"/>
          <p:cNvGraphicFramePr>
            <a:graphicFrameLocks noGrp="1"/>
          </p:cNvGraphicFramePr>
          <p:nvPr>
            <p:extLst>
              <p:ext uri="{D42A27DB-BD31-4B8C-83A1-F6EECF244321}">
                <p14:modId xmlns:p14="http://schemas.microsoft.com/office/powerpoint/2010/main" val="338729712"/>
              </p:ext>
            </p:extLst>
          </p:nvPr>
        </p:nvGraphicFramePr>
        <p:xfrm>
          <a:off x="2099501" y="3080008"/>
          <a:ext cx="4968130" cy="2298905"/>
        </p:xfrm>
        <a:graphic>
          <a:graphicData uri="http://schemas.openxmlformats.org/drawingml/2006/table">
            <a:tbl>
              <a:tblPr/>
              <a:tblGrid>
                <a:gridCol w="1751447"/>
                <a:gridCol w="1206889"/>
                <a:gridCol w="2009794"/>
              </a:tblGrid>
              <a:tr h="543257">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FF6600"/>
                          </a:solidFill>
                          <a:effectLst/>
                          <a:latin typeface="隶书" pitchFamily="49" charset="-122"/>
                          <a:ea typeface="隶书" pitchFamily="49" charset="-122"/>
                        </a:rPr>
                        <a:t>右（</a:t>
                      </a:r>
                      <a:r>
                        <a:rPr kumimoji="1" lang="en-US" altLang="zh-CN" sz="2800" b="0" i="0" u="none" strike="noStrike" cap="none" normalizeH="0" baseline="0" dirty="0" smtClean="0">
                          <a:ln>
                            <a:noFill/>
                          </a:ln>
                          <a:solidFill>
                            <a:srgbClr val="FF6600"/>
                          </a:solidFill>
                          <a:effectLst/>
                          <a:latin typeface="隶书" pitchFamily="49" charset="-122"/>
                          <a:ea typeface="隶书" pitchFamily="49" charset="-122"/>
                        </a:rPr>
                        <a:t>cm）</a:t>
                      </a:r>
                    </a:p>
                  </a:txBody>
                  <a:tcPr horzOverflow="overflow">
                    <a:lnL>
                      <a:noFill/>
                    </a:lnL>
                    <a:lnR>
                      <a:noFill/>
                    </a:lnR>
                    <a:lnT w="38100" cap="flat" cmpd="sng" algn="ctr">
                      <a:solidFill>
                        <a:srgbClr val="800000"/>
                      </a:solidFill>
                      <a:prstDash val="solid"/>
                      <a:miter lim="800000"/>
                      <a:headEnd type="none" w="med" len="med"/>
                      <a:tailEnd type="none" w="med" len="med"/>
                    </a:lnT>
                    <a:lnB w="19050" cap="flat" cmpd="sng" algn="ctr">
                      <a:solidFill>
                        <a:srgbClr val="800000"/>
                      </a:solidFill>
                      <a:prstDash val="solid"/>
                      <a:miter lim="800000"/>
                      <a:headEnd type="none" w="med" len="med"/>
                      <a:tailEnd type="none" w="med" len="med"/>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smtClean="0">
                          <a:ln>
                            <a:noFill/>
                          </a:ln>
                          <a:solidFill>
                            <a:srgbClr val="FF6600"/>
                          </a:solidFill>
                          <a:effectLst/>
                          <a:latin typeface="隶书" pitchFamily="49" charset="-122"/>
                          <a:ea typeface="隶书" pitchFamily="49" charset="-122"/>
                        </a:rPr>
                        <a:t>肋间</a:t>
                      </a:r>
                    </a:p>
                  </a:txBody>
                  <a:tcPr horzOverflow="overflow">
                    <a:lnL>
                      <a:noFill/>
                    </a:lnL>
                    <a:lnR>
                      <a:noFill/>
                    </a:lnR>
                    <a:lnT w="38100" cap="flat" cmpd="sng" algn="ctr">
                      <a:solidFill>
                        <a:srgbClr val="800000"/>
                      </a:solidFill>
                      <a:prstDash val="solid"/>
                      <a:miter lim="800000"/>
                      <a:headEnd type="none" w="med" len="med"/>
                      <a:tailEnd type="none" w="med" len="med"/>
                    </a:lnT>
                    <a:lnB w="19050" cap="flat" cmpd="sng" algn="ctr">
                      <a:solidFill>
                        <a:srgbClr val="800000"/>
                      </a:solidFill>
                      <a:prstDash val="solid"/>
                      <a:miter lim="800000"/>
                      <a:headEnd type="none" w="med" len="med"/>
                      <a:tailEnd type="none" w="med" len="med"/>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smtClean="0">
                          <a:ln>
                            <a:noFill/>
                          </a:ln>
                          <a:solidFill>
                            <a:srgbClr val="FF6600"/>
                          </a:solidFill>
                          <a:effectLst/>
                          <a:latin typeface="隶书" pitchFamily="49" charset="-122"/>
                          <a:ea typeface="隶书" pitchFamily="49" charset="-122"/>
                        </a:rPr>
                        <a:t>左（</a:t>
                      </a:r>
                      <a:r>
                        <a:rPr kumimoji="1" lang="en-US" altLang="zh-CN" sz="2800" b="0" i="0" u="none" strike="noStrike" cap="none" normalizeH="0" baseline="0" smtClean="0">
                          <a:ln>
                            <a:noFill/>
                          </a:ln>
                          <a:solidFill>
                            <a:srgbClr val="FF6600"/>
                          </a:solidFill>
                          <a:effectLst/>
                          <a:latin typeface="隶书" pitchFamily="49" charset="-122"/>
                          <a:ea typeface="隶书" pitchFamily="49" charset="-122"/>
                        </a:rPr>
                        <a:t>cm）</a:t>
                      </a:r>
                    </a:p>
                  </a:txBody>
                  <a:tcPr horzOverflow="overflow">
                    <a:lnL>
                      <a:noFill/>
                    </a:lnL>
                    <a:lnR>
                      <a:noFill/>
                    </a:lnR>
                    <a:lnT w="38100" cap="flat" cmpd="sng" algn="ctr">
                      <a:solidFill>
                        <a:srgbClr val="800000"/>
                      </a:solidFill>
                      <a:prstDash val="solid"/>
                      <a:miter lim="800000"/>
                      <a:headEnd type="none" w="med" len="med"/>
                      <a:tailEnd type="none" w="med" len="med"/>
                    </a:lnT>
                    <a:lnB w="19050" cap="flat" cmpd="sng" algn="ctr">
                      <a:solidFill>
                        <a:srgbClr val="800000"/>
                      </a:solidFill>
                      <a:prstDash val="solid"/>
                      <a:miter lim="800000"/>
                      <a:headEnd type="none" w="med" len="med"/>
                      <a:tailEnd type="none" w="med" len="med"/>
                    </a:lnB>
                    <a:lnTlToBr>
                      <a:noFill/>
                    </a:lnTlToBr>
                    <a:lnBlToTr>
                      <a:noFill/>
                    </a:lnBlToTr>
                    <a:noFill/>
                  </a:tcPr>
                </a:tc>
              </a:tr>
              <a:tr h="415832">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华文新魏" pitchFamily="2" charset="-122"/>
                          <a:ea typeface="华文新魏" pitchFamily="2" charset="-122"/>
                        </a:rPr>
                        <a:t>2~3</a:t>
                      </a:r>
                    </a:p>
                  </a:txBody>
                  <a:tcPr horzOverflow="overflow">
                    <a:lnL>
                      <a:noFill/>
                    </a:lnL>
                    <a:lnR>
                      <a:noFill/>
                    </a:lnR>
                    <a:lnT w="19050" cap="flat" cmpd="sng" algn="ctr">
                      <a:solidFill>
                        <a:srgbClr val="800000"/>
                      </a:solidFill>
                      <a:prstDash val="solid"/>
                      <a:miter lim="800000"/>
                      <a:headEnd type="none" w="med" len="med"/>
                      <a:tailEnd type="none" w="med" len="med"/>
                    </a:lnT>
                    <a:lnB>
                      <a:noFill/>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0" i="0" u="none" strike="noStrike" cap="none" normalizeH="0" baseline="0" smtClean="0">
                          <a:ln>
                            <a:noFill/>
                          </a:ln>
                          <a:solidFill>
                            <a:srgbClr val="000099"/>
                          </a:solidFill>
                          <a:effectLst/>
                          <a:latin typeface="华文新魏" pitchFamily="2" charset="-122"/>
                          <a:ea typeface="华文新魏" pitchFamily="2" charset="-122"/>
                        </a:rPr>
                        <a:t>II</a:t>
                      </a:r>
                    </a:p>
                  </a:txBody>
                  <a:tcPr horzOverflow="overflow">
                    <a:lnL>
                      <a:noFill/>
                    </a:lnL>
                    <a:lnR>
                      <a:noFill/>
                    </a:lnR>
                    <a:lnT w="19050" cap="flat" cmpd="sng" algn="ctr">
                      <a:solidFill>
                        <a:srgbClr val="800000"/>
                      </a:solidFill>
                      <a:prstDash val="solid"/>
                      <a:miter lim="800000"/>
                      <a:headEnd type="none" w="med" len="med"/>
                      <a:tailEnd type="none" w="med" len="med"/>
                    </a:lnT>
                    <a:lnB>
                      <a:noFill/>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华文新魏" pitchFamily="2" charset="-122"/>
                          <a:ea typeface="华文新魏" pitchFamily="2" charset="-122"/>
                        </a:rPr>
                        <a:t>2~3</a:t>
                      </a:r>
                    </a:p>
                  </a:txBody>
                  <a:tcPr horzOverflow="overflow">
                    <a:lnL>
                      <a:noFill/>
                    </a:lnL>
                    <a:lnR>
                      <a:noFill/>
                    </a:lnR>
                    <a:lnT w="19050" cap="flat" cmpd="sng" algn="ctr">
                      <a:solidFill>
                        <a:srgbClr val="800000"/>
                      </a:solidFill>
                      <a:prstDash val="solid"/>
                      <a:miter lim="800000"/>
                      <a:headEnd type="none" w="med" len="med"/>
                      <a:tailEnd type="none" w="med" len="med"/>
                    </a:lnT>
                    <a:lnB>
                      <a:noFill/>
                    </a:lnB>
                    <a:lnTlToBr>
                      <a:noFill/>
                    </a:lnTlToBr>
                    <a:lnBlToTr>
                      <a:noFill/>
                    </a:lnBlToTr>
                    <a:noFill/>
                  </a:tcPr>
                </a:tc>
              </a:tr>
              <a:tr h="415832">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华文新魏" pitchFamily="2" charset="-122"/>
                          <a:ea typeface="华文新魏" pitchFamily="2" charset="-122"/>
                        </a:rPr>
                        <a:t>2~3</a:t>
                      </a:r>
                    </a:p>
                  </a:txBody>
                  <a:tcPr horzOverflow="overflow">
                    <a:lnL>
                      <a:noFill/>
                    </a:lnL>
                    <a:lnR>
                      <a:noFill/>
                    </a:lnR>
                    <a:lnT>
                      <a:noFill/>
                    </a:lnT>
                    <a:lnB>
                      <a:noFill/>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0" i="0" u="none" strike="noStrike" cap="none" normalizeH="0" baseline="0" smtClean="0">
                          <a:ln>
                            <a:noFill/>
                          </a:ln>
                          <a:solidFill>
                            <a:srgbClr val="000099"/>
                          </a:solidFill>
                          <a:effectLst/>
                          <a:latin typeface="华文新魏" pitchFamily="2" charset="-122"/>
                          <a:ea typeface="华文新魏" pitchFamily="2" charset="-122"/>
                        </a:rPr>
                        <a:t>III</a:t>
                      </a:r>
                    </a:p>
                  </a:txBody>
                  <a:tcPr horzOverflow="overflow">
                    <a:lnL>
                      <a:noFill/>
                    </a:lnL>
                    <a:lnR>
                      <a:noFill/>
                    </a:lnR>
                    <a:lnT>
                      <a:noFill/>
                    </a:lnT>
                    <a:lnB>
                      <a:noFill/>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dirty="0" smtClean="0">
                          <a:ln>
                            <a:noFill/>
                          </a:ln>
                          <a:solidFill>
                            <a:srgbClr val="000099"/>
                          </a:solidFill>
                          <a:effectLst/>
                          <a:latin typeface="华文新魏" pitchFamily="2" charset="-122"/>
                          <a:ea typeface="华文新魏" pitchFamily="2" charset="-122"/>
                        </a:rPr>
                        <a:t>3.5~4.5</a:t>
                      </a:r>
                    </a:p>
                  </a:txBody>
                  <a:tcPr horzOverflow="overflow">
                    <a:lnL>
                      <a:noFill/>
                    </a:lnL>
                    <a:lnR>
                      <a:noFill/>
                    </a:lnR>
                    <a:lnT>
                      <a:noFill/>
                    </a:lnT>
                    <a:lnB>
                      <a:noFill/>
                    </a:lnB>
                    <a:lnTlToBr>
                      <a:noFill/>
                    </a:lnTlToBr>
                    <a:lnBlToTr>
                      <a:noFill/>
                    </a:lnBlToTr>
                    <a:noFill/>
                  </a:tcPr>
                </a:tc>
              </a:tr>
              <a:tr h="415832">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华文新魏" pitchFamily="2" charset="-122"/>
                          <a:ea typeface="华文新魏" pitchFamily="2" charset="-122"/>
                        </a:rPr>
                        <a:t>3~4</a:t>
                      </a:r>
                    </a:p>
                  </a:txBody>
                  <a:tcPr horzOverflow="overflow">
                    <a:lnL>
                      <a:noFill/>
                    </a:lnL>
                    <a:lnR>
                      <a:noFill/>
                    </a:lnR>
                    <a:lnT>
                      <a:noFill/>
                    </a:lnT>
                    <a:lnB>
                      <a:noFill/>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0" i="0" u="none" strike="noStrike" cap="none" normalizeH="0" baseline="0" dirty="0" smtClean="0">
                          <a:ln>
                            <a:noFill/>
                          </a:ln>
                          <a:solidFill>
                            <a:srgbClr val="000099"/>
                          </a:solidFill>
                          <a:effectLst/>
                          <a:latin typeface="华文新魏" pitchFamily="2" charset="-122"/>
                          <a:ea typeface="华文新魏" pitchFamily="2" charset="-122"/>
                        </a:rPr>
                        <a:t>IV</a:t>
                      </a:r>
                    </a:p>
                  </a:txBody>
                  <a:tcPr horzOverflow="overflow">
                    <a:lnL>
                      <a:noFill/>
                    </a:lnL>
                    <a:lnR>
                      <a:noFill/>
                    </a:lnR>
                    <a:lnT>
                      <a:noFill/>
                    </a:lnT>
                    <a:lnB>
                      <a:noFill/>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华文新魏" pitchFamily="2" charset="-122"/>
                          <a:ea typeface="华文新魏" pitchFamily="2" charset="-122"/>
                        </a:rPr>
                        <a:t>5~6</a:t>
                      </a:r>
                    </a:p>
                  </a:txBody>
                  <a:tcPr horzOverflow="overflow">
                    <a:lnL>
                      <a:noFill/>
                    </a:lnL>
                    <a:lnR>
                      <a:noFill/>
                    </a:lnR>
                    <a:lnT>
                      <a:noFill/>
                    </a:lnT>
                    <a:lnB>
                      <a:noFill/>
                    </a:lnB>
                    <a:lnTlToBr>
                      <a:noFill/>
                    </a:lnTlToBr>
                    <a:lnBlToTr>
                      <a:noFill/>
                    </a:lnBlToTr>
                    <a:noFill/>
                  </a:tcPr>
                </a:tc>
              </a:tr>
              <a:tr h="415832">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endParaRPr kumimoji="1" lang="zh-CN" altLang="en-US" sz="2400" b="0" i="0" u="none" strike="noStrike" cap="none" normalizeH="0" baseline="0" smtClean="0">
                        <a:ln>
                          <a:noFill/>
                        </a:ln>
                        <a:solidFill>
                          <a:srgbClr val="000099"/>
                        </a:solidFill>
                        <a:effectLst/>
                        <a:latin typeface="华文新魏" pitchFamily="2" charset="-122"/>
                        <a:ea typeface="华文新魏" pitchFamily="2" charset="-122"/>
                      </a:endParaRPr>
                    </a:p>
                  </a:txBody>
                  <a:tcPr horzOverflow="overflow">
                    <a:lnL>
                      <a:noFill/>
                    </a:lnL>
                    <a:lnR>
                      <a:noFill/>
                    </a:lnR>
                    <a:lnT>
                      <a:noFill/>
                    </a:lnT>
                    <a:lnB w="38100" cap="flat" cmpd="sng" algn="ctr">
                      <a:solidFill>
                        <a:srgbClr val="800000"/>
                      </a:solidFill>
                      <a:prstDash val="solid"/>
                      <a:miter lim="800000"/>
                      <a:headEnd type="none" w="med" len="med"/>
                      <a:tailEnd type="none" w="med" len="med"/>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0" i="0" u="none" strike="noStrike" cap="none" normalizeH="0" baseline="0" dirty="0" smtClean="0">
                          <a:ln>
                            <a:noFill/>
                          </a:ln>
                          <a:solidFill>
                            <a:srgbClr val="000099"/>
                          </a:solidFill>
                          <a:effectLst/>
                          <a:latin typeface="华文新魏" pitchFamily="2" charset="-122"/>
                          <a:ea typeface="华文新魏" pitchFamily="2" charset="-122"/>
                        </a:rPr>
                        <a:t>V</a:t>
                      </a:r>
                    </a:p>
                  </a:txBody>
                  <a:tcPr horzOverflow="overflow">
                    <a:lnL>
                      <a:noFill/>
                    </a:lnL>
                    <a:lnR>
                      <a:noFill/>
                    </a:lnR>
                    <a:lnT>
                      <a:noFill/>
                    </a:lnT>
                    <a:lnB w="38100" cap="flat" cmpd="sng" algn="ctr">
                      <a:solidFill>
                        <a:srgbClr val="800000"/>
                      </a:solidFill>
                      <a:prstDash val="solid"/>
                      <a:miter lim="800000"/>
                      <a:headEnd type="none" w="med" len="med"/>
                      <a:tailEnd type="none" w="med" len="med"/>
                    </a:lnB>
                    <a:lnTlToBr>
                      <a:noFill/>
                    </a:lnTlToBr>
                    <a:lnBlToTr>
                      <a:noFill/>
                    </a:lnBlToTr>
                    <a:noFill/>
                  </a:tcPr>
                </a:tc>
                <a:tc>
                  <a:txBody>
                    <a:bodyPr/>
                    <a:lstStyle>
                      <a:lvl1pPr eaLnBrk="0" hangingPunct="0">
                        <a:lnSpc>
                          <a:spcPct val="95000"/>
                        </a:lnSpc>
                        <a:spcBef>
                          <a:spcPct val="15000"/>
                        </a:spcBef>
                        <a:buClr>
                          <a:schemeClr val="folHlink"/>
                        </a:buClr>
                        <a:buSzPct val="60000"/>
                        <a:buFont typeface="Wingdings" pitchFamily="2" charset="2"/>
                        <a:defRPr kumimoji="1" sz="3200">
                          <a:solidFill>
                            <a:schemeClr val="tx1"/>
                          </a:solidFill>
                          <a:latin typeface="Tahoma" pitchFamily="34" charset="0"/>
                          <a:ea typeface="宋体" pitchFamily="2" charset="-122"/>
                        </a:defRPr>
                      </a:lvl1pPr>
                      <a:lvl2pPr marL="742950" indent="-285750" eaLnBrk="0" hangingPunct="0">
                        <a:lnSpc>
                          <a:spcPct val="95000"/>
                        </a:lnSpc>
                        <a:spcBef>
                          <a:spcPct val="15000"/>
                        </a:spcBef>
                        <a:buClr>
                          <a:schemeClr val="hlink"/>
                        </a:buClr>
                        <a:buSzPct val="55000"/>
                        <a:buFont typeface="Wingdings" pitchFamily="2" charset="2"/>
                        <a:defRPr kumimoji="1" sz="3000">
                          <a:solidFill>
                            <a:srgbClr val="000099"/>
                          </a:solidFill>
                          <a:latin typeface="Tahoma" pitchFamily="34" charset="0"/>
                          <a:ea typeface="宋体" pitchFamily="2" charset="-122"/>
                        </a:defRPr>
                      </a:lvl2pPr>
                      <a:lvl3pPr marL="1143000" indent="-228600" eaLnBrk="0" hangingPunct="0">
                        <a:lnSpc>
                          <a:spcPct val="95000"/>
                        </a:lnSpc>
                        <a:spcBef>
                          <a:spcPct val="15000"/>
                        </a:spcBef>
                        <a:buClr>
                          <a:schemeClr val="folHlink"/>
                        </a:buClr>
                        <a:buSzPct val="50000"/>
                        <a:buFont typeface="Wingdings" pitchFamily="2" charset="2"/>
                        <a:defRPr kumimoji="1" sz="2800">
                          <a:solidFill>
                            <a:srgbClr val="800000"/>
                          </a:solidFill>
                          <a:latin typeface="Tahoma" pitchFamily="34" charset="0"/>
                          <a:ea typeface="宋体" pitchFamily="2" charset="-122"/>
                        </a:defRPr>
                      </a:lvl3pPr>
                      <a:lvl4pPr marL="1600200" indent="-228600" eaLnBrk="0" hangingPunct="0">
                        <a:lnSpc>
                          <a:spcPct val="95000"/>
                        </a:lnSpc>
                        <a:spcBef>
                          <a:spcPct val="15000"/>
                        </a:spcBef>
                        <a:buClr>
                          <a:schemeClr val="accent2"/>
                        </a:buClr>
                        <a:buSzPct val="55000"/>
                        <a:buFont typeface="Wingdings" pitchFamily="2" charset="2"/>
                        <a:defRPr kumimoji="1" sz="2600">
                          <a:solidFill>
                            <a:srgbClr val="000066"/>
                          </a:solidFill>
                          <a:latin typeface="Tahoma" pitchFamily="34" charset="0"/>
                          <a:ea typeface="华文新魏" pitchFamily="2" charset="-122"/>
                        </a:defRPr>
                      </a:lvl4pPr>
                      <a:lvl5pPr marL="2057400" indent="-228600" eaLnBrk="0" hangingPunct="0">
                        <a:lnSpc>
                          <a:spcPct val="95000"/>
                        </a:lnSpc>
                        <a:spcBef>
                          <a:spcPct val="15000"/>
                        </a:spcBef>
                        <a:buClr>
                          <a:schemeClr val="accent1"/>
                        </a:buClr>
                        <a:buSzPct val="50000"/>
                        <a:buFont typeface="Wingdings" pitchFamily="2" charset="2"/>
                        <a:defRPr kumimoji="1" sz="2600">
                          <a:solidFill>
                            <a:srgbClr val="800080"/>
                          </a:solidFill>
                          <a:latin typeface="Tahoma" pitchFamily="34" charset="0"/>
                          <a:ea typeface="华文新魏" pitchFamily="2" charset="-122"/>
                        </a:defRPr>
                      </a:lvl5pPr>
                      <a:lvl6pPr marL="25146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6pPr>
                      <a:lvl7pPr marL="29718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7pPr>
                      <a:lvl8pPr marL="34290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8pPr>
                      <a:lvl9pPr marL="3886200" indent="-228600" eaLnBrk="0" fontAlgn="base" hangingPunct="0">
                        <a:lnSpc>
                          <a:spcPct val="95000"/>
                        </a:lnSpc>
                        <a:spcBef>
                          <a:spcPct val="15000"/>
                        </a:spcBef>
                        <a:spcAft>
                          <a:spcPct val="0"/>
                        </a:spcAft>
                        <a:buClr>
                          <a:schemeClr val="accent1"/>
                        </a:buClr>
                        <a:buSzPct val="50000"/>
                        <a:buFont typeface="Wingdings" pitchFamily="2" charset="2"/>
                        <a:defRPr kumimoji="1" sz="2600">
                          <a:solidFill>
                            <a:srgbClr val="800080"/>
                          </a:solidFill>
                          <a:latin typeface="Tahoma" pitchFamily="34" charset="0"/>
                          <a:ea typeface="华文新魏" pitchFamily="2" charset="-122"/>
                        </a:defRPr>
                      </a:lvl9p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dirty="0" smtClean="0">
                          <a:ln>
                            <a:noFill/>
                          </a:ln>
                          <a:solidFill>
                            <a:srgbClr val="000099"/>
                          </a:solidFill>
                          <a:effectLst/>
                          <a:latin typeface="华文新魏" pitchFamily="2" charset="-122"/>
                          <a:ea typeface="华文新魏" pitchFamily="2" charset="-122"/>
                        </a:rPr>
                        <a:t>7~9</a:t>
                      </a:r>
                    </a:p>
                  </a:txBody>
                  <a:tcPr horzOverflow="overflow">
                    <a:lnL>
                      <a:noFill/>
                    </a:lnL>
                    <a:lnR>
                      <a:noFill/>
                    </a:lnR>
                    <a:lnT>
                      <a:noFill/>
                    </a:lnT>
                    <a:lnB w="38100" cap="flat" cmpd="sng" algn="ctr">
                      <a:solidFill>
                        <a:srgbClr val="800000"/>
                      </a:solidFill>
                      <a:prstDash val="solid"/>
                      <a:miter lim="800000"/>
                      <a:headEnd type="none" w="med" len="med"/>
                      <a:tailEnd type="none" w="med" len="med"/>
                    </a:lnB>
                    <a:lnTlToBr>
                      <a:noFill/>
                    </a:lnTlToBr>
                    <a:lnBlToTr>
                      <a:noFill/>
                    </a:lnBlToTr>
                    <a:noFill/>
                  </a:tcPr>
                </a:tc>
              </a:tr>
            </a:tbl>
          </a:graphicData>
        </a:graphic>
      </p:graphicFrame>
      <p:pic>
        <p:nvPicPr>
          <p:cNvPr id="8" name="Picture 6" descr="心脏相对及绝对浊音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00101" y="3152014"/>
            <a:ext cx="2288434" cy="1712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257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par>
                          <p:cTn id="7" fill="hold">
                            <p:stCondLst>
                              <p:cond delay="500"/>
                            </p:stCondLst>
                            <p:childTnLst>
                              <p:par>
                                <p:cTn id="8" presetID="16" presetClass="entr" presetSubtype="37" fill="hold" grpId="0" nodeType="after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barn(outVertical)">
                                      <p:cBhvr>
                                        <p:cTn id="10" dur="500"/>
                                        <p:tgtEl>
                                          <p:spTgt spid="5">
                                            <p:txEl>
                                              <p:pRg st="0" end="0"/>
                                            </p:txEl>
                                          </p:spTgt>
                                        </p:tgtEl>
                                      </p:cBhvr>
                                    </p:animEffect>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dissolv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advAuto="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a:xfrm>
            <a:off x="406400" y="1110150"/>
            <a:ext cx="11480800" cy="4876800"/>
          </a:xfrm>
        </p:spPr>
        <p:txBody>
          <a:bodyPr/>
          <a:lstStyle/>
          <a:p>
            <a:pPr marL="0" indent="0">
              <a:buNone/>
            </a:pPr>
            <a:r>
              <a:rPr lang="zh-CN" altLang="en-US" dirty="0" smtClean="0"/>
              <a:t>（四）心脏浊音界的各部组成</a:t>
            </a:r>
            <a:endParaRPr lang="en-US" altLang="zh-CN" dirty="0"/>
          </a:p>
          <a:p>
            <a:pPr marL="625475" indent="-169863">
              <a:buClr>
                <a:schemeClr val="tx1"/>
              </a:buClr>
              <a:buSzPct val="50000"/>
              <a:buFont typeface="Wingdings" panose="05000000000000000000" pitchFamily="2" charset="2"/>
              <a:buChar char="n"/>
              <a:tabLst>
                <a:tab pos="625475" algn="l"/>
              </a:tabLst>
            </a:pPr>
            <a:r>
              <a:rPr lang="zh-CN" altLang="en-US" sz="2400" dirty="0" smtClean="0"/>
              <a:t>心左界为第</a:t>
            </a:r>
            <a:r>
              <a:rPr lang="en-US" altLang="zh-CN" sz="2400" dirty="0" smtClean="0"/>
              <a:t>2</a:t>
            </a:r>
            <a:r>
              <a:rPr lang="zh-CN" altLang="en-US" sz="2400" dirty="0" smtClean="0"/>
              <a:t>肋间处相当于肺动脉段</a:t>
            </a:r>
            <a:endParaRPr lang="en-US" altLang="zh-CN" sz="2400" dirty="0" smtClean="0"/>
          </a:p>
          <a:p>
            <a:pPr marL="625475" indent="-169863">
              <a:buClr>
                <a:schemeClr val="tx1"/>
              </a:buClr>
              <a:buSzPct val="50000"/>
              <a:buFont typeface="Wingdings" panose="05000000000000000000" pitchFamily="2" charset="2"/>
              <a:buChar char="n"/>
            </a:pPr>
            <a:r>
              <a:rPr lang="zh-CN" altLang="en-US" sz="2400" dirty="0"/>
              <a:t>心右</a:t>
            </a:r>
            <a:r>
              <a:rPr lang="zh-CN" altLang="en-US" sz="2400" dirty="0" smtClean="0"/>
              <a:t>界自右侧第</a:t>
            </a:r>
            <a:r>
              <a:rPr lang="en-US" altLang="zh-CN" sz="2400" dirty="0" smtClean="0"/>
              <a:t>1</a:t>
            </a:r>
            <a:r>
              <a:rPr lang="zh-CN" altLang="en-US" sz="2400" dirty="0" smtClean="0"/>
              <a:t>肋间向下</a:t>
            </a:r>
            <a:endParaRPr lang="en-US" altLang="zh-CN" sz="2400" dirty="0" smtClean="0"/>
          </a:p>
          <a:p>
            <a:pPr marL="625475" indent="-169863">
              <a:buClr>
                <a:schemeClr val="tx1"/>
              </a:buClr>
              <a:buSzPct val="50000"/>
              <a:buFont typeface="Wingdings" panose="05000000000000000000" pitchFamily="2" charset="2"/>
              <a:buChar char="n"/>
            </a:pPr>
            <a:r>
              <a:rPr lang="zh-CN" altLang="en-US" sz="2400" dirty="0"/>
              <a:t>心</a:t>
            </a:r>
            <a:r>
              <a:rPr lang="zh-CN" altLang="en-US" sz="2400" dirty="0" smtClean="0"/>
              <a:t>上界相当于第</a:t>
            </a:r>
            <a:r>
              <a:rPr lang="en-US" altLang="zh-CN" sz="2400" dirty="0" smtClean="0"/>
              <a:t>3</a:t>
            </a:r>
            <a:r>
              <a:rPr lang="zh-CN" altLang="en-US" sz="2400" dirty="0" smtClean="0"/>
              <a:t>肋骨前端下缘水平</a:t>
            </a:r>
            <a:endParaRPr lang="en-US" altLang="zh-CN" sz="2400" dirty="0" smtClean="0"/>
          </a:p>
          <a:p>
            <a:pPr marL="625475" indent="-169863">
              <a:buClr>
                <a:schemeClr val="tx1"/>
              </a:buClr>
              <a:buSzPct val="50000"/>
              <a:buFont typeface="Wingdings" panose="05000000000000000000" pitchFamily="2" charset="2"/>
              <a:buChar char="n"/>
            </a:pPr>
            <a:r>
              <a:rPr lang="zh-CN" altLang="en-US" sz="2400" dirty="0"/>
              <a:t>心</a:t>
            </a:r>
            <a:r>
              <a:rPr lang="zh-CN" altLang="en-US" sz="2400" dirty="0" smtClean="0"/>
              <a:t>下界除心尖部分为左心室外均由右心室组成</a:t>
            </a:r>
            <a:endParaRPr lang="en-US" altLang="zh-CN" sz="2400"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3901344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叩  诊</a:t>
            </a:r>
          </a:p>
        </p:txBody>
      </p:sp>
      <p:sp>
        <p:nvSpPr>
          <p:cNvPr id="3" name="内容占位符 2"/>
          <p:cNvSpPr>
            <a:spLocks noGrp="1"/>
          </p:cNvSpPr>
          <p:nvPr>
            <p:ph idx="1"/>
          </p:nvPr>
        </p:nvSpPr>
        <p:spPr/>
        <p:txBody>
          <a:bodyPr/>
          <a:lstStyle/>
          <a:p>
            <a:pPr marL="0" indent="0">
              <a:buNone/>
            </a:pPr>
            <a:r>
              <a:rPr lang="zh-CN" altLang="en-US" dirty="0" smtClean="0"/>
              <a:t>（一）间接叩诊法</a:t>
            </a:r>
            <a:endParaRPr lang="en-US" altLang="zh-CN" dirty="0" smtClean="0"/>
          </a:p>
          <a:p>
            <a:pPr lvl="1" eaLnBrk="1" hangingPunct="1"/>
            <a:r>
              <a:rPr lang="zh-CN" altLang="en-US" dirty="0" smtClean="0"/>
              <a:t>叩诊要点</a:t>
            </a:r>
          </a:p>
          <a:p>
            <a:pPr lvl="2" eaLnBrk="1" hangingPunct="1"/>
            <a:r>
              <a:rPr dirty="0">
                <a:latin typeface="Times New Roman" pitchFamily="18" charset="0"/>
              </a:rPr>
              <a:t>手的姿势</a:t>
            </a:r>
          </a:p>
          <a:p>
            <a:pPr lvl="2" eaLnBrk="1" hangingPunct="1"/>
            <a:r>
              <a:rPr dirty="0">
                <a:latin typeface="Times New Roman" pitchFamily="18" charset="0"/>
              </a:rPr>
              <a:t>叩击部位</a:t>
            </a:r>
          </a:p>
          <a:p>
            <a:pPr lvl="2" eaLnBrk="1" hangingPunct="1"/>
            <a:r>
              <a:rPr dirty="0">
                <a:latin typeface="Times New Roman" pitchFamily="18" charset="0"/>
              </a:rPr>
              <a:t>叩击方向和力量</a:t>
            </a:r>
          </a:p>
          <a:p>
            <a:pPr lvl="2" eaLnBrk="1" hangingPunct="1"/>
            <a:r>
              <a:rPr dirty="0">
                <a:latin typeface="Times New Roman" pitchFamily="18" charset="0"/>
              </a:rPr>
              <a:t>叩击动作</a:t>
            </a:r>
          </a:p>
          <a:p>
            <a:pPr lvl="3" eaLnBrk="1" hangingPunct="1"/>
            <a:r>
              <a:rPr sz="2800" dirty="0">
                <a:latin typeface="Times New Roman" pitchFamily="18" charset="0"/>
                <a:ea typeface="华文新魏" pitchFamily="2" charset="-122"/>
              </a:rPr>
              <a:t>要灵活、短促、富有弹性。</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叩诊技巧1"/>
          <p:cNvPicPr>
            <a:picLocks noChangeAspect="1" noChangeArrowheads="1"/>
          </p:cNvPicPr>
          <p:nvPr/>
        </p:nvPicPr>
        <p:blipFill>
          <a:blip r:embed="rId2"/>
          <a:srcRect/>
          <a:stretch>
            <a:fillRect/>
          </a:stretch>
        </p:blipFill>
        <p:spPr bwMode="auto">
          <a:xfrm>
            <a:off x="6310315" y="1785927"/>
            <a:ext cx="1785377" cy="1477969"/>
          </a:xfrm>
          <a:prstGeom prst="rect">
            <a:avLst/>
          </a:prstGeom>
          <a:noFill/>
          <a:ln w="9525">
            <a:noFill/>
            <a:miter lim="800000"/>
            <a:headEnd/>
            <a:tailEnd/>
          </a:ln>
        </p:spPr>
      </p:pic>
      <p:pic>
        <p:nvPicPr>
          <p:cNvPr id="6" name="Picture 3" descr="间接叩诊正误彩"/>
          <p:cNvPicPr>
            <a:picLocks noChangeAspect="1" noChangeArrowheads="1"/>
          </p:cNvPicPr>
          <p:nvPr/>
        </p:nvPicPr>
        <p:blipFill>
          <a:blip r:embed="rId3"/>
          <a:srcRect/>
          <a:stretch>
            <a:fillRect/>
          </a:stretch>
        </p:blipFill>
        <p:spPr bwMode="auto">
          <a:xfrm>
            <a:off x="3381356" y="4857760"/>
            <a:ext cx="3508374" cy="1557092"/>
          </a:xfrm>
          <a:prstGeom prst="rect">
            <a:avLst/>
          </a:prstGeom>
          <a:noFill/>
          <a:ln w="9525">
            <a:noFill/>
            <a:miter lim="800000"/>
            <a:headEnd/>
            <a:tailEnd/>
          </a:ln>
        </p:spPr>
      </p:pic>
    </p:spTree>
    <p:extLst>
      <p:ext uri="{BB962C8B-B14F-4D97-AF65-F5344CB8AC3E}">
        <p14:creationId xmlns:p14="http://schemas.microsoft.com/office/powerpoint/2010/main" val="4215507752"/>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marL="0" indent="0">
              <a:buNone/>
            </a:pPr>
            <a:r>
              <a:rPr lang="zh-CN" altLang="en-US" dirty="0" smtClean="0"/>
              <a:t>（五）心脏</a:t>
            </a:r>
            <a:r>
              <a:rPr lang="zh-CN" altLang="en-US" dirty="0"/>
              <a:t>浊音界的</a:t>
            </a:r>
            <a:r>
              <a:rPr lang="zh-CN" altLang="en-US" dirty="0" smtClean="0"/>
              <a:t>改变及其临床意义</a:t>
            </a:r>
            <a:endParaRPr lang="en-US" altLang="zh-CN" dirty="0" smtClean="0"/>
          </a:p>
          <a:p>
            <a:pPr lvl="1" algn="just" eaLnBrk="1" hangingPunct="1"/>
            <a:r>
              <a:rPr lang="zh-CN" altLang="en-US" dirty="0"/>
              <a:t>左心室扩大</a:t>
            </a:r>
          </a:p>
          <a:p>
            <a:pPr lvl="2" algn="just" eaLnBrk="1" hangingPunct="1">
              <a:buNone/>
            </a:pPr>
            <a:r>
              <a:rPr lang="zh-CN" altLang="en-US" sz="2400" dirty="0"/>
              <a:t>(靴形心或主动脉型心脏)</a:t>
            </a:r>
            <a:endParaRPr lang="en-US" altLang="zh-CN" sz="2400" dirty="0"/>
          </a:p>
          <a:p>
            <a:pPr lvl="1" algn="just" eaLnBrk="1" hangingPunct="1"/>
            <a:r>
              <a:rPr lang="zh-CN" altLang="en-US" dirty="0"/>
              <a:t>右心室扩大</a:t>
            </a:r>
          </a:p>
          <a:p>
            <a:pPr lvl="1" algn="just" eaLnBrk="1" hangingPunct="1"/>
            <a:r>
              <a:rPr lang="zh-CN" altLang="en-US" dirty="0"/>
              <a:t>左心房与肺动脉段扩大</a:t>
            </a:r>
          </a:p>
          <a:p>
            <a:pPr lvl="2" algn="just" eaLnBrk="1" hangingPunct="1">
              <a:buNone/>
            </a:pPr>
            <a:r>
              <a:rPr lang="zh-CN" altLang="en-US" sz="2400" dirty="0"/>
              <a:t>(梨型心或二尖瓣型心脏)</a:t>
            </a:r>
            <a:endParaRPr lang="en-US" altLang="zh-CN" sz="2400" dirty="0"/>
          </a:p>
          <a:p>
            <a:pPr lvl="1" algn="just" eaLnBrk="1" hangingPunct="1"/>
            <a:r>
              <a:rPr lang="zh-CN" altLang="en-US" dirty="0"/>
              <a:t>双侧心室扩大</a:t>
            </a:r>
          </a:p>
          <a:p>
            <a:pPr lvl="1" algn="just" eaLnBrk="1" hangingPunct="1"/>
            <a:r>
              <a:rPr lang="zh-CN" altLang="en-US" dirty="0" smtClean="0"/>
              <a:t>心包积液</a:t>
            </a:r>
            <a:endParaRPr lang="en-US" altLang="zh-CN" dirty="0" smtClean="0"/>
          </a:p>
          <a:p>
            <a:pPr lvl="2" algn="just" eaLnBrk="1" hangingPunct="1"/>
            <a:r>
              <a:rPr lang="zh-CN" altLang="zh-CN" sz="2400" dirty="0"/>
              <a:t>心界向两侧扩大</a:t>
            </a:r>
            <a:r>
              <a:rPr lang="en-US" altLang="zh-CN" sz="2400" dirty="0"/>
              <a:t>,</a:t>
            </a:r>
            <a:r>
              <a:rPr lang="zh-CN" altLang="zh-CN" sz="2400" dirty="0"/>
              <a:t>且随体位改变</a:t>
            </a:r>
            <a:endParaRPr lang="zh-CN" altLang="en-US" sz="20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二尖瓣狭窄－梨形心"/>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68209" y="2882598"/>
            <a:ext cx="1752627" cy="155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靴形心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24193" y="1412776"/>
            <a:ext cx="1679805" cy="131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心包积液"/>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36160" y="4653137"/>
            <a:ext cx="3096344" cy="134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1491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16" presetClass="entr" presetSubtype="2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lvl="1" eaLnBrk="1" hangingPunct="1"/>
            <a:r>
              <a:rPr lang="zh-CN" altLang="en-US" sz="3200" dirty="0"/>
              <a:t>心外因素的影响</a:t>
            </a:r>
          </a:p>
          <a:p>
            <a:pPr lvl="2" eaLnBrk="1" hangingPunct="1"/>
            <a:r>
              <a:rPr lang="zh-CN" altLang="en-US" sz="2800" dirty="0" smtClean="0"/>
              <a:t>肺气肿</a:t>
            </a:r>
            <a:endParaRPr lang="zh-CN" altLang="en-US" sz="2800" dirty="0"/>
          </a:p>
          <a:p>
            <a:pPr lvl="2" eaLnBrk="1" hangingPunct="1"/>
            <a:r>
              <a:rPr lang="zh-CN" altLang="en-US" sz="2800" dirty="0"/>
              <a:t>大量胸腔积液、</a:t>
            </a:r>
            <a:r>
              <a:rPr lang="zh-CN" altLang="en-US" sz="2800" dirty="0" smtClean="0"/>
              <a:t>气胸</a:t>
            </a:r>
            <a:endParaRPr lang="zh-CN" altLang="en-US" sz="2800" dirty="0"/>
          </a:p>
          <a:p>
            <a:pPr lvl="2" eaLnBrk="1" hangingPunct="1"/>
            <a:r>
              <a:rPr lang="zh-CN" altLang="en-US" sz="2800" dirty="0"/>
              <a:t>大量腹水、腹腔巨大肿</a:t>
            </a:r>
            <a:r>
              <a:rPr lang="zh-CN" altLang="en-US" sz="2800" dirty="0" smtClean="0"/>
              <a:t>物</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7674222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zh-CN" altLang="en-US" dirty="0"/>
              <a:t>第四节  心脏评估</a:t>
            </a:r>
            <a:endParaRPr lang="en-US" altLang="zh-CN" dirty="0" smtClean="0"/>
          </a:p>
        </p:txBody>
      </p:sp>
      <p:sp>
        <p:nvSpPr>
          <p:cNvPr id="204803" name="Rectangle 3"/>
          <p:cNvSpPr>
            <a:spLocks noGrp="1" noChangeArrowheads="1"/>
          </p:cNvSpPr>
          <p:nvPr>
            <p:ph type="body" idx="1"/>
          </p:nvPr>
        </p:nvSpPr>
        <p:spPr>
          <a:xfrm>
            <a:off x="461983" y="1388043"/>
            <a:ext cx="11480800" cy="4876800"/>
          </a:xfrm>
        </p:spPr>
        <p:txBody>
          <a:bodyPr/>
          <a:lstStyle/>
          <a:p>
            <a:pPr marL="0" indent="0" eaLnBrk="1" hangingPunct="1">
              <a:buNone/>
            </a:pPr>
            <a:r>
              <a:rPr lang="zh-CN" altLang="en-US" dirty="0" smtClean="0"/>
              <a:t>四、听诊</a:t>
            </a:r>
            <a:endParaRPr lang="en-US" altLang="zh-CN" dirty="0" smtClean="0"/>
          </a:p>
          <a:p>
            <a:pPr eaLnBrk="1" hangingPunct="1"/>
            <a:r>
              <a:rPr lang="zh-CN" altLang="en-US" sz="2800" dirty="0" smtClean="0"/>
              <a:t>是心脏评估的重要方法</a:t>
            </a:r>
          </a:p>
          <a:p>
            <a:pPr eaLnBrk="1" hangingPunct="1"/>
            <a:r>
              <a:rPr lang="zh-CN" altLang="en-US" sz="2800" dirty="0" smtClean="0"/>
              <a:t>体位</a:t>
            </a:r>
          </a:p>
          <a:p>
            <a:pPr lvl="1" eaLnBrk="1" hangingPunct="1"/>
            <a:r>
              <a:rPr lang="zh-CN" altLang="en-US" sz="2400" dirty="0" smtClean="0"/>
              <a:t>仰卧位</a:t>
            </a:r>
          </a:p>
          <a:p>
            <a:pPr lvl="1" eaLnBrk="1" hangingPunct="1"/>
            <a:r>
              <a:rPr lang="zh-CN" altLang="en-US" sz="2400" dirty="0" smtClean="0"/>
              <a:t>坐位</a:t>
            </a:r>
          </a:p>
          <a:p>
            <a:pPr lvl="1" eaLnBrk="1" hangingPunct="1"/>
            <a:r>
              <a:rPr lang="zh-CN" altLang="en-US" sz="2400" dirty="0" smtClean="0"/>
              <a:t>前倾位</a:t>
            </a:r>
            <a:endParaRPr lang="en-US" altLang="zh-CN" sz="2400" dirty="0" smtClean="0"/>
          </a:p>
        </p:txBody>
      </p:sp>
      <p:pic>
        <p:nvPicPr>
          <p:cNvPr id="204805" name="Picture 5" descr="心包摩擦音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95806" y="2409463"/>
            <a:ext cx="1782762"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7"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300" y="2674836"/>
            <a:ext cx="2432508" cy="1679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6430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03">
                                            <p:txEl>
                                              <p:pRg st="0" end="0"/>
                                            </p:txEl>
                                          </p:spTgt>
                                        </p:tgtEl>
                                        <p:attrNameLst>
                                          <p:attrName>style.visibility</p:attrName>
                                        </p:attrNameLst>
                                      </p:cBhvr>
                                      <p:to>
                                        <p:strVal val="visible"/>
                                      </p:to>
                                    </p:set>
                                    <p:animEffect transition="in" filter="wipe(left)">
                                      <p:cBhvr>
                                        <p:cTn id="7" dur="500"/>
                                        <p:tgtEl>
                                          <p:spTgt spid="20480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03">
                                            <p:txEl>
                                              <p:pRg st="1" end="1"/>
                                            </p:txEl>
                                          </p:spTgt>
                                        </p:tgtEl>
                                        <p:attrNameLst>
                                          <p:attrName>style.visibility</p:attrName>
                                        </p:attrNameLst>
                                      </p:cBhvr>
                                      <p:to>
                                        <p:strVal val="visible"/>
                                      </p:to>
                                    </p:set>
                                    <p:animEffect transition="in" filter="wipe(left)">
                                      <p:cBhvr>
                                        <p:cTn id="12" dur="500"/>
                                        <p:tgtEl>
                                          <p:spTgt spid="2048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03">
                                            <p:txEl>
                                              <p:pRg st="2" end="2"/>
                                            </p:txEl>
                                          </p:spTgt>
                                        </p:tgtEl>
                                        <p:attrNameLst>
                                          <p:attrName>style.visibility</p:attrName>
                                        </p:attrNameLst>
                                      </p:cBhvr>
                                      <p:to>
                                        <p:strVal val="visible"/>
                                      </p:to>
                                    </p:set>
                                    <p:animEffect transition="in" filter="wipe(left)">
                                      <p:cBhvr>
                                        <p:cTn id="17" dur="500"/>
                                        <p:tgtEl>
                                          <p:spTgt spid="204803">
                                            <p:txEl>
                                              <p:pRg st="2" end="2"/>
                                            </p:txEl>
                                          </p:spTgt>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204803">
                                            <p:txEl>
                                              <p:pRg st="3" end="3"/>
                                            </p:txEl>
                                          </p:spTgt>
                                        </p:tgtEl>
                                        <p:attrNameLst>
                                          <p:attrName>style.visibility</p:attrName>
                                        </p:attrNameLst>
                                      </p:cBhvr>
                                      <p:to>
                                        <p:strVal val="visible"/>
                                      </p:to>
                                    </p:set>
                                    <p:animEffect transition="in" filter="wipe(left)">
                                      <p:cBhvr>
                                        <p:cTn id="21" dur="500"/>
                                        <p:tgtEl>
                                          <p:spTgt spid="204803">
                                            <p:txEl>
                                              <p:pRg st="3" end="3"/>
                                            </p:txEl>
                                          </p:spTgt>
                                        </p:tgtEl>
                                      </p:cBhvr>
                                    </p:animEffect>
                                  </p:childTnLst>
                                </p:cTn>
                              </p:par>
                            </p:childTnLst>
                          </p:cTn>
                        </p:par>
                        <p:par>
                          <p:cTn id="22" fill="hold" nodeType="afterGroup">
                            <p:stCondLst>
                              <p:cond delay="1000"/>
                            </p:stCondLst>
                            <p:childTnLst>
                              <p:par>
                                <p:cTn id="23" presetID="22" presetClass="entr" presetSubtype="8" fill="hold" grpId="0" nodeType="afterEffect">
                                  <p:stCondLst>
                                    <p:cond delay="0"/>
                                  </p:stCondLst>
                                  <p:childTnLst>
                                    <p:set>
                                      <p:cBhvr>
                                        <p:cTn id="24" dur="1" fill="hold">
                                          <p:stCondLst>
                                            <p:cond delay="0"/>
                                          </p:stCondLst>
                                        </p:cTn>
                                        <p:tgtEl>
                                          <p:spTgt spid="204803">
                                            <p:txEl>
                                              <p:pRg st="4" end="4"/>
                                            </p:txEl>
                                          </p:spTgt>
                                        </p:tgtEl>
                                        <p:attrNameLst>
                                          <p:attrName>style.visibility</p:attrName>
                                        </p:attrNameLst>
                                      </p:cBhvr>
                                      <p:to>
                                        <p:strVal val="visible"/>
                                      </p:to>
                                    </p:set>
                                    <p:animEffect transition="in" filter="wipe(left)">
                                      <p:cBhvr>
                                        <p:cTn id="25" dur="500"/>
                                        <p:tgtEl>
                                          <p:spTgt spid="204803">
                                            <p:txEl>
                                              <p:pRg st="4" end="4"/>
                                            </p:txEl>
                                          </p:spTgt>
                                        </p:tgtEl>
                                      </p:cBhvr>
                                    </p:animEffect>
                                  </p:childTnLst>
                                </p:cTn>
                              </p:par>
                            </p:childTnLst>
                          </p:cTn>
                        </p:par>
                        <p:par>
                          <p:cTn id="26" fill="hold" nodeType="afterGroup">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204803">
                                            <p:txEl>
                                              <p:pRg st="5" end="5"/>
                                            </p:txEl>
                                          </p:spTgt>
                                        </p:tgtEl>
                                        <p:attrNameLst>
                                          <p:attrName>style.visibility</p:attrName>
                                        </p:attrNameLst>
                                      </p:cBhvr>
                                      <p:to>
                                        <p:strVal val="visible"/>
                                      </p:to>
                                    </p:set>
                                    <p:animEffect transition="in" filter="wipe(left)">
                                      <p:cBhvr>
                                        <p:cTn id="29" dur="500"/>
                                        <p:tgtEl>
                                          <p:spTgt spid="204803">
                                            <p:txEl>
                                              <p:pRg st="5" end="5"/>
                                            </p:txEl>
                                          </p:spTgt>
                                        </p:tgtEl>
                                      </p:cBhvr>
                                    </p:animEffect>
                                  </p:childTnLst>
                                </p:cTn>
                              </p:par>
                            </p:childTnLst>
                          </p:cTn>
                        </p:par>
                        <p:par>
                          <p:cTn id="30" fill="hold" nodeType="afterGroup">
                            <p:stCondLst>
                              <p:cond delay="2000"/>
                            </p:stCondLst>
                            <p:childTnLst>
                              <p:par>
                                <p:cTn id="31" presetID="9" presetClass="entr" presetSubtype="0" fill="hold" nodeType="afterEffect">
                                  <p:stCondLst>
                                    <p:cond delay="0"/>
                                  </p:stCondLst>
                                  <p:childTnLst>
                                    <p:set>
                                      <p:cBhvr>
                                        <p:cTn id="32" dur="1" fill="hold">
                                          <p:stCondLst>
                                            <p:cond delay="0"/>
                                          </p:stCondLst>
                                        </p:cTn>
                                        <p:tgtEl>
                                          <p:spTgt spid="25607"/>
                                        </p:tgtEl>
                                        <p:attrNameLst>
                                          <p:attrName>style.visibility</p:attrName>
                                        </p:attrNameLst>
                                      </p:cBhvr>
                                      <p:to>
                                        <p:strVal val="visible"/>
                                      </p:to>
                                    </p:set>
                                    <p:animEffect transition="in" filter="dissolve">
                                      <p:cBhvr>
                                        <p:cTn id="33" dur="500"/>
                                        <p:tgtEl>
                                          <p:spTgt spid="25607"/>
                                        </p:tgtEl>
                                      </p:cBhvr>
                                    </p:animEffect>
                                  </p:childTnLst>
                                </p:cTn>
                              </p:par>
                            </p:childTnLst>
                          </p:cTn>
                        </p:par>
                        <p:par>
                          <p:cTn id="34" fill="hold" nodeType="afterGroup">
                            <p:stCondLst>
                              <p:cond delay="2500"/>
                            </p:stCondLst>
                            <p:childTnLst>
                              <p:par>
                                <p:cTn id="35" presetID="3" presetClass="entr" presetSubtype="5" fill="hold" nodeType="afterEffect">
                                  <p:stCondLst>
                                    <p:cond delay="0"/>
                                  </p:stCondLst>
                                  <p:childTnLst>
                                    <p:set>
                                      <p:cBhvr>
                                        <p:cTn id="36" dur="1" fill="hold">
                                          <p:stCondLst>
                                            <p:cond delay="0"/>
                                          </p:stCondLst>
                                        </p:cTn>
                                        <p:tgtEl>
                                          <p:spTgt spid="204805"/>
                                        </p:tgtEl>
                                        <p:attrNameLst>
                                          <p:attrName>style.visibility</p:attrName>
                                        </p:attrNameLst>
                                      </p:cBhvr>
                                      <p:to>
                                        <p:strVal val="visible"/>
                                      </p:to>
                                    </p:set>
                                    <p:animEffect transition="in" filter="blinds(vertical)">
                                      <p:cBhvr>
                                        <p:cTn id="37" dur="500"/>
                                        <p:tgtEl>
                                          <p:spTgt spid="2048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3" grpId="0" build="p" bldLvl="3" autoUpdateAnimBg="0"/>
    </p:bldLst>
  </p:timing>
</p:sld>
</file>

<file path=ppt/slides/slide1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110595" name="Rectangle 3"/>
          <p:cNvSpPr>
            <a:spLocks noGrp="1" noChangeArrowheads="1"/>
          </p:cNvSpPr>
          <p:nvPr>
            <p:ph type="body" idx="1"/>
          </p:nvPr>
        </p:nvSpPr>
        <p:spPr/>
        <p:txBody>
          <a:bodyPr/>
          <a:lstStyle/>
          <a:p>
            <a:pPr marL="0" indent="0" algn="just" eaLnBrk="1" hangingPunct="1">
              <a:buNone/>
            </a:pPr>
            <a:r>
              <a:rPr lang="zh-CN" altLang="en-US" dirty="0" smtClean="0"/>
              <a:t>（一）心脏</a:t>
            </a:r>
            <a:r>
              <a:rPr lang="zh-CN" altLang="en-US" dirty="0"/>
              <a:t>瓣膜听诊区</a:t>
            </a:r>
            <a:endParaRPr lang="en-US" altLang="zh-CN" dirty="0" smtClean="0"/>
          </a:p>
          <a:p>
            <a:pPr lvl="1" algn="just" eaLnBrk="1" hangingPunct="1"/>
            <a:r>
              <a:rPr lang="zh-CN" altLang="en-US" dirty="0" smtClean="0"/>
              <a:t>二尖瓣区（</a:t>
            </a:r>
            <a:r>
              <a:rPr lang="en-US" altLang="zh-CN" dirty="0" smtClean="0"/>
              <a:t>M）</a:t>
            </a:r>
          </a:p>
          <a:p>
            <a:pPr lvl="1" algn="just" eaLnBrk="1" hangingPunct="1"/>
            <a:r>
              <a:rPr lang="zh-CN" altLang="en-US" dirty="0" smtClean="0"/>
              <a:t>主动脉瓣区(</a:t>
            </a:r>
            <a:r>
              <a:rPr lang="en-US" altLang="zh-CN" dirty="0" smtClean="0"/>
              <a:t>A)</a:t>
            </a:r>
          </a:p>
          <a:p>
            <a:pPr lvl="1" algn="just" eaLnBrk="1" hangingPunct="1"/>
            <a:r>
              <a:rPr lang="zh-CN" altLang="en-US" dirty="0" smtClean="0"/>
              <a:t>主动脉瓣第二听诊区</a:t>
            </a:r>
          </a:p>
          <a:p>
            <a:pPr lvl="1" algn="just" eaLnBrk="1" hangingPunct="1"/>
            <a:r>
              <a:rPr lang="zh-CN" altLang="en-US" dirty="0" smtClean="0"/>
              <a:t>肺动脉瓣区(</a:t>
            </a:r>
            <a:r>
              <a:rPr lang="en-US" altLang="zh-CN" dirty="0" smtClean="0"/>
              <a:t>P)</a:t>
            </a:r>
          </a:p>
          <a:p>
            <a:pPr lvl="1" algn="just" eaLnBrk="1" hangingPunct="1"/>
            <a:r>
              <a:rPr lang="zh-CN" altLang="en-US" dirty="0" smtClean="0"/>
              <a:t>三尖瓣区(</a:t>
            </a:r>
            <a:r>
              <a:rPr lang="en-US" altLang="zh-CN" dirty="0" smtClean="0"/>
              <a:t>T)</a:t>
            </a:r>
          </a:p>
        </p:txBody>
      </p:sp>
      <p:pic>
        <p:nvPicPr>
          <p:cNvPr id="4098" name="图片 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2064" y="1458434"/>
            <a:ext cx="2988940" cy="260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4527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595">
                                            <p:txEl>
                                              <p:pRg st="0" end="0"/>
                                            </p:txEl>
                                          </p:spTgt>
                                        </p:tgtEl>
                                        <p:attrNameLst>
                                          <p:attrName>style.visibility</p:attrName>
                                        </p:attrNameLst>
                                      </p:cBhvr>
                                      <p:to>
                                        <p:strVal val="visible"/>
                                      </p:to>
                                    </p:set>
                                    <p:anim calcmode="lin" valueType="num">
                                      <p:cBhvr additive="base">
                                        <p:cTn id="7" dur="500" fill="hold"/>
                                        <p:tgtEl>
                                          <p:spTgt spid="1105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059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0595">
                                            <p:txEl>
                                              <p:pRg st="1" end="1"/>
                                            </p:txEl>
                                          </p:spTgt>
                                        </p:tgtEl>
                                        <p:attrNameLst>
                                          <p:attrName>style.visibility</p:attrName>
                                        </p:attrNameLst>
                                      </p:cBhvr>
                                      <p:to>
                                        <p:strVal val="visible"/>
                                      </p:to>
                                    </p:set>
                                    <p:anim calcmode="lin" valueType="num">
                                      <p:cBhvr additive="base">
                                        <p:cTn id="11" dur="500" fill="hold"/>
                                        <p:tgtEl>
                                          <p:spTgt spid="11059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1059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0595">
                                            <p:txEl>
                                              <p:pRg st="2" end="2"/>
                                            </p:txEl>
                                          </p:spTgt>
                                        </p:tgtEl>
                                        <p:attrNameLst>
                                          <p:attrName>style.visibility</p:attrName>
                                        </p:attrNameLst>
                                      </p:cBhvr>
                                      <p:to>
                                        <p:strVal val="visible"/>
                                      </p:to>
                                    </p:set>
                                    <p:anim calcmode="lin" valueType="num">
                                      <p:cBhvr additive="base">
                                        <p:cTn id="15" dur="500" fill="hold"/>
                                        <p:tgtEl>
                                          <p:spTgt spid="11059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10595">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0595">
                                            <p:txEl>
                                              <p:pRg st="3" end="3"/>
                                            </p:txEl>
                                          </p:spTgt>
                                        </p:tgtEl>
                                        <p:attrNameLst>
                                          <p:attrName>style.visibility</p:attrName>
                                        </p:attrNameLst>
                                      </p:cBhvr>
                                      <p:to>
                                        <p:strVal val="visible"/>
                                      </p:to>
                                    </p:set>
                                    <p:anim calcmode="lin" valueType="num">
                                      <p:cBhvr additive="base">
                                        <p:cTn id="19" dur="500" fill="hold"/>
                                        <p:tgtEl>
                                          <p:spTgt spid="110595">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0595">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0595">
                                            <p:txEl>
                                              <p:pRg st="4" end="4"/>
                                            </p:txEl>
                                          </p:spTgt>
                                        </p:tgtEl>
                                        <p:attrNameLst>
                                          <p:attrName>style.visibility</p:attrName>
                                        </p:attrNameLst>
                                      </p:cBhvr>
                                      <p:to>
                                        <p:strVal val="visible"/>
                                      </p:to>
                                    </p:set>
                                    <p:anim calcmode="lin" valueType="num">
                                      <p:cBhvr additive="base">
                                        <p:cTn id="23" dur="500" fill="hold"/>
                                        <p:tgtEl>
                                          <p:spTgt spid="110595">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10595">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0595">
                                            <p:txEl>
                                              <p:pRg st="5" end="5"/>
                                            </p:txEl>
                                          </p:spTgt>
                                        </p:tgtEl>
                                        <p:attrNameLst>
                                          <p:attrName>style.visibility</p:attrName>
                                        </p:attrNameLst>
                                      </p:cBhvr>
                                      <p:to>
                                        <p:strVal val="visible"/>
                                      </p:to>
                                    </p:set>
                                    <p:anim calcmode="lin" valueType="num">
                                      <p:cBhvr additive="base">
                                        <p:cTn id="27" dur="500" fill="hold"/>
                                        <p:tgtEl>
                                          <p:spTgt spid="110595">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11059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build="p" autoUpdateAnimBg="0"/>
    </p:bldLst>
  </p:timing>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113667" name="Rectangle 3"/>
          <p:cNvSpPr>
            <a:spLocks noGrp="1" noChangeArrowheads="1"/>
          </p:cNvSpPr>
          <p:nvPr>
            <p:ph type="body" idx="1"/>
          </p:nvPr>
        </p:nvSpPr>
        <p:spPr>
          <a:xfrm>
            <a:off x="678808" y="1368608"/>
            <a:ext cx="5033963" cy="5006975"/>
          </a:xfrm>
        </p:spPr>
        <p:txBody>
          <a:bodyPr/>
          <a:lstStyle/>
          <a:p>
            <a:pPr marL="0" indent="0" algn="just" eaLnBrk="1" hangingPunct="1">
              <a:buNone/>
            </a:pPr>
            <a:r>
              <a:rPr lang="zh-CN" altLang="en-US" dirty="0" smtClean="0"/>
              <a:t>（二）听诊</a:t>
            </a:r>
            <a:r>
              <a:rPr lang="zh-CN" altLang="en-US" dirty="0"/>
              <a:t>顺序</a:t>
            </a:r>
          </a:p>
          <a:p>
            <a:pPr lvl="1" algn="just" eaLnBrk="1" hangingPunct="1"/>
            <a:r>
              <a:rPr lang="zh-CN" altLang="en-US" dirty="0" smtClean="0"/>
              <a:t>逆钟向顺序</a:t>
            </a:r>
            <a:endParaRPr lang="en-US" altLang="zh-CN" dirty="0" smtClean="0"/>
          </a:p>
          <a:p>
            <a:pPr lvl="2" algn="just" eaLnBrk="1" hangingPunct="1"/>
            <a:r>
              <a:rPr lang="en-US" altLang="zh-CN" dirty="0" smtClean="0"/>
              <a:t>M</a:t>
            </a:r>
            <a:r>
              <a:rPr dirty="0">
                <a:solidFill>
                  <a:srgbClr val="800000"/>
                </a:solidFill>
                <a:latin typeface="黑体" pitchFamily="2" charset="-122"/>
                <a:ea typeface="黑体" pitchFamily="2" charset="-122"/>
              </a:rPr>
              <a:t>→</a:t>
            </a:r>
            <a:r>
              <a:rPr lang="en-US" altLang="zh-CN" dirty="0" smtClean="0"/>
              <a:t>P</a:t>
            </a:r>
            <a:r>
              <a:rPr dirty="0">
                <a:solidFill>
                  <a:srgbClr val="800000"/>
                </a:solidFill>
                <a:latin typeface="黑体" pitchFamily="2" charset="-122"/>
                <a:ea typeface="黑体" pitchFamily="2" charset="-122"/>
              </a:rPr>
              <a:t>→</a:t>
            </a:r>
            <a:r>
              <a:rPr lang="en-US" altLang="zh-CN" dirty="0" smtClean="0"/>
              <a:t>A</a:t>
            </a:r>
            <a:r>
              <a:rPr dirty="0" smtClean="0">
                <a:solidFill>
                  <a:srgbClr val="800000"/>
                </a:solidFill>
                <a:latin typeface="黑体" pitchFamily="2" charset="-122"/>
                <a:ea typeface="黑体" pitchFamily="2" charset="-122"/>
              </a:rPr>
              <a:t>→</a:t>
            </a:r>
            <a:r>
              <a:rPr lang="en-US" altLang="zh-CN" dirty="0" smtClean="0"/>
              <a:t>A2</a:t>
            </a:r>
            <a:r>
              <a:rPr dirty="0">
                <a:solidFill>
                  <a:srgbClr val="800000"/>
                </a:solidFill>
                <a:latin typeface="黑体" pitchFamily="2" charset="-122"/>
                <a:ea typeface="黑体" pitchFamily="2" charset="-122"/>
              </a:rPr>
              <a:t>→</a:t>
            </a:r>
            <a:r>
              <a:rPr lang="en-US" altLang="zh-CN" dirty="0" smtClean="0"/>
              <a:t>T</a:t>
            </a:r>
          </a:p>
          <a:p>
            <a:pPr lvl="1" algn="just" eaLnBrk="1" hangingPunct="1"/>
            <a:r>
              <a:rPr lang="zh-CN" altLang="zh-CN" dirty="0"/>
              <a:t>按病变好发部位的</a:t>
            </a:r>
            <a:r>
              <a:rPr lang="zh-CN" altLang="zh-CN" dirty="0" smtClean="0"/>
              <a:t>顺序</a:t>
            </a:r>
            <a:endParaRPr lang="en-US" altLang="zh-CN" dirty="0" smtClean="0"/>
          </a:p>
          <a:p>
            <a:pPr lvl="2" algn="just" eaLnBrk="1" hangingPunct="1"/>
            <a:r>
              <a:rPr lang="en-US" altLang="zh-CN" dirty="0" smtClean="0"/>
              <a:t>M</a:t>
            </a:r>
            <a:r>
              <a:rPr dirty="0">
                <a:solidFill>
                  <a:srgbClr val="800000"/>
                </a:solidFill>
                <a:latin typeface="黑体" pitchFamily="2" charset="-122"/>
                <a:ea typeface="黑体" pitchFamily="2" charset="-122"/>
              </a:rPr>
              <a:t>→</a:t>
            </a:r>
            <a:r>
              <a:rPr lang="en-US" altLang="zh-CN" dirty="0" smtClean="0"/>
              <a:t>A</a:t>
            </a:r>
            <a:r>
              <a:rPr dirty="0" smtClean="0">
                <a:solidFill>
                  <a:srgbClr val="800000"/>
                </a:solidFill>
                <a:latin typeface="黑体" pitchFamily="2" charset="-122"/>
                <a:ea typeface="黑体" pitchFamily="2" charset="-122"/>
              </a:rPr>
              <a:t>→</a:t>
            </a:r>
            <a:r>
              <a:rPr lang="en-US" altLang="zh-CN" dirty="0" smtClean="0"/>
              <a:t>A2</a:t>
            </a:r>
            <a:r>
              <a:rPr lang="zh-CN" altLang="en-US" dirty="0">
                <a:solidFill>
                  <a:srgbClr val="800000"/>
                </a:solidFill>
                <a:latin typeface="黑体" pitchFamily="2" charset="-122"/>
                <a:ea typeface="黑体" pitchFamily="2" charset="-122"/>
              </a:rPr>
              <a:t>→</a:t>
            </a:r>
            <a:r>
              <a:rPr lang="en-US" altLang="zh-CN" dirty="0"/>
              <a:t>P</a:t>
            </a:r>
            <a:r>
              <a:rPr dirty="0">
                <a:solidFill>
                  <a:srgbClr val="800000"/>
                </a:solidFill>
                <a:latin typeface="黑体" pitchFamily="2" charset="-122"/>
                <a:ea typeface="黑体" pitchFamily="2" charset="-122"/>
              </a:rPr>
              <a:t>→</a:t>
            </a:r>
            <a:r>
              <a:rPr lang="en-US" altLang="zh-CN" dirty="0" smtClean="0"/>
              <a:t>T</a:t>
            </a:r>
            <a:endParaRPr lang="zh-CN" altLang="en-US" dirty="0" smtClean="0"/>
          </a:p>
        </p:txBody>
      </p:sp>
      <p:pic>
        <p:nvPicPr>
          <p:cNvPr id="28677"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0488" y="1426103"/>
            <a:ext cx="2843276" cy="2445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2737767"/>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3667">
                                            <p:txEl>
                                              <p:pRg st="0" end="0"/>
                                            </p:txEl>
                                          </p:spTgt>
                                        </p:tgtEl>
                                        <p:attrNameLst>
                                          <p:attrName>style.visibility</p:attrName>
                                        </p:attrNameLst>
                                      </p:cBhvr>
                                      <p:to>
                                        <p:strVal val="visible"/>
                                      </p:to>
                                    </p:set>
                                    <p:anim calcmode="lin" valueType="num">
                                      <p:cBhvr additive="base">
                                        <p:cTn id="7" dur="500" fill="hold"/>
                                        <p:tgtEl>
                                          <p:spTgt spid="11366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1366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3667">
                                            <p:txEl>
                                              <p:pRg st="1" end="1"/>
                                            </p:txEl>
                                          </p:spTgt>
                                        </p:tgtEl>
                                        <p:attrNameLst>
                                          <p:attrName>style.visibility</p:attrName>
                                        </p:attrNameLst>
                                      </p:cBhvr>
                                      <p:to>
                                        <p:strVal val="visible"/>
                                      </p:to>
                                    </p:set>
                                    <p:anim calcmode="lin" valueType="num">
                                      <p:cBhvr additive="base">
                                        <p:cTn id="11" dur="500" fill="hold"/>
                                        <p:tgtEl>
                                          <p:spTgt spid="11366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1366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13667">
                                            <p:txEl>
                                              <p:pRg st="2" end="2"/>
                                            </p:txEl>
                                          </p:spTgt>
                                        </p:tgtEl>
                                        <p:attrNameLst>
                                          <p:attrName>style.visibility</p:attrName>
                                        </p:attrNameLst>
                                      </p:cBhvr>
                                      <p:to>
                                        <p:strVal val="visible"/>
                                      </p:to>
                                    </p:set>
                                    <p:anim calcmode="lin" valueType="num">
                                      <p:cBhvr additive="base">
                                        <p:cTn id="15" dur="500" fill="hold"/>
                                        <p:tgtEl>
                                          <p:spTgt spid="11366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13667">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3667">
                                            <p:txEl>
                                              <p:pRg st="3" end="3"/>
                                            </p:txEl>
                                          </p:spTgt>
                                        </p:tgtEl>
                                        <p:attrNameLst>
                                          <p:attrName>style.visibility</p:attrName>
                                        </p:attrNameLst>
                                      </p:cBhvr>
                                      <p:to>
                                        <p:strVal val="visible"/>
                                      </p:to>
                                    </p:set>
                                    <p:anim calcmode="lin" valueType="num">
                                      <p:cBhvr additive="base">
                                        <p:cTn id="19" dur="500" fill="hold"/>
                                        <p:tgtEl>
                                          <p:spTgt spid="113667">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13667">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3667">
                                            <p:txEl>
                                              <p:pRg st="4" end="4"/>
                                            </p:txEl>
                                          </p:spTgt>
                                        </p:tgtEl>
                                        <p:attrNameLst>
                                          <p:attrName>style.visibility</p:attrName>
                                        </p:attrNameLst>
                                      </p:cBhvr>
                                      <p:to>
                                        <p:strVal val="visible"/>
                                      </p:to>
                                    </p:set>
                                    <p:anim calcmode="lin" valueType="num">
                                      <p:cBhvr additive="base">
                                        <p:cTn id="23" dur="500" fill="hold"/>
                                        <p:tgtEl>
                                          <p:spTgt spid="113667">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113667">
                                            <p:txEl>
                                              <p:pRg st="4" end="4"/>
                                            </p:txEl>
                                          </p:spTgt>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500"/>
                            </p:stCondLst>
                            <p:childTnLst>
                              <p:par>
                                <p:cTn id="26" presetID="9" presetClass="entr" presetSubtype="0" fill="hold" nodeType="afterEffect">
                                  <p:stCondLst>
                                    <p:cond delay="0"/>
                                  </p:stCondLst>
                                  <p:childTnLst>
                                    <p:set>
                                      <p:cBhvr>
                                        <p:cTn id="27" dur="1" fill="hold">
                                          <p:stCondLst>
                                            <p:cond delay="0"/>
                                          </p:stCondLst>
                                        </p:cTn>
                                        <p:tgtEl>
                                          <p:spTgt spid="28677"/>
                                        </p:tgtEl>
                                        <p:attrNameLst>
                                          <p:attrName>style.visibility</p:attrName>
                                        </p:attrNameLst>
                                      </p:cBhvr>
                                      <p:to>
                                        <p:strVal val="visible"/>
                                      </p:to>
                                    </p:set>
                                    <p:animEffect transition="in" filter="dissolve">
                                      <p:cBhvr>
                                        <p:cTn id="28"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build="p" autoUpdateAnimBg="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marL="0" indent="0">
              <a:buNone/>
            </a:pPr>
            <a:r>
              <a:rPr lang="zh-CN" altLang="en-US" dirty="0" smtClean="0"/>
              <a:t>（三）听诊内容</a:t>
            </a:r>
            <a:endParaRPr lang="en-US" altLang="zh-CN" dirty="0" smtClean="0"/>
          </a:p>
          <a:p>
            <a:pPr marL="0" indent="0">
              <a:buNone/>
            </a:pPr>
            <a:r>
              <a:rPr lang="en-US" altLang="zh-CN" sz="2800" dirty="0" smtClean="0"/>
              <a:t>1.</a:t>
            </a:r>
            <a:r>
              <a:rPr lang="zh-CN" altLang="en-US" sz="2800" dirty="0" smtClean="0"/>
              <a:t>心率</a:t>
            </a:r>
            <a:endParaRPr lang="en-US" altLang="zh-CN" sz="2800" dirty="0" smtClean="0"/>
          </a:p>
          <a:p>
            <a:pPr lvl="1" algn="just" eaLnBrk="1" hangingPunct="1">
              <a:lnSpc>
                <a:spcPct val="90000"/>
              </a:lnSpc>
            </a:pPr>
            <a:r>
              <a:rPr lang="zh-CN" altLang="en-US" sz="2400" dirty="0"/>
              <a:t>正常</a:t>
            </a:r>
          </a:p>
          <a:p>
            <a:pPr lvl="2" algn="just" eaLnBrk="1" hangingPunct="1">
              <a:lnSpc>
                <a:spcPct val="90000"/>
              </a:lnSpc>
            </a:pPr>
            <a:r>
              <a:rPr lang="zh-CN" altLang="en-US" sz="2400" dirty="0"/>
              <a:t>心率60～100次／分</a:t>
            </a:r>
          </a:p>
          <a:p>
            <a:pPr lvl="1" algn="just" eaLnBrk="1" hangingPunct="1">
              <a:lnSpc>
                <a:spcPct val="90000"/>
              </a:lnSpc>
            </a:pPr>
            <a:r>
              <a:rPr lang="zh-CN" altLang="en-US" sz="2400" dirty="0"/>
              <a:t>心动过速</a:t>
            </a:r>
          </a:p>
          <a:p>
            <a:pPr lvl="2" algn="just" eaLnBrk="1" hangingPunct="1">
              <a:lnSpc>
                <a:spcPct val="90000"/>
              </a:lnSpc>
            </a:pPr>
            <a:r>
              <a:rPr lang="zh-CN" altLang="en-US" sz="2400" dirty="0"/>
              <a:t>窦性心动过速</a:t>
            </a:r>
          </a:p>
          <a:p>
            <a:pPr lvl="3" algn="just" eaLnBrk="1" hangingPunct="1">
              <a:lnSpc>
                <a:spcPct val="90000"/>
              </a:lnSpc>
            </a:pPr>
            <a:r>
              <a:rPr lang="zh-CN" altLang="en-US" sz="2400" dirty="0"/>
              <a:t>＞100次／分，＜160次／分</a:t>
            </a:r>
          </a:p>
          <a:p>
            <a:pPr lvl="1" algn="just" eaLnBrk="1" hangingPunct="1">
              <a:lnSpc>
                <a:spcPct val="90000"/>
              </a:lnSpc>
            </a:pPr>
            <a:r>
              <a:rPr lang="zh-CN" altLang="en-US" sz="2400" dirty="0"/>
              <a:t>心动过缓</a:t>
            </a:r>
          </a:p>
          <a:p>
            <a:pPr lvl="2" algn="just" eaLnBrk="1" hangingPunct="1">
              <a:lnSpc>
                <a:spcPct val="90000"/>
              </a:lnSpc>
            </a:pPr>
            <a:r>
              <a:rPr lang="zh-CN" altLang="en-US" sz="2400" dirty="0"/>
              <a:t>窦性心动过缓</a:t>
            </a:r>
          </a:p>
          <a:p>
            <a:pPr lvl="3" algn="just" eaLnBrk="1" hangingPunct="1">
              <a:lnSpc>
                <a:spcPct val="90000"/>
              </a:lnSpc>
            </a:pPr>
            <a:r>
              <a:rPr lang="zh-CN" altLang="en-US" sz="2400" dirty="0"/>
              <a:t>＜60次／分，＞40次／</a:t>
            </a:r>
            <a:r>
              <a:rPr lang="zh-CN" altLang="en-US" sz="2400" dirty="0" smtClean="0"/>
              <a:t>分</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36405472"/>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marL="0" indent="0">
              <a:buNone/>
            </a:pPr>
            <a:r>
              <a:rPr lang="en-US" altLang="zh-CN" sz="2800" dirty="0" smtClean="0"/>
              <a:t>2.</a:t>
            </a:r>
            <a:r>
              <a:rPr lang="zh-CN" altLang="en-US" sz="2800" dirty="0" smtClean="0"/>
              <a:t>心律</a:t>
            </a:r>
            <a:endParaRPr lang="en-US" altLang="zh-CN" sz="2800" dirty="0" smtClean="0"/>
          </a:p>
          <a:p>
            <a:pPr lvl="1" algn="just" eaLnBrk="1" hangingPunct="1"/>
            <a:r>
              <a:rPr lang="zh-CN" altLang="en-US" sz="2400" dirty="0"/>
              <a:t>正常人</a:t>
            </a:r>
          </a:p>
          <a:p>
            <a:pPr lvl="2" algn="just" eaLnBrk="1" hangingPunct="1"/>
            <a:r>
              <a:rPr lang="zh-CN" altLang="en-US" sz="2400" dirty="0"/>
              <a:t>节律规整</a:t>
            </a:r>
          </a:p>
          <a:p>
            <a:pPr lvl="1" eaLnBrk="1" hangingPunct="1"/>
            <a:r>
              <a:rPr lang="zh-CN" altLang="en-US" sz="2400" dirty="0"/>
              <a:t>生理性心律不齐</a:t>
            </a:r>
          </a:p>
          <a:p>
            <a:pPr lvl="2" eaLnBrk="1" hangingPunct="1"/>
            <a:r>
              <a:rPr lang="zh-CN" altLang="en-US" sz="2400" dirty="0" smtClean="0"/>
              <a:t>窦性心律不齐</a:t>
            </a:r>
            <a:endParaRPr lang="en-US" altLang="zh-CN" sz="2400" dirty="0" smtClean="0"/>
          </a:p>
          <a:p>
            <a:pPr lvl="1" eaLnBrk="1" hangingPunct="1"/>
            <a:r>
              <a:rPr lang="zh-CN" altLang="en-US" sz="2400" dirty="0"/>
              <a:t>常见心律失常</a:t>
            </a:r>
          </a:p>
          <a:p>
            <a:pPr lvl="2" algn="just" eaLnBrk="1" hangingPunct="1">
              <a:buNone/>
            </a:pPr>
            <a:r>
              <a:rPr lang="zh-CN" altLang="en-US" sz="2400" dirty="0"/>
              <a:t>(1)期前收缩（早搏</a:t>
            </a:r>
            <a:r>
              <a:rPr lang="zh-CN" altLang="en-US" sz="2400" dirty="0" smtClean="0"/>
              <a:t>）</a:t>
            </a:r>
            <a:endParaRPr lang="en-US" altLang="zh-CN" sz="2400" dirty="0" smtClean="0"/>
          </a:p>
          <a:p>
            <a:pPr lvl="3" algn="just" eaLnBrk="1" hangingPunct="1"/>
            <a:r>
              <a:rPr lang="zh-CN" altLang="en-US" sz="2400" dirty="0" smtClean="0"/>
              <a:t>心音</a:t>
            </a:r>
            <a:r>
              <a:rPr lang="zh-CN" altLang="en-US" sz="2400" dirty="0"/>
              <a:t>提前出现</a:t>
            </a:r>
          </a:p>
          <a:p>
            <a:pPr lvl="3" algn="just" eaLnBrk="1" hangingPunct="1"/>
            <a:r>
              <a:rPr lang="zh-CN" altLang="en-US" sz="2400" dirty="0"/>
              <a:t>期前收缩的</a:t>
            </a:r>
            <a:r>
              <a:rPr lang="en-US" altLang="zh-CN" sz="2400" dirty="0"/>
              <a:t>S</a:t>
            </a:r>
            <a:r>
              <a:rPr lang="en-US" altLang="zh-CN" sz="2400" baseline="-20000" dirty="0"/>
              <a:t>1</a:t>
            </a:r>
            <a:r>
              <a:rPr lang="zh-CN" altLang="en-US" sz="2400" dirty="0"/>
              <a:t>增强，</a:t>
            </a:r>
            <a:r>
              <a:rPr lang="en-US" altLang="zh-CN" sz="2400" dirty="0"/>
              <a:t>S</a:t>
            </a:r>
            <a:r>
              <a:rPr lang="en-US" altLang="zh-CN" sz="2400" baseline="-20000" dirty="0"/>
              <a:t>2</a:t>
            </a:r>
            <a:r>
              <a:rPr lang="zh-CN" altLang="en-US" sz="2400" dirty="0" smtClean="0"/>
              <a:t>减弱</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二联律"/>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21054" y="2767693"/>
            <a:ext cx="2468761" cy="808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三联律"/>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9469"/>
          <a:stretch/>
        </p:blipFill>
        <p:spPr bwMode="auto">
          <a:xfrm>
            <a:off x="8740639" y="2767693"/>
            <a:ext cx="2737121" cy="737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a:spLocks noChangeArrowheads="1"/>
          </p:cNvSpPr>
          <p:nvPr/>
        </p:nvSpPr>
        <p:spPr bwMode="auto">
          <a:xfrm>
            <a:off x="5597189" y="3589739"/>
            <a:ext cx="1011417" cy="22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dirty="0">
                <a:solidFill>
                  <a:srgbClr val="800080"/>
                </a:solidFill>
                <a:ea typeface="华文行楷" pitchFamily="2" charset="-122"/>
              </a:rPr>
              <a:t>二联律</a:t>
            </a:r>
          </a:p>
        </p:txBody>
      </p:sp>
      <p:sp>
        <p:nvSpPr>
          <p:cNvPr id="8" name="Rectangle 7"/>
          <p:cNvSpPr>
            <a:spLocks noChangeArrowheads="1"/>
          </p:cNvSpPr>
          <p:nvPr/>
        </p:nvSpPr>
        <p:spPr bwMode="auto">
          <a:xfrm>
            <a:off x="9762800" y="3596683"/>
            <a:ext cx="1011418" cy="224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dirty="0">
                <a:solidFill>
                  <a:srgbClr val="800080"/>
                </a:solidFill>
                <a:ea typeface="华文行楷" pitchFamily="2" charset="-122"/>
              </a:rPr>
              <a:t>三联律</a:t>
            </a:r>
          </a:p>
        </p:txBody>
      </p:sp>
    </p:spTree>
    <p:extLst>
      <p:ext uri="{BB962C8B-B14F-4D97-AF65-F5344CB8AC3E}">
        <p14:creationId xmlns:p14="http://schemas.microsoft.com/office/powerpoint/2010/main" val="2210083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026"/>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35843" name="Rectangle 1027"/>
          <p:cNvSpPr>
            <a:spLocks noGrp="1" noChangeArrowheads="1"/>
          </p:cNvSpPr>
          <p:nvPr>
            <p:ph type="body" idx="1"/>
          </p:nvPr>
        </p:nvSpPr>
        <p:spPr/>
        <p:txBody>
          <a:bodyPr/>
          <a:lstStyle/>
          <a:p>
            <a:pPr lvl="2" eaLnBrk="1" hangingPunct="1">
              <a:buFont typeface="Wingdings" pitchFamily="2" charset="2"/>
              <a:buNone/>
            </a:pPr>
            <a:r>
              <a:rPr lang="zh-CN" altLang="en-US" sz="2800" dirty="0"/>
              <a:t>(2)</a:t>
            </a:r>
            <a:r>
              <a:rPr lang="zh-CN" altLang="en-US" sz="2800" dirty="0" smtClean="0"/>
              <a:t>心房</a:t>
            </a:r>
            <a:r>
              <a:rPr lang="zh-CN" altLang="en-US" sz="2800" dirty="0"/>
              <a:t>颤动</a:t>
            </a:r>
            <a:r>
              <a:rPr lang="en-US" altLang="zh-CN" sz="2800" dirty="0" smtClean="0"/>
              <a:t>—</a:t>
            </a:r>
            <a:r>
              <a:rPr lang="zh-CN" altLang="en-US" sz="2800" dirty="0">
                <a:solidFill>
                  <a:srgbClr val="1D1496"/>
                </a:solidFill>
              </a:rPr>
              <a:t>最常见的心律失常</a:t>
            </a:r>
            <a:endParaRPr lang="en-US" altLang="zh-CN" sz="2800" dirty="0">
              <a:solidFill>
                <a:srgbClr val="1D1496"/>
              </a:solidFill>
            </a:endParaRPr>
          </a:p>
          <a:p>
            <a:pPr lvl="3" algn="just" eaLnBrk="1" hangingPunct="1"/>
            <a:r>
              <a:rPr lang="zh-CN" altLang="en-US" dirty="0" smtClean="0"/>
              <a:t>心室律绝对不齐</a:t>
            </a:r>
          </a:p>
          <a:p>
            <a:pPr lvl="3" algn="just" eaLnBrk="1" hangingPunct="1"/>
            <a:r>
              <a:rPr lang="zh-CN" altLang="en-US" dirty="0" smtClean="0"/>
              <a:t>第一心音强弱不等</a:t>
            </a:r>
          </a:p>
          <a:p>
            <a:pPr lvl="3" algn="just" eaLnBrk="1" hangingPunct="1"/>
            <a:r>
              <a:rPr lang="zh-CN" altLang="en-US" dirty="0" smtClean="0"/>
              <a:t>心室率＞脉率（</a:t>
            </a:r>
            <a:r>
              <a:rPr lang="zh-CN" altLang="en-US" dirty="0">
                <a:solidFill>
                  <a:srgbClr val="C00000"/>
                </a:solidFill>
              </a:rPr>
              <a:t>脉短绌</a:t>
            </a:r>
            <a:r>
              <a:rPr lang="zh-CN" altLang="en-US" dirty="0" smtClean="0"/>
              <a:t>）</a:t>
            </a:r>
            <a:endParaRPr lang="zh-CN" altLang="en-US" sz="1600" dirty="0"/>
          </a:p>
        </p:txBody>
      </p:sp>
      <p:pic>
        <p:nvPicPr>
          <p:cNvPr id="35844" name="Picture 1028" descr="房颤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364" r="6024"/>
          <a:stretch/>
        </p:blipFill>
        <p:spPr bwMode="auto">
          <a:xfrm>
            <a:off x="2351585" y="3692319"/>
            <a:ext cx="7462683"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894266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
          <p:cNvSpPr>
            <a:spLocks noGrp="1" noChangeArrowheads="1"/>
          </p:cNvSpPr>
          <p:nvPr>
            <p:ph type="body" idx="1"/>
          </p:nvPr>
        </p:nvSpPr>
        <p:spPr/>
        <p:txBody>
          <a:bodyPr/>
          <a:lstStyle/>
          <a:p>
            <a:pPr marL="0" indent="0" algn="just" eaLnBrk="1" hangingPunct="1">
              <a:buNone/>
            </a:pPr>
            <a:r>
              <a:rPr lang="en-US" altLang="zh-CN" dirty="0" smtClean="0"/>
              <a:t>3.</a:t>
            </a:r>
            <a:r>
              <a:rPr lang="zh-CN" altLang="en-US" dirty="0" smtClean="0"/>
              <a:t>心音</a:t>
            </a:r>
            <a:endParaRPr lang="en-US" altLang="zh-CN" dirty="0" smtClean="0"/>
          </a:p>
          <a:p>
            <a:pPr marL="0" indent="0" algn="just" eaLnBrk="1" hangingPunct="1">
              <a:buNone/>
            </a:pPr>
            <a:r>
              <a:rPr lang="zh-CN" altLang="en-US" sz="2800" dirty="0" smtClean="0"/>
              <a:t>（</a:t>
            </a:r>
            <a:r>
              <a:rPr lang="en-US" altLang="zh-CN" sz="2800" dirty="0" smtClean="0"/>
              <a:t>1</a:t>
            </a:r>
            <a:r>
              <a:rPr lang="zh-CN" altLang="en-US" sz="2800" dirty="0" smtClean="0"/>
              <a:t>）心音类型</a:t>
            </a:r>
            <a:endParaRPr lang="en-US" altLang="zh-CN" sz="2800" dirty="0" smtClean="0"/>
          </a:p>
          <a:p>
            <a:pPr lvl="1" algn="just" eaLnBrk="1" hangingPunct="1"/>
            <a:r>
              <a:rPr lang="zh-CN" altLang="en-US" sz="2400" dirty="0" smtClean="0"/>
              <a:t>第一心音</a:t>
            </a:r>
          </a:p>
          <a:p>
            <a:pPr lvl="2" algn="just" eaLnBrk="1" hangingPunct="1"/>
            <a:r>
              <a:rPr lang="zh-CN" altLang="en-US" sz="2400" dirty="0" smtClean="0"/>
              <a:t>产生</a:t>
            </a:r>
            <a:r>
              <a:rPr lang="zh-CN" altLang="en-US" sz="2400" dirty="0"/>
              <a:t>机制</a:t>
            </a:r>
            <a:endParaRPr lang="en-US" altLang="zh-CN" sz="2400" dirty="0" smtClean="0"/>
          </a:p>
          <a:p>
            <a:pPr lvl="3" algn="just" eaLnBrk="1" hangingPunct="1"/>
            <a:r>
              <a:rPr lang="zh-CN" altLang="zh-CN" sz="2400" dirty="0"/>
              <a:t>主要由二尖瓣和三尖瓣关闭时的振动所产生</a:t>
            </a:r>
            <a:endParaRPr lang="zh-CN" altLang="en-US" sz="2400" dirty="0" smtClean="0"/>
          </a:p>
          <a:p>
            <a:pPr lvl="2" algn="just" eaLnBrk="1" hangingPunct="1"/>
            <a:r>
              <a:rPr lang="zh-CN" altLang="en-US" sz="2400" dirty="0" smtClean="0"/>
              <a:t>标志</a:t>
            </a:r>
            <a:endParaRPr lang="en-US" altLang="zh-CN" sz="2400" dirty="0" smtClean="0"/>
          </a:p>
          <a:p>
            <a:pPr lvl="3" algn="just" eaLnBrk="1" hangingPunct="1"/>
            <a:r>
              <a:rPr lang="zh-CN" altLang="zh-CN" sz="2400" dirty="0"/>
              <a:t>心室收缩期的开始</a:t>
            </a:r>
            <a:endParaRPr lang="zh-CN" altLang="en-US" sz="2400" dirty="0" smtClean="0"/>
          </a:p>
          <a:p>
            <a:pPr lvl="2" algn="just" eaLnBrk="1" hangingPunct="1"/>
            <a:r>
              <a:rPr lang="zh-CN" altLang="en-US" sz="2400" dirty="0" smtClean="0"/>
              <a:t>最响部位</a:t>
            </a:r>
            <a:endParaRPr lang="en-US" altLang="zh-CN" sz="2400" dirty="0" smtClean="0"/>
          </a:p>
          <a:p>
            <a:pPr lvl="3" algn="just" eaLnBrk="1" hangingPunct="1"/>
            <a:r>
              <a:rPr lang="zh-CN" altLang="zh-CN" sz="2400" dirty="0"/>
              <a:t>心尖部</a:t>
            </a:r>
            <a:endParaRPr lang="zh-CN" altLang="en-US" sz="2400" dirty="0" smtClean="0"/>
          </a:p>
        </p:txBody>
      </p:sp>
      <p:sp>
        <p:nvSpPr>
          <p:cNvPr id="37892" name="Rectangle 2"/>
          <p:cNvSpPr>
            <a:spLocks noGrp="1" noChangeArrowheads="1"/>
          </p:cNvSpPr>
          <p:nvPr>
            <p:ph type="title"/>
          </p:nvPr>
        </p:nvSpPr>
        <p:spPr/>
        <p:txBody>
          <a:bodyPr/>
          <a:lstStyle/>
          <a:p>
            <a:pPr eaLnBrk="1" hangingPunct="1"/>
            <a:r>
              <a:rPr lang="zh-CN" altLang="en-US" dirty="0"/>
              <a:t>第四节  心脏评估</a:t>
            </a:r>
            <a:endParaRPr lang="en-US" altLang="zh-CN" dirty="0" smtClean="0"/>
          </a:p>
        </p:txBody>
      </p:sp>
    </p:spTree>
    <p:extLst>
      <p:ext uri="{BB962C8B-B14F-4D97-AF65-F5344CB8AC3E}">
        <p14:creationId xmlns:p14="http://schemas.microsoft.com/office/powerpoint/2010/main" val="293198550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lvl="1" algn="just" eaLnBrk="1" hangingPunct="1"/>
            <a:r>
              <a:rPr lang="zh-CN" altLang="en-US" dirty="0" smtClean="0"/>
              <a:t>第二心音</a:t>
            </a:r>
          </a:p>
          <a:p>
            <a:pPr lvl="2" algn="just" eaLnBrk="1" hangingPunct="1"/>
            <a:r>
              <a:rPr lang="zh-CN" altLang="en-US" dirty="0" smtClean="0"/>
              <a:t>产生</a:t>
            </a:r>
            <a:r>
              <a:rPr lang="zh-CN" altLang="en-US" dirty="0"/>
              <a:t>机制</a:t>
            </a:r>
            <a:endParaRPr lang="en-US" altLang="zh-CN" dirty="0" smtClean="0"/>
          </a:p>
          <a:p>
            <a:pPr lvl="3" algn="just" eaLnBrk="1" hangingPunct="1"/>
            <a:r>
              <a:rPr lang="zh-CN" altLang="zh-CN" dirty="0"/>
              <a:t>主要由主动脉瓣和肺动脉瓣关闭时的振动所产生</a:t>
            </a:r>
            <a:endParaRPr lang="zh-CN" altLang="en-US" dirty="0" smtClean="0"/>
          </a:p>
          <a:p>
            <a:pPr lvl="2" algn="just" eaLnBrk="1" hangingPunct="1"/>
            <a:r>
              <a:rPr lang="zh-CN" altLang="en-US" dirty="0" smtClean="0"/>
              <a:t>标志</a:t>
            </a:r>
            <a:endParaRPr lang="en-US" altLang="zh-CN" dirty="0" smtClean="0"/>
          </a:p>
          <a:p>
            <a:pPr lvl="3" algn="just" eaLnBrk="1" hangingPunct="1"/>
            <a:r>
              <a:rPr lang="zh-CN" altLang="zh-CN" dirty="0"/>
              <a:t>心室舒张期的开始</a:t>
            </a:r>
            <a:endParaRPr lang="zh-CN" altLang="en-US" dirty="0" smtClean="0"/>
          </a:p>
          <a:p>
            <a:pPr lvl="2" algn="just" eaLnBrk="1" hangingPunct="1"/>
            <a:r>
              <a:rPr lang="zh-CN" altLang="en-US" dirty="0" smtClean="0"/>
              <a:t>最响部位</a:t>
            </a:r>
            <a:endParaRPr lang="en-US" altLang="zh-CN" dirty="0" smtClean="0"/>
          </a:p>
          <a:p>
            <a:pPr lvl="3" algn="just" eaLnBrk="1" hangingPunct="1"/>
            <a:r>
              <a:rPr lang="zh-CN" altLang="zh-CN" dirty="0"/>
              <a:t>心底部</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27101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叩  诊</a:t>
            </a:r>
          </a:p>
        </p:txBody>
      </p:sp>
      <p:sp>
        <p:nvSpPr>
          <p:cNvPr id="3" name="内容占位符 2"/>
          <p:cNvSpPr>
            <a:spLocks noGrp="1"/>
          </p:cNvSpPr>
          <p:nvPr>
            <p:ph idx="1"/>
          </p:nvPr>
        </p:nvSpPr>
        <p:spPr/>
        <p:txBody>
          <a:bodyPr/>
          <a:lstStyle/>
          <a:p>
            <a:pPr marL="0" indent="0">
              <a:buNone/>
            </a:pPr>
            <a:r>
              <a:rPr lang="zh-CN" altLang="en-US" dirty="0" smtClean="0"/>
              <a:t>（二）直接叩诊法</a:t>
            </a:r>
            <a:endParaRPr lang="en-US" altLang="zh-CN" dirty="0" smtClean="0"/>
          </a:p>
          <a:p>
            <a:pPr lvl="1" eaLnBrk="1" hangingPunct="1"/>
            <a:r>
              <a:rPr lang="zh-CN" altLang="en-US" dirty="0"/>
              <a:t>右手中间三</a:t>
            </a:r>
            <a:r>
              <a:rPr lang="zh-CN" altLang="en-US" dirty="0" smtClean="0"/>
              <a:t>指并拢，直接拍击被评估的部位</a:t>
            </a:r>
            <a:endParaRPr lang="en-US" altLang="zh-CN" dirty="0" smtClean="0"/>
          </a:p>
          <a:p>
            <a:pPr lvl="1" eaLnBrk="1" hangingPunct="1"/>
            <a:r>
              <a:rPr lang="zh-CN" altLang="en-US" dirty="0" smtClean="0"/>
              <a:t>适用于胸部或腹部面积较广泛的病变</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36328106"/>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zh-CN" altLang="en-US" dirty="0"/>
              <a:t>第四节  心脏评估</a:t>
            </a:r>
            <a:endParaRPr lang="zh-CN" altLang="en-US" sz="5400" dirty="0"/>
          </a:p>
        </p:txBody>
      </p:sp>
      <p:graphicFrame>
        <p:nvGraphicFramePr>
          <p:cNvPr id="143505" name="Group 145"/>
          <p:cNvGraphicFramePr>
            <a:graphicFrameLocks noGrp="1"/>
          </p:cNvGraphicFramePr>
          <p:nvPr>
            <p:extLst>
              <p:ext uri="{D42A27DB-BD31-4B8C-83A1-F6EECF244321}">
                <p14:modId xmlns:p14="http://schemas.microsoft.com/office/powerpoint/2010/main" val="3133902232"/>
              </p:ext>
            </p:extLst>
          </p:nvPr>
        </p:nvGraphicFramePr>
        <p:xfrm>
          <a:off x="2262457" y="2155116"/>
          <a:ext cx="7705229" cy="4040835"/>
        </p:xfrm>
        <a:graphic>
          <a:graphicData uri="http://schemas.openxmlformats.org/drawingml/2006/table">
            <a:tbl>
              <a:tblPr/>
              <a:tblGrid>
                <a:gridCol w="2212506"/>
                <a:gridCol w="2255328"/>
                <a:gridCol w="3237395"/>
              </a:tblGrid>
              <a:tr h="378115">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1" i="0" u="none" strike="noStrike" cap="none" normalizeH="0" baseline="0" dirty="0" smtClean="0">
                          <a:ln>
                            <a:noFill/>
                          </a:ln>
                          <a:solidFill>
                            <a:srgbClr val="800000"/>
                          </a:solidFill>
                          <a:effectLst/>
                          <a:latin typeface="隶书" pitchFamily="49" charset="-122"/>
                          <a:ea typeface="隶书" pitchFamily="49" charset="-122"/>
                        </a:rPr>
                        <a:t>项目</a:t>
                      </a:r>
                    </a:p>
                  </a:txBody>
                  <a:tcPr marT="45723" marB="45723" horzOverflow="overflow">
                    <a:lnL cap="flat">
                      <a:noFill/>
                    </a:lnL>
                    <a:lnR w="28575" cap="flat" cmpd="sng" algn="ctr">
                      <a:solidFill>
                        <a:srgbClr val="800000"/>
                      </a:solidFill>
                      <a:prstDash val="solid"/>
                      <a:miter lim="800000"/>
                      <a:headEnd type="none" w="med" len="med"/>
                      <a:tailEnd type="none" w="med" len="med"/>
                    </a:lnR>
                    <a:lnT w="38100" cap="flat" cmpd="sng" algn="ctr">
                      <a:solidFill>
                        <a:srgbClr val="800000"/>
                      </a:solidFill>
                      <a:prstDash val="solid"/>
                      <a:miter lim="800000"/>
                      <a:headEnd type="none" w="med" len="med"/>
                      <a:tailEnd type="none" w="med" len="med"/>
                    </a:lnT>
                    <a:lnB w="38100"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1" i="0" u="none" strike="noStrike" cap="none" normalizeH="0" baseline="0" smtClean="0">
                          <a:ln>
                            <a:noFill/>
                          </a:ln>
                          <a:solidFill>
                            <a:srgbClr val="800000"/>
                          </a:solidFill>
                          <a:effectLst/>
                          <a:latin typeface="隶书" pitchFamily="49" charset="-122"/>
                          <a:ea typeface="隶书" pitchFamily="49" charset="-122"/>
                        </a:rPr>
                        <a:t>S</a:t>
                      </a:r>
                      <a:r>
                        <a:rPr kumimoji="1" lang="en-US" altLang="zh-CN" sz="2400" b="1" i="0" u="none" strike="noStrike" cap="none" normalizeH="0" baseline="-12000" smtClean="0">
                          <a:ln>
                            <a:noFill/>
                          </a:ln>
                          <a:solidFill>
                            <a:srgbClr val="800000"/>
                          </a:solidFill>
                          <a:effectLst/>
                          <a:latin typeface="隶书" pitchFamily="49" charset="-122"/>
                          <a:ea typeface="隶书" pitchFamily="49" charset="-122"/>
                        </a:rPr>
                        <a:t>1</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38100" cap="flat" cmpd="sng" algn="ctr">
                      <a:solidFill>
                        <a:srgbClr val="800000"/>
                      </a:solidFill>
                      <a:prstDash val="solid"/>
                      <a:miter lim="800000"/>
                      <a:headEnd type="none" w="med" len="med"/>
                      <a:tailEnd type="none" w="med" len="med"/>
                    </a:lnT>
                    <a:lnB w="38100"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1" i="0" u="none" strike="noStrike" cap="none" normalizeH="0" baseline="0" smtClean="0">
                          <a:ln>
                            <a:noFill/>
                          </a:ln>
                          <a:solidFill>
                            <a:srgbClr val="800000"/>
                          </a:solidFill>
                          <a:effectLst/>
                          <a:latin typeface="隶书" pitchFamily="49" charset="-122"/>
                          <a:ea typeface="隶书" pitchFamily="49" charset="-122"/>
                        </a:rPr>
                        <a:t>S</a:t>
                      </a:r>
                      <a:r>
                        <a:rPr kumimoji="1" lang="en-US" altLang="zh-CN" sz="2400" b="1" i="0" u="none" strike="noStrike" cap="none" normalizeH="0" baseline="-12000" smtClean="0">
                          <a:ln>
                            <a:noFill/>
                          </a:ln>
                          <a:solidFill>
                            <a:srgbClr val="800000"/>
                          </a:solidFill>
                          <a:effectLst/>
                          <a:latin typeface="隶书" pitchFamily="49" charset="-122"/>
                          <a:ea typeface="隶书" pitchFamily="49" charset="-122"/>
                        </a:rPr>
                        <a:t>2</a:t>
                      </a:r>
                    </a:p>
                  </a:txBody>
                  <a:tcPr marT="45723" marB="45723" horzOverflow="overflow">
                    <a:lnL w="28575" cap="flat" cmpd="sng" algn="ctr">
                      <a:solidFill>
                        <a:srgbClr val="800000"/>
                      </a:solidFill>
                      <a:prstDash val="solid"/>
                      <a:miter lim="800000"/>
                      <a:headEnd type="none" w="med" len="med"/>
                      <a:tailEnd type="none" w="med" len="med"/>
                    </a:lnL>
                    <a:lnR cap="flat">
                      <a:noFill/>
                    </a:lnR>
                    <a:lnT w="38100" cap="flat" cmpd="sng" algn="ctr">
                      <a:solidFill>
                        <a:srgbClr val="800000"/>
                      </a:solidFill>
                      <a:prstDash val="solid"/>
                      <a:miter lim="800000"/>
                      <a:headEnd type="none" w="med" len="med"/>
                      <a:tailEnd type="none" w="med" len="med"/>
                    </a:lnT>
                    <a:lnB w="38100" cap="flat" cmpd="sng" algn="ctr">
                      <a:solidFill>
                        <a:srgbClr val="800000"/>
                      </a:solidFill>
                      <a:prstDash val="solid"/>
                      <a:miter lim="800000"/>
                      <a:headEnd type="none" w="med" len="med"/>
                      <a:tailEnd type="none" w="med" len="med"/>
                    </a:lnB>
                    <a:lnTlToBr>
                      <a:noFill/>
                    </a:lnTlToBr>
                    <a:lnBlToTr>
                      <a:noFill/>
                    </a:lnBlToTr>
                    <a:noFill/>
                  </a:tcPr>
                </a:tc>
              </a:tr>
              <a:tr h="452975">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标志</a:t>
                      </a:r>
                    </a:p>
                  </a:txBody>
                  <a:tcPr marT="45723" marB="45723" horzOverflow="overflow">
                    <a:lnL cap="flat">
                      <a:noFill/>
                    </a:lnL>
                    <a:lnR w="28575" cap="flat" cmpd="sng" algn="ctr">
                      <a:solidFill>
                        <a:srgbClr val="800000"/>
                      </a:solidFill>
                      <a:prstDash val="solid"/>
                      <a:miter lim="800000"/>
                      <a:headEnd type="none" w="med" len="med"/>
                      <a:tailEnd type="none" w="med" len="med"/>
                    </a:lnR>
                    <a:lnT w="38100"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心室收缩开始</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38100"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dirty="0" smtClean="0">
                          <a:ln>
                            <a:noFill/>
                          </a:ln>
                          <a:solidFill>
                            <a:srgbClr val="FF6600"/>
                          </a:solidFill>
                          <a:effectLst/>
                          <a:latin typeface="隶书" pitchFamily="49" charset="-122"/>
                          <a:ea typeface="隶书" pitchFamily="49" charset="-122"/>
                        </a:rPr>
                        <a:t>心室舒张开始</a:t>
                      </a:r>
                    </a:p>
                  </a:txBody>
                  <a:tcPr marT="45723" marB="45723" horzOverflow="overflow">
                    <a:lnL w="28575" cap="flat" cmpd="sng" algn="ctr">
                      <a:solidFill>
                        <a:srgbClr val="800000"/>
                      </a:solidFill>
                      <a:prstDash val="solid"/>
                      <a:miter lim="800000"/>
                      <a:headEnd type="none" w="med" len="med"/>
                      <a:tailEnd type="none" w="med" len="med"/>
                    </a:lnL>
                    <a:lnR cap="flat">
                      <a:noFill/>
                    </a:lnR>
                    <a:lnT w="38100"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r>
              <a:tr h="452975">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形成机制</a:t>
                      </a:r>
                    </a:p>
                  </a:txBody>
                  <a:tcPr marT="45723" marB="45723" horzOverflow="overflow">
                    <a:lnL cap="flat">
                      <a:noFill/>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房室瓣关闭</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半月瓣关闭</a:t>
                      </a:r>
                    </a:p>
                  </a:txBody>
                  <a:tcPr marT="45723" marB="45723" horzOverflow="overflow">
                    <a:lnL w="28575" cap="flat" cmpd="sng" algn="ctr">
                      <a:solidFill>
                        <a:srgbClr val="800000"/>
                      </a:solidFill>
                      <a:prstDash val="solid"/>
                      <a:miter lim="800000"/>
                      <a:headEnd type="none" w="med" len="med"/>
                      <a:tailEnd type="none" w="med" len="med"/>
                    </a:lnL>
                    <a:lnR cap="flat">
                      <a:noFill/>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r>
              <a:tr h="452975">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音调</a:t>
                      </a:r>
                    </a:p>
                  </a:txBody>
                  <a:tcPr marT="45723" marB="45723" horzOverflow="overflow">
                    <a:lnL cap="flat">
                      <a:noFill/>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低</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高</a:t>
                      </a:r>
                    </a:p>
                  </a:txBody>
                  <a:tcPr marT="45723" marB="45723" horzOverflow="overflow">
                    <a:lnL w="28575" cap="flat" cmpd="sng" algn="ctr">
                      <a:solidFill>
                        <a:srgbClr val="800000"/>
                      </a:solidFill>
                      <a:prstDash val="solid"/>
                      <a:miter lim="800000"/>
                      <a:headEnd type="none" w="med" len="med"/>
                      <a:tailEnd type="none" w="med" len="med"/>
                    </a:lnL>
                    <a:lnR cap="flat">
                      <a:noFill/>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r>
              <a:tr h="484158">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所占时间</a:t>
                      </a:r>
                    </a:p>
                  </a:txBody>
                  <a:tcPr marT="45723" marB="45723" horzOverflow="overflow">
                    <a:lnL cap="flat">
                      <a:noFill/>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较长</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较短</a:t>
                      </a:r>
                    </a:p>
                  </a:txBody>
                  <a:tcPr marT="45723" marB="45723" horzOverflow="overflow">
                    <a:lnL w="28575" cap="flat" cmpd="sng" algn="ctr">
                      <a:solidFill>
                        <a:srgbClr val="800000"/>
                      </a:solidFill>
                      <a:prstDash val="solid"/>
                      <a:miter lim="800000"/>
                      <a:headEnd type="none" w="med" len="med"/>
                      <a:tailEnd type="none" w="med" len="med"/>
                    </a:lnL>
                    <a:lnR cap="flat">
                      <a:noFill/>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r>
              <a:tr h="452975">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最响部位</a:t>
                      </a:r>
                    </a:p>
                  </a:txBody>
                  <a:tcPr marT="45723" marB="45723" horzOverflow="overflow">
                    <a:lnL cap="flat">
                      <a:noFill/>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心尖部</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心底部</a:t>
                      </a:r>
                    </a:p>
                  </a:txBody>
                  <a:tcPr marT="45723" marB="45723" horzOverflow="overflow">
                    <a:lnL w="28575" cap="flat" cmpd="sng" algn="ctr">
                      <a:solidFill>
                        <a:srgbClr val="800000"/>
                      </a:solidFill>
                      <a:prstDash val="solid"/>
                      <a:miter lim="800000"/>
                      <a:headEnd type="none" w="med" len="med"/>
                      <a:tailEnd type="none" w="med" len="med"/>
                    </a:lnL>
                    <a:lnR cap="flat">
                      <a:noFill/>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r>
              <a:tr h="478687">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en-US" altLang="zh-CN" sz="2400" b="0" i="0" u="none" strike="noStrike" cap="none" normalizeH="0" baseline="0" smtClean="0">
                          <a:ln>
                            <a:noFill/>
                          </a:ln>
                          <a:solidFill>
                            <a:srgbClr val="000099"/>
                          </a:solidFill>
                          <a:effectLst/>
                          <a:latin typeface="隶书" pitchFamily="49" charset="-122"/>
                          <a:ea typeface="隶书" pitchFamily="49" charset="-122"/>
                        </a:rPr>
                        <a:t>S</a:t>
                      </a:r>
                      <a:r>
                        <a:rPr kumimoji="1" lang="en-US" altLang="zh-CN" sz="2400" b="0" i="0" u="none" strike="noStrike" cap="none" normalizeH="0" baseline="-12000" smtClean="0">
                          <a:ln>
                            <a:noFill/>
                          </a:ln>
                          <a:solidFill>
                            <a:srgbClr val="000099"/>
                          </a:solidFill>
                          <a:effectLst/>
                          <a:latin typeface="隶书" pitchFamily="49" charset="-122"/>
                          <a:ea typeface="隶书" pitchFamily="49" charset="-122"/>
                        </a:rPr>
                        <a:t>1</a:t>
                      </a:r>
                      <a:r>
                        <a:rPr kumimoji="1" lang="en-US" altLang="zh-CN" sz="2400" b="0" i="0" u="none" strike="noStrike" cap="none" normalizeH="0" baseline="0" smtClean="0">
                          <a:ln>
                            <a:noFill/>
                          </a:ln>
                          <a:solidFill>
                            <a:srgbClr val="000099"/>
                          </a:solidFill>
                          <a:effectLst/>
                          <a:latin typeface="隶书" pitchFamily="49" charset="-122"/>
                          <a:ea typeface="隶书" pitchFamily="49" charset="-122"/>
                        </a:rPr>
                        <a:t>、S</a:t>
                      </a:r>
                      <a:r>
                        <a:rPr kumimoji="1" lang="en-US" altLang="zh-CN" sz="2400" b="0" i="0" u="none" strike="noStrike" cap="none" normalizeH="0" baseline="-12000" smtClean="0">
                          <a:ln>
                            <a:noFill/>
                          </a:ln>
                          <a:solidFill>
                            <a:srgbClr val="000099"/>
                          </a:solidFill>
                          <a:effectLst/>
                          <a:latin typeface="隶书" pitchFamily="49" charset="-122"/>
                          <a:ea typeface="隶书" pitchFamily="49" charset="-122"/>
                        </a:rPr>
                        <a:t>2</a:t>
                      </a: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间隔</a:t>
                      </a:r>
                    </a:p>
                  </a:txBody>
                  <a:tcPr marT="45723" marB="45723" horzOverflow="overflow">
                    <a:lnL cap="flat">
                      <a:noFill/>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与</a:t>
                      </a:r>
                      <a:r>
                        <a:rPr kumimoji="1" lang="en-US" altLang="zh-CN" sz="2400" b="0" i="0" u="none" strike="noStrike" cap="none" normalizeH="0" baseline="0" smtClean="0">
                          <a:ln>
                            <a:noFill/>
                          </a:ln>
                          <a:solidFill>
                            <a:srgbClr val="FF6600"/>
                          </a:solidFill>
                          <a:effectLst/>
                          <a:latin typeface="隶书" pitchFamily="49" charset="-122"/>
                          <a:ea typeface="隶书" pitchFamily="49" charset="-122"/>
                        </a:rPr>
                        <a:t>S</a:t>
                      </a:r>
                      <a:r>
                        <a:rPr kumimoji="1" lang="en-US" altLang="zh-CN" sz="2400" b="0" i="0" u="none" strike="noStrike" cap="none" normalizeH="0" baseline="-12000" smtClean="0">
                          <a:ln>
                            <a:noFill/>
                          </a:ln>
                          <a:solidFill>
                            <a:srgbClr val="FF6600"/>
                          </a:solidFill>
                          <a:effectLst/>
                          <a:latin typeface="隶书" pitchFamily="49" charset="-122"/>
                          <a:ea typeface="隶书" pitchFamily="49" charset="-122"/>
                        </a:rPr>
                        <a:t>2</a:t>
                      </a: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间隔较短</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与下一个</a:t>
                      </a:r>
                      <a:r>
                        <a:rPr kumimoji="1" lang="en-US" altLang="zh-CN" sz="2400" b="0" i="0" u="none" strike="noStrike" cap="none" normalizeH="0" baseline="0" smtClean="0">
                          <a:ln>
                            <a:noFill/>
                          </a:ln>
                          <a:solidFill>
                            <a:srgbClr val="FF6600"/>
                          </a:solidFill>
                          <a:effectLst/>
                          <a:latin typeface="隶书" pitchFamily="49" charset="-122"/>
                          <a:ea typeface="隶书" pitchFamily="49" charset="-122"/>
                        </a:rPr>
                        <a:t>S</a:t>
                      </a:r>
                      <a:r>
                        <a:rPr kumimoji="1" lang="en-US" altLang="zh-CN" sz="2400" b="0" i="0" u="none" strike="noStrike" cap="none" normalizeH="0" baseline="-12000" smtClean="0">
                          <a:ln>
                            <a:noFill/>
                          </a:ln>
                          <a:solidFill>
                            <a:srgbClr val="FF6600"/>
                          </a:solidFill>
                          <a:effectLst/>
                          <a:latin typeface="隶书" pitchFamily="49" charset="-122"/>
                          <a:ea typeface="隶书" pitchFamily="49" charset="-122"/>
                        </a:rPr>
                        <a:t>1</a:t>
                      </a: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间隔较长</a:t>
                      </a:r>
                    </a:p>
                  </a:txBody>
                  <a:tcPr marT="45723" marB="45723" horzOverflow="overflow">
                    <a:lnL w="28575" cap="flat" cmpd="sng" algn="ctr">
                      <a:solidFill>
                        <a:srgbClr val="800000"/>
                      </a:solidFill>
                      <a:prstDash val="solid"/>
                      <a:miter lim="800000"/>
                      <a:headEnd type="none" w="med" len="med"/>
                      <a:tailEnd type="none" w="med" len="med"/>
                    </a:lnL>
                    <a:lnR cap="flat">
                      <a:noFill/>
                    </a:lnR>
                    <a:lnT w="28575" cap="flat" cmpd="sng" algn="ctr">
                      <a:solidFill>
                        <a:srgbClr val="800000"/>
                      </a:solidFill>
                      <a:prstDash val="solid"/>
                      <a:miter lim="800000"/>
                      <a:headEnd type="none" w="med" len="med"/>
                      <a:tailEnd type="none" w="med" len="med"/>
                    </a:lnT>
                    <a:lnB w="28575" cap="flat" cmpd="sng" algn="ctr">
                      <a:solidFill>
                        <a:srgbClr val="800000"/>
                      </a:solidFill>
                      <a:prstDash val="solid"/>
                      <a:miter lim="800000"/>
                      <a:headEnd type="none" w="med" len="med"/>
                      <a:tailEnd type="none" w="med" len="med"/>
                    </a:lnB>
                    <a:lnTlToBr>
                      <a:noFill/>
                    </a:lnTlToBr>
                    <a:lnBlToTr>
                      <a:noFill/>
                    </a:lnBlToTr>
                    <a:noFill/>
                  </a:tcPr>
                </a:tc>
              </a:tr>
              <a:tr h="827172">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99"/>
                          </a:solidFill>
                          <a:effectLst/>
                          <a:latin typeface="隶书" pitchFamily="49" charset="-122"/>
                          <a:ea typeface="隶书" pitchFamily="49" charset="-122"/>
                        </a:rPr>
                        <a:t>与心尖搏动的关系</a:t>
                      </a:r>
                    </a:p>
                  </a:txBody>
                  <a:tcPr marT="45723" marB="45723" horzOverflow="overflow">
                    <a:lnL cap="flat">
                      <a:noFill/>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38100"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FF6600"/>
                          </a:solidFill>
                          <a:effectLst/>
                          <a:latin typeface="隶书" pitchFamily="49" charset="-122"/>
                          <a:ea typeface="隶书" pitchFamily="49" charset="-122"/>
                        </a:rPr>
                        <a:t>同时出现</a:t>
                      </a:r>
                    </a:p>
                  </a:txBody>
                  <a:tcPr marT="45723" marB="45723" horzOverflow="overflow">
                    <a:lnL w="28575" cap="flat" cmpd="sng" algn="ctr">
                      <a:solidFill>
                        <a:srgbClr val="800000"/>
                      </a:solidFill>
                      <a:prstDash val="solid"/>
                      <a:miter lim="800000"/>
                      <a:headEnd type="none" w="med" len="med"/>
                      <a:tailEnd type="none" w="med" len="med"/>
                    </a:lnL>
                    <a:lnR w="28575" cap="flat" cmpd="sng" algn="ctr">
                      <a:solidFill>
                        <a:srgbClr val="800000"/>
                      </a:solidFill>
                      <a:prstDash val="solid"/>
                      <a:miter lim="800000"/>
                      <a:headEnd type="none" w="med" len="med"/>
                      <a:tailEnd type="none" w="med" len="med"/>
                    </a:lnR>
                    <a:lnT w="28575" cap="flat" cmpd="sng" algn="ctr">
                      <a:solidFill>
                        <a:srgbClr val="800000"/>
                      </a:solidFill>
                      <a:prstDash val="solid"/>
                      <a:miter lim="800000"/>
                      <a:headEnd type="none" w="med" len="med"/>
                      <a:tailEnd type="none" w="med" len="med"/>
                    </a:lnT>
                    <a:lnB w="38100" cap="flat" cmpd="sng" algn="ctr">
                      <a:solidFill>
                        <a:srgbClr val="800000"/>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dirty="0" smtClean="0">
                          <a:ln>
                            <a:noFill/>
                          </a:ln>
                          <a:solidFill>
                            <a:srgbClr val="FF6600"/>
                          </a:solidFill>
                          <a:effectLst/>
                          <a:latin typeface="隶书" pitchFamily="49" charset="-122"/>
                          <a:ea typeface="隶书" pitchFamily="49" charset="-122"/>
                        </a:rPr>
                        <a:t>之后出现</a:t>
                      </a:r>
                    </a:p>
                  </a:txBody>
                  <a:tcPr marT="45723" marB="45723" horzOverflow="overflow">
                    <a:lnL w="28575" cap="flat" cmpd="sng" algn="ctr">
                      <a:solidFill>
                        <a:srgbClr val="800000"/>
                      </a:solidFill>
                      <a:prstDash val="solid"/>
                      <a:miter lim="800000"/>
                      <a:headEnd type="none" w="med" len="med"/>
                      <a:tailEnd type="none" w="med" len="med"/>
                    </a:lnL>
                    <a:lnR cap="flat">
                      <a:noFill/>
                    </a:lnR>
                    <a:lnT w="28575" cap="flat" cmpd="sng" algn="ctr">
                      <a:solidFill>
                        <a:srgbClr val="800000"/>
                      </a:solidFill>
                      <a:prstDash val="solid"/>
                      <a:miter lim="800000"/>
                      <a:headEnd type="none" w="med" len="med"/>
                      <a:tailEnd type="none" w="med" len="med"/>
                    </a:lnT>
                    <a:lnB w="38100" cap="flat" cmpd="sng" algn="ctr">
                      <a:solidFill>
                        <a:srgbClr val="800000"/>
                      </a:solidFill>
                      <a:prstDash val="solid"/>
                      <a:miter lim="800000"/>
                      <a:headEnd type="none" w="med" len="med"/>
                      <a:tailEnd type="none" w="med" len="med"/>
                    </a:lnB>
                    <a:lnTlToBr>
                      <a:noFill/>
                    </a:lnTlToBr>
                    <a:lnBlToTr>
                      <a:noFill/>
                    </a:lnBlToTr>
                    <a:noFill/>
                  </a:tcPr>
                </a:tc>
              </a:tr>
            </a:tbl>
          </a:graphicData>
        </a:graphic>
      </p:graphicFrame>
      <p:sp>
        <p:nvSpPr>
          <p:cNvPr id="39975" name="Rectangle 146"/>
          <p:cNvSpPr>
            <a:spLocks noGrp="1" noChangeArrowheads="1"/>
          </p:cNvSpPr>
          <p:nvPr>
            <p:ph type="body" idx="1"/>
          </p:nvPr>
        </p:nvSpPr>
        <p:spPr>
          <a:xfrm>
            <a:off x="300941" y="1434341"/>
            <a:ext cx="5416952" cy="4876800"/>
          </a:xfrm>
        </p:spPr>
        <p:txBody>
          <a:bodyPr/>
          <a:lstStyle/>
          <a:p>
            <a:pPr algn="ctr" eaLnBrk="1" hangingPunct="1">
              <a:buNone/>
            </a:pPr>
            <a:r>
              <a:rPr lang="zh-CN" altLang="en-US" sz="2400" dirty="0" smtClean="0"/>
              <a:t>（</a:t>
            </a:r>
            <a:r>
              <a:rPr lang="en-US" altLang="zh-CN" sz="2400" dirty="0" smtClean="0"/>
              <a:t>2</a:t>
            </a:r>
            <a:r>
              <a:rPr lang="zh-CN" altLang="en-US" sz="2400" dirty="0" smtClean="0"/>
              <a:t>）第一心音</a:t>
            </a:r>
            <a:r>
              <a:rPr lang="zh-CN" altLang="en-US" sz="2400" dirty="0"/>
              <a:t>与第二心音的区别</a:t>
            </a:r>
            <a:endParaRPr lang="zh-CN" altLang="en-US" sz="2400" dirty="0" smtClean="0"/>
          </a:p>
        </p:txBody>
      </p:sp>
    </p:spTree>
    <p:extLst>
      <p:ext uri="{BB962C8B-B14F-4D97-AF65-F5344CB8AC3E}">
        <p14:creationId xmlns:p14="http://schemas.microsoft.com/office/powerpoint/2010/main" val="205181829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203779" name="Rectangle 3"/>
          <p:cNvSpPr>
            <a:spLocks noGrp="1" noChangeArrowheads="1"/>
          </p:cNvSpPr>
          <p:nvPr>
            <p:ph type="body" sz="half" idx="1"/>
          </p:nvPr>
        </p:nvSpPr>
        <p:spPr>
          <a:xfrm>
            <a:off x="464897" y="1306791"/>
            <a:ext cx="7924800" cy="4920389"/>
          </a:xfrm>
        </p:spPr>
        <p:txBody>
          <a:bodyPr/>
          <a:lstStyle/>
          <a:p>
            <a:pPr marL="173038" lvl="1" indent="0" eaLnBrk="1" hangingPunct="1">
              <a:buNone/>
              <a:tabLst>
                <a:tab pos="173038" algn="l"/>
              </a:tabLst>
            </a:pPr>
            <a:r>
              <a:rPr lang="zh-CN" altLang="en-US" dirty="0" smtClean="0"/>
              <a:t>（</a:t>
            </a:r>
            <a:r>
              <a:rPr lang="en-US" altLang="zh-CN" dirty="0" smtClean="0"/>
              <a:t>3</a:t>
            </a:r>
            <a:r>
              <a:rPr lang="zh-CN" altLang="en-US" dirty="0" smtClean="0"/>
              <a:t>）心音的改变及其临床意义</a:t>
            </a:r>
            <a:endParaRPr lang="en-US" altLang="zh-CN" dirty="0" smtClean="0">
              <a:latin typeface="楷体_GB2312"/>
            </a:endParaRPr>
          </a:p>
          <a:p>
            <a:pPr lvl="1" indent="-211138" eaLnBrk="1" hangingPunct="1"/>
            <a:r>
              <a:rPr lang="zh-CN" altLang="en-US" sz="2200" dirty="0" smtClean="0">
                <a:latin typeface="楷体_GB2312"/>
              </a:rPr>
              <a:t>心音强度变化</a:t>
            </a:r>
            <a:endParaRPr lang="zh-CN" altLang="en-US" sz="2200" dirty="0">
              <a:latin typeface="楷体_GB2312"/>
            </a:endParaRPr>
          </a:p>
          <a:p>
            <a:pPr lvl="2" eaLnBrk="1" hangingPunct="1">
              <a:buNone/>
            </a:pPr>
            <a:r>
              <a:rPr lang="zh-CN" altLang="en-US" dirty="0" smtClean="0">
                <a:latin typeface="楷体_GB2312"/>
              </a:rPr>
              <a:t>①第一心音强度改变</a:t>
            </a:r>
            <a:endParaRPr lang="zh-CN" altLang="en-US" dirty="0">
              <a:latin typeface="楷体_GB2312"/>
            </a:endParaRPr>
          </a:p>
          <a:p>
            <a:pPr lvl="3" eaLnBrk="1" hangingPunct="1"/>
            <a:r>
              <a:rPr lang="zh-CN" altLang="en-US" dirty="0">
                <a:latin typeface="楷体_GB2312"/>
              </a:rPr>
              <a:t>影响其强弱的</a:t>
            </a:r>
            <a:r>
              <a:rPr lang="zh-CN" altLang="en-US" dirty="0" smtClean="0">
                <a:latin typeface="楷体_GB2312"/>
              </a:rPr>
              <a:t>因素</a:t>
            </a:r>
            <a:endParaRPr lang="en-US" altLang="zh-CN" dirty="0" smtClean="0">
              <a:latin typeface="楷体_GB2312"/>
            </a:endParaRPr>
          </a:p>
          <a:p>
            <a:pPr lvl="4"/>
            <a:r>
              <a:rPr lang="zh-CN" altLang="en-US" dirty="0" smtClean="0">
                <a:latin typeface="楷体_GB2312"/>
              </a:rPr>
              <a:t>心肌</a:t>
            </a:r>
            <a:r>
              <a:rPr lang="zh-CN" altLang="en-US" dirty="0">
                <a:latin typeface="楷体_GB2312"/>
              </a:rPr>
              <a:t>收缩力强弱</a:t>
            </a:r>
          </a:p>
          <a:p>
            <a:pPr lvl="4" algn="just"/>
            <a:r>
              <a:rPr lang="zh-CN" altLang="en-US" dirty="0">
                <a:latin typeface="楷体_GB2312"/>
              </a:rPr>
              <a:t>心室充盈度</a:t>
            </a:r>
          </a:p>
          <a:p>
            <a:pPr lvl="4" algn="just"/>
            <a:r>
              <a:rPr lang="zh-CN" altLang="en-US" dirty="0">
                <a:latin typeface="楷体_GB2312"/>
              </a:rPr>
              <a:t>瓣膜情况</a:t>
            </a:r>
          </a:p>
          <a:p>
            <a:pPr lvl="5" algn="just">
              <a:buFont typeface="Wingdings" pitchFamily="2" charset="2"/>
              <a:buNone/>
            </a:pPr>
            <a:r>
              <a:rPr lang="zh-CN" altLang="en-US" dirty="0">
                <a:latin typeface="楷体_GB2312"/>
              </a:rPr>
              <a:t>(位置、弹性</a:t>
            </a:r>
            <a:r>
              <a:rPr lang="zh-CN" altLang="en-US" dirty="0" smtClean="0">
                <a:latin typeface="楷体_GB2312"/>
              </a:rPr>
              <a:t>)</a:t>
            </a:r>
            <a:endParaRPr lang="en-US" altLang="zh-CN" dirty="0" smtClean="0">
              <a:latin typeface="楷体_GB2312"/>
            </a:endParaRPr>
          </a:p>
          <a:p>
            <a:pPr lvl="3" algn="just" eaLnBrk="1" hangingPunct="1"/>
            <a:r>
              <a:rPr lang="zh-CN" altLang="en-US" sz="1600" dirty="0">
                <a:latin typeface="楷体_GB2312"/>
              </a:rPr>
              <a:t>增强</a:t>
            </a:r>
          </a:p>
          <a:p>
            <a:pPr lvl="4" algn="just"/>
            <a:r>
              <a:rPr lang="zh-CN" altLang="en-US" dirty="0">
                <a:latin typeface="楷体_GB2312"/>
              </a:rPr>
              <a:t>高热、甲亢等</a:t>
            </a:r>
          </a:p>
          <a:p>
            <a:pPr lvl="4" algn="just"/>
            <a:r>
              <a:rPr lang="zh-CN" altLang="en-US" dirty="0">
                <a:latin typeface="楷体_GB2312"/>
              </a:rPr>
              <a:t>二尖瓣狭窄</a:t>
            </a:r>
          </a:p>
          <a:p>
            <a:pPr lvl="3" algn="just" eaLnBrk="1" hangingPunct="1"/>
            <a:r>
              <a:rPr lang="zh-CN" altLang="en-US" sz="1600" dirty="0">
                <a:latin typeface="楷体_GB2312"/>
              </a:rPr>
              <a:t>减弱：</a:t>
            </a:r>
            <a:endParaRPr lang="zh-CN" altLang="en-US" sz="1600" dirty="0">
              <a:solidFill>
                <a:srgbClr val="FF0000"/>
              </a:solidFill>
              <a:latin typeface="楷体_GB2312"/>
            </a:endParaRPr>
          </a:p>
          <a:p>
            <a:pPr lvl="4" algn="just"/>
            <a:r>
              <a:rPr lang="zh-CN" altLang="en-US" dirty="0">
                <a:latin typeface="楷体_GB2312"/>
              </a:rPr>
              <a:t>心肌炎、心肌病、心梗、心衰等</a:t>
            </a:r>
            <a:endParaRPr lang="en-US" altLang="zh-CN" dirty="0">
              <a:latin typeface="楷体_GB2312"/>
            </a:endParaRPr>
          </a:p>
          <a:p>
            <a:pPr lvl="4" algn="just"/>
            <a:r>
              <a:rPr lang="zh-CN" altLang="en-US" dirty="0">
                <a:latin typeface="楷体_GB2312"/>
              </a:rPr>
              <a:t>二尖瓣关闭不全</a:t>
            </a:r>
          </a:p>
          <a:p>
            <a:pPr lvl="5" algn="just">
              <a:buFont typeface="Wingdings" pitchFamily="2" charset="2"/>
              <a:buNone/>
            </a:pPr>
            <a:endParaRPr lang="zh-CN" altLang="en-US" sz="2600" dirty="0"/>
          </a:p>
        </p:txBody>
      </p:sp>
    </p:spTree>
    <p:extLst>
      <p:ext uri="{BB962C8B-B14F-4D97-AF65-F5344CB8AC3E}">
        <p14:creationId xmlns:p14="http://schemas.microsoft.com/office/powerpoint/2010/main" val="4106162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3779">
                                            <p:txEl>
                                              <p:pRg st="0" end="0"/>
                                            </p:txEl>
                                          </p:spTgt>
                                        </p:tgtEl>
                                        <p:attrNameLst>
                                          <p:attrName>style.visibility</p:attrName>
                                        </p:attrNameLst>
                                      </p:cBhvr>
                                      <p:to>
                                        <p:strVal val="visible"/>
                                      </p:to>
                                    </p:set>
                                    <p:animEffect transition="in" filter="wipe(left)">
                                      <p:cBhvr>
                                        <p:cTn id="7" dur="500"/>
                                        <p:tgtEl>
                                          <p:spTgt spid="203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3779">
                                            <p:txEl>
                                              <p:pRg st="1" end="1"/>
                                            </p:txEl>
                                          </p:spTgt>
                                        </p:tgtEl>
                                        <p:attrNameLst>
                                          <p:attrName>style.visibility</p:attrName>
                                        </p:attrNameLst>
                                      </p:cBhvr>
                                      <p:to>
                                        <p:strVal val="visible"/>
                                      </p:to>
                                    </p:set>
                                    <p:animEffect transition="in" filter="wipe(left)">
                                      <p:cBhvr>
                                        <p:cTn id="12" dur="500"/>
                                        <p:tgtEl>
                                          <p:spTgt spid="203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3779">
                                            <p:txEl>
                                              <p:pRg st="2" end="2"/>
                                            </p:txEl>
                                          </p:spTgt>
                                        </p:tgtEl>
                                        <p:attrNameLst>
                                          <p:attrName>style.visibility</p:attrName>
                                        </p:attrNameLst>
                                      </p:cBhvr>
                                      <p:to>
                                        <p:strVal val="visible"/>
                                      </p:to>
                                    </p:set>
                                    <p:animEffect transition="in" filter="wipe(left)">
                                      <p:cBhvr>
                                        <p:cTn id="17" dur="500"/>
                                        <p:tgtEl>
                                          <p:spTgt spid="203779">
                                            <p:txEl>
                                              <p:pRg st="2" end="2"/>
                                            </p:txEl>
                                          </p:spTgt>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3779">
                                            <p:txEl>
                                              <p:pRg st="3" end="3"/>
                                            </p:txEl>
                                          </p:spTgt>
                                        </p:tgtEl>
                                        <p:attrNameLst>
                                          <p:attrName>style.visibility</p:attrName>
                                        </p:attrNameLst>
                                      </p:cBhvr>
                                      <p:to>
                                        <p:strVal val="visible"/>
                                      </p:to>
                                    </p:set>
                                    <p:animEffect transition="in" filter="wipe(left)">
                                      <p:cBhvr>
                                        <p:cTn id="20" dur="500"/>
                                        <p:tgtEl>
                                          <p:spTgt spid="203779">
                                            <p:txEl>
                                              <p:pRg st="3" end="3"/>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03779">
                                            <p:txEl>
                                              <p:pRg st="4" end="4"/>
                                            </p:txEl>
                                          </p:spTgt>
                                        </p:tgtEl>
                                        <p:attrNameLst>
                                          <p:attrName>style.visibility</p:attrName>
                                        </p:attrNameLst>
                                      </p:cBhvr>
                                      <p:to>
                                        <p:strVal val="visible"/>
                                      </p:to>
                                    </p:set>
                                    <p:animEffect transition="in" filter="wipe(left)">
                                      <p:cBhvr>
                                        <p:cTn id="23" dur="500"/>
                                        <p:tgtEl>
                                          <p:spTgt spid="203779">
                                            <p:txEl>
                                              <p:pRg st="4" end="4"/>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03779">
                                            <p:txEl>
                                              <p:pRg st="5" end="5"/>
                                            </p:txEl>
                                          </p:spTgt>
                                        </p:tgtEl>
                                        <p:attrNameLst>
                                          <p:attrName>style.visibility</p:attrName>
                                        </p:attrNameLst>
                                      </p:cBhvr>
                                      <p:to>
                                        <p:strVal val="visible"/>
                                      </p:to>
                                    </p:set>
                                    <p:animEffect transition="in" filter="wipe(left)">
                                      <p:cBhvr>
                                        <p:cTn id="26" dur="500"/>
                                        <p:tgtEl>
                                          <p:spTgt spid="203779">
                                            <p:txEl>
                                              <p:pRg st="5" end="5"/>
                                            </p:tx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3779">
                                            <p:txEl>
                                              <p:pRg st="6" end="6"/>
                                            </p:txEl>
                                          </p:spTgt>
                                        </p:tgtEl>
                                        <p:attrNameLst>
                                          <p:attrName>style.visibility</p:attrName>
                                        </p:attrNameLst>
                                      </p:cBhvr>
                                      <p:to>
                                        <p:strVal val="visible"/>
                                      </p:to>
                                    </p:set>
                                    <p:animEffect transition="in" filter="wipe(left)">
                                      <p:cBhvr>
                                        <p:cTn id="29" dur="500"/>
                                        <p:tgtEl>
                                          <p:spTgt spid="203779">
                                            <p:txEl>
                                              <p:pRg st="6" end="6"/>
                                            </p:txEl>
                                          </p:spTgt>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03779">
                                            <p:txEl>
                                              <p:pRg st="7" end="7"/>
                                            </p:txEl>
                                          </p:spTgt>
                                        </p:tgtEl>
                                        <p:attrNameLst>
                                          <p:attrName>style.visibility</p:attrName>
                                        </p:attrNameLst>
                                      </p:cBhvr>
                                      <p:to>
                                        <p:strVal val="visible"/>
                                      </p:to>
                                    </p:set>
                                    <p:animEffect transition="in" filter="wipe(left)">
                                      <p:cBhvr>
                                        <p:cTn id="32" dur="500"/>
                                        <p:tgtEl>
                                          <p:spTgt spid="203779">
                                            <p:txEl>
                                              <p:pRg st="7" end="7"/>
                                            </p:txEl>
                                          </p:spTgt>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03779">
                                            <p:txEl>
                                              <p:pRg st="8" end="8"/>
                                            </p:txEl>
                                          </p:spTgt>
                                        </p:tgtEl>
                                        <p:attrNameLst>
                                          <p:attrName>style.visibility</p:attrName>
                                        </p:attrNameLst>
                                      </p:cBhvr>
                                      <p:to>
                                        <p:strVal val="visible"/>
                                      </p:to>
                                    </p:set>
                                    <p:animEffect transition="in" filter="wipe(left)">
                                      <p:cBhvr>
                                        <p:cTn id="35" dur="500"/>
                                        <p:tgtEl>
                                          <p:spTgt spid="203779">
                                            <p:txEl>
                                              <p:pRg st="8" end="8"/>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03779">
                                            <p:txEl>
                                              <p:pRg st="9" end="9"/>
                                            </p:txEl>
                                          </p:spTgt>
                                        </p:tgtEl>
                                        <p:attrNameLst>
                                          <p:attrName>style.visibility</p:attrName>
                                        </p:attrNameLst>
                                      </p:cBhvr>
                                      <p:to>
                                        <p:strVal val="visible"/>
                                      </p:to>
                                    </p:set>
                                    <p:animEffect transition="in" filter="wipe(left)">
                                      <p:cBhvr>
                                        <p:cTn id="38" dur="500"/>
                                        <p:tgtEl>
                                          <p:spTgt spid="203779">
                                            <p:txEl>
                                              <p:pRg st="9" end="9"/>
                                            </p:txEl>
                                          </p:spTgt>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03779">
                                            <p:txEl>
                                              <p:pRg st="10" end="10"/>
                                            </p:txEl>
                                          </p:spTgt>
                                        </p:tgtEl>
                                        <p:attrNameLst>
                                          <p:attrName>style.visibility</p:attrName>
                                        </p:attrNameLst>
                                      </p:cBhvr>
                                      <p:to>
                                        <p:strVal val="visible"/>
                                      </p:to>
                                    </p:set>
                                    <p:animEffect transition="in" filter="wipe(left)">
                                      <p:cBhvr>
                                        <p:cTn id="41" dur="500"/>
                                        <p:tgtEl>
                                          <p:spTgt spid="203779">
                                            <p:txEl>
                                              <p:pRg st="10" end="10"/>
                                            </p:txEl>
                                          </p:spTgt>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03779">
                                            <p:txEl>
                                              <p:pRg st="11" end="11"/>
                                            </p:txEl>
                                          </p:spTgt>
                                        </p:tgtEl>
                                        <p:attrNameLst>
                                          <p:attrName>style.visibility</p:attrName>
                                        </p:attrNameLst>
                                      </p:cBhvr>
                                      <p:to>
                                        <p:strVal val="visible"/>
                                      </p:to>
                                    </p:set>
                                    <p:animEffect transition="in" filter="wipe(left)">
                                      <p:cBhvr>
                                        <p:cTn id="44" dur="500"/>
                                        <p:tgtEl>
                                          <p:spTgt spid="203779">
                                            <p:txEl>
                                              <p:pRg st="11" end="11"/>
                                            </p:txEl>
                                          </p:spTgt>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3779">
                                            <p:txEl>
                                              <p:pRg st="12" end="12"/>
                                            </p:txEl>
                                          </p:spTgt>
                                        </p:tgtEl>
                                        <p:attrNameLst>
                                          <p:attrName>style.visibility</p:attrName>
                                        </p:attrNameLst>
                                      </p:cBhvr>
                                      <p:to>
                                        <p:strVal val="visible"/>
                                      </p:to>
                                    </p:set>
                                    <p:animEffect transition="in" filter="wipe(left)">
                                      <p:cBhvr>
                                        <p:cTn id="47" dur="500"/>
                                        <p:tgtEl>
                                          <p:spTgt spid="203779">
                                            <p:txEl>
                                              <p:pRg st="12" end="12"/>
                                            </p:txEl>
                                          </p:spTgt>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03779">
                                            <p:txEl>
                                              <p:pRg st="13" end="13"/>
                                            </p:txEl>
                                          </p:spTgt>
                                        </p:tgtEl>
                                        <p:attrNameLst>
                                          <p:attrName>style.visibility</p:attrName>
                                        </p:attrNameLst>
                                      </p:cBhvr>
                                      <p:to>
                                        <p:strVal val="visible"/>
                                      </p:to>
                                    </p:set>
                                    <p:animEffect transition="in" filter="wipe(left)">
                                      <p:cBhvr>
                                        <p:cTn id="50" dur="500"/>
                                        <p:tgtEl>
                                          <p:spTgt spid="20377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build="p" bldLvl="3"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159747" name="Rectangle 3"/>
          <p:cNvSpPr>
            <a:spLocks noGrp="1" noChangeArrowheads="1"/>
          </p:cNvSpPr>
          <p:nvPr>
            <p:ph type="body" idx="1"/>
          </p:nvPr>
        </p:nvSpPr>
        <p:spPr/>
        <p:txBody>
          <a:bodyPr/>
          <a:lstStyle/>
          <a:p>
            <a:pPr lvl="2" eaLnBrk="1" hangingPunct="1">
              <a:buNone/>
            </a:pPr>
            <a:r>
              <a:rPr lang="zh-CN" altLang="en-US" dirty="0" smtClean="0"/>
              <a:t>②第二心音强度改变</a:t>
            </a:r>
          </a:p>
          <a:p>
            <a:pPr lvl="3" eaLnBrk="1" hangingPunct="1"/>
            <a:r>
              <a:rPr lang="zh-CN" altLang="en-US" sz="2400" dirty="0" smtClean="0"/>
              <a:t>影响其强弱的因素</a:t>
            </a:r>
          </a:p>
          <a:p>
            <a:pPr lvl="4" eaLnBrk="1" hangingPunct="1"/>
            <a:r>
              <a:rPr lang="zh-CN" altLang="en-US" sz="2400" dirty="0" smtClean="0"/>
              <a:t>主要取决于主动脉及肺动脉压力及半月瓣情况</a:t>
            </a:r>
          </a:p>
          <a:p>
            <a:pPr lvl="3" eaLnBrk="1" hangingPunct="1"/>
            <a:r>
              <a:rPr lang="en-US" altLang="zh-CN" sz="2400" dirty="0" smtClean="0"/>
              <a:t>A</a:t>
            </a:r>
            <a:r>
              <a:rPr lang="en-US" altLang="zh-CN" sz="2400" baseline="-14000" dirty="0" smtClean="0"/>
              <a:t>2</a:t>
            </a:r>
          </a:p>
          <a:p>
            <a:pPr lvl="4" eaLnBrk="1" hangingPunct="1"/>
            <a:r>
              <a:rPr lang="zh-CN" altLang="en-US" sz="2400" dirty="0" smtClean="0"/>
              <a:t>增强：高血压、主动脉硬化</a:t>
            </a:r>
          </a:p>
          <a:p>
            <a:pPr lvl="4" eaLnBrk="1" hangingPunct="1"/>
            <a:r>
              <a:rPr lang="zh-CN" altLang="en-US" sz="2400" dirty="0" smtClean="0"/>
              <a:t>减弱：低血压、主动脉瓣狭窄或关闭不全</a:t>
            </a:r>
          </a:p>
          <a:p>
            <a:pPr lvl="3" eaLnBrk="1" hangingPunct="1"/>
            <a:r>
              <a:rPr lang="en-US" altLang="zh-CN" sz="2400" dirty="0" smtClean="0"/>
              <a:t>P</a:t>
            </a:r>
            <a:r>
              <a:rPr lang="en-US" altLang="zh-CN" sz="2400" baseline="-14000" dirty="0" smtClean="0"/>
              <a:t>2</a:t>
            </a:r>
          </a:p>
          <a:p>
            <a:pPr lvl="4" eaLnBrk="1" hangingPunct="1"/>
            <a:r>
              <a:rPr lang="zh-CN" altLang="en-US" sz="2400" dirty="0" smtClean="0"/>
              <a:t>增强：二尖瓣狭窄、左心衰等</a:t>
            </a:r>
          </a:p>
          <a:p>
            <a:pPr lvl="4" eaLnBrk="1" hangingPunct="1"/>
            <a:r>
              <a:rPr lang="zh-CN" altLang="en-US" sz="2400" dirty="0" smtClean="0"/>
              <a:t>减弱：肺动脉瓣狭窄或关闭不全</a:t>
            </a:r>
            <a:endParaRPr lang="en-US" altLang="zh-CN" sz="2400" baseline="-14000" dirty="0" smtClean="0"/>
          </a:p>
        </p:txBody>
      </p:sp>
    </p:spTree>
    <p:extLst>
      <p:ext uri="{BB962C8B-B14F-4D97-AF65-F5344CB8AC3E}">
        <p14:creationId xmlns:p14="http://schemas.microsoft.com/office/powerpoint/2010/main" val="8901501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Effect transition="in" filter="wipe(left)">
                                      <p:cBhvr>
                                        <p:cTn id="7" dur="500"/>
                                        <p:tgtEl>
                                          <p:spTgt spid="159747">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9747">
                                            <p:txEl>
                                              <p:pRg st="1" end="1"/>
                                            </p:txEl>
                                          </p:spTgt>
                                        </p:tgtEl>
                                        <p:attrNameLst>
                                          <p:attrName>style.visibility</p:attrName>
                                        </p:attrNameLst>
                                      </p:cBhvr>
                                      <p:to>
                                        <p:strVal val="visible"/>
                                      </p:to>
                                    </p:set>
                                    <p:animEffect transition="in" filter="wipe(left)">
                                      <p:cBhvr>
                                        <p:cTn id="10" dur="500"/>
                                        <p:tgtEl>
                                          <p:spTgt spid="159747">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59747">
                                            <p:txEl>
                                              <p:pRg st="2" end="2"/>
                                            </p:txEl>
                                          </p:spTgt>
                                        </p:tgtEl>
                                        <p:attrNameLst>
                                          <p:attrName>style.visibility</p:attrName>
                                        </p:attrNameLst>
                                      </p:cBhvr>
                                      <p:to>
                                        <p:strVal val="visible"/>
                                      </p:to>
                                    </p:set>
                                    <p:animEffect transition="in" filter="wipe(left)">
                                      <p:cBhvr>
                                        <p:cTn id="13" dur="500"/>
                                        <p:tgtEl>
                                          <p:spTgt spid="159747">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59747">
                                            <p:txEl>
                                              <p:pRg st="3" end="3"/>
                                            </p:txEl>
                                          </p:spTgt>
                                        </p:tgtEl>
                                        <p:attrNameLst>
                                          <p:attrName>style.visibility</p:attrName>
                                        </p:attrNameLst>
                                      </p:cBhvr>
                                      <p:to>
                                        <p:strVal val="visible"/>
                                      </p:to>
                                    </p:set>
                                    <p:animEffect transition="in" filter="wipe(left)">
                                      <p:cBhvr>
                                        <p:cTn id="16" dur="500"/>
                                        <p:tgtEl>
                                          <p:spTgt spid="159747">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59747">
                                            <p:txEl>
                                              <p:pRg st="4" end="4"/>
                                            </p:txEl>
                                          </p:spTgt>
                                        </p:tgtEl>
                                        <p:attrNameLst>
                                          <p:attrName>style.visibility</p:attrName>
                                        </p:attrNameLst>
                                      </p:cBhvr>
                                      <p:to>
                                        <p:strVal val="visible"/>
                                      </p:to>
                                    </p:set>
                                    <p:animEffect transition="in" filter="wipe(left)">
                                      <p:cBhvr>
                                        <p:cTn id="19" dur="500"/>
                                        <p:tgtEl>
                                          <p:spTgt spid="159747">
                                            <p:txEl>
                                              <p:pRg st="4" end="4"/>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59747">
                                            <p:txEl>
                                              <p:pRg st="5" end="5"/>
                                            </p:txEl>
                                          </p:spTgt>
                                        </p:tgtEl>
                                        <p:attrNameLst>
                                          <p:attrName>style.visibility</p:attrName>
                                        </p:attrNameLst>
                                      </p:cBhvr>
                                      <p:to>
                                        <p:strVal val="visible"/>
                                      </p:to>
                                    </p:set>
                                    <p:animEffect transition="in" filter="wipe(left)">
                                      <p:cBhvr>
                                        <p:cTn id="22" dur="500"/>
                                        <p:tgtEl>
                                          <p:spTgt spid="159747">
                                            <p:txEl>
                                              <p:pRg st="5" end="5"/>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9747">
                                            <p:txEl>
                                              <p:pRg st="6" end="6"/>
                                            </p:txEl>
                                          </p:spTgt>
                                        </p:tgtEl>
                                        <p:attrNameLst>
                                          <p:attrName>style.visibility</p:attrName>
                                        </p:attrNameLst>
                                      </p:cBhvr>
                                      <p:to>
                                        <p:strVal val="visible"/>
                                      </p:to>
                                    </p:set>
                                    <p:animEffect transition="in" filter="wipe(left)">
                                      <p:cBhvr>
                                        <p:cTn id="25" dur="500"/>
                                        <p:tgtEl>
                                          <p:spTgt spid="159747">
                                            <p:txEl>
                                              <p:pRg st="6" end="6"/>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9747">
                                            <p:txEl>
                                              <p:pRg st="7" end="7"/>
                                            </p:txEl>
                                          </p:spTgt>
                                        </p:tgtEl>
                                        <p:attrNameLst>
                                          <p:attrName>style.visibility</p:attrName>
                                        </p:attrNameLst>
                                      </p:cBhvr>
                                      <p:to>
                                        <p:strVal val="visible"/>
                                      </p:to>
                                    </p:set>
                                    <p:animEffect transition="in" filter="wipe(left)">
                                      <p:cBhvr>
                                        <p:cTn id="28" dur="500"/>
                                        <p:tgtEl>
                                          <p:spTgt spid="159747">
                                            <p:txEl>
                                              <p:pRg st="7" end="7"/>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9747">
                                            <p:txEl>
                                              <p:pRg st="8" end="8"/>
                                            </p:txEl>
                                          </p:spTgt>
                                        </p:tgtEl>
                                        <p:attrNameLst>
                                          <p:attrName>style.visibility</p:attrName>
                                        </p:attrNameLst>
                                      </p:cBhvr>
                                      <p:to>
                                        <p:strVal val="visible"/>
                                      </p:to>
                                    </p:set>
                                    <p:animEffect transition="in" filter="wipe(left)">
                                      <p:cBhvr>
                                        <p:cTn id="31" dur="500"/>
                                        <p:tgtEl>
                                          <p:spTgt spid="15974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bldLvl="3" autoUpdateAnimBg="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43011" name="Rectangle 3"/>
          <p:cNvSpPr>
            <a:spLocks noGrp="1" noChangeArrowheads="1"/>
          </p:cNvSpPr>
          <p:nvPr>
            <p:ph type="body" idx="1"/>
          </p:nvPr>
        </p:nvSpPr>
        <p:spPr>
          <a:xfrm>
            <a:off x="520860" y="1340768"/>
            <a:ext cx="8371656" cy="5033978"/>
          </a:xfrm>
        </p:spPr>
        <p:txBody>
          <a:bodyPr/>
          <a:lstStyle/>
          <a:p>
            <a:pPr lvl="1" eaLnBrk="1" hangingPunct="1"/>
            <a:r>
              <a:rPr lang="zh-CN" altLang="en-US" dirty="0"/>
              <a:t>心音性质</a:t>
            </a:r>
            <a:r>
              <a:rPr lang="zh-CN" altLang="en-US" dirty="0" smtClean="0"/>
              <a:t>改变</a:t>
            </a:r>
            <a:endParaRPr lang="en-US" altLang="zh-CN" dirty="0" smtClean="0"/>
          </a:p>
          <a:p>
            <a:pPr lvl="2" eaLnBrk="1" hangingPunct="1"/>
            <a:r>
              <a:rPr lang="zh-CN" altLang="en-US" dirty="0"/>
              <a:t>钟摆律、胎心律</a:t>
            </a:r>
          </a:p>
          <a:p>
            <a:pPr lvl="3" eaLnBrk="1" hangingPunct="1"/>
            <a:r>
              <a:rPr lang="zh-CN" altLang="en-US" dirty="0" smtClean="0"/>
              <a:t>大面积</a:t>
            </a:r>
            <a:r>
              <a:rPr lang="zh-CN" altLang="en-US" dirty="0"/>
              <a:t>心梗</a:t>
            </a:r>
          </a:p>
          <a:p>
            <a:pPr lvl="3" eaLnBrk="1" hangingPunct="1"/>
            <a:r>
              <a:rPr lang="zh-CN" altLang="en-US" dirty="0"/>
              <a:t>重症心肌炎</a:t>
            </a:r>
          </a:p>
          <a:p>
            <a:pPr lvl="1" eaLnBrk="1" hangingPunct="1"/>
            <a:r>
              <a:rPr lang="zh-CN" altLang="en-US" dirty="0" smtClean="0"/>
              <a:t>心音分裂</a:t>
            </a:r>
            <a:endParaRPr lang="en-US" altLang="zh-CN" dirty="0" smtClean="0"/>
          </a:p>
          <a:p>
            <a:pPr lvl="2" eaLnBrk="1" hangingPunct="1"/>
            <a:r>
              <a:rPr lang="zh-CN" altLang="zh-CN" dirty="0" smtClean="0"/>
              <a:t>第一心音分裂</a:t>
            </a:r>
            <a:endParaRPr lang="en-US" altLang="zh-CN" dirty="0" smtClean="0"/>
          </a:p>
          <a:p>
            <a:pPr lvl="3" eaLnBrk="1" hangingPunct="1"/>
            <a:r>
              <a:rPr lang="zh-CN" altLang="en-US" dirty="0" smtClean="0"/>
              <a:t>二尖瓣</a:t>
            </a:r>
            <a:r>
              <a:rPr lang="zh-CN" altLang="en-US" dirty="0"/>
              <a:t>与三尖瓣关闭</a:t>
            </a:r>
            <a:r>
              <a:rPr lang="zh-CN" altLang="en-US" dirty="0" smtClean="0"/>
              <a:t>时间明显不同步</a:t>
            </a:r>
            <a:endParaRPr lang="en-US" altLang="zh-CN" dirty="0" smtClean="0"/>
          </a:p>
          <a:p>
            <a:pPr lvl="2" eaLnBrk="1" hangingPunct="1"/>
            <a:r>
              <a:rPr lang="zh-CN" altLang="zh-CN" dirty="0" smtClean="0"/>
              <a:t>第二心音分裂</a:t>
            </a:r>
            <a:endParaRPr lang="en-US" altLang="zh-CN" dirty="0" smtClean="0"/>
          </a:p>
          <a:p>
            <a:pPr lvl="3" eaLnBrk="1" hangingPunct="1"/>
            <a:r>
              <a:rPr lang="zh-CN" altLang="zh-CN" dirty="0" smtClean="0"/>
              <a:t>主动脉瓣</a:t>
            </a:r>
            <a:r>
              <a:rPr lang="zh-CN" altLang="zh-CN" dirty="0"/>
              <a:t>和肺动脉瓣的关闭时间明显不</a:t>
            </a:r>
            <a:r>
              <a:rPr lang="zh-CN" altLang="zh-CN" dirty="0" smtClean="0"/>
              <a:t>同步</a:t>
            </a:r>
            <a:endParaRPr lang="zh-CN" altLang="en-US" dirty="0" smtClean="0"/>
          </a:p>
        </p:txBody>
      </p:sp>
      <p:grpSp>
        <p:nvGrpSpPr>
          <p:cNvPr id="6" name="组合 5"/>
          <p:cNvGrpSpPr/>
          <p:nvPr/>
        </p:nvGrpSpPr>
        <p:grpSpPr>
          <a:xfrm>
            <a:off x="7956412" y="1479664"/>
            <a:ext cx="1872208" cy="2232248"/>
            <a:chOff x="6876256" y="1988840"/>
            <a:chExt cx="1872208" cy="2232248"/>
          </a:xfrm>
        </p:grpSpPr>
        <p:sp>
          <p:nvSpPr>
            <p:cNvPr id="5" name="圆角矩形 4"/>
            <p:cNvSpPr/>
            <p:nvPr/>
          </p:nvSpPr>
          <p:spPr>
            <a:xfrm>
              <a:off x="6876256" y="1988840"/>
              <a:ext cx="1872208" cy="22322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7106796" y="2222490"/>
              <a:ext cx="1569660" cy="1987565"/>
              <a:chOff x="7106796" y="2222490"/>
              <a:chExt cx="1569660" cy="1987565"/>
            </a:xfrm>
          </p:grpSpPr>
          <p:pic>
            <p:nvPicPr>
              <p:cNvPr id="4" name="Picture 4" descr="第二心音分裂示意图 拷贝"/>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35050" r="61756" b="38063"/>
              <a:stretch/>
            </p:blipFill>
            <p:spPr bwMode="auto">
              <a:xfrm>
                <a:off x="7215795" y="2222490"/>
                <a:ext cx="1151032" cy="1341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7106796" y="3563724"/>
                <a:ext cx="1569660" cy="646331"/>
              </a:xfrm>
              <a:prstGeom prst="rect">
                <a:avLst/>
              </a:prstGeom>
              <a:noFill/>
            </p:spPr>
            <p:txBody>
              <a:bodyPr wrap="none" rtlCol="0">
                <a:spAutoFit/>
              </a:bodyPr>
              <a:lstStyle/>
              <a:p>
                <a:r>
                  <a:rPr lang="zh-CN" altLang="en-US" dirty="0">
                    <a:solidFill>
                      <a:srgbClr val="1D1496"/>
                    </a:solidFill>
                    <a:latin typeface="隶书" panose="02010509060101010101" pitchFamily="49" charset="-122"/>
                    <a:ea typeface="隶书" panose="02010509060101010101" pitchFamily="49" charset="-122"/>
                  </a:rPr>
                  <a:t>第二心音分裂</a:t>
                </a:r>
                <a:endParaRPr lang="en-US" altLang="zh-CN" dirty="0">
                  <a:solidFill>
                    <a:srgbClr val="1D1496"/>
                  </a:solidFill>
                  <a:latin typeface="隶书" panose="02010509060101010101" pitchFamily="49" charset="-122"/>
                  <a:ea typeface="隶书" panose="02010509060101010101" pitchFamily="49" charset="-122"/>
                </a:endParaRPr>
              </a:p>
              <a:p>
                <a:pPr algn="ctr"/>
                <a:r>
                  <a:rPr lang="zh-CN" altLang="en-US" dirty="0">
                    <a:solidFill>
                      <a:srgbClr val="1D1496"/>
                    </a:solidFill>
                    <a:latin typeface="隶书" panose="02010509060101010101" pitchFamily="49" charset="-122"/>
                    <a:ea typeface="隶书" panose="02010509060101010101" pitchFamily="49" charset="-122"/>
                  </a:rPr>
                  <a:t>示意图</a:t>
                </a:r>
              </a:p>
            </p:txBody>
          </p:sp>
        </p:grpSp>
      </p:grpSp>
    </p:spTree>
    <p:extLst>
      <p:ext uri="{BB962C8B-B14F-4D97-AF65-F5344CB8AC3E}">
        <p14:creationId xmlns:p14="http://schemas.microsoft.com/office/powerpoint/2010/main" val="3882595323"/>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lvl="1"/>
            <a:r>
              <a:rPr lang="zh-CN" altLang="en-US" dirty="0"/>
              <a:t>额外</a:t>
            </a:r>
            <a:r>
              <a:rPr lang="zh-CN" altLang="en-US" dirty="0" smtClean="0"/>
              <a:t>心音</a:t>
            </a:r>
            <a:endParaRPr lang="en-US" altLang="zh-CN" dirty="0" smtClean="0"/>
          </a:p>
          <a:p>
            <a:pPr lvl="2" eaLnBrk="1" hangingPunct="1"/>
            <a:r>
              <a:rPr lang="zh-CN" altLang="en-US" dirty="0"/>
              <a:t>舒张期奔马律</a:t>
            </a:r>
          </a:p>
          <a:p>
            <a:pPr lvl="3" eaLnBrk="1" hangingPunct="1"/>
            <a:r>
              <a:rPr lang="zh-CN" altLang="en-US" dirty="0"/>
              <a:t>心肌损害严重的表现</a:t>
            </a:r>
          </a:p>
          <a:p>
            <a:pPr lvl="3" eaLnBrk="1" hangingPunct="1">
              <a:buNone/>
            </a:pPr>
            <a:r>
              <a:rPr lang="zh-CN" altLang="en-US" sz="2900" dirty="0">
                <a:solidFill>
                  <a:srgbClr val="800080"/>
                </a:solidFill>
              </a:rPr>
              <a:t>  (心肌松弛、无力)</a:t>
            </a:r>
          </a:p>
          <a:p>
            <a:pPr lvl="2" eaLnBrk="1" hangingPunct="1"/>
            <a:r>
              <a:rPr lang="zh-CN" altLang="en-US" dirty="0"/>
              <a:t>开瓣音</a:t>
            </a:r>
          </a:p>
          <a:p>
            <a:pPr lvl="3" eaLnBrk="1" hangingPunct="1"/>
            <a:r>
              <a:rPr lang="zh-CN" altLang="en-US" dirty="0"/>
              <a:t>二尖瓣弹性及活动尚</a:t>
            </a:r>
            <a:r>
              <a:rPr lang="zh-CN" altLang="en-US" dirty="0" smtClean="0"/>
              <a:t>好</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9" descr="开瓣音">
            <a:hlinkClick r:id="rId2" action="ppaction://hlinkfile"/>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5890"/>
          <a:stretch/>
        </p:blipFill>
        <p:spPr bwMode="auto">
          <a:xfrm>
            <a:off x="6913013" y="3843019"/>
            <a:ext cx="1694886"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6659727" y="5355186"/>
            <a:ext cx="415498" cy="369332"/>
          </a:xfrm>
          <a:prstGeom prst="rect">
            <a:avLst/>
          </a:prstGeom>
          <a:noFill/>
        </p:spPr>
        <p:txBody>
          <a:bodyPr wrap="none" rtlCol="0">
            <a:spAutoFit/>
          </a:bodyPr>
          <a:lstStyle/>
          <a:p>
            <a:r>
              <a:rPr lang="en-US" altLang="zh-CN" b="1" dirty="0">
                <a:solidFill>
                  <a:srgbClr val="1D1496"/>
                </a:solidFill>
                <a:latin typeface="隶书" panose="02010509060101010101" pitchFamily="49" charset="-122"/>
                <a:ea typeface="隶书" panose="02010509060101010101" pitchFamily="49" charset="-122"/>
              </a:rPr>
              <a:t>S1</a:t>
            </a:r>
            <a:endParaRPr lang="zh-CN" altLang="en-US" b="1" dirty="0">
              <a:solidFill>
                <a:srgbClr val="1D1496"/>
              </a:solidFill>
              <a:latin typeface="隶书" panose="02010509060101010101" pitchFamily="49" charset="-122"/>
              <a:ea typeface="隶书" panose="02010509060101010101" pitchFamily="49" charset="-122"/>
            </a:endParaRPr>
          </a:p>
        </p:txBody>
      </p:sp>
      <p:sp>
        <p:nvSpPr>
          <p:cNvPr id="7" name="TextBox 6"/>
          <p:cNvSpPr txBox="1"/>
          <p:nvPr/>
        </p:nvSpPr>
        <p:spPr>
          <a:xfrm>
            <a:off x="7489077" y="5355186"/>
            <a:ext cx="418704" cy="369332"/>
          </a:xfrm>
          <a:prstGeom prst="rect">
            <a:avLst/>
          </a:prstGeom>
          <a:noFill/>
        </p:spPr>
        <p:txBody>
          <a:bodyPr wrap="none" rtlCol="0">
            <a:spAutoFit/>
          </a:bodyPr>
          <a:lstStyle/>
          <a:p>
            <a:r>
              <a:rPr lang="en-US" altLang="zh-CN" b="1" dirty="0">
                <a:solidFill>
                  <a:srgbClr val="1D1496"/>
                </a:solidFill>
                <a:latin typeface="隶书" panose="02010509060101010101" pitchFamily="49" charset="-122"/>
                <a:ea typeface="隶书" panose="02010509060101010101" pitchFamily="49" charset="-122"/>
              </a:rPr>
              <a:t>S2</a:t>
            </a:r>
            <a:endParaRPr lang="zh-CN" altLang="en-US" b="1" dirty="0">
              <a:solidFill>
                <a:srgbClr val="1D1496"/>
              </a:solidFill>
              <a:latin typeface="隶书" panose="02010509060101010101" pitchFamily="49" charset="-122"/>
              <a:ea typeface="隶书" panose="02010509060101010101" pitchFamily="49" charset="-122"/>
            </a:endParaRPr>
          </a:p>
        </p:txBody>
      </p:sp>
      <p:sp>
        <p:nvSpPr>
          <p:cNvPr id="8" name="TextBox 7"/>
          <p:cNvSpPr txBox="1"/>
          <p:nvPr/>
        </p:nvSpPr>
        <p:spPr>
          <a:xfrm>
            <a:off x="8641206" y="5355186"/>
            <a:ext cx="881973" cy="369332"/>
          </a:xfrm>
          <a:prstGeom prst="rect">
            <a:avLst/>
          </a:prstGeom>
          <a:noFill/>
        </p:spPr>
        <p:txBody>
          <a:bodyPr wrap="none" rtlCol="0">
            <a:spAutoFit/>
          </a:bodyPr>
          <a:lstStyle/>
          <a:p>
            <a:r>
              <a:rPr lang="zh-CN" altLang="en-US" b="1" dirty="0">
                <a:solidFill>
                  <a:srgbClr val="1D1496"/>
                </a:solidFill>
                <a:latin typeface="隶书" panose="02010509060101010101" pitchFamily="49" charset="-122"/>
                <a:ea typeface="隶书" panose="02010509060101010101" pitchFamily="49" charset="-122"/>
              </a:rPr>
              <a:t>开瓣音</a:t>
            </a:r>
          </a:p>
        </p:txBody>
      </p:sp>
      <p:cxnSp>
        <p:nvCxnSpPr>
          <p:cNvPr id="10" name="直接箭头连接符 9"/>
          <p:cNvCxnSpPr>
            <a:stCxn id="6" idx="0"/>
          </p:cNvCxnSpPr>
          <p:nvPr/>
        </p:nvCxnSpPr>
        <p:spPr>
          <a:xfrm flipV="1">
            <a:off x="6867477" y="4707114"/>
            <a:ext cx="405577" cy="648072"/>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V="1">
            <a:off x="7684567" y="4707114"/>
            <a:ext cx="223215" cy="648072"/>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flipV="1">
            <a:off x="8137149" y="4707114"/>
            <a:ext cx="945044" cy="72801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503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marL="0" indent="0">
              <a:buNone/>
            </a:pPr>
            <a:r>
              <a:rPr lang="en-US" altLang="zh-CN" dirty="0" smtClean="0"/>
              <a:t>4.</a:t>
            </a:r>
            <a:r>
              <a:rPr lang="zh-CN" altLang="en-US" dirty="0" smtClean="0"/>
              <a:t>心脏杂音</a:t>
            </a:r>
            <a:endParaRPr lang="en-US" altLang="zh-CN" dirty="0" smtClean="0"/>
          </a:p>
          <a:p>
            <a:pPr lvl="1"/>
            <a:r>
              <a:rPr lang="zh-CN" altLang="en-US" dirty="0" smtClean="0"/>
              <a:t>概念</a:t>
            </a:r>
            <a:endParaRPr lang="en-US" altLang="zh-CN" dirty="0" smtClean="0"/>
          </a:p>
          <a:p>
            <a:pPr lvl="2"/>
            <a:r>
              <a:rPr lang="zh-CN" altLang="en-US" dirty="0"/>
              <a:t>是指心音以外出现的一组不同频率、不同强度、持续时间较长的异常声音，可与心音完全分开，也可与心音连续，甚至完全掩盖</a:t>
            </a:r>
            <a:r>
              <a:rPr lang="zh-CN" altLang="en-US" dirty="0" smtClean="0"/>
              <a:t>心音</a:t>
            </a:r>
            <a:endParaRPr lang="en-US" altLang="zh-CN" dirty="0" smtClean="0"/>
          </a:p>
          <a:p>
            <a:pPr marL="457200" lvl="1" indent="0">
              <a:buNone/>
            </a:pPr>
            <a:r>
              <a:rPr lang="zh-CN" altLang="en-US" dirty="0" smtClean="0"/>
              <a:t>（</a:t>
            </a:r>
            <a:r>
              <a:rPr lang="en-US" altLang="zh-CN" dirty="0" smtClean="0"/>
              <a:t>1</a:t>
            </a:r>
            <a:r>
              <a:rPr lang="zh-CN" altLang="en-US" dirty="0" smtClean="0"/>
              <a:t>）杂音产生的机制</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4"/>
          <p:cNvSpPr>
            <a:spLocks noChangeArrowheads="1"/>
          </p:cNvSpPr>
          <p:nvPr/>
        </p:nvSpPr>
        <p:spPr bwMode="auto">
          <a:xfrm>
            <a:off x="2135561" y="4149080"/>
            <a:ext cx="1399965" cy="1223962"/>
          </a:xfrm>
          <a:prstGeom prst="rect">
            <a:avLst/>
          </a:prstGeom>
          <a:noFill/>
          <a:ln w="28575">
            <a:solidFill>
              <a:srgbClr val="1D14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sz="2200" dirty="0">
                <a:solidFill>
                  <a:srgbClr val="800080"/>
                </a:solidFill>
              </a:rPr>
              <a:t>血流加速</a:t>
            </a:r>
          </a:p>
          <a:p>
            <a:pPr algn="ctr" eaLnBrk="1" hangingPunct="1"/>
            <a:r>
              <a:rPr lang="zh-CN" altLang="en-US" sz="2200" dirty="0">
                <a:solidFill>
                  <a:srgbClr val="800080"/>
                </a:solidFill>
              </a:rPr>
              <a:t>或</a:t>
            </a:r>
          </a:p>
          <a:p>
            <a:pPr algn="ctr" eaLnBrk="1" hangingPunct="1"/>
            <a:r>
              <a:rPr lang="zh-CN" altLang="en-US" sz="2200" dirty="0">
                <a:solidFill>
                  <a:srgbClr val="800080"/>
                </a:solidFill>
              </a:rPr>
              <a:t>血流紊乱</a:t>
            </a:r>
          </a:p>
        </p:txBody>
      </p:sp>
      <p:sp>
        <p:nvSpPr>
          <p:cNvPr id="6" name="Rectangle 5"/>
          <p:cNvSpPr>
            <a:spLocks noChangeArrowheads="1"/>
          </p:cNvSpPr>
          <p:nvPr/>
        </p:nvSpPr>
        <p:spPr bwMode="auto">
          <a:xfrm>
            <a:off x="4223792" y="4509443"/>
            <a:ext cx="640964" cy="504825"/>
          </a:xfrm>
          <a:prstGeom prst="rect">
            <a:avLst/>
          </a:prstGeom>
          <a:noFill/>
          <a:ln w="28575">
            <a:solidFill>
              <a:srgbClr val="1D14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sz="2200">
                <a:solidFill>
                  <a:srgbClr val="800080"/>
                </a:solidFill>
              </a:rPr>
              <a:t>湍流</a:t>
            </a:r>
          </a:p>
        </p:txBody>
      </p:sp>
      <p:sp>
        <p:nvSpPr>
          <p:cNvPr id="7" name="Rectangle 6"/>
          <p:cNvSpPr>
            <a:spLocks noChangeArrowheads="1"/>
          </p:cNvSpPr>
          <p:nvPr/>
        </p:nvSpPr>
        <p:spPr bwMode="auto">
          <a:xfrm>
            <a:off x="5447929" y="4293543"/>
            <a:ext cx="1897151" cy="936625"/>
          </a:xfrm>
          <a:prstGeom prst="rect">
            <a:avLst/>
          </a:prstGeom>
          <a:noFill/>
          <a:ln w="28575">
            <a:solidFill>
              <a:srgbClr val="1D149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algn="ctr" eaLnBrk="1" hangingPunct="1"/>
            <a:r>
              <a:rPr lang="zh-CN" altLang="en-US" sz="2200" dirty="0">
                <a:solidFill>
                  <a:srgbClr val="800080"/>
                </a:solidFill>
              </a:rPr>
              <a:t>心壁或血管壁</a:t>
            </a:r>
          </a:p>
          <a:p>
            <a:pPr algn="ctr" eaLnBrk="1" hangingPunct="1"/>
            <a:r>
              <a:rPr lang="zh-CN" altLang="en-US" sz="2200" dirty="0">
                <a:solidFill>
                  <a:srgbClr val="800080"/>
                </a:solidFill>
              </a:rPr>
              <a:t>振动</a:t>
            </a:r>
          </a:p>
        </p:txBody>
      </p:sp>
      <p:cxnSp>
        <p:nvCxnSpPr>
          <p:cNvPr id="8" name="AutoShape 7"/>
          <p:cNvCxnSpPr>
            <a:cxnSpLocks noChangeShapeType="1"/>
            <a:stCxn id="5" idx="3"/>
            <a:endCxn id="6" idx="1"/>
          </p:cNvCxnSpPr>
          <p:nvPr/>
        </p:nvCxnSpPr>
        <p:spPr bwMode="auto">
          <a:xfrm>
            <a:off x="3535526" y="4761061"/>
            <a:ext cx="688267" cy="794"/>
          </a:xfrm>
          <a:prstGeom prst="straightConnector1">
            <a:avLst/>
          </a:prstGeom>
          <a:noFill/>
          <a:ln w="28575">
            <a:solidFill>
              <a:srgbClr val="1D1496"/>
            </a:solidFill>
            <a:miter lim="800000"/>
            <a:headEnd/>
            <a:tailEnd type="triangle" w="med" len="med"/>
          </a:ln>
          <a:extLst>
            <a:ext uri="{909E8E84-426E-40DD-AFC4-6F175D3DCCD1}">
              <a14:hiddenFill xmlns:a14="http://schemas.microsoft.com/office/drawing/2010/main">
                <a:noFill/>
              </a14:hiddenFill>
            </a:ext>
          </a:extLst>
        </p:spPr>
      </p:cxnSp>
      <p:cxnSp>
        <p:nvCxnSpPr>
          <p:cNvPr id="9" name="AutoShape 8"/>
          <p:cNvCxnSpPr>
            <a:cxnSpLocks noChangeShapeType="1"/>
            <a:stCxn id="6" idx="3"/>
            <a:endCxn id="7" idx="1"/>
          </p:cNvCxnSpPr>
          <p:nvPr/>
        </p:nvCxnSpPr>
        <p:spPr bwMode="auto">
          <a:xfrm>
            <a:off x="4864756" y="4761855"/>
            <a:ext cx="583172" cy="0"/>
          </a:xfrm>
          <a:prstGeom prst="straightConnector1">
            <a:avLst/>
          </a:prstGeom>
          <a:noFill/>
          <a:ln w="28575">
            <a:solidFill>
              <a:srgbClr val="1D1496"/>
            </a:solidFill>
            <a:miter lim="800000"/>
            <a:headEnd/>
            <a:tailEnd type="triangle" w="med" len="med"/>
          </a:ln>
          <a:extLst>
            <a:ext uri="{909E8E84-426E-40DD-AFC4-6F175D3DCCD1}">
              <a14:hiddenFill xmlns:a14="http://schemas.microsoft.com/office/drawing/2010/main">
                <a:noFill/>
              </a14:hiddenFill>
            </a:ext>
          </a:extLst>
        </p:spPr>
      </p:cxnSp>
      <p:pic>
        <p:nvPicPr>
          <p:cNvPr id="13" name="Picture 9" descr="杂音机理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8761" y="3373586"/>
            <a:ext cx="3011339" cy="277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009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checkerboard(across)">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6" grpId="0" animBg="1" autoUpdateAnimBg="0"/>
      <p:bldP spid="7" grpId="0" animBg="1" autoUpdateAnimBg="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marL="457200" lvl="1" indent="0">
              <a:buNone/>
            </a:pPr>
            <a:r>
              <a:rPr lang="zh-CN" altLang="en-US" dirty="0" smtClean="0"/>
              <a:t>（</a:t>
            </a:r>
            <a:r>
              <a:rPr lang="en-US" altLang="zh-CN" dirty="0" smtClean="0"/>
              <a:t>2</a:t>
            </a:r>
            <a:r>
              <a:rPr lang="zh-CN" altLang="en-US" dirty="0" smtClean="0"/>
              <a:t>）听诊要点</a:t>
            </a:r>
            <a:endParaRPr lang="en-US" altLang="zh-CN" dirty="0" smtClean="0"/>
          </a:p>
          <a:p>
            <a:pPr lvl="2" algn="just" eaLnBrk="1" hangingPunct="1">
              <a:buNone/>
            </a:pPr>
            <a:r>
              <a:rPr lang="en-US" altLang="zh-CN" dirty="0" smtClean="0"/>
              <a:t>1</a:t>
            </a:r>
            <a:r>
              <a:rPr lang="zh-CN" altLang="en-US" dirty="0" smtClean="0"/>
              <a:t>）杂音最响部位 </a:t>
            </a:r>
            <a:endParaRPr lang="zh-CN" altLang="en-US" dirty="0">
              <a:solidFill>
                <a:srgbClr val="FF0000"/>
              </a:solidFill>
            </a:endParaRPr>
          </a:p>
          <a:p>
            <a:pPr lvl="2" algn="just" eaLnBrk="1" hangingPunct="1">
              <a:buNone/>
            </a:pPr>
            <a:r>
              <a:rPr lang="en-US" altLang="zh-CN" dirty="0" smtClean="0"/>
              <a:t>2</a:t>
            </a:r>
            <a:r>
              <a:rPr lang="zh-CN" altLang="en-US" dirty="0" smtClean="0"/>
              <a:t>）杂音出现的时期</a:t>
            </a:r>
            <a:endParaRPr lang="zh-CN" altLang="en-US" dirty="0"/>
          </a:p>
          <a:p>
            <a:pPr lvl="3" algn="just" eaLnBrk="1" hangingPunct="1"/>
            <a:r>
              <a:rPr lang="zh-CN" altLang="en-US" dirty="0"/>
              <a:t>收缩期杂音</a:t>
            </a:r>
            <a:r>
              <a:rPr lang="zh-CN" altLang="en-US" dirty="0" smtClean="0"/>
              <a:t>(</a:t>
            </a:r>
            <a:r>
              <a:rPr lang="en-US" altLang="zh-CN" dirty="0" smtClean="0"/>
              <a:t>SM</a:t>
            </a:r>
            <a:r>
              <a:rPr lang="en-US" altLang="zh-CN" dirty="0"/>
              <a:t>)</a:t>
            </a:r>
          </a:p>
          <a:p>
            <a:pPr lvl="3" algn="just" eaLnBrk="1" hangingPunct="1"/>
            <a:r>
              <a:rPr lang="zh-CN" altLang="en-US" dirty="0"/>
              <a:t>舒张期杂音</a:t>
            </a:r>
            <a:r>
              <a:rPr lang="en-US" altLang="zh-CN" dirty="0" smtClean="0"/>
              <a:t>(DM)</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7"/>
          <p:cNvSpPr txBox="1">
            <a:spLocks noChangeArrowheads="1"/>
          </p:cNvSpPr>
          <p:nvPr/>
        </p:nvSpPr>
        <p:spPr bwMode="auto">
          <a:xfrm>
            <a:off x="4927022" y="4846952"/>
            <a:ext cx="1775646"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Tahoma" pitchFamily="34" charset="0"/>
                <a:ea typeface="宋体" pitchFamily="2" charset="-122"/>
              </a:defRPr>
            </a:lvl1pPr>
            <a:lvl2pPr marL="742950" indent="-285750" eaLnBrk="0" hangingPunct="0">
              <a:defRPr kumimoji="1" sz="2400">
                <a:solidFill>
                  <a:schemeClr val="tx1"/>
                </a:solidFill>
                <a:latin typeface="Tahoma" pitchFamily="34" charset="0"/>
                <a:ea typeface="宋体" pitchFamily="2" charset="-122"/>
              </a:defRPr>
            </a:lvl2pPr>
            <a:lvl3pPr marL="1143000" indent="-228600" eaLnBrk="0" hangingPunct="0">
              <a:defRPr kumimoji="1" sz="2400">
                <a:solidFill>
                  <a:schemeClr val="tx1"/>
                </a:solidFill>
                <a:latin typeface="Tahoma" pitchFamily="34" charset="0"/>
                <a:ea typeface="宋体" pitchFamily="2" charset="-122"/>
              </a:defRPr>
            </a:lvl3pPr>
            <a:lvl4pPr marL="1600200" indent="-228600" eaLnBrk="0" hangingPunct="0">
              <a:defRPr kumimoji="1" sz="2400">
                <a:solidFill>
                  <a:schemeClr val="tx1"/>
                </a:solidFill>
                <a:latin typeface="Tahoma" pitchFamily="34" charset="0"/>
                <a:ea typeface="宋体" pitchFamily="2" charset="-122"/>
              </a:defRPr>
            </a:lvl4pPr>
            <a:lvl5pPr marL="2057400" indent="-228600" eaLnBrk="0" hangingPunct="0">
              <a:defRPr kumimoji="1" sz="2400">
                <a:solidFill>
                  <a:schemeClr val="tx1"/>
                </a:solidFill>
                <a:latin typeface="Tahoma" pitchFamily="34" charset="0"/>
                <a:ea typeface="宋体" pitchFamily="2" charset="-122"/>
              </a:defRPr>
            </a:lvl5pPr>
            <a:lvl6pPr marL="2514600" indent="-228600" eaLnBrk="0" fontAlgn="base" hangingPunct="0">
              <a:spcBef>
                <a:spcPct val="0"/>
              </a:spcBef>
              <a:spcAft>
                <a:spcPct val="0"/>
              </a:spcAft>
              <a:defRPr kumimoji="1" sz="2400">
                <a:solidFill>
                  <a:schemeClr val="tx1"/>
                </a:solidFill>
                <a:latin typeface="Tahoma" pitchFamily="34" charset="0"/>
                <a:ea typeface="宋体" pitchFamily="2" charset="-122"/>
              </a:defRPr>
            </a:lvl6pPr>
            <a:lvl7pPr marL="2971800" indent="-228600" eaLnBrk="0" fontAlgn="base" hangingPunct="0">
              <a:spcBef>
                <a:spcPct val="0"/>
              </a:spcBef>
              <a:spcAft>
                <a:spcPct val="0"/>
              </a:spcAft>
              <a:defRPr kumimoji="1" sz="2400">
                <a:solidFill>
                  <a:schemeClr val="tx1"/>
                </a:solidFill>
                <a:latin typeface="Tahoma" pitchFamily="34" charset="0"/>
                <a:ea typeface="宋体" pitchFamily="2" charset="-122"/>
              </a:defRPr>
            </a:lvl7pPr>
            <a:lvl8pPr marL="3429000" indent="-228600" eaLnBrk="0" fontAlgn="base" hangingPunct="0">
              <a:spcBef>
                <a:spcPct val="0"/>
              </a:spcBef>
              <a:spcAft>
                <a:spcPct val="0"/>
              </a:spcAft>
              <a:defRPr kumimoji="1" sz="2400">
                <a:solidFill>
                  <a:schemeClr val="tx1"/>
                </a:solidFill>
                <a:latin typeface="Tahoma" pitchFamily="34" charset="0"/>
                <a:ea typeface="宋体" pitchFamily="2" charset="-122"/>
              </a:defRPr>
            </a:lvl8pPr>
            <a:lvl9pPr marL="3886200" indent="-228600" eaLnBrk="0" fontAlgn="base" hangingPunct="0">
              <a:spcBef>
                <a:spcPct val="0"/>
              </a:spcBef>
              <a:spcAft>
                <a:spcPct val="0"/>
              </a:spcAft>
              <a:defRPr kumimoji="1" sz="2400">
                <a:solidFill>
                  <a:schemeClr val="tx1"/>
                </a:solidFill>
                <a:latin typeface="Tahoma" pitchFamily="34" charset="0"/>
                <a:ea typeface="宋体" pitchFamily="2" charset="-122"/>
              </a:defRPr>
            </a:lvl9pPr>
          </a:lstStyle>
          <a:p>
            <a:pPr eaLnBrk="1" hangingPunct="1">
              <a:spcBef>
                <a:spcPct val="50000"/>
              </a:spcBef>
            </a:pPr>
            <a:r>
              <a:rPr lang="zh-CN" altLang="en-US" dirty="0">
                <a:solidFill>
                  <a:srgbClr val="000099"/>
                </a:solidFill>
                <a:ea typeface="华文新魏" pitchFamily="2" charset="-122"/>
              </a:rPr>
              <a:t>收缩期</a:t>
            </a:r>
            <a:r>
              <a:rPr lang="zh-CN" altLang="en-US" dirty="0" smtClean="0">
                <a:solidFill>
                  <a:srgbClr val="000099"/>
                </a:solidFill>
                <a:ea typeface="华文新魏" pitchFamily="2" charset="-122"/>
              </a:rPr>
              <a:t>杂音</a:t>
            </a:r>
            <a:endParaRPr lang="zh-CN" altLang="en-US" dirty="0">
              <a:solidFill>
                <a:srgbClr val="000099"/>
              </a:solidFill>
              <a:ea typeface="华文新魏" pitchFamily="2" charset="-122"/>
            </a:endParaRPr>
          </a:p>
        </p:txBody>
      </p:sp>
      <p:pic>
        <p:nvPicPr>
          <p:cNvPr id="6" name="Picture 18" descr="收缩早期杂音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9083" y="3969080"/>
            <a:ext cx="3311525"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9034305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lvl="1" algn="just" eaLnBrk="1" hangingPunct="1">
              <a:buNone/>
            </a:pPr>
            <a:r>
              <a:rPr lang="en-US" altLang="zh-CN" dirty="0" smtClean="0"/>
              <a:t>3</a:t>
            </a:r>
            <a:r>
              <a:rPr lang="zh-CN" altLang="en-US" dirty="0" smtClean="0"/>
              <a:t>）杂音性质</a:t>
            </a:r>
            <a:endParaRPr lang="zh-CN" altLang="en-US" dirty="0"/>
          </a:p>
          <a:p>
            <a:pPr lvl="2" algn="just" eaLnBrk="1" hangingPunct="1"/>
            <a:r>
              <a:rPr lang="zh-CN" altLang="en-US" sz="2800" dirty="0"/>
              <a:t>雷鸣样、吹风</a:t>
            </a:r>
            <a:r>
              <a:rPr lang="zh-CN" altLang="en-US" sz="2800" dirty="0" smtClean="0"/>
              <a:t>样、连续性等</a:t>
            </a:r>
            <a:endParaRPr lang="zh-CN" altLang="en-US" sz="2800" dirty="0"/>
          </a:p>
          <a:p>
            <a:pPr lvl="1" algn="just" eaLnBrk="1" hangingPunct="1">
              <a:buNone/>
            </a:pPr>
            <a:r>
              <a:rPr lang="en-US" altLang="zh-CN" dirty="0" smtClean="0"/>
              <a:t>4</a:t>
            </a:r>
            <a:r>
              <a:rPr lang="zh-CN" altLang="en-US" dirty="0" smtClean="0"/>
              <a:t>）杂音强度</a:t>
            </a:r>
            <a:endParaRPr lang="zh-CN" altLang="en-US" dirty="0"/>
          </a:p>
          <a:p>
            <a:pPr lvl="2" algn="just" eaLnBrk="1" hangingPunct="1"/>
            <a:r>
              <a:rPr lang="zh-CN" altLang="en-US" sz="2800" dirty="0"/>
              <a:t>收缩期杂音分6级</a:t>
            </a:r>
          </a:p>
          <a:p>
            <a:pPr lvl="3" algn="just" eaLnBrk="1" hangingPunct="1"/>
            <a:r>
              <a:rPr lang="zh-CN" altLang="en-US" dirty="0"/>
              <a:t>Ⅰ级：杂音微弱</a:t>
            </a:r>
          </a:p>
          <a:p>
            <a:pPr lvl="3" algn="just" eaLnBrk="1" hangingPunct="1"/>
            <a:r>
              <a:rPr lang="zh-CN" altLang="en-US" dirty="0"/>
              <a:t>Ⅱ级：易听到</a:t>
            </a:r>
          </a:p>
          <a:p>
            <a:pPr lvl="3" algn="just" eaLnBrk="1" hangingPunct="1"/>
            <a:r>
              <a:rPr lang="zh-CN" altLang="en-US" dirty="0"/>
              <a:t>Ⅲ级：中等响度</a:t>
            </a:r>
          </a:p>
          <a:p>
            <a:pPr lvl="3" algn="just" eaLnBrk="1" hangingPunct="1"/>
            <a:r>
              <a:rPr lang="zh-CN" altLang="en-US" dirty="0"/>
              <a:t>Ⅳ级：较响亮</a:t>
            </a:r>
          </a:p>
          <a:p>
            <a:pPr lvl="3" algn="just" eaLnBrk="1" hangingPunct="1"/>
            <a:r>
              <a:rPr lang="zh-CN" altLang="en-US" dirty="0"/>
              <a:t>Ⅴ级：很响度亮</a:t>
            </a:r>
          </a:p>
          <a:p>
            <a:pPr lvl="3" algn="just" eaLnBrk="1" hangingPunct="1"/>
            <a:r>
              <a:rPr lang="zh-CN" altLang="en-US" dirty="0"/>
              <a:t>Ⅵ级：极</a:t>
            </a:r>
            <a:r>
              <a:rPr lang="zh-CN" altLang="en-US" dirty="0" smtClean="0"/>
              <a:t>响亮</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4"/>
          <p:cNvSpPr txBox="1">
            <a:spLocks noChangeArrowheads="1"/>
          </p:cNvSpPr>
          <p:nvPr/>
        </p:nvSpPr>
        <p:spPr>
          <a:xfrm>
            <a:off x="6121360" y="2775579"/>
            <a:ext cx="3853880" cy="3315643"/>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0">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华文新魏" pitchFamily="2" charset="-122"/>
                <a:ea typeface="华文新魏" pitchFamily="2" charset="-122"/>
              </a:defRPr>
            </a:lvl2pPr>
            <a:lvl3pPr marL="1143000" indent="-228600" algn="l" rtl="0" eaLnBrk="0" fontAlgn="base" hangingPunct="0">
              <a:spcBef>
                <a:spcPct val="20000"/>
              </a:spcBef>
              <a:spcAft>
                <a:spcPct val="0"/>
              </a:spcAft>
              <a:buClr>
                <a:schemeClr val="tx1"/>
              </a:buClr>
              <a:buChar char="•"/>
              <a:defRPr sz="2600">
                <a:solidFill>
                  <a:srgbClr val="692AA2"/>
                </a:solidFill>
                <a:latin typeface="华文新魏" pitchFamily="2" charset="-122"/>
                <a:ea typeface="华文新魏" pitchFamily="2" charset="-122"/>
              </a:defRPr>
            </a:lvl3pPr>
            <a:lvl4pPr marL="1600200" indent="-228600" algn="l" rtl="0" eaLnBrk="0" fontAlgn="base" hangingPunct="0">
              <a:spcBef>
                <a:spcPct val="20000"/>
              </a:spcBef>
              <a:spcAft>
                <a:spcPct val="0"/>
              </a:spcAft>
              <a:buChar char="–"/>
              <a:defRPr sz="2600">
                <a:solidFill>
                  <a:schemeClr val="tx1"/>
                </a:solidFill>
                <a:latin typeface="华文新魏" pitchFamily="2" charset="-122"/>
                <a:ea typeface="华文新魏" pitchFamily="2" charset="-122"/>
              </a:defRPr>
            </a:lvl4pPr>
            <a:lvl5pPr marL="2057400" indent="-228600" algn="l" rtl="0" eaLnBrk="0" fontAlgn="base" hangingPunct="0">
              <a:spcBef>
                <a:spcPct val="20000"/>
              </a:spcBef>
              <a:spcAft>
                <a:spcPct val="0"/>
              </a:spcAft>
              <a:buChar char="»"/>
              <a:defRPr sz="2400">
                <a:solidFill>
                  <a:srgbClr val="00B050"/>
                </a:solidFill>
                <a:latin typeface="华文新魏" pitchFamily="2" charset="-122"/>
                <a:ea typeface="华文新魏" pitchFamily="2" charset="-122"/>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lvl="2" eaLnBrk="1" hangingPunct="1"/>
            <a:r>
              <a:rPr lang="zh-CN" altLang="en-US" sz="2800" dirty="0">
                <a:solidFill>
                  <a:srgbClr val="7030A0"/>
                </a:solidFill>
                <a:latin typeface="楷体_GB2312" pitchFamily="49" charset="-122"/>
                <a:ea typeface="楷体_GB2312" pitchFamily="49" charset="-122"/>
              </a:rPr>
              <a:t>舒张期杂音</a:t>
            </a:r>
          </a:p>
          <a:p>
            <a:pPr lvl="3" eaLnBrk="1" hangingPunct="1"/>
            <a:r>
              <a:rPr lang="zh-CN" altLang="en-US" dirty="0">
                <a:solidFill>
                  <a:srgbClr val="0070C0"/>
                </a:solidFill>
                <a:latin typeface="Arial" pitchFamily="34" charset="0"/>
                <a:ea typeface="楷体_GB2312" pitchFamily="49" charset="-122"/>
              </a:rPr>
              <a:t>轻</a:t>
            </a:r>
          </a:p>
          <a:p>
            <a:pPr lvl="3" eaLnBrk="1" hangingPunct="1"/>
            <a:r>
              <a:rPr lang="zh-CN" altLang="en-US" dirty="0">
                <a:solidFill>
                  <a:srgbClr val="0070C0"/>
                </a:solidFill>
                <a:latin typeface="Arial" pitchFamily="34" charset="0"/>
                <a:ea typeface="楷体_GB2312" pitchFamily="49" charset="-122"/>
              </a:rPr>
              <a:t>中</a:t>
            </a:r>
          </a:p>
          <a:p>
            <a:pPr lvl="3" eaLnBrk="1" hangingPunct="1"/>
            <a:r>
              <a:rPr lang="zh-CN" altLang="en-US" dirty="0">
                <a:solidFill>
                  <a:srgbClr val="0070C0"/>
                </a:solidFill>
                <a:latin typeface="Arial" pitchFamily="34" charset="0"/>
                <a:ea typeface="楷体_GB2312" pitchFamily="49" charset="-122"/>
              </a:rPr>
              <a:t>重</a:t>
            </a:r>
          </a:p>
        </p:txBody>
      </p:sp>
    </p:spTree>
    <p:extLst>
      <p:ext uri="{BB962C8B-B14F-4D97-AF65-F5344CB8AC3E}">
        <p14:creationId xmlns:p14="http://schemas.microsoft.com/office/powerpoint/2010/main" val="310801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ipe(left)">
                                      <p:cBhvr>
                                        <p:cTn id="7" dur="500"/>
                                        <p:tgtEl>
                                          <p:spTgt spid="5">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wipe(left)">
                                      <p:cBhvr>
                                        <p:cTn id="10" dur="500"/>
                                        <p:tgtEl>
                                          <p:spTgt spid="5">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wipe(left)">
                                      <p:cBhvr>
                                        <p:cTn id="13" dur="500"/>
                                        <p:tgtEl>
                                          <p:spTgt spid="5">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wipe(left)">
                                      <p:cBhvr>
                                        <p:cTn id="16"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autoUpdateAnimBg="0" advAuto="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zh-CN" altLang="en-US" dirty="0"/>
              <a:t>第四节  心脏评估</a:t>
            </a:r>
            <a:endParaRPr lang="zh-CN" altLang="en-US" dirty="0" smtClean="0"/>
          </a:p>
        </p:txBody>
      </p:sp>
      <p:sp>
        <p:nvSpPr>
          <p:cNvPr id="52227" name="Rectangle 3"/>
          <p:cNvSpPr>
            <a:spLocks noGrp="1" noChangeArrowheads="1"/>
          </p:cNvSpPr>
          <p:nvPr>
            <p:ph type="body" idx="1"/>
          </p:nvPr>
        </p:nvSpPr>
        <p:spPr/>
        <p:txBody>
          <a:bodyPr/>
          <a:lstStyle/>
          <a:p>
            <a:pPr lvl="1" eaLnBrk="1" hangingPunct="1">
              <a:buNone/>
            </a:pPr>
            <a:r>
              <a:rPr lang="en-US" altLang="zh-CN" dirty="0" smtClean="0"/>
              <a:t>5</a:t>
            </a:r>
            <a:r>
              <a:rPr lang="zh-CN" altLang="en-US" dirty="0" smtClean="0"/>
              <a:t>）杂音的传导</a:t>
            </a:r>
          </a:p>
          <a:p>
            <a:pPr lvl="2" eaLnBrk="1" hangingPunct="1"/>
            <a:r>
              <a:rPr lang="zh-CN" altLang="en-US" dirty="0" smtClean="0"/>
              <a:t>可沿血流方向传导</a:t>
            </a:r>
          </a:p>
          <a:p>
            <a:pPr lvl="1" eaLnBrk="1" hangingPunct="1">
              <a:buNone/>
            </a:pPr>
            <a:r>
              <a:rPr lang="en-US" altLang="zh-CN" dirty="0" smtClean="0"/>
              <a:t>6</a:t>
            </a:r>
            <a:r>
              <a:rPr lang="zh-CN" altLang="en-US" dirty="0" smtClean="0"/>
              <a:t>）与体位、运动和呼吸的关系</a:t>
            </a:r>
          </a:p>
          <a:p>
            <a:pPr lvl="2" eaLnBrk="1" hangingPunct="1"/>
            <a:r>
              <a:rPr lang="zh-CN" altLang="en-US" i="1" dirty="0" smtClean="0"/>
              <a:t>左侧卧位</a:t>
            </a:r>
            <a:r>
              <a:rPr lang="zh-CN" altLang="en-US" i="1" dirty="0" smtClean="0">
                <a:solidFill>
                  <a:srgbClr val="800080"/>
                </a:solidFill>
                <a:latin typeface="Times New Roman" pitchFamily="18" charset="0"/>
                <a:ea typeface="华文新魏" pitchFamily="2" charset="-122"/>
              </a:rPr>
              <a:t>——</a:t>
            </a:r>
            <a:r>
              <a:rPr lang="zh-CN" altLang="en-US" i="1" dirty="0" smtClean="0">
                <a:solidFill>
                  <a:srgbClr val="800080"/>
                </a:solidFill>
                <a:ea typeface="华文新魏" pitchFamily="2" charset="-122"/>
              </a:rPr>
              <a:t>二尖瓣狭窄的舒张期杂音增强</a:t>
            </a:r>
          </a:p>
          <a:p>
            <a:pPr lvl="2" eaLnBrk="1" hangingPunct="1"/>
            <a:r>
              <a:rPr lang="zh-CN" altLang="en-US" i="1" dirty="0" smtClean="0"/>
              <a:t>前倾坐位</a:t>
            </a:r>
            <a:r>
              <a:rPr lang="zh-CN" altLang="en-US" i="1" dirty="0" smtClean="0">
                <a:solidFill>
                  <a:srgbClr val="800080"/>
                </a:solidFill>
                <a:latin typeface="Times New Roman" pitchFamily="18" charset="0"/>
                <a:ea typeface="华文新魏" pitchFamily="2" charset="-122"/>
              </a:rPr>
              <a:t>——</a:t>
            </a:r>
            <a:r>
              <a:rPr lang="zh-CN" altLang="en-US" i="1" dirty="0" smtClean="0">
                <a:solidFill>
                  <a:srgbClr val="800080"/>
                </a:solidFill>
                <a:ea typeface="华文新魏" pitchFamily="2" charset="-122"/>
              </a:rPr>
              <a:t>主动脉瓣关闭不全的舒张期杂音增强</a:t>
            </a:r>
          </a:p>
          <a:p>
            <a:pPr lvl="2" eaLnBrk="1" hangingPunct="1"/>
            <a:r>
              <a:rPr lang="zh-CN" altLang="en-US" i="1" dirty="0" smtClean="0"/>
              <a:t>深吸气</a:t>
            </a:r>
            <a:r>
              <a:rPr lang="zh-CN" altLang="en-US" i="1" dirty="0" smtClean="0">
                <a:solidFill>
                  <a:srgbClr val="800080"/>
                </a:solidFill>
                <a:latin typeface="Times New Roman" pitchFamily="18" charset="0"/>
                <a:ea typeface="华文新魏" pitchFamily="2" charset="-122"/>
              </a:rPr>
              <a:t>——</a:t>
            </a:r>
            <a:r>
              <a:rPr lang="zh-CN" altLang="en-US" i="1" dirty="0" smtClean="0">
                <a:solidFill>
                  <a:srgbClr val="800080"/>
                </a:solidFill>
                <a:ea typeface="华文新魏" pitchFamily="2" charset="-122"/>
              </a:rPr>
              <a:t>与右心有关的杂音增强</a:t>
            </a:r>
          </a:p>
          <a:p>
            <a:pPr lvl="2" eaLnBrk="1" hangingPunct="1"/>
            <a:r>
              <a:rPr lang="zh-CN" altLang="en-US" i="1" dirty="0" smtClean="0"/>
              <a:t>活动后</a:t>
            </a:r>
            <a:r>
              <a:rPr lang="zh-CN" altLang="en-US" i="1" dirty="0" smtClean="0">
                <a:solidFill>
                  <a:srgbClr val="800080"/>
                </a:solidFill>
                <a:latin typeface="Times New Roman" pitchFamily="18" charset="0"/>
                <a:ea typeface="华文新魏" pitchFamily="2" charset="-122"/>
              </a:rPr>
              <a:t>——</a:t>
            </a:r>
            <a:r>
              <a:rPr lang="zh-CN" altLang="en-US" i="1" dirty="0" smtClean="0">
                <a:solidFill>
                  <a:srgbClr val="800080"/>
                </a:solidFill>
                <a:ea typeface="华文新魏" pitchFamily="2" charset="-122"/>
              </a:rPr>
              <a:t>二尖瓣狭窄的舒张期杂音增强</a:t>
            </a:r>
          </a:p>
        </p:txBody>
      </p:sp>
    </p:spTree>
    <p:extLst>
      <p:ext uri="{BB962C8B-B14F-4D97-AF65-F5344CB8AC3E}">
        <p14:creationId xmlns:p14="http://schemas.microsoft.com/office/powerpoint/2010/main" val="1974661450"/>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pPr eaLnBrk="1" hangingPunct="1"/>
            <a:r>
              <a:rPr lang="zh-CN" altLang="en-US" dirty="0"/>
              <a:t>第四节  心脏评估</a:t>
            </a:r>
            <a:endParaRPr lang="en-US" altLang="zh-CN" dirty="0" smtClean="0"/>
          </a:p>
        </p:txBody>
      </p:sp>
      <p:sp>
        <p:nvSpPr>
          <p:cNvPr id="161795" name="Rectangle 3"/>
          <p:cNvSpPr>
            <a:spLocks noGrp="1" noChangeArrowheads="1"/>
          </p:cNvSpPr>
          <p:nvPr>
            <p:ph type="body" idx="1"/>
          </p:nvPr>
        </p:nvSpPr>
        <p:spPr>
          <a:xfrm>
            <a:off x="335666" y="1125539"/>
            <a:ext cx="9086126" cy="5006975"/>
          </a:xfrm>
        </p:spPr>
        <p:txBody>
          <a:bodyPr/>
          <a:lstStyle/>
          <a:p>
            <a:pPr marL="0" indent="0" eaLnBrk="1" hangingPunct="1">
              <a:buNone/>
            </a:pPr>
            <a:r>
              <a:rPr lang="en-US" altLang="zh-CN" dirty="0" smtClean="0"/>
              <a:t>5.</a:t>
            </a:r>
            <a:r>
              <a:rPr lang="zh-CN" altLang="en-US" dirty="0" smtClean="0"/>
              <a:t> 心包摩擦音</a:t>
            </a:r>
            <a:endParaRPr lang="en-US" altLang="zh-CN" dirty="0" smtClean="0"/>
          </a:p>
          <a:p>
            <a:pPr lvl="1" eaLnBrk="1" hangingPunct="1"/>
            <a:r>
              <a:rPr dirty="0" err="1" smtClean="0"/>
              <a:t>产生</a:t>
            </a:r>
            <a:r>
              <a:rPr lang="zh-CN" altLang="en-US" dirty="0" smtClean="0"/>
              <a:t>机制</a:t>
            </a:r>
            <a:endParaRPr lang="en-US" dirty="0" smtClean="0"/>
          </a:p>
          <a:p>
            <a:pPr lvl="2" eaLnBrk="1" hangingPunct="1"/>
            <a:r>
              <a:rPr dirty="0" smtClean="0"/>
              <a:t>心包炎时</a:t>
            </a:r>
            <a:r>
              <a:rPr lang="en-US" dirty="0"/>
              <a:t>,</a:t>
            </a:r>
            <a:r>
              <a:rPr dirty="0"/>
              <a:t>心包的壁层和脏层因有纤维蛋白沉着而变得粗糙</a:t>
            </a:r>
            <a:r>
              <a:rPr lang="en-US" dirty="0"/>
              <a:t>,</a:t>
            </a:r>
            <a:r>
              <a:rPr dirty="0"/>
              <a:t>在心脏搏动时</a:t>
            </a:r>
            <a:r>
              <a:rPr lang="en-US" dirty="0"/>
              <a:t>,</a:t>
            </a:r>
            <a:r>
              <a:rPr dirty="0"/>
              <a:t>两层粗糙的心包互相摩擦而产生</a:t>
            </a:r>
            <a:endParaRPr lang="en-US" altLang="zh-CN" dirty="0"/>
          </a:p>
          <a:p>
            <a:pPr lvl="1" eaLnBrk="1" hangingPunct="1"/>
            <a:r>
              <a:rPr lang="zh-CN" altLang="en-US" dirty="0" smtClean="0"/>
              <a:t>检查方法</a:t>
            </a:r>
          </a:p>
          <a:p>
            <a:pPr lvl="2" eaLnBrk="1" hangingPunct="1"/>
            <a:r>
              <a:rPr lang="zh-CN" altLang="en-US" dirty="0" smtClean="0"/>
              <a:t>胸骨左缘3、4肋间</a:t>
            </a:r>
          </a:p>
          <a:p>
            <a:pPr lvl="2" eaLnBrk="1" hangingPunct="1"/>
            <a:r>
              <a:rPr lang="zh-CN" altLang="en-US" dirty="0" smtClean="0"/>
              <a:t>前倾坐位、深呼气</a:t>
            </a:r>
          </a:p>
          <a:p>
            <a:pPr lvl="1" eaLnBrk="1" hangingPunct="1"/>
            <a:r>
              <a:rPr lang="zh-CN" altLang="en-US" dirty="0" smtClean="0"/>
              <a:t>临床意义</a:t>
            </a:r>
          </a:p>
          <a:p>
            <a:pPr lvl="2" eaLnBrk="1" hangingPunct="1"/>
            <a:r>
              <a:rPr lang="zh-CN" altLang="en-US" dirty="0" smtClean="0"/>
              <a:t>各种</a:t>
            </a:r>
            <a:r>
              <a:rPr altLang="en-US" dirty="0" smtClean="0"/>
              <a:t>原因所致的</a:t>
            </a:r>
            <a:r>
              <a:rPr lang="zh-CN" altLang="en-US" dirty="0" smtClean="0">
                <a:solidFill>
                  <a:srgbClr val="FF0000"/>
                </a:solidFill>
              </a:rPr>
              <a:t>心包炎</a:t>
            </a:r>
            <a:endParaRPr lang="en-US" altLang="zh-CN" dirty="0" smtClean="0">
              <a:solidFill>
                <a:srgbClr val="FF0000"/>
              </a:solidFill>
            </a:endParaRPr>
          </a:p>
        </p:txBody>
      </p:sp>
      <p:pic>
        <p:nvPicPr>
          <p:cNvPr id="161797" name="Picture 5" descr="心包摩擦音"/>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9736"/>
          <a:stretch/>
        </p:blipFill>
        <p:spPr bwMode="auto">
          <a:xfrm>
            <a:off x="8474615" y="3629026"/>
            <a:ext cx="1546259" cy="1715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1516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animEffect transition="in" filter="wipe(left)">
                                      <p:cBhvr>
                                        <p:cTn id="7" dur="500"/>
                                        <p:tgtEl>
                                          <p:spTgt spid="1617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61795">
                                            <p:txEl>
                                              <p:pRg st="1" end="1"/>
                                            </p:txEl>
                                          </p:spTgt>
                                        </p:tgtEl>
                                        <p:attrNameLst>
                                          <p:attrName>style.visibility</p:attrName>
                                        </p:attrNameLst>
                                      </p:cBhvr>
                                      <p:to>
                                        <p:strVal val="visible"/>
                                      </p:to>
                                    </p:set>
                                    <p:animEffect transition="in" filter="wipe(left)">
                                      <p:cBhvr>
                                        <p:cTn id="12" dur="500"/>
                                        <p:tgtEl>
                                          <p:spTgt spid="161795">
                                            <p:txEl>
                                              <p:pRg st="1" end="1"/>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61795">
                                            <p:txEl>
                                              <p:pRg st="2" end="2"/>
                                            </p:txEl>
                                          </p:spTgt>
                                        </p:tgtEl>
                                        <p:attrNameLst>
                                          <p:attrName>style.visibility</p:attrName>
                                        </p:attrNameLst>
                                      </p:cBhvr>
                                      <p:to>
                                        <p:strVal val="visible"/>
                                      </p:to>
                                    </p:set>
                                    <p:animEffect transition="in" filter="wipe(left)">
                                      <p:cBhvr>
                                        <p:cTn id="15" dur="500"/>
                                        <p:tgtEl>
                                          <p:spTgt spid="16179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1795">
                                            <p:txEl>
                                              <p:pRg st="3" end="3"/>
                                            </p:txEl>
                                          </p:spTgt>
                                        </p:tgtEl>
                                        <p:attrNameLst>
                                          <p:attrName>style.visibility</p:attrName>
                                        </p:attrNameLst>
                                      </p:cBhvr>
                                      <p:to>
                                        <p:strVal val="visible"/>
                                      </p:to>
                                    </p:set>
                                    <p:animEffect transition="in" filter="wipe(left)">
                                      <p:cBhvr>
                                        <p:cTn id="20" dur="500"/>
                                        <p:tgtEl>
                                          <p:spTgt spid="161795">
                                            <p:txEl>
                                              <p:pRg st="3" end="3"/>
                                            </p:txEl>
                                          </p:spTgt>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61795">
                                            <p:txEl>
                                              <p:pRg st="4" end="4"/>
                                            </p:txEl>
                                          </p:spTgt>
                                        </p:tgtEl>
                                        <p:attrNameLst>
                                          <p:attrName>style.visibility</p:attrName>
                                        </p:attrNameLst>
                                      </p:cBhvr>
                                      <p:to>
                                        <p:strVal val="visible"/>
                                      </p:to>
                                    </p:set>
                                    <p:animEffect transition="in" filter="wipe(left)">
                                      <p:cBhvr>
                                        <p:cTn id="23" dur="500"/>
                                        <p:tgtEl>
                                          <p:spTgt spid="161795">
                                            <p:txEl>
                                              <p:pRg st="4" end="4"/>
                                            </p:txEl>
                                          </p:spTgt>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61795">
                                            <p:txEl>
                                              <p:pRg st="5" end="5"/>
                                            </p:txEl>
                                          </p:spTgt>
                                        </p:tgtEl>
                                        <p:attrNameLst>
                                          <p:attrName>style.visibility</p:attrName>
                                        </p:attrNameLst>
                                      </p:cBhvr>
                                      <p:to>
                                        <p:strVal val="visible"/>
                                      </p:to>
                                    </p:set>
                                    <p:animEffect transition="in" filter="wipe(left)">
                                      <p:cBhvr>
                                        <p:cTn id="26" dur="500"/>
                                        <p:tgtEl>
                                          <p:spTgt spid="161795">
                                            <p:txEl>
                                              <p:pRg st="5" end="5"/>
                                            </p:txEl>
                                          </p:spTgt>
                                        </p:tgtEl>
                                      </p:cBhvr>
                                    </p:animEffect>
                                  </p:childTnLst>
                                </p:cTn>
                              </p:par>
                            </p:childTnLst>
                          </p:cTn>
                        </p:par>
                        <p:par>
                          <p:cTn id="27" fill="hold" nodeType="afterGroup">
                            <p:stCondLst>
                              <p:cond delay="500"/>
                            </p:stCondLst>
                            <p:childTnLst>
                              <p:par>
                                <p:cTn id="28" presetID="9" presetClass="entr" presetSubtype="0" fill="hold" nodeType="afterEffect">
                                  <p:stCondLst>
                                    <p:cond delay="0"/>
                                  </p:stCondLst>
                                  <p:childTnLst>
                                    <p:set>
                                      <p:cBhvr>
                                        <p:cTn id="29" dur="1" fill="hold">
                                          <p:stCondLst>
                                            <p:cond delay="0"/>
                                          </p:stCondLst>
                                        </p:cTn>
                                        <p:tgtEl>
                                          <p:spTgt spid="161797"/>
                                        </p:tgtEl>
                                        <p:attrNameLst>
                                          <p:attrName>style.visibility</p:attrName>
                                        </p:attrNameLst>
                                      </p:cBhvr>
                                      <p:to>
                                        <p:strVal val="visible"/>
                                      </p:to>
                                    </p:set>
                                    <p:animEffect transition="in" filter="dissolve">
                                      <p:cBhvr>
                                        <p:cTn id="30" dur="500"/>
                                        <p:tgtEl>
                                          <p:spTgt spid="16179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61795">
                                            <p:txEl>
                                              <p:pRg st="6" end="6"/>
                                            </p:txEl>
                                          </p:spTgt>
                                        </p:tgtEl>
                                        <p:attrNameLst>
                                          <p:attrName>style.visibility</p:attrName>
                                        </p:attrNameLst>
                                      </p:cBhvr>
                                      <p:to>
                                        <p:strVal val="visible"/>
                                      </p:to>
                                    </p:set>
                                    <p:animEffect transition="in" filter="wipe(left)">
                                      <p:cBhvr>
                                        <p:cTn id="35" dur="500"/>
                                        <p:tgtEl>
                                          <p:spTgt spid="161795">
                                            <p:txEl>
                                              <p:pRg st="6" end="6"/>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61795">
                                            <p:txEl>
                                              <p:pRg st="7" end="7"/>
                                            </p:txEl>
                                          </p:spTgt>
                                        </p:tgtEl>
                                        <p:attrNameLst>
                                          <p:attrName>style.visibility</p:attrName>
                                        </p:attrNameLst>
                                      </p:cBhvr>
                                      <p:to>
                                        <p:strVal val="visible"/>
                                      </p:to>
                                    </p:set>
                                    <p:animEffect transition="in" filter="wipe(left)">
                                      <p:cBhvr>
                                        <p:cTn id="38" dur="500"/>
                                        <p:tgtEl>
                                          <p:spTgt spid="16179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bldLvl="2"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dirty="0"/>
              <a:t>第三节  叩  诊</a:t>
            </a:r>
            <a:endParaRPr lang="zh-CN" altLang="en-US" dirty="0" smtClean="0"/>
          </a:p>
        </p:txBody>
      </p:sp>
      <p:sp>
        <p:nvSpPr>
          <p:cNvPr id="21507" name="Rectangle 3"/>
          <p:cNvSpPr>
            <a:spLocks noGrp="1" noChangeArrowheads="1"/>
          </p:cNvSpPr>
          <p:nvPr>
            <p:ph type="body" idx="1"/>
          </p:nvPr>
        </p:nvSpPr>
        <p:spPr/>
        <p:txBody>
          <a:bodyPr/>
          <a:lstStyle/>
          <a:p>
            <a:pPr marL="0" indent="0" eaLnBrk="1" hangingPunct="1">
              <a:buNone/>
            </a:pPr>
            <a:r>
              <a:rPr lang="zh-CN" altLang="en-US" sz="3200" dirty="0" smtClean="0"/>
              <a:t>三、叩诊</a:t>
            </a:r>
            <a:r>
              <a:rPr lang="zh-CN" altLang="en-US" sz="3200" dirty="0"/>
              <a:t>音</a:t>
            </a:r>
            <a:endParaRPr lang="en-US" altLang="zh-CN" sz="3200" dirty="0"/>
          </a:p>
          <a:p>
            <a:pPr lvl="1" eaLnBrk="1" hangingPunct="1"/>
            <a:r>
              <a:rPr lang="zh-CN" altLang="en-US" sz="3000" dirty="0">
                <a:latin typeface="Times New Roman" pitchFamily="18" charset="0"/>
              </a:rPr>
              <a:t>影响叩诊音的因素</a:t>
            </a:r>
          </a:p>
          <a:p>
            <a:pPr lvl="2" eaLnBrk="1" hangingPunct="1"/>
            <a:r>
              <a:rPr lang="zh-CN" altLang="en-US" dirty="0" smtClean="0">
                <a:latin typeface="Times New Roman" pitchFamily="18" charset="0"/>
              </a:rPr>
              <a:t>叩诊组织的密度、弹性、含气量</a:t>
            </a:r>
          </a:p>
          <a:p>
            <a:pPr lvl="2" eaLnBrk="1" hangingPunct="1"/>
            <a:r>
              <a:rPr lang="zh-CN" altLang="en-US" dirty="0" smtClean="0">
                <a:latin typeface="Times New Roman" pitchFamily="18" charset="0"/>
              </a:rPr>
              <a:t>距体表的距离</a:t>
            </a:r>
          </a:p>
          <a:p>
            <a:pPr lvl="1" eaLnBrk="1" hangingPunct="1"/>
            <a:r>
              <a:rPr sz="3000" dirty="0">
                <a:latin typeface="Times New Roman" pitchFamily="18" charset="0"/>
              </a:rPr>
              <a:t>叩诊音的种类</a:t>
            </a:r>
          </a:p>
          <a:p>
            <a:pPr lvl="2" algn="just" eaLnBrk="1" hangingPunct="1"/>
            <a:r>
              <a:rPr lang="zh-CN" altLang="en-US" sz="3000" dirty="0">
                <a:latin typeface="Times New Roman" pitchFamily="18" charset="0"/>
              </a:rPr>
              <a:t>清音</a:t>
            </a:r>
            <a:endParaRPr lang="en-US" altLang="zh-CN" sz="3000" dirty="0">
              <a:latin typeface="Times New Roman" pitchFamily="18" charset="0"/>
            </a:endParaRPr>
          </a:p>
          <a:p>
            <a:pPr lvl="3" algn="just" eaLnBrk="1" hangingPunct="1"/>
            <a:r>
              <a:rPr sz="2800" dirty="0" err="1" smtClean="0">
                <a:latin typeface="华文新魏" pitchFamily="2" charset="-122"/>
                <a:ea typeface="华文新魏" pitchFamily="2" charset="-122"/>
              </a:rPr>
              <a:t>正常的肺部</a:t>
            </a:r>
            <a:endParaRPr lang="en-US" sz="2800" dirty="0" smtClean="0">
              <a:latin typeface="华文新魏" pitchFamily="2" charset="-122"/>
              <a:ea typeface="华文新魏" pitchFamily="2" charset="-122"/>
            </a:endParaRPr>
          </a:p>
          <a:p>
            <a:pPr lvl="2" algn="just" eaLnBrk="1" hangingPunct="1"/>
            <a:r>
              <a:rPr lang="zh-CN" altLang="en-US" sz="3000" dirty="0">
                <a:latin typeface="Times New Roman" pitchFamily="18" charset="0"/>
              </a:rPr>
              <a:t>浊音</a:t>
            </a:r>
          </a:p>
          <a:p>
            <a:pPr lvl="3" algn="just" eaLnBrk="1" hangingPunct="1"/>
            <a:r>
              <a:rPr lang="zh-CN" altLang="en-US" sz="2800" dirty="0">
                <a:latin typeface="Times New Roman" pitchFamily="18" charset="0"/>
                <a:ea typeface="华文新魏" pitchFamily="2" charset="-122"/>
              </a:rPr>
              <a:t>心肺界、肺肝界等</a:t>
            </a:r>
            <a:endParaRPr lang="zh-CN" altLang="en-US" sz="2800" dirty="0">
              <a:solidFill>
                <a:srgbClr val="000066"/>
              </a:solidFill>
              <a:latin typeface="Times New Roman" pitchFamily="18" charset="0"/>
            </a:endParaRPr>
          </a:p>
          <a:p>
            <a:pPr lvl="3" algn="just" eaLnBrk="1" hangingPunct="1"/>
            <a:endParaRPr lang="en-US" sz="2800" dirty="0">
              <a:latin typeface="华文新魏" pitchFamily="2" charset="-122"/>
              <a:ea typeface="华文新魏" pitchFamily="2" charset="-122"/>
            </a:endParaRPr>
          </a:p>
        </p:txBody>
      </p:sp>
    </p:spTree>
    <p:extLst>
      <p:ext uri="{BB962C8B-B14F-4D97-AF65-F5344CB8AC3E}">
        <p14:creationId xmlns:p14="http://schemas.microsoft.com/office/powerpoint/2010/main" val="343783184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a:t>
            </a:r>
            <a:r>
              <a:rPr lang="zh-CN" altLang="en-US" dirty="0" smtClean="0"/>
              <a:t>节  血管评估</a:t>
            </a:r>
            <a:endParaRPr lang="zh-CN" altLang="en-US" dirty="0"/>
          </a:p>
        </p:txBody>
      </p:sp>
      <p:sp>
        <p:nvSpPr>
          <p:cNvPr id="3" name="内容占位符 2"/>
          <p:cNvSpPr>
            <a:spLocks noGrp="1"/>
          </p:cNvSpPr>
          <p:nvPr>
            <p:ph idx="1"/>
          </p:nvPr>
        </p:nvSpPr>
        <p:spPr>
          <a:xfrm>
            <a:off x="600879" y="1480639"/>
            <a:ext cx="6887941" cy="3311279"/>
          </a:xfrm>
        </p:spPr>
        <p:txBody>
          <a:bodyPr/>
          <a:lstStyle/>
          <a:p>
            <a:r>
              <a:rPr lang="zh-CN" altLang="en-US" sz="3200" dirty="0"/>
              <a:t>脉搏</a:t>
            </a:r>
            <a:endParaRPr lang="en-US" altLang="zh-CN" sz="3200" dirty="0"/>
          </a:p>
          <a:p>
            <a:r>
              <a:rPr lang="zh-CN" altLang="en-US" sz="3200" dirty="0"/>
              <a:t>血压</a:t>
            </a:r>
            <a:endParaRPr lang="en-US" altLang="zh-CN" sz="3200" dirty="0"/>
          </a:p>
          <a:p>
            <a:r>
              <a:rPr lang="zh-CN" altLang="en-US" sz="3200" dirty="0"/>
              <a:t>周围血管征</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1068908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zh-CN" altLang="en-US" dirty="0"/>
              <a:t>第五节  血管评估</a:t>
            </a:r>
            <a:endParaRPr lang="zh-CN" altLang="en-US" dirty="0" smtClean="0"/>
          </a:p>
        </p:txBody>
      </p:sp>
      <p:sp>
        <p:nvSpPr>
          <p:cNvPr id="57347" name="Rectangle 3"/>
          <p:cNvSpPr>
            <a:spLocks noGrp="1" noChangeArrowheads="1"/>
          </p:cNvSpPr>
          <p:nvPr>
            <p:ph type="body" idx="1"/>
          </p:nvPr>
        </p:nvSpPr>
        <p:spPr>
          <a:xfrm>
            <a:off x="369385" y="1469065"/>
            <a:ext cx="11480800" cy="4876800"/>
          </a:xfrm>
        </p:spPr>
        <p:txBody>
          <a:bodyPr/>
          <a:lstStyle/>
          <a:p>
            <a:pPr marL="0" indent="0" eaLnBrk="1" hangingPunct="1">
              <a:buNone/>
            </a:pPr>
            <a:r>
              <a:rPr lang="zh-CN" altLang="en-US" dirty="0" smtClean="0"/>
              <a:t>一、脉搏</a:t>
            </a:r>
            <a:endParaRPr lang="en-US" altLang="zh-CN" dirty="0" smtClean="0"/>
          </a:p>
          <a:p>
            <a:pPr eaLnBrk="1" hangingPunct="1"/>
            <a:r>
              <a:rPr lang="zh-CN" altLang="en-US" sz="2800" dirty="0" smtClean="0"/>
              <a:t>评估</a:t>
            </a:r>
            <a:r>
              <a:rPr lang="zh-CN" altLang="en-US" sz="2800" dirty="0" smtClean="0"/>
              <a:t>方法</a:t>
            </a:r>
            <a:endParaRPr lang="en-US" altLang="zh-CN" sz="2800" dirty="0" smtClean="0"/>
          </a:p>
          <a:p>
            <a:pPr lvl="1" eaLnBrk="1" hangingPunct="1"/>
            <a:r>
              <a:rPr lang="zh-CN" altLang="en-US" sz="2400" dirty="0"/>
              <a:t>触</a:t>
            </a:r>
            <a:r>
              <a:rPr lang="zh-CN" altLang="en-US" sz="2400" dirty="0" smtClean="0"/>
              <a:t>诊</a:t>
            </a:r>
            <a:endParaRPr lang="en-US" altLang="zh-CN" sz="2400" dirty="0" smtClean="0"/>
          </a:p>
          <a:p>
            <a:pPr eaLnBrk="1" hangingPunct="1"/>
            <a:r>
              <a:rPr lang="zh-CN" altLang="en-US" sz="2800" dirty="0" smtClean="0"/>
              <a:t>触诊的动脉</a:t>
            </a:r>
            <a:endParaRPr lang="en-US" altLang="zh-CN" sz="2800" dirty="0" smtClean="0"/>
          </a:p>
          <a:p>
            <a:pPr lvl="1" eaLnBrk="1" hangingPunct="1"/>
            <a:r>
              <a:rPr lang="zh-CN" altLang="en-US" sz="2400" dirty="0" smtClean="0"/>
              <a:t>桡动脉</a:t>
            </a:r>
            <a:endParaRPr lang="en-US" altLang="zh-CN" sz="2400" dirty="0" smtClean="0"/>
          </a:p>
          <a:p>
            <a:pPr lvl="1" eaLnBrk="1" hangingPunct="1"/>
            <a:r>
              <a:rPr lang="zh-CN" altLang="en-US" sz="2400" dirty="0" smtClean="0"/>
              <a:t>其他</a:t>
            </a:r>
            <a:endParaRPr lang="en-US" altLang="zh-CN" sz="2400" dirty="0" smtClean="0"/>
          </a:p>
          <a:p>
            <a:pPr lvl="2" eaLnBrk="1" hangingPunct="1"/>
            <a:r>
              <a:rPr lang="zh-CN" altLang="en-US" sz="2400" dirty="0" smtClean="0"/>
              <a:t>肱动脉</a:t>
            </a:r>
            <a:r>
              <a:rPr lang="zh-CN" altLang="en-US" sz="2400" dirty="0"/>
              <a:t>、</a:t>
            </a:r>
            <a:r>
              <a:rPr lang="zh-CN" altLang="en-US" sz="2400" dirty="0" smtClean="0"/>
              <a:t>股动脉、足背动脉</a:t>
            </a:r>
            <a:r>
              <a:rPr lang="zh-CN" altLang="zh-CN" sz="2400" dirty="0"/>
              <a:t>、颈动脉等</a:t>
            </a:r>
            <a:endParaRPr lang="zh-CN" altLang="en-US" sz="2400" dirty="0" smtClean="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968" b="17912"/>
          <a:stretch/>
        </p:blipFill>
        <p:spPr bwMode="auto">
          <a:xfrm>
            <a:off x="3877319" y="2000870"/>
            <a:ext cx="1394999" cy="10546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933489" y="3080989"/>
            <a:ext cx="1338828" cy="369332"/>
          </a:xfrm>
          <a:prstGeom prst="rect">
            <a:avLst/>
          </a:prstGeom>
          <a:noFill/>
        </p:spPr>
        <p:txBody>
          <a:bodyPr wrap="none" rtlCol="0">
            <a:spAutoFit/>
          </a:bodyPr>
          <a:lstStyle/>
          <a:p>
            <a:r>
              <a:rPr lang="zh-CN" altLang="en-US" dirty="0">
                <a:solidFill>
                  <a:srgbClr val="1D1496"/>
                </a:solidFill>
                <a:latin typeface="隶书" panose="02010509060101010101" pitchFamily="49" charset="-122"/>
                <a:ea typeface="隶书" panose="02010509060101010101" pitchFamily="49" charset="-122"/>
              </a:rPr>
              <a:t>触诊桡动脉</a:t>
            </a:r>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3199" y="2000870"/>
            <a:ext cx="1452732" cy="1087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descr="触诊股动脉"/>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26812" y="1977596"/>
            <a:ext cx="1379242" cy="110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5" descr="触诊足背动脉"/>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78944" y="1977596"/>
            <a:ext cx="1378312" cy="104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5745207" y="3080990"/>
            <a:ext cx="1338828" cy="369332"/>
          </a:xfrm>
          <a:prstGeom prst="rect">
            <a:avLst/>
          </a:prstGeom>
          <a:noFill/>
        </p:spPr>
        <p:txBody>
          <a:bodyPr wrap="none" rtlCol="0">
            <a:spAutoFit/>
          </a:bodyPr>
          <a:lstStyle/>
          <a:p>
            <a:r>
              <a:rPr lang="zh-CN" altLang="en-US" dirty="0">
                <a:solidFill>
                  <a:srgbClr val="1D1496"/>
                </a:solidFill>
                <a:latin typeface="隶书" panose="02010509060101010101" pitchFamily="49" charset="-122"/>
                <a:ea typeface="隶书" panose="02010509060101010101" pitchFamily="49" charset="-122"/>
              </a:rPr>
              <a:t>触诊肱动脉</a:t>
            </a:r>
          </a:p>
        </p:txBody>
      </p:sp>
      <p:sp>
        <p:nvSpPr>
          <p:cNvPr id="17" name="TextBox 16"/>
          <p:cNvSpPr txBox="1"/>
          <p:nvPr/>
        </p:nvSpPr>
        <p:spPr>
          <a:xfrm>
            <a:off x="7567226" y="3080988"/>
            <a:ext cx="1338828" cy="369332"/>
          </a:xfrm>
          <a:prstGeom prst="rect">
            <a:avLst/>
          </a:prstGeom>
          <a:noFill/>
        </p:spPr>
        <p:txBody>
          <a:bodyPr wrap="none" rtlCol="0">
            <a:spAutoFit/>
          </a:bodyPr>
          <a:lstStyle/>
          <a:p>
            <a:r>
              <a:rPr lang="zh-CN" altLang="en-US" dirty="0">
                <a:solidFill>
                  <a:srgbClr val="1D1496"/>
                </a:solidFill>
                <a:latin typeface="隶书" panose="02010509060101010101" pitchFamily="49" charset="-122"/>
                <a:ea typeface="隶书" panose="02010509060101010101" pitchFamily="49" charset="-122"/>
              </a:rPr>
              <a:t>触诊股动脉</a:t>
            </a:r>
          </a:p>
        </p:txBody>
      </p:sp>
      <p:sp>
        <p:nvSpPr>
          <p:cNvPr id="18" name="TextBox 17"/>
          <p:cNvSpPr txBox="1"/>
          <p:nvPr/>
        </p:nvSpPr>
        <p:spPr>
          <a:xfrm>
            <a:off x="9306935" y="3030907"/>
            <a:ext cx="1569660" cy="369332"/>
          </a:xfrm>
          <a:prstGeom prst="rect">
            <a:avLst/>
          </a:prstGeom>
          <a:noFill/>
        </p:spPr>
        <p:txBody>
          <a:bodyPr wrap="none" rtlCol="0">
            <a:spAutoFit/>
          </a:bodyPr>
          <a:lstStyle/>
          <a:p>
            <a:r>
              <a:rPr lang="zh-CN" altLang="en-US" dirty="0">
                <a:solidFill>
                  <a:srgbClr val="1D1496"/>
                </a:solidFill>
                <a:latin typeface="隶书" panose="02010509060101010101" pitchFamily="49" charset="-122"/>
                <a:ea typeface="隶书" panose="02010509060101010101" pitchFamily="49" charset="-122"/>
              </a:rPr>
              <a:t>触诊足背动脉</a:t>
            </a:r>
          </a:p>
        </p:txBody>
      </p:sp>
    </p:spTree>
    <p:extLst>
      <p:ext uri="{BB962C8B-B14F-4D97-AF65-F5344CB8AC3E}">
        <p14:creationId xmlns:p14="http://schemas.microsoft.com/office/powerpoint/2010/main" val="735009160"/>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0" indent="0" eaLnBrk="1" hangingPunct="1">
              <a:buNone/>
            </a:pPr>
            <a:r>
              <a:rPr lang="zh-CN" altLang="en-US" dirty="0" smtClean="0"/>
              <a:t>（一）脉率</a:t>
            </a:r>
            <a:endParaRPr lang="en-US" altLang="zh-CN" dirty="0" smtClean="0"/>
          </a:p>
          <a:p>
            <a:pPr lvl="1" eaLnBrk="1" hangingPunct="1"/>
            <a:r>
              <a:rPr lang="zh-CN" altLang="zh-CN" dirty="0"/>
              <a:t>正常</a:t>
            </a:r>
            <a:r>
              <a:rPr lang="zh-CN" altLang="zh-CN" dirty="0" smtClean="0"/>
              <a:t>成人</a:t>
            </a:r>
            <a:r>
              <a:rPr lang="zh-CN" altLang="en-US" dirty="0" smtClean="0"/>
              <a:t>：</a:t>
            </a:r>
            <a:r>
              <a:rPr lang="en-US" altLang="zh-CN" dirty="0">
                <a:solidFill>
                  <a:srgbClr val="0070C0"/>
                </a:solidFill>
              </a:rPr>
              <a:t>60</a:t>
            </a:r>
            <a:r>
              <a:rPr lang="zh-CN" altLang="zh-CN" dirty="0">
                <a:solidFill>
                  <a:srgbClr val="0070C0"/>
                </a:solidFill>
              </a:rPr>
              <a:t>～</a:t>
            </a:r>
            <a:r>
              <a:rPr lang="en-US" altLang="zh-CN" dirty="0">
                <a:solidFill>
                  <a:srgbClr val="0070C0"/>
                </a:solidFill>
              </a:rPr>
              <a:t>100</a:t>
            </a:r>
            <a:r>
              <a:rPr lang="zh-CN" altLang="zh-CN" dirty="0">
                <a:solidFill>
                  <a:srgbClr val="0070C0"/>
                </a:solidFill>
              </a:rPr>
              <a:t>次／分</a:t>
            </a:r>
            <a:endParaRPr lang="en-US" altLang="zh-CN" dirty="0">
              <a:solidFill>
                <a:srgbClr val="0070C0"/>
              </a:solidFill>
            </a:endParaRPr>
          </a:p>
          <a:p>
            <a:pPr lvl="1" eaLnBrk="1" hangingPunct="1"/>
            <a:r>
              <a:rPr lang="zh-CN" altLang="en-US" dirty="0" smtClean="0"/>
              <a:t>增快</a:t>
            </a:r>
            <a:endParaRPr lang="en-US" altLang="zh-CN" dirty="0" smtClean="0"/>
          </a:p>
          <a:p>
            <a:pPr lvl="2" eaLnBrk="1" hangingPunct="1"/>
            <a:r>
              <a:rPr lang="zh-CN" altLang="zh-CN" dirty="0" smtClean="0"/>
              <a:t>进食</a:t>
            </a:r>
            <a:r>
              <a:rPr lang="zh-CN" altLang="zh-CN" dirty="0"/>
              <a:t>后、劳动、情绪激动</a:t>
            </a:r>
            <a:r>
              <a:rPr lang="zh-CN" altLang="zh-CN" dirty="0" smtClean="0"/>
              <a:t>时</a:t>
            </a:r>
            <a:endParaRPr lang="en-US" altLang="zh-CN" dirty="0" smtClean="0"/>
          </a:p>
          <a:p>
            <a:pPr lvl="2" eaLnBrk="1" hangingPunct="1"/>
            <a:r>
              <a:rPr lang="zh-CN" altLang="zh-CN" dirty="0" smtClean="0"/>
              <a:t>发热</a:t>
            </a:r>
            <a:r>
              <a:rPr lang="zh-CN" altLang="zh-CN" dirty="0"/>
              <a:t>、贫血、甲状腺功能亢进症、心力衰竭、休克、心肌炎</a:t>
            </a:r>
            <a:r>
              <a:rPr lang="zh-CN" altLang="zh-CN" dirty="0" smtClean="0"/>
              <a:t>等</a:t>
            </a:r>
            <a:endParaRPr lang="en-US" altLang="zh-CN" dirty="0" smtClean="0"/>
          </a:p>
          <a:p>
            <a:pPr lvl="1" eaLnBrk="1" hangingPunct="1"/>
            <a:r>
              <a:rPr lang="zh-CN" altLang="zh-CN" dirty="0" smtClean="0"/>
              <a:t>减慢</a:t>
            </a:r>
            <a:endParaRPr lang="en-US" altLang="zh-CN" dirty="0" smtClean="0"/>
          </a:p>
          <a:p>
            <a:pPr lvl="2" eaLnBrk="1" hangingPunct="1"/>
            <a:r>
              <a:rPr lang="zh-CN" altLang="zh-CN" dirty="0" smtClean="0"/>
              <a:t>颅内压增高、甲状腺功能减退等</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74725572"/>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0" indent="0" eaLnBrk="1" hangingPunct="1">
              <a:buNone/>
            </a:pPr>
            <a:r>
              <a:rPr lang="zh-CN" altLang="en-US" sz="3400" dirty="0" smtClean="0"/>
              <a:t>（二）节律</a:t>
            </a:r>
            <a:endParaRPr lang="zh-CN" altLang="en-US" sz="3400" dirty="0"/>
          </a:p>
          <a:p>
            <a:pPr lvl="1" eaLnBrk="1" hangingPunct="1"/>
            <a:r>
              <a:rPr lang="zh-CN" altLang="zh-CN" sz="3000" dirty="0"/>
              <a:t>正常人</a:t>
            </a:r>
            <a:r>
              <a:rPr lang="zh-CN" altLang="en-US" sz="3000" dirty="0"/>
              <a:t>：</a:t>
            </a:r>
            <a:r>
              <a:rPr lang="zh-CN" altLang="zh-CN" sz="3000" dirty="0">
                <a:solidFill>
                  <a:srgbClr val="0070C0"/>
                </a:solidFill>
              </a:rPr>
              <a:t>节律规则</a:t>
            </a:r>
            <a:endParaRPr lang="en-US" altLang="zh-CN" sz="3000" dirty="0">
              <a:solidFill>
                <a:srgbClr val="0070C0"/>
              </a:solidFill>
            </a:endParaRPr>
          </a:p>
          <a:p>
            <a:pPr lvl="1" eaLnBrk="1" hangingPunct="1"/>
            <a:r>
              <a:rPr lang="zh-CN" altLang="en-US" sz="3000" dirty="0"/>
              <a:t>节律不齐</a:t>
            </a:r>
            <a:endParaRPr lang="en-US" altLang="zh-CN" sz="3000" dirty="0"/>
          </a:p>
          <a:p>
            <a:pPr lvl="2" eaLnBrk="1" hangingPunct="1"/>
            <a:r>
              <a:rPr lang="zh-CN" altLang="en-US" sz="2800" dirty="0"/>
              <a:t>窦性心律不齐</a:t>
            </a:r>
            <a:endParaRPr lang="en-US" altLang="zh-CN" sz="2800" dirty="0"/>
          </a:p>
          <a:p>
            <a:pPr lvl="3" eaLnBrk="1" hangingPunct="1"/>
            <a:r>
              <a:rPr lang="zh-CN" altLang="zh-CN" sz="2800" dirty="0"/>
              <a:t>吸气时脉搏增快</a:t>
            </a:r>
            <a:r>
              <a:rPr lang="en-US" altLang="zh-CN" sz="2800" dirty="0"/>
              <a:t>,</a:t>
            </a:r>
            <a:r>
              <a:rPr lang="zh-CN" altLang="zh-CN" sz="2800" dirty="0"/>
              <a:t>呼气时减慢</a:t>
            </a:r>
            <a:endParaRPr lang="en-US" altLang="zh-CN" sz="2800" dirty="0"/>
          </a:p>
          <a:p>
            <a:pPr lvl="2" eaLnBrk="1" hangingPunct="1"/>
            <a:r>
              <a:rPr lang="zh-CN" altLang="en-US" sz="2800" dirty="0"/>
              <a:t>其他各种</a:t>
            </a:r>
            <a:r>
              <a:rPr lang="zh-CN" altLang="zh-CN" sz="2800" dirty="0"/>
              <a:t>心律失常</a:t>
            </a:r>
            <a:endParaRPr lang="en-US" altLang="zh-CN"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75936999"/>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0" indent="0" algn="just" eaLnBrk="1" hangingPunct="1">
              <a:buNone/>
            </a:pPr>
            <a:r>
              <a:rPr lang="zh-CN" altLang="en-US" sz="3400" dirty="0" smtClean="0"/>
              <a:t>（三）强弱</a:t>
            </a:r>
            <a:r>
              <a:rPr lang="zh-CN" altLang="en-US" sz="3400" dirty="0"/>
              <a:t>或大小</a:t>
            </a:r>
          </a:p>
          <a:p>
            <a:pPr lvl="1" algn="just" eaLnBrk="1" hangingPunct="1"/>
            <a:r>
              <a:rPr lang="zh-CN" altLang="zh-CN" sz="3000" dirty="0"/>
              <a:t>与心搏出量、脉压和周围血管阻力有关</a:t>
            </a:r>
            <a:endParaRPr lang="en-US" altLang="zh-CN" sz="3000" dirty="0"/>
          </a:p>
          <a:p>
            <a:pPr lvl="1" algn="just" eaLnBrk="1" hangingPunct="1"/>
            <a:r>
              <a:rPr lang="zh-CN" altLang="en-US" sz="3000" dirty="0"/>
              <a:t>正常人：</a:t>
            </a:r>
            <a:r>
              <a:rPr lang="zh-CN" altLang="en-US" sz="3000" dirty="0">
                <a:solidFill>
                  <a:srgbClr val="0070C0"/>
                </a:solidFill>
              </a:rPr>
              <a:t>强弱适中，双侧一致</a:t>
            </a:r>
            <a:endParaRPr lang="en-US" altLang="zh-CN" sz="3000" dirty="0">
              <a:solidFill>
                <a:srgbClr val="0070C0"/>
              </a:solidFill>
            </a:endParaRPr>
          </a:p>
          <a:p>
            <a:pPr lvl="1" algn="just" eaLnBrk="1" hangingPunct="1"/>
            <a:r>
              <a:rPr lang="zh-CN" altLang="en-US" sz="3000" dirty="0"/>
              <a:t>常见异常</a:t>
            </a:r>
            <a:endParaRPr lang="en-US" altLang="zh-CN" sz="3000" dirty="0"/>
          </a:p>
          <a:p>
            <a:pPr lvl="2" algn="just" eaLnBrk="1" hangingPunct="1"/>
            <a:r>
              <a:rPr lang="zh-CN" altLang="en-US" sz="2800" dirty="0"/>
              <a:t>洪脉</a:t>
            </a:r>
            <a:endParaRPr lang="en-US" altLang="zh-CN" sz="2800" dirty="0"/>
          </a:p>
          <a:p>
            <a:pPr lvl="3" algn="just" eaLnBrk="1" hangingPunct="1"/>
            <a:r>
              <a:rPr lang="zh-CN" altLang="zh-CN" sz="2800" dirty="0"/>
              <a:t>高热、甲状腺功能亢进症、主动脉瓣关闭不全等</a:t>
            </a:r>
            <a:endParaRPr lang="en-US" altLang="zh-CN" sz="2800" dirty="0"/>
          </a:p>
          <a:p>
            <a:pPr lvl="2" algn="just" eaLnBrk="1" hangingPunct="1"/>
            <a:r>
              <a:rPr lang="zh-CN" altLang="en-US" sz="2800" dirty="0"/>
              <a:t>细脉</a:t>
            </a:r>
            <a:endParaRPr lang="en-US" altLang="zh-CN" sz="2800" dirty="0"/>
          </a:p>
          <a:p>
            <a:pPr lvl="3" algn="just" eaLnBrk="1" hangingPunct="1"/>
            <a:r>
              <a:rPr lang="zh-CN" altLang="zh-CN" sz="2800" dirty="0"/>
              <a:t>心力衰竭、休克等</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46161018"/>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（四）</a:t>
            </a:r>
            <a:r>
              <a:rPr lang="zh-CN" altLang="zh-CN" dirty="0" smtClean="0"/>
              <a:t>紧张</a:t>
            </a:r>
            <a:r>
              <a:rPr lang="zh-CN" altLang="zh-CN" dirty="0" smtClean="0"/>
              <a:t>度和动脉壁状态</a:t>
            </a:r>
            <a:endParaRPr lang="en-US" altLang="zh-CN" dirty="0" smtClean="0"/>
          </a:p>
          <a:p>
            <a:pPr lvl="1"/>
            <a:r>
              <a:rPr lang="zh-CN" altLang="zh-CN" dirty="0" smtClean="0"/>
              <a:t>正常人</a:t>
            </a:r>
            <a:endParaRPr lang="en-US" altLang="zh-CN" dirty="0" smtClean="0"/>
          </a:p>
          <a:p>
            <a:pPr lvl="2"/>
            <a:r>
              <a:rPr lang="zh-CN" altLang="zh-CN" dirty="0" smtClean="0"/>
              <a:t>动脉</a:t>
            </a:r>
            <a:r>
              <a:rPr lang="zh-CN" altLang="zh-CN" dirty="0"/>
              <a:t>壁光滑、柔软，并具有一定</a:t>
            </a:r>
            <a:r>
              <a:rPr lang="zh-CN" altLang="zh-CN" dirty="0" smtClean="0"/>
              <a:t>弹性</a:t>
            </a:r>
            <a:endParaRPr lang="en-US" altLang="zh-CN" dirty="0" smtClean="0"/>
          </a:p>
          <a:p>
            <a:pPr lvl="1"/>
            <a:r>
              <a:rPr lang="zh-CN" altLang="zh-CN" dirty="0" smtClean="0"/>
              <a:t>动脉硬化</a:t>
            </a:r>
            <a:r>
              <a:rPr lang="zh-CN" altLang="en-US" dirty="0" smtClean="0"/>
              <a:t>者</a:t>
            </a:r>
            <a:endParaRPr lang="en-US" altLang="zh-CN" dirty="0" smtClean="0"/>
          </a:p>
          <a:p>
            <a:pPr lvl="2"/>
            <a:r>
              <a:rPr lang="zh-CN" altLang="zh-CN" dirty="0" smtClean="0"/>
              <a:t>动脉</a:t>
            </a:r>
            <a:r>
              <a:rPr lang="zh-CN" altLang="zh-CN" dirty="0"/>
              <a:t>壁弹性消失，呈条索</a:t>
            </a:r>
            <a:r>
              <a:rPr lang="zh-CN" altLang="zh-CN" dirty="0" smtClean="0"/>
              <a:t>状</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6714984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（五）脉搏</a:t>
            </a:r>
            <a:r>
              <a:rPr lang="zh-CN" altLang="en-US" dirty="0" smtClean="0"/>
              <a:t>波形</a:t>
            </a:r>
            <a:endParaRPr lang="en-US" altLang="zh-CN" dirty="0" smtClean="0"/>
          </a:p>
          <a:p>
            <a:pPr marL="457200" lvl="1" indent="0" algn="just" eaLnBrk="1" hangingPunct="1">
              <a:buNone/>
            </a:pPr>
            <a:r>
              <a:rPr lang="en-US" altLang="zh-CN" dirty="0" smtClean="0"/>
              <a:t>1.</a:t>
            </a:r>
            <a:r>
              <a:rPr lang="zh-CN" altLang="en-US" dirty="0" smtClean="0"/>
              <a:t>水冲脉</a:t>
            </a:r>
            <a:endParaRPr lang="en-US" altLang="zh-CN" dirty="0" smtClean="0"/>
          </a:p>
          <a:p>
            <a:pPr lvl="2" algn="just" eaLnBrk="1" hangingPunct="1"/>
            <a:r>
              <a:rPr lang="zh-CN" altLang="zh-CN" sz="2800" dirty="0"/>
              <a:t>脉搏骤起骤落、急促而有力</a:t>
            </a:r>
            <a:endParaRPr lang="en-US" altLang="zh-CN" sz="2800" dirty="0"/>
          </a:p>
          <a:p>
            <a:pPr lvl="2" algn="just" eaLnBrk="1" hangingPunct="1"/>
            <a:r>
              <a:rPr lang="zh-CN" altLang="zh-CN" sz="2800" dirty="0"/>
              <a:t>见于主动脉瓣关闭不全、甲状腺功能亢进症、严重贫血等</a:t>
            </a:r>
            <a:endParaRPr lang="zh-CN" altLang="en-US" sz="2800" dirty="0"/>
          </a:p>
          <a:p>
            <a:pPr marL="457200" lvl="1" indent="0" eaLnBrk="1" hangingPunct="1">
              <a:buNone/>
            </a:pPr>
            <a:r>
              <a:rPr lang="en-US" altLang="zh-CN" dirty="0" smtClean="0"/>
              <a:t>2.</a:t>
            </a:r>
            <a:r>
              <a:rPr lang="zh-CN" altLang="en-US" dirty="0" smtClean="0"/>
              <a:t>交替</a:t>
            </a:r>
            <a:r>
              <a:rPr lang="zh-CN" altLang="en-US" dirty="0" smtClean="0"/>
              <a:t>脉</a:t>
            </a:r>
            <a:endParaRPr lang="en-US" altLang="zh-CN" dirty="0" smtClean="0"/>
          </a:p>
          <a:p>
            <a:pPr lvl="2" algn="just" eaLnBrk="1" hangingPunct="1"/>
            <a:r>
              <a:rPr lang="zh-CN" altLang="zh-CN" sz="2800" dirty="0"/>
              <a:t>脉搏节律规则而强弱交替出现</a:t>
            </a:r>
            <a:endParaRPr lang="en-US" altLang="zh-CN" sz="2800" dirty="0"/>
          </a:p>
          <a:p>
            <a:pPr lvl="2" algn="just" eaLnBrk="1" hangingPunct="1"/>
            <a:r>
              <a:rPr lang="zh-CN" altLang="zh-CN" sz="2800" dirty="0"/>
              <a:t>是左</a:t>
            </a:r>
            <a:r>
              <a:rPr lang="zh-CN" altLang="en-US" sz="2800" dirty="0"/>
              <a:t>室</a:t>
            </a:r>
            <a:r>
              <a:rPr lang="zh-CN" altLang="zh-CN" sz="2800" dirty="0"/>
              <a:t>心衰竭的重要体征之一</a:t>
            </a:r>
            <a:endParaRPr lang="en-US" altLang="zh-CN" sz="2800" dirty="0"/>
          </a:p>
          <a:p>
            <a:pPr lvl="2" algn="just" eaLnBrk="1" hangingPunct="1"/>
            <a:r>
              <a:rPr lang="zh-CN" altLang="zh-CN" sz="2800" dirty="0"/>
              <a:t>见于高血压性心脏病、急性心肌梗死</a:t>
            </a:r>
            <a:r>
              <a:rPr lang="zh-CN" altLang="zh-CN" sz="2800" dirty="0" smtClean="0"/>
              <a:t>等</a:t>
            </a:r>
            <a:endParaRPr lang="en-US" altLang="zh-CN"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4153" y="1707853"/>
            <a:ext cx="2276475" cy="561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0002" y="5661249"/>
            <a:ext cx="2724150"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75061963"/>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a:xfrm>
            <a:off x="190500" y="1600788"/>
            <a:ext cx="11480800" cy="3846975"/>
          </a:xfrm>
        </p:spPr>
        <p:txBody>
          <a:bodyPr/>
          <a:lstStyle/>
          <a:p>
            <a:pPr marL="457200" lvl="1" indent="0" algn="just" eaLnBrk="1" hangingPunct="1">
              <a:buNone/>
            </a:pPr>
            <a:r>
              <a:rPr lang="en-US" altLang="zh-CN" dirty="0" smtClean="0"/>
              <a:t>3.</a:t>
            </a:r>
            <a:r>
              <a:rPr lang="zh-CN" altLang="en-US" dirty="0" smtClean="0"/>
              <a:t>奇脉</a:t>
            </a:r>
            <a:r>
              <a:rPr lang="zh-CN" altLang="en-US" dirty="0"/>
              <a:t>（</a:t>
            </a:r>
            <a:r>
              <a:rPr lang="en-US" altLang="zh-CN" dirty="0"/>
              <a:t> </a:t>
            </a:r>
            <a:r>
              <a:rPr lang="en-US" altLang="zh-CN" dirty="0">
                <a:solidFill>
                  <a:srgbClr val="660033"/>
                </a:solidFill>
                <a:latin typeface="Times New Roman" pitchFamily="18" charset="0"/>
              </a:rPr>
              <a:t>“</a:t>
            </a:r>
            <a:r>
              <a:rPr lang="zh-CN" altLang="en-US" dirty="0">
                <a:solidFill>
                  <a:srgbClr val="660033"/>
                </a:solidFill>
              </a:rPr>
              <a:t>吸停脉</a:t>
            </a:r>
            <a:r>
              <a:rPr lang="zh-CN" altLang="en-US" dirty="0">
                <a:solidFill>
                  <a:srgbClr val="660033"/>
                </a:solidFill>
                <a:latin typeface="Times New Roman" pitchFamily="18" charset="0"/>
              </a:rPr>
              <a:t>”</a:t>
            </a:r>
            <a:r>
              <a:rPr lang="zh-CN" altLang="en-US" dirty="0">
                <a:latin typeface="Times New Roman" pitchFamily="18" charset="0"/>
              </a:rPr>
              <a:t>）</a:t>
            </a:r>
            <a:endParaRPr lang="en-US" altLang="zh-CN" dirty="0">
              <a:latin typeface="Times New Roman" pitchFamily="18" charset="0"/>
            </a:endParaRPr>
          </a:p>
          <a:p>
            <a:pPr lvl="2" algn="just" eaLnBrk="1" hangingPunct="1"/>
            <a:r>
              <a:rPr lang="zh-CN" altLang="zh-CN" dirty="0"/>
              <a:t>吸气时脉搏显著减弱或消失的</a:t>
            </a:r>
            <a:r>
              <a:rPr lang="zh-CN" altLang="zh-CN" dirty="0" smtClean="0"/>
              <a:t>现象</a:t>
            </a:r>
            <a:endParaRPr lang="en-US" altLang="zh-CN" dirty="0" smtClean="0"/>
          </a:p>
          <a:p>
            <a:pPr lvl="2" algn="just" eaLnBrk="1" hangingPunct="1"/>
            <a:r>
              <a:rPr lang="zh-CN" altLang="zh-CN" dirty="0"/>
              <a:t>见于心包积液和缩窄性心包炎</a:t>
            </a:r>
            <a:endParaRPr lang="en-US" altLang="zh-CN" dirty="0" smtClean="0"/>
          </a:p>
          <a:p>
            <a:pPr lvl="3" algn="just" eaLnBrk="1" hangingPunct="1"/>
            <a:endParaRPr lang="en-US" altLang="zh-CN" dirty="0"/>
          </a:p>
          <a:p>
            <a:pPr lvl="3" algn="just" eaLnBrk="1" hangingPunct="1"/>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7263" y="3866514"/>
            <a:ext cx="7444574" cy="4678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3701399" y="3560574"/>
            <a:ext cx="800219" cy="461665"/>
          </a:xfrm>
          <a:prstGeom prst="rect">
            <a:avLst/>
          </a:prstGeom>
          <a:noFill/>
        </p:spPr>
        <p:txBody>
          <a:bodyPr wrap="none" rtlCol="0">
            <a:spAutoFit/>
          </a:bodyPr>
          <a:lstStyle/>
          <a:p>
            <a:r>
              <a:rPr lang="zh-CN" altLang="en-US" sz="2400" dirty="0">
                <a:solidFill>
                  <a:srgbClr val="1D1496"/>
                </a:solidFill>
                <a:latin typeface="隶书" panose="02010509060101010101" pitchFamily="49" charset="-122"/>
                <a:ea typeface="隶书" panose="02010509060101010101" pitchFamily="49" charset="-122"/>
              </a:rPr>
              <a:t>吸气</a:t>
            </a:r>
          </a:p>
        </p:txBody>
      </p:sp>
      <p:sp>
        <p:nvSpPr>
          <p:cNvPr id="7" name="TextBox 6"/>
          <p:cNvSpPr txBox="1"/>
          <p:nvPr/>
        </p:nvSpPr>
        <p:spPr>
          <a:xfrm>
            <a:off x="5701680" y="3440668"/>
            <a:ext cx="800219" cy="461665"/>
          </a:xfrm>
          <a:prstGeom prst="rect">
            <a:avLst/>
          </a:prstGeom>
          <a:noFill/>
        </p:spPr>
        <p:txBody>
          <a:bodyPr wrap="none" rtlCol="0">
            <a:spAutoFit/>
          </a:bodyPr>
          <a:lstStyle/>
          <a:p>
            <a:r>
              <a:rPr lang="zh-CN" altLang="en-US" sz="2400" dirty="0">
                <a:solidFill>
                  <a:srgbClr val="1D1496"/>
                </a:solidFill>
                <a:latin typeface="隶书" panose="02010509060101010101" pitchFamily="49" charset="-122"/>
                <a:ea typeface="隶书" panose="02010509060101010101" pitchFamily="49" charset="-122"/>
              </a:rPr>
              <a:t>呼气</a:t>
            </a:r>
          </a:p>
        </p:txBody>
      </p:sp>
      <p:sp>
        <p:nvSpPr>
          <p:cNvPr id="8" name="TextBox 7"/>
          <p:cNvSpPr txBox="1"/>
          <p:nvPr/>
        </p:nvSpPr>
        <p:spPr>
          <a:xfrm>
            <a:off x="7733848" y="3560573"/>
            <a:ext cx="800219" cy="461665"/>
          </a:xfrm>
          <a:prstGeom prst="rect">
            <a:avLst/>
          </a:prstGeom>
          <a:noFill/>
        </p:spPr>
        <p:txBody>
          <a:bodyPr wrap="none" rtlCol="0">
            <a:spAutoFit/>
          </a:bodyPr>
          <a:lstStyle/>
          <a:p>
            <a:r>
              <a:rPr lang="zh-CN" altLang="en-US" sz="2400" dirty="0">
                <a:solidFill>
                  <a:srgbClr val="1D1496"/>
                </a:solidFill>
                <a:latin typeface="隶书" panose="02010509060101010101" pitchFamily="49" charset="-122"/>
                <a:ea typeface="隶书" panose="02010509060101010101" pitchFamily="49" charset="-122"/>
              </a:rPr>
              <a:t>吸气</a:t>
            </a:r>
          </a:p>
        </p:txBody>
      </p:sp>
    </p:spTree>
    <p:extLst>
      <p:ext uri="{BB962C8B-B14F-4D97-AF65-F5344CB8AC3E}">
        <p14:creationId xmlns:p14="http://schemas.microsoft.com/office/powerpoint/2010/main" val="2518683164"/>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zh-CN" altLang="en-US" dirty="0"/>
              <a:t>第五节  血管评估</a:t>
            </a:r>
            <a:endParaRPr lang="zh-CN" altLang="en-US" dirty="0" smtClean="0"/>
          </a:p>
        </p:txBody>
      </p:sp>
      <p:sp>
        <p:nvSpPr>
          <p:cNvPr id="59395" name="Rectangle 3"/>
          <p:cNvSpPr>
            <a:spLocks noGrp="1" noChangeArrowheads="1"/>
          </p:cNvSpPr>
          <p:nvPr>
            <p:ph type="body" idx="1"/>
          </p:nvPr>
        </p:nvSpPr>
        <p:spPr/>
        <p:txBody>
          <a:bodyPr/>
          <a:lstStyle/>
          <a:p>
            <a:pPr marL="0" indent="0" eaLnBrk="1" hangingPunct="1">
              <a:buNone/>
            </a:pPr>
            <a:r>
              <a:rPr lang="zh-CN" altLang="en-US" dirty="0" smtClean="0"/>
              <a:t>二、血压</a:t>
            </a:r>
            <a:endParaRPr lang="en-US" altLang="zh-CN" dirty="0" smtClean="0"/>
          </a:p>
          <a:p>
            <a:pPr marL="0" indent="0" eaLnBrk="1" hangingPunct="1">
              <a:buNone/>
            </a:pPr>
            <a:r>
              <a:rPr lang="zh-CN" altLang="en-US" sz="2800" dirty="0" smtClean="0"/>
              <a:t>（一）</a:t>
            </a:r>
            <a:r>
              <a:rPr lang="zh-CN" altLang="zh-CN" sz="2800" dirty="0" smtClean="0"/>
              <a:t>血压</a:t>
            </a:r>
            <a:r>
              <a:rPr lang="zh-CN" altLang="zh-CN" sz="2800" dirty="0" smtClean="0"/>
              <a:t>标准</a:t>
            </a:r>
            <a:endParaRPr lang="en-US" altLang="zh-CN" sz="2800" dirty="0"/>
          </a:p>
        </p:txBody>
      </p:sp>
      <p:graphicFrame>
        <p:nvGraphicFramePr>
          <p:cNvPr id="3" name="表格 2"/>
          <p:cNvGraphicFramePr>
            <a:graphicFrameLocks noGrp="1"/>
          </p:cNvGraphicFramePr>
          <p:nvPr>
            <p:extLst/>
          </p:nvPr>
        </p:nvGraphicFramePr>
        <p:xfrm>
          <a:off x="2279576" y="2564904"/>
          <a:ext cx="7632848" cy="3291840"/>
        </p:xfrm>
        <a:graphic>
          <a:graphicData uri="http://schemas.openxmlformats.org/drawingml/2006/table">
            <a:tbl>
              <a:tblPr firstRow="1" bandRow="1">
                <a:tableStyleId>{5C22544A-7EE6-4342-B048-85BDC9FD1C3A}</a:tableStyleId>
              </a:tblPr>
              <a:tblGrid>
                <a:gridCol w="2592288"/>
                <a:gridCol w="1872208"/>
                <a:gridCol w="1080120"/>
                <a:gridCol w="2088232"/>
              </a:tblGrid>
              <a:tr h="370840">
                <a:tc>
                  <a:txBody>
                    <a:bodyPr/>
                    <a:lstStyle/>
                    <a:p>
                      <a:pPr algn="just">
                        <a:lnSpc>
                          <a:spcPct val="150000"/>
                        </a:lnSpc>
                        <a:spcAft>
                          <a:spcPts val="0"/>
                        </a:spcAft>
                      </a:pPr>
                      <a:r>
                        <a:rPr lang="zh-CN" sz="1800" kern="100" dirty="0">
                          <a:solidFill>
                            <a:srgbClr val="1D1496"/>
                          </a:solidFill>
                          <a:effectLst/>
                          <a:latin typeface="宋体"/>
                          <a:cs typeface="宋体"/>
                        </a:rPr>
                        <a:t>类型</a:t>
                      </a:r>
                      <a:endParaRPr lang="zh-CN" sz="1600" kern="100" dirty="0">
                        <a:solidFill>
                          <a:srgbClr val="1D1496"/>
                        </a:solidFill>
                        <a:effectLst/>
                        <a:latin typeface="宋体"/>
                        <a:cs typeface="Courier New"/>
                      </a:endParaRPr>
                    </a:p>
                  </a:txBody>
                  <a:tcPr marL="68580" marR="68580" marT="0" marB="0"/>
                </a:tc>
                <a:tc>
                  <a:txBody>
                    <a:bodyPr/>
                    <a:lstStyle/>
                    <a:p>
                      <a:pPr algn="ctr">
                        <a:lnSpc>
                          <a:spcPct val="150000"/>
                        </a:lnSpc>
                        <a:spcAft>
                          <a:spcPts val="0"/>
                        </a:spcAft>
                      </a:pPr>
                      <a:r>
                        <a:rPr lang="zh-CN" sz="1800" kern="100" dirty="0">
                          <a:solidFill>
                            <a:srgbClr val="1D1496"/>
                          </a:solidFill>
                          <a:effectLst/>
                          <a:latin typeface="宋体"/>
                          <a:cs typeface="宋体"/>
                        </a:rPr>
                        <a:t>收缩压（</a:t>
                      </a:r>
                      <a:r>
                        <a:rPr lang="en-US" sz="1800" kern="100" dirty="0">
                          <a:solidFill>
                            <a:srgbClr val="1D1496"/>
                          </a:solidFill>
                          <a:effectLst/>
                          <a:latin typeface="宋体"/>
                          <a:cs typeface="宋体"/>
                        </a:rPr>
                        <a:t>mmHg</a:t>
                      </a:r>
                      <a:r>
                        <a:rPr lang="zh-CN" sz="1800" kern="100" dirty="0">
                          <a:solidFill>
                            <a:srgbClr val="1D1496"/>
                          </a:solidFill>
                          <a:effectLst/>
                          <a:latin typeface="宋体"/>
                          <a:cs typeface="宋体"/>
                        </a:rPr>
                        <a:t>）</a:t>
                      </a:r>
                      <a:endParaRPr lang="zh-CN" sz="1600" kern="100" dirty="0">
                        <a:solidFill>
                          <a:srgbClr val="1D1496"/>
                        </a:solidFill>
                        <a:effectLst/>
                        <a:latin typeface="宋体"/>
                        <a:cs typeface="Courier New"/>
                      </a:endParaRPr>
                    </a:p>
                  </a:txBody>
                  <a:tcPr marL="68580" marR="68580" marT="0" marB="0"/>
                </a:tc>
                <a:tc>
                  <a:txBody>
                    <a:bodyPr/>
                    <a:lstStyle/>
                    <a:p>
                      <a:pPr algn="ctr">
                        <a:lnSpc>
                          <a:spcPct val="150000"/>
                        </a:lnSpc>
                        <a:spcAft>
                          <a:spcPts val="0"/>
                        </a:spcAft>
                      </a:pPr>
                      <a:r>
                        <a:rPr lang="en-US" sz="1800" kern="100" dirty="0">
                          <a:solidFill>
                            <a:srgbClr val="1D1496"/>
                          </a:solidFill>
                          <a:effectLst/>
                          <a:latin typeface="宋体"/>
                          <a:cs typeface="宋体"/>
                        </a:rPr>
                        <a:t> </a:t>
                      </a:r>
                      <a:endParaRPr lang="zh-CN" sz="1600" kern="100" dirty="0">
                        <a:solidFill>
                          <a:srgbClr val="1D1496"/>
                        </a:solidFill>
                        <a:effectLst/>
                        <a:latin typeface="宋体"/>
                        <a:cs typeface="Courier New"/>
                      </a:endParaRPr>
                    </a:p>
                  </a:txBody>
                  <a:tcPr marL="68580" marR="68580" marT="0" marB="0"/>
                </a:tc>
                <a:tc>
                  <a:txBody>
                    <a:bodyPr/>
                    <a:lstStyle/>
                    <a:p>
                      <a:pPr algn="ctr">
                        <a:lnSpc>
                          <a:spcPct val="150000"/>
                        </a:lnSpc>
                        <a:spcAft>
                          <a:spcPts val="0"/>
                        </a:spcAft>
                      </a:pPr>
                      <a:r>
                        <a:rPr lang="zh-CN" sz="1800" kern="100" dirty="0">
                          <a:solidFill>
                            <a:srgbClr val="1D1496"/>
                          </a:solidFill>
                          <a:effectLst/>
                          <a:latin typeface="宋体"/>
                          <a:cs typeface="宋体"/>
                        </a:rPr>
                        <a:t>舒张压（</a:t>
                      </a:r>
                      <a:r>
                        <a:rPr lang="en-US" sz="1800" kern="100" dirty="0">
                          <a:solidFill>
                            <a:srgbClr val="1D1496"/>
                          </a:solidFill>
                          <a:effectLst/>
                          <a:latin typeface="宋体"/>
                          <a:cs typeface="宋体"/>
                        </a:rPr>
                        <a:t>mmHg</a:t>
                      </a:r>
                      <a:r>
                        <a:rPr lang="zh-CN" sz="1800" kern="100" dirty="0">
                          <a:solidFill>
                            <a:srgbClr val="1D1496"/>
                          </a:solidFill>
                          <a:effectLst/>
                          <a:latin typeface="宋体"/>
                          <a:cs typeface="宋体"/>
                        </a:rPr>
                        <a:t>）</a:t>
                      </a:r>
                      <a:endParaRPr lang="zh-CN" sz="1600" kern="100" dirty="0">
                        <a:solidFill>
                          <a:srgbClr val="1D1496"/>
                        </a:solidFill>
                        <a:effectLst/>
                        <a:latin typeface="宋体"/>
                        <a:cs typeface="Courier New"/>
                      </a:endParaRPr>
                    </a:p>
                  </a:txBody>
                  <a:tcPr marL="68580" marR="68580" marT="0" marB="0"/>
                </a:tc>
              </a:tr>
              <a:tr h="370840">
                <a:tc>
                  <a:txBody>
                    <a:bodyPr/>
                    <a:lstStyle/>
                    <a:p>
                      <a:pPr algn="just">
                        <a:lnSpc>
                          <a:spcPct val="150000"/>
                        </a:lnSpc>
                        <a:spcAft>
                          <a:spcPts val="0"/>
                        </a:spcAft>
                      </a:pPr>
                      <a:r>
                        <a:rPr lang="zh-CN" sz="1800" kern="100" dirty="0">
                          <a:solidFill>
                            <a:srgbClr val="000000"/>
                          </a:solidFill>
                          <a:effectLst/>
                          <a:latin typeface="宋体"/>
                          <a:cs typeface="宋体"/>
                        </a:rPr>
                        <a:t>正常血压</a:t>
                      </a:r>
                      <a:endParaRPr lang="zh-CN" sz="1600" kern="100" dirty="0">
                        <a:effectLst/>
                        <a:latin typeface="宋体"/>
                        <a:cs typeface="Courier New"/>
                      </a:endParaRPr>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120</a:t>
                      </a:r>
                      <a:endParaRPr lang="zh-CN" sz="1600" kern="100">
                        <a:effectLst/>
                        <a:latin typeface="宋体"/>
                        <a:cs typeface="Courier New"/>
                      </a:endParaRPr>
                    </a:p>
                  </a:txBody>
                  <a:tcPr marL="68580" marR="68580" marT="0" marB="0"/>
                </a:tc>
                <a:tc>
                  <a:txBody>
                    <a:bodyPr/>
                    <a:lstStyle/>
                    <a:p>
                      <a:endParaRPr lang="zh-CN" altLang="en-US"/>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80</a:t>
                      </a:r>
                      <a:endParaRPr lang="zh-CN" sz="1600" kern="100">
                        <a:effectLst/>
                        <a:latin typeface="宋体"/>
                        <a:cs typeface="Courier New"/>
                      </a:endParaRPr>
                    </a:p>
                  </a:txBody>
                  <a:tcPr marL="68580" marR="68580" marT="0" marB="0"/>
                </a:tc>
              </a:tr>
              <a:tr h="370840">
                <a:tc>
                  <a:txBody>
                    <a:bodyPr/>
                    <a:lstStyle/>
                    <a:p>
                      <a:pPr algn="just">
                        <a:lnSpc>
                          <a:spcPct val="150000"/>
                        </a:lnSpc>
                        <a:spcAft>
                          <a:spcPts val="0"/>
                        </a:spcAft>
                      </a:pPr>
                      <a:r>
                        <a:rPr lang="zh-CN" sz="1800" kern="100">
                          <a:solidFill>
                            <a:srgbClr val="000000"/>
                          </a:solidFill>
                          <a:effectLst/>
                          <a:latin typeface="宋体"/>
                          <a:cs typeface="宋体"/>
                        </a:rPr>
                        <a:t>正常高值</a:t>
                      </a:r>
                      <a:endParaRPr lang="zh-CN" sz="1600" kern="100">
                        <a:effectLst/>
                        <a:latin typeface="宋体"/>
                        <a:cs typeface="Courier New"/>
                      </a:endParaRPr>
                    </a:p>
                  </a:txBody>
                  <a:tcPr marL="68580" marR="68580" marT="0" marB="0"/>
                </a:tc>
                <a:tc>
                  <a:txBody>
                    <a:bodyPr/>
                    <a:lstStyle/>
                    <a:p>
                      <a:pPr algn="ctr">
                        <a:lnSpc>
                          <a:spcPct val="150000"/>
                        </a:lnSpc>
                        <a:spcAft>
                          <a:spcPts val="0"/>
                        </a:spcAft>
                      </a:pPr>
                      <a:r>
                        <a:rPr lang="en-US" sz="1800" kern="100">
                          <a:solidFill>
                            <a:srgbClr val="000000"/>
                          </a:solidFill>
                          <a:effectLst/>
                          <a:latin typeface="宋体"/>
                          <a:cs typeface="宋体"/>
                        </a:rPr>
                        <a:t>120</a:t>
                      </a:r>
                      <a:r>
                        <a:rPr lang="zh-CN" sz="1800" kern="100">
                          <a:solidFill>
                            <a:srgbClr val="000000"/>
                          </a:solidFill>
                          <a:effectLst/>
                          <a:latin typeface="宋体"/>
                          <a:cs typeface="宋体"/>
                        </a:rPr>
                        <a:t>～</a:t>
                      </a:r>
                      <a:r>
                        <a:rPr lang="en-US" sz="1800" kern="100">
                          <a:solidFill>
                            <a:srgbClr val="000000"/>
                          </a:solidFill>
                          <a:effectLst/>
                          <a:latin typeface="宋体"/>
                          <a:cs typeface="宋体"/>
                        </a:rPr>
                        <a:t>139</a:t>
                      </a:r>
                      <a:endParaRPr lang="zh-CN" sz="1600" kern="100">
                        <a:effectLst/>
                        <a:latin typeface="宋体"/>
                        <a:cs typeface="Courier New"/>
                      </a:endParaRPr>
                    </a:p>
                  </a:txBody>
                  <a:tcPr marL="68580" marR="68580" marT="0" marB="0"/>
                </a:tc>
                <a:tc>
                  <a:txBody>
                    <a:bodyPr/>
                    <a:lstStyle/>
                    <a:p>
                      <a:endParaRPr lang="zh-CN" altLang="en-US"/>
                    </a:p>
                  </a:txBody>
                  <a:tcPr marL="68580" marR="68580" marT="0" marB="0"/>
                </a:tc>
                <a:tc>
                  <a:txBody>
                    <a:bodyPr/>
                    <a:lstStyle/>
                    <a:p>
                      <a:pPr algn="ctr">
                        <a:lnSpc>
                          <a:spcPct val="150000"/>
                        </a:lnSpc>
                        <a:spcAft>
                          <a:spcPts val="0"/>
                        </a:spcAft>
                      </a:pPr>
                      <a:r>
                        <a:rPr lang="en-US" sz="1800" kern="100">
                          <a:solidFill>
                            <a:srgbClr val="000000"/>
                          </a:solidFill>
                          <a:effectLst/>
                          <a:latin typeface="宋体"/>
                          <a:cs typeface="宋体"/>
                        </a:rPr>
                        <a:t>80</a:t>
                      </a:r>
                      <a:r>
                        <a:rPr lang="zh-CN" sz="1800" kern="100">
                          <a:solidFill>
                            <a:srgbClr val="000000"/>
                          </a:solidFill>
                          <a:effectLst/>
                          <a:latin typeface="宋体"/>
                          <a:cs typeface="宋体"/>
                        </a:rPr>
                        <a:t>～</a:t>
                      </a:r>
                      <a:r>
                        <a:rPr lang="en-US" sz="1800" kern="100">
                          <a:solidFill>
                            <a:srgbClr val="000000"/>
                          </a:solidFill>
                          <a:effectLst/>
                          <a:latin typeface="宋体"/>
                          <a:cs typeface="宋体"/>
                        </a:rPr>
                        <a:t>89</a:t>
                      </a:r>
                      <a:endParaRPr lang="zh-CN" sz="1600" kern="100">
                        <a:effectLst/>
                        <a:latin typeface="宋体"/>
                        <a:cs typeface="Courier New"/>
                      </a:endParaRPr>
                    </a:p>
                  </a:txBody>
                  <a:tcPr marL="68580" marR="68580" marT="0" marB="0"/>
                </a:tc>
              </a:tr>
              <a:tr h="370840">
                <a:tc>
                  <a:txBody>
                    <a:bodyPr/>
                    <a:lstStyle/>
                    <a:p>
                      <a:pPr algn="just">
                        <a:lnSpc>
                          <a:spcPct val="150000"/>
                        </a:lnSpc>
                        <a:spcAft>
                          <a:spcPts val="0"/>
                        </a:spcAft>
                      </a:pPr>
                      <a:r>
                        <a:rPr lang="zh-CN" sz="1800" kern="100">
                          <a:solidFill>
                            <a:srgbClr val="000000"/>
                          </a:solidFill>
                          <a:effectLst/>
                          <a:latin typeface="宋体"/>
                          <a:cs typeface="宋体"/>
                        </a:rPr>
                        <a:t>高血压</a:t>
                      </a:r>
                      <a:endParaRPr lang="zh-CN" sz="1600" kern="100">
                        <a:effectLst/>
                        <a:latin typeface="宋体"/>
                        <a:cs typeface="Courier New"/>
                      </a:endParaRPr>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140</a:t>
                      </a:r>
                      <a:endParaRPr lang="zh-CN" sz="1600" kern="100">
                        <a:effectLst/>
                        <a:latin typeface="宋体"/>
                        <a:cs typeface="Courier New"/>
                      </a:endParaRPr>
                    </a:p>
                  </a:txBody>
                  <a:tcPr marL="68580" marR="68580" marT="0" marB="0"/>
                </a:tc>
                <a:tc>
                  <a:txBody>
                    <a:bodyPr/>
                    <a:lstStyle/>
                    <a:p>
                      <a:endParaRPr lang="zh-CN" altLang="en-US"/>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90</a:t>
                      </a:r>
                      <a:endParaRPr lang="zh-CN" sz="1600" kern="100">
                        <a:effectLst/>
                        <a:latin typeface="宋体"/>
                        <a:cs typeface="Courier New"/>
                      </a:endParaRPr>
                    </a:p>
                  </a:txBody>
                  <a:tcPr marL="68580" marR="68580" marT="0" marB="0"/>
                </a:tc>
              </a:tr>
              <a:tr h="370840">
                <a:tc>
                  <a:txBody>
                    <a:bodyPr/>
                    <a:lstStyle/>
                    <a:p>
                      <a:pPr indent="247015" algn="just">
                        <a:lnSpc>
                          <a:spcPct val="150000"/>
                        </a:lnSpc>
                        <a:spcAft>
                          <a:spcPts val="0"/>
                        </a:spcAft>
                      </a:pPr>
                      <a:r>
                        <a:rPr lang="en-US" sz="1800" kern="100">
                          <a:solidFill>
                            <a:srgbClr val="000000"/>
                          </a:solidFill>
                          <a:effectLst/>
                          <a:latin typeface="宋体"/>
                          <a:cs typeface="宋体"/>
                        </a:rPr>
                        <a:t>1</a:t>
                      </a:r>
                      <a:r>
                        <a:rPr lang="zh-CN" sz="1800" kern="100">
                          <a:solidFill>
                            <a:srgbClr val="000000"/>
                          </a:solidFill>
                          <a:effectLst/>
                          <a:latin typeface="宋体"/>
                          <a:cs typeface="宋体"/>
                        </a:rPr>
                        <a:t>级高血压（轻度）</a:t>
                      </a:r>
                      <a:endParaRPr lang="zh-CN" sz="1600" kern="100">
                        <a:effectLst/>
                        <a:latin typeface="宋体"/>
                        <a:cs typeface="Courier New"/>
                      </a:endParaRPr>
                    </a:p>
                  </a:txBody>
                  <a:tcPr marL="68580" marR="68580" marT="0" marB="0"/>
                </a:tc>
                <a:tc>
                  <a:txBody>
                    <a:bodyPr/>
                    <a:lstStyle/>
                    <a:p>
                      <a:pPr algn="ctr">
                        <a:lnSpc>
                          <a:spcPct val="150000"/>
                        </a:lnSpc>
                        <a:spcAft>
                          <a:spcPts val="0"/>
                        </a:spcAft>
                      </a:pPr>
                      <a:r>
                        <a:rPr lang="en-US" sz="1800" kern="100">
                          <a:solidFill>
                            <a:srgbClr val="000000"/>
                          </a:solidFill>
                          <a:effectLst/>
                          <a:latin typeface="宋体"/>
                          <a:cs typeface="宋体"/>
                        </a:rPr>
                        <a:t>140</a:t>
                      </a:r>
                      <a:r>
                        <a:rPr lang="zh-CN" sz="1800" kern="100">
                          <a:solidFill>
                            <a:srgbClr val="000000"/>
                          </a:solidFill>
                          <a:effectLst/>
                          <a:latin typeface="宋体"/>
                          <a:cs typeface="宋体"/>
                        </a:rPr>
                        <a:t>～</a:t>
                      </a:r>
                      <a:r>
                        <a:rPr lang="en-US" sz="1800" kern="100">
                          <a:solidFill>
                            <a:srgbClr val="000000"/>
                          </a:solidFill>
                          <a:effectLst/>
                          <a:latin typeface="宋体"/>
                          <a:cs typeface="宋体"/>
                        </a:rPr>
                        <a:t>159</a:t>
                      </a:r>
                      <a:endParaRPr lang="zh-CN" sz="1600" kern="100">
                        <a:effectLst/>
                        <a:latin typeface="宋体"/>
                        <a:cs typeface="Courier New"/>
                      </a:endParaRPr>
                    </a:p>
                  </a:txBody>
                  <a:tcPr marL="68580" marR="68580" marT="0" marB="0"/>
                </a:tc>
                <a:tc>
                  <a:txBody>
                    <a:bodyPr/>
                    <a:lstStyle/>
                    <a:p>
                      <a:endParaRPr lang="zh-CN" altLang="en-US"/>
                    </a:p>
                  </a:txBody>
                  <a:tcPr marL="68580" marR="68580" marT="0" marB="0"/>
                </a:tc>
                <a:tc>
                  <a:txBody>
                    <a:bodyPr/>
                    <a:lstStyle/>
                    <a:p>
                      <a:pPr algn="ctr">
                        <a:lnSpc>
                          <a:spcPct val="150000"/>
                        </a:lnSpc>
                        <a:spcAft>
                          <a:spcPts val="0"/>
                        </a:spcAft>
                      </a:pPr>
                      <a:r>
                        <a:rPr lang="en-US" sz="1800" kern="100">
                          <a:solidFill>
                            <a:srgbClr val="000000"/>
                          </a:solidFill>
                          <a:effectLst/>
                          <a:latin typeface="宋体"/>
                          <a:cs typeface="宋体"/>
                        </a:rPr>
                        <a:t>90</a:t>
                      </a:r>
                      <a:r>
                        <a:rPr lang="zh-CN" sz="1800" kern="100">
                          <a:solidFill>
                            <a:srgbClr val="000000"/>
                          </a:solidFill>
                          <a:effectLst/>
                          <a:latin typeface="宋体"/>
                          <a:cs typeface="宋体"/>
                        </a:rPr>
                        <a:t>～</a:t>
                      </a:r>
                      <a:r>
                        <a:rPr lang="en-US" sz="1800" kern="100">
                          <a:solidFill>
                            <a:srgbClr val="000000"/>
                          </a:solidFill>
                          <a:effectLst/>
                          <a:latin typeface="宋体"/>
                          <a:cs typeface="宋体"/>
                        </a:rPr>
                        <a:t>99</a:t>
                      </a:r>
                      <a:endParaRPr lang="zh-CN" sz="1600" kern="100">
                        <a:effectLst/>
                        <a:latin typeface="宋体"/>
                        <a:cs typeface="Courier New"/>
                      </a:endParaRPr>
                    </a:p>
                  </a:txBody>
                  <a:tcPr marL="68580" marR="68580" marT="0" marB="0"/>
                </a:tc>
              </a:tr>
              <a:tr h="370840">
                <a:tc>
                  <a:txBody>
                    <a:bodyPr/>
                    <a:lstStyle/>
                    <a:p>
                      <a:pPr indent="247015" algn="just">
                        <a:lnSpc>
                          <a:spcPct val="150000"/>
                        </a:lnSpc>
                        <a:spcAft>
                          <a:spcPts val="0"/>
                        </a:spcAft>
                      </a:pPr>
                      <a:r>
                        <a:rPr lang="en-US" sz="1800" kern="100" dirty="0">
                          <a:solidFill>
                            <a:srgbClr val="000000"/>
                          </a:solidFill>
                          <a:effectLst/>
                          <a:latin typeface="宋体"/>
                          <a:cs typeface="宋体"/>
                        </a:rPr>
                        <a:t>2</a:t>
                      </a:r>
                      <a:r>
                        <a:rPr lang="zh-CN" sz="1800" kern="100" dirty="0">
                          <a:solidFill>
                            <a:srgbClr val="000000"/>
                          </a:solidFill>
                          <a:effectLst/>
                          <a:latin typeface="宋体"/>
                          <a:cs typeface="宋体"/>
                        </a:rPr>
                        <a:t>级高血压（中度）</a:t>
                      </a:r>
                      <a:endParaRPr lang="zh-CN" sz="1600" kern="100" dirty="0">
                        <a:effectLst/>
                        <a:latin typeface="宋体"/>
                        <a:cs typeface="Courier New"/>
                      </a:endParaRPr>
                    </a:p>
                  </a:txBody>
                  <a:tcPr marL="68580" marR="68580" marT="0" marB="0"/>
                </a:tc>
                <a:tc>
                  <a:txBody>
                    <a:bodyPr/>
                    <a:lstStyle/>
                    <a:p>
                      <a:pPr algn="ctr">
                        <a:lnSpc>
                          <a:spcPct val="150000"/>
                        </a:lnSpc>
                        <a:spcAft>
                          <a:spcPts val="0"/>
                        </a:spcAft>
                      </a:pPr>
                      <a:r>
                        <a:rPr lang="en-US" sz="1800" kern="100">
                          <a:solidFill>
                            <a:srgbClr val="000000"/>
                          </a:solidFill>
                          <a:effectLst/>
                          <a:latin typeface="宋体"/>
                          <a:cs typeface="宋体"/>
                        </a:rPr>
                        <a:t>160</a:t>
                      </a:r>
                      <a:r>
                        <a:rPr lang="zh-CN" sz="1800" kern="100">
                          <a:solidFill>
                            <a:srgbClr val="000000"/>
                          </a:solidFill>
                          <a:effectLst/>
                          <a:latin typeface="宋体"/>
                          <a:cs typeface="宋体"/>
                        </a:rPr>
                        <a:t>～</a:t>
                      </a:r>
                      <a:r>
                        <a:rPr lang="en-US" sz="1800" kern="100">
                          <a:solidFill>
                            <a:srgbClr val="000000"/>
                          </a:solidFill>
                          <a:effectLst/>
                          <a:latin typeface="宋体"/>
                          <a:cs typeface="宋体"/>
                        </a:rPr>
                        <a:t>179</a:t>
                      </a:r>
                      <a:endParaRPr lang="zh-CN" sz="1600" kern="100">
                        <a:effectLst/>
                        <a:latin typeface="宋体"/>
                        <a:cs typeface="Courier New"/>
                      </a:endParaRPr>
                    </a:p>
                  </a:txBody>
                  <a:tcPr marL="68580" marR="68580" marT="0" marB="0"/>
                </a:tc>
                <a:tc>
                  <a:txBody>
                    <a:bodyPr/>
                    <a:lstStyle/>
                    <a:p>
                      <a:endParaRPr lang="zh-CN" altLang="en-US"/>
                    </a:p>
                  </a:txBody>
                  <a:tcPr marL="68580" marR="68580" marT="0" marB="0"/>
                </a:tc>
                <a:tc>
                  <a:txBody>
                    <a:bodyPr/>
                    <a:lstStyle/>
                    <a:p>
                      <a:pPr algn="ctr">
                        <a:lnSpc>
                          <a:spcPct val="150000"/>
                        </a:lnSpc>
                        <a:spcAft>
                          <a:spcPts val="0"/>
                        </a:spcAft>
                      </a:pPr>
                      <a:r>
                        <a:rPr lang="en-US" sz="1800" kern="100">
                          <a:solidFill>
                            <a:srgbClr val="000000"/>
                          </a:solidFill>
                          <a:effectLst/>
                          <a:latin typeface="宋体"/>
                          <a:cs typeface="宋体"/>
                        </a:rPr>
                        <a:t>100</a:t>
                      </a:r>
                      <a:r>
                        <a:rPr lang="zh-CN" sz="1800" kern="100">
                          <a:solidFill>
                            <a:srgbClr val="000000"/>
                          </a:solidFill>
                          <a:effectLst/>
                          <a:latin typeface="宋体"/>
                          <a:cs typeface="宋体"/>
                        </a:rPr>
                        <a:t>～</a:t>
                      </a:r>
                      <a:r>
                        <a:rPr lang="en-US" sz="1800" kern="100">
                          <a:solidFill>
                            <a:srgbClr val="000000"/>
                          </a:solidFill>
                          <a:effectLst/>
                          <a:latin typeface="宋体"/>
                          <a:cs typeface="宋体"/>
                        </a:rPr>
                        <a:t>109</a:t>
                      </a:r>
                      <a:endParaRPr lang="zh-CN" sz="1600" kern="100">
                        <a:effectLst/>
                        <a:latin typeface="宋体"/>
                        <a:cs typeface="Courier New"/>
                      </a:endParaRPr>
                    </a:p>
                  </a:txBody>
                  <a:tcPr marL="68580" marR="68580" marT="0" marB="0"/>
                </a:tc>
              </a:tr>
              <a:tr h="370840">
                <a:tc>
                  <a:txBody>
                    <a:bodyPr/>
                    <a:lstStyle/>
                    <a:p>
                      <a:pPr indent="247015" algn="just">
                        <a:lnSpc>
                          <a:spcPct val="150000"/>
                        </a:lnSpc>
                        <a:spcAft>
                          <a:spcPts val="0"/>
                        </a:spcAft>
                      </a:pPr>
                      <a:r>
                        <a:rPr lang="en-US" sz="1800" kern="100">
                          <a:solidFill>
                            <a:srgbClr val="000000"/>
                          </a:solidFill>
                          <a:effectLst/>
                          <a:latin typeface="宋体"/>
                          <a:cs typeface="宋体"/>
                        </a:rPr>
                        <a:t>3</a:t>
                      </a:r>
                      <a:r>
                        <a:rPr lang="zh-CN" sz="1800" kern="100">
                          <a:solidFill>
                            <a:srgbClr val="000000"/>
                          </a:solidFill>
                          <a:effectLst/>
                          <a:latin typeface="宋体"/>
                          <a:cs typeface="宋体"/>
                        </a:rPr>
                        <a:t>级高血压（重度）</a:t>
                      </a:r>
                      <a:endParaRPr lang="zh-CN" sz="1600" kern="100">
                        <a:effectLst/>
                        <a:latin typeface="宋体"/>
                        <a:cs typeface="Courier New"/>
                      </a:endParaRPr>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180</a:t>
                      </a:r>
                      <a:endParaRPr lang="zh-CN" sz="1600" kern="100">
                        <a:effectLst/>
                        <a:latin typeface="宋体"/>
                        <a:cs typeface="Courier New"/>
                      </a:endParaRPr>
                    </a:p>
                  </a:txBody>
                  <a:tcPr marL="68580" marR="68580" marT="0" marB="0"/>
                </a:tc>
                <a:tc>
                  <a:txBody>
                    <a:bodyPr/>
                    <a:lstStyle/>
                    <a:p>
                      <a:endParaRPr lang="zh-CN" altLang="en-US"/>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110</a:t>
                      </a:r>
                      <a:endParaRPr lang="zh-CN" sz="1600" kern="100">
                        <a:effectLst/>
                        <a:latin typeface="宋体"/>
                        <a:cs typeface="Courier New"/>
                      </a:endParaRPr>
                    </a:p>
                  </a:txBody>
                  <a:tcPr marL="68580" marR="68580" marT="0" marB="0"/>
                </a:tc>
              </a:tr>
              <a:tr h="370840">
                <a:tc>
                  <a:txBody>
                    <a:bodyPr/>
                    <a:lstStyle/>
                    <a:p>
                      <a:pPr indent="247015" algn="just">
                        <a:lnSpc>
                          <a:spcPct val="150000"/>
                        </a:lnSpc>
                        <a:spcAft>
                          <a:spcPts val="0"/>
                        </a:spcAft>
                      </a:pPr>
                      <a:r>
                        <a:rPr lang="zh-CN" sz="1800" kern="100">
                          <a:solidFill>
                            <a:srgbClr val="000000"/>
                          </a:solidFill>
                          <a:effectLst/>
                          <a:latin typeface="宋体"/>
                          <a:cs typeface="宋体"/>
                        </a:rPr>
                        <a:t>单纯收缩期高血压</a:t>
                      </a:r>
                      <a:endParaRPr lang="zh-CN" sz="1600" kern="100">
                        <a:effectLst/>
                        <a:latin typeface="宋体"/>
                        <a:cs typeface="Courier New"/>
                      </a:endParaRPr>
                    </a:p>
                  </a:txBody>
                  <a:tcPr marL="68580" marR="68580" marT="0" marB="0"/>
                </a:tc>
                <a:tc>
                  <a:txBody>
                    <a:bodyPr/>
                    <a:lstStyle/>
                    <a:p>
                      <a:pPr algn="ctr">
                        <a:lnSpc>
                          <a:spcPct val="150000"/>
                        </a:lnSpc>
                        <a:spcAft>
                          <a:spcPts val="0"/>
                        </a:spcAft>
                      </a:pPr>
                      <a:r>
                        <a:rPr lang="zh-CN" sz="1800" kern="100">
                          <a:solidFill>
                            <a:srgbClr val="000000"/>
                          </a:solidFill>
                          <a:effectLst/>
                          <a:latin typeface="宋体"/>
                          <a:cs typeface="宋体"/>
                        </a:rPr>
                        <a:t>≥</a:t>
                      </a:r>
                      <a:r>
                        <a:rPr lang="en-US" sz="1800" kern="100">
                          <a:solidFill>
                            <a:srgbClr val="000000"/>
                          </a:solidFill>
                          <a:effectLst/>
                          <a:latin typeface="宋体"/>
                          <a:cs typeface="宋体"/>
                        </a:rPr>
                        <a:t>140</a:t>
                      </a:r>
                      <a:endParaRPr lang="zh-CN" sz="1600" kern="100">
                        <a:effectLst/>
                        <a:latin typeface="宋体"/>
                        <a:cs typeface="Courier New"/>
                      </a:endParaRPr>
                    </a:p>
                  </a:txBody>
                  <a:tcPr marL="68580" marR="68580" marT="0" marB="0"/>
                </a:tc>
                <a:tc>
                  <a:txBody>
                    <a:bodyPr/>
                    <a:lstStyle/>
                    <a:p>
                      <a:endParaRPr lang="zh-CN" altLang="en-US" dirty="0"/>
                    </a:p>
                  </a:txBody>
                  <a:tcPr marL="68580" marR="68580" marT="0" marB="0"/>
                </a:tc>
                <a:tc>
                  <a:txBody>
                    <a:bodyPr/>
                    <a:lstStyle/>
                    <a:p>
                      <a:pPr algn="ctr">
                        <a:lnSpc>
                          <a:spcPct val="150000"/>
                        </a:lnSpc>
                        <a:spcAft>
                          <a:spcPts val="0"/>
                        </a:spcAft>
                      </a:pPr>
                      <a:r>
                        <a:rPr lang="zh-CN" sz="1800" kern="100" dirty="0">
                          <a:solidFill>
                            <a:srgbClr val="000000"/>
                          </a:solidFill>
                          <a:effectLst/>
                          <a:latin typeface="宋体"/>
                          <a:cs typeface="宋体"/>
                        </a:rPr>
                        <a:t>＜</a:t>
                      </a:r>
                      <a:r>
                        <a:rPr lang="en-US" sz="1800" kern="100" dirty="0">
                          <a:solidFill>
                            <a:srgbClr val="000000"/>
                          </a:solidFill>
                          <a:effectLst/>
                          <a:latin typeface="宋体"/>
                          <a:cs typeface="宋体"/>
                        </a:rPr>
                        <a:t>90</a:t>
                      </a:r>
                      <a:endParaRPr lang="zh-CN" sz="1600" kern="100" dirty="0">
                        <a:effectLst/>
                        <a:latin typeface="宋体"/>
                        <a:cs typeface="Courier New"/>
                      </a:endParaRPr>
                    </a:p>
                  </a:txBody>
                  <a:tcPr marL="68580" marR="68580" marT="0" marB="0"/>
                </a:tc>
              </a:tr>
            </a:tbl>
          </a:graphicData>
        </a:graphic>
      </p:graphicFrame>
      <p:sp>
        <p:nvSpPr>
          <p:cNvPr id="4" name="TextBox 3"/>
          <p:cNvSpPr txBox="1"/>
          <p:nvPr/>
        </p:nvSpPr>
        <p:spPr>
          <a:xfrm>
            <a:off x="4295800" y="2060848"/>
            <a:ext cx="3531736" cy="369332"/>
          </a:xfrm>
          <a:prstGeom prst="rect">
            <a:avLst/>
          </a:prstGeom>
          <a:noFill/>
        </p:spPr>
        <p:txBody>
          <a:bodyPr wrap="none" rtlCol="0">
            <a:spAutoFit/>
          </a:bodyPr>
          <a:lstStyle/>
          <a:p>
            <a:r>
              <a:rPr lang="zh-CN" altLang="en-US" dirty="0">
                <a:solidFill>
                  <a:srgbClr val="1D1496"/>
                </a:solidFill>
                <a:latin typeface="黑体" panose="02010609060101010101" pitchFamily="49" charset="-122"/>
                <a:ea typeface="黑体" panose="02010609060101010101" pitchFamily="49" charset="-122"/>
              </a:rPr>
              <a:t>表</a:t>
            </a:r>
            <a:r>
              <a:rPr lang="en-US" altLang="zh-CN" dirty="0">
                <a:solidFill>
                  <a:srgbClr val="1D1496"/>
                </a:solidFill>
                <a:latin typeface="黑体" panose="02010609060101010101" pitchFamily="49" charset="-122"/>
                <a:ea typeface="黑体" panose="02010609060101010101" pitchFamily="49" charset="-122"/>
              </a:rPr>
              <a:t>1  </a:t>
            </a:r>
            <a:r>
              <a:rPr lang="zh-CN" altLang="zh-CN" dirty="0">
                <a:solidFill>
                  <a:srgbClr val="1D1496"/>
                </a:solidFill>
                <a:latin typeface="黑体" panose="02010609060101010101" pitchFamily="49" charset="-122"/>
                <a:ea typeface="黑体" panose="02010609060101010101" pitchFamily="49" charset="-122"/>
              </a:rPr>
              <a:t>成人血压水平的定义和分类</a:t>
            </a:r>
            <a:endParaRPr lang="zh-CN" altLang="en-US" dirty="0">
              <a:solidFill>
                <a:srgbClr val="1D149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1170985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（二）血压波动的</a:t>
            </a:r>
            <a:r>
              <a:rPr lang="zh-CN" altLang="en-US" dirty="0" smtClean="0"/>
              <a:t>临床意义</a:t>
            </a:r>
            <a:endParaRPr lang="en-US" altLang="zh-CN" dirty="0" smtClean="0"/>
          </a:p>
          <a:p>
            <a:pPr marL="457200" lvl="1" indent="0">
              <a:buNone/>
            </a:pPr>
            <a:r>
              <a:rPr lang="en-US" altLang="zh-CN" dirty="0" smtClean="0"/>
              <a:t>1.</a:t>
            </a:r>
            <a:r>
              <a:rPr lang="zh-CN" altLang="en-US" dirty="0" smtClean="0"/>
              <a:t>高</a:t>
            </a:r>
            <a:r>
              <a:rPr lang="zh-CN" altLang="zh-CN" dirty="0" smtClean="0"/>
              <a:t>血压</a:t>
            </a:r>
            <a:r>
              <a:rPr lang="en-US" altLang="zh-CN" dirty="0" smtClean="0"/>
              <a:t>  </a:t>
            </a:r>
            <a:endParaRPr lang="en-US" altLang="zh-CN" dirty="0" smtClean="0"/>
          </a:p>
          <a:p>
            <a:pPr lvl="2"/>
            <a:r>
              <a:rPr lang="zh-CN" altLang="zh-CN" sz="2800" dirty="0"/>
              <a:t>原发性高血压</a:t>
            </a:r>
            <a:endParaRPr lang="en-US" altLang="zh-CN" sz="2800" dirty="0"/>
          </a:p>
          <a:p>
            <a:pPr lvl="2"/>
            <a:r>
              <a:rPr lang="zh-CN" altLang="zh-CN" sz="2800" dirty="0"/>
              <a:t>继发性高血压</a:t>
            </a:r>
            <a:endParaRPr lang="en-US" altLang="zh-CN" sz="2800" dirty="0"/>
          </a:p>
          <a:p>
            <a:pPr marL="457200" lvl="1" indent="0">
              <a:buNone/>
            </a:pPr>
            <a:r>
              <a:rPr lang="en-US" altLang="zh-CN" dirty="0" smtClean="0"/>
              <a:t>2.</a:t>
            </a:r>
            <a:r>
              <a:rPr lang="zh-CN" altLang="zh-CN" dirty="0" smtClean="0"/>
              <a:t>低血压</a:t>
            </a:r>
            <a:r>
              <a:rPr lang="zh-CN" altLang="en-US" dirty="0" smtClean="0"/>
              <a:t>：</a:t>
            </a:r>
            <a:r>
              <a:rPr lang="zh-CN" altLang="zh-CN" dirty="0">
                <a:solidFill>
                  <a:srgbClr val="692AA2"/>
                </a:solidFill>
              </a:rPr>
              <a:t>血压低于</a:t>
            </a:r>
            <a:r>
              <a:rPr lang="en-US" altLang="zh-CN" dirty="0">
                <a:solidFill>
                  <a:srgbClr val="692AA2"/>
                </a:solidFill>
              </a:rPr>
              <a:t>90</a:t>
            </a:r>
            <a:r>
              <a:rPr lang="zh-CN" altLang="zh-CN" dirty="0">
                <a:solidFill>
                  <a:srgbClr val="692AA2"/>
                </a:solidFill>
              </a:rPr>
              <a:t>／</a:t>
            </a:r>
            <a:r>
              <a:rPr lang="en-US" altLang="zh-CN" dirty="0">
                <a:solidFill>
                  <a:srgbClr val="692AA2"/>
                </a:solidFill>
              </a:rPr>
              <a:t>60mmHg</a:t>
            </a:r>
          </a:p>
          <a:p>
            <a:pPr lvl="2"/>
            <a:r>
              <a:rPr lang="zh-CN" altLang="zh-CN" sz="2800" dirty="0"/>
              <a:t>常见于休克、急性心肌梗死、心力衰竭等</a:t>
            </a:r>
            <a:endParaRPr lang="en-US" altLang="zh-CN"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041673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zh-CN" altLang="en-US" dirty="0"/>
              <a:t>第三节  叩  诊</a:t>
            </a:r>
            <a:endParaRPr lang="zh-CN" altLang="en-US" dirty="0" smtClean="0"/>
          </a:p>
        </p:txBody>
      </p:sp>
      <p:sp>
        <p:nvSpPr>
          <p:cNvPr id="22531" name="Rectangle 3"/>
          <p:cNvSpPr>
            <a:spLocks noGrp="1" noChangeArrowheads="1"/>
          </p:cNvSpPr>
          <p:nvPr>
            <p:ph type="body" idx="1"/>
          </p:nvPr>
        </p:nvSpPr>
        <p:spPr/>
        <p:txBody>
          <a:bodyPr/>
          <a:lstStyle/>
          <a:p>
            <a:pPr lvl="2" algn="just" eaLnBrk="1" hangingPunct="1"/>
            <a:r>
              <a:rPr lang="zh-CN" altLang="en-US" sz="3000" dirty="0">
                <a:latin typeface="Times New Roman" pitchFamily="18" charset="0"/>
              </a:rPr>
              <a:t>实音</a:t>
            </a:r>
          </a:p>
          <a:p>
            <a:pPr lvl="3" algn="just" eaLnBrk="1" hangingPunct="1"/>
            <a:r>
              <a:rPr lang="zh-CN" altLang="en-US" sz="2800" dirty="0">
                <a:latin typeface="华文新魏" pitchFamily="2" charset="-122"/>
                <a:ea typeface="华文新魏" pitchFamily="2" charset="-122"/>
              </a:rPr>
              <a:t>肝、脾、心脏等</a:t>
            </a:r>
          </a:p>
          <a:p>
            <a:pPr lvl="2" algn="just" eaLnBrk="1" hangingPunct="1"/>
            <a:r>
              <a:rPr lang="zh-CN" altLang="en-US" sz="3000" dirty="0" smtClean="0">
                <a:latin typeface="Times New Roman" pitchFamily="18" charset="0"/>
              </a:rPr>
              <a:t>鼓</a:t>
            </a:r>
            <a:r>
              <a:rPr lang="zh-CN" altLang="en-US" sz="3000" dirty="0">
                <a:latin typeface="Times New Roman" pitchFamily="18" charset="0"/>
              </a:rPr>
              <a:t>音</a:t>
            </a:r>
          </a:p>
          <a:p>
            <a:pPr lvl="3" algn="just" eaLnBrk="1" hangingPunct="1"/>
            <a:r>
              <a:rPr lang="zh-CN" altLang="en-US" sz="2800" dirty="0">
                <a:latin typeface="Times New Roman" pitchFamily="18" charset="0"/>
                <a:ea typeface="华文新魏" pitchFamily="2" charset="-122"/>
              </a:rPr>
              <a:t>胃泡区、腹部等</a:t>
            </a:r>
          </a:p>
          <a:p>
            <a:pPr lvl="2" algn="just" eaLnBrk="1" hangingPunct="1"/>
            <a:r>
              <a:rPr lang="zh-CN" altLang="en-US" sz="3000" dirty="0">
                <a:latin typeface="Times New Roman" pitchFamily="18" charset="0"/>
              </a:rPr>
              <a:t>过清音</a:t>
            </a:r>
          </a:p>
          <a:p>
            <a:pPr lvl="3" algn="just" eaLnBrk="1" hangingPunct="1"/>
            <a:r>
              <a:rPr lang="zh-CN" altLang="en-US" sz="2800" dirty="0">
                <a:latin typeface="Times New Roman" pitchFamily="18" charset="0"/>
                <a:ea typeface="华文新魏" pitchFamily="2" charset="-122"/>
              </a:rPr>
              <a:t>肺气肿</a:t>
            </a:r>
            <a:endParaRPr lang="zh-CN" altLang="en-US" sz="2000" dirty="0"/>
          </a:p>
        </p:txBody>
      </p:sp>
    </p:spTree>
    <p:extLst>
      <p:ext uri="{BB962C8B-B14F-4D97-AF65-F5344CB8AC3E}">
        <p14:creationId xmlns:p14="http://schemas.microsoft.com/office/powerpoint/2010/main" val="1824246280"/>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血管评估</a:t>
            </a:r>
            <a:endParaRPr lang="zh-CN" altLang="en-US" dirty="0"/>
          </a:p>
        </p:txBody>
      </p:sp>
      <p:sp>
        <p:nvSpPr>
          <p:cNvPr id="3" name="内容占位符 2"/>
          <p:cNvSpPr>
            <a:spLocks noGrp="1"/>
          </p:cNvSpPr>
          <p:nvPr>
            <p:ph idx="1"/>
          </p:nvPr>
        </p:nvSpPr>
        <p:spPr/>
        <p:txBody>
          <a:bodyPr/>
          <a:lstStyle/>
          <a:p>
            <a:pPr marL="457200" lvl="1" indent="0">
              <a:buNone/>
            </a:pPr>
            <a:r>
              <a:rPr lang="en-US" altLang="zh-CN" dirty="0" smtClean="0"/>
              <a:t>3.</a:t>
            </a:r>
            <a:r>
              <a:rPr lang="zh-CN" altLang="zh-CN" dirty="0" smtClean="0"/>
              <a:t>双</a:t>
            </a:r>
            <a:r>
              <a:rPr lang="zh-CN" altLang="zh-CN" dirty="0" smtClean="0"/>
              <a:t>侧上肢血压差别显著</a:t>
            </a:r>
            <a:endParaRPr lang="en-US" altLang="zh-CN" dirty="0" smtClean="0"/>
          </a:p>
          <a:p>
            <a:pPr lvl="2"/>
            <a:r>
              <a:rPr lang="zh-CN" altLang="zh-CN" sz="2800" dirty="0"/>
              <a:t>多发性大动脉炎等</a:t>
            </a:r>
          </a:p>
          <a:p>
            <a:pPr marL="457200" lvl="1" indent="0">
              <a:buNone/>
            </a:pPr>
            <a:r>
              <a:rPr lang="en-US" altLang="zh-CN" dirty="0" smtClean="0"/>
              <a:t>4.</a:t>
            </a:r>
            <a:r>
              <a:rPr lang="zh-CN" altLang="zh-CN" dirty="0" smtClean="0"/>
              <a:t>脉压</a:t>
            </a:r>
            <a:r>
              <a:rPr lang="zh-CN" altLang="en-US" dirty="0" smtClean="0"/>
              <a:t>改变</a:t>
            </a:r>
            <a:endParaRPr lang="en-US" altLang="zh-CN" dirty="0" smtClean="0"/>
          </a:p>
          <a:p>
            <a:pPr lvl="2"/>
            <a:r>
              <a:rPr lang="zh-CN" altLang="zh-CN" sz="2800" dirty="0"/>
              <a:t>增大</a:t>
            </a:r>
            <a:r>
              <a:rPr lang="zh-CN" altLang="en-US" sz="2800" dirty="0"/>
              <a:t>：</a:t>
            </a:r>
            <a:r>
              <a:rPr lang="zh-CN" altLang="zh-CN" sz="2800" dirty="0"/>
              <a:t>脉压＞</a:t>
            </a:r>
            <a:r>
              <a:rPr lang="en-US" altLang="zh-CN" sz="2800" dirty="0"/>
              <a:t>40mmHg</a:t>
            </a:r>
          </a:p>
          <a:p>
            <a:pPr lvl="3"/>
            <a:r>
              <a:rPr lang="zh-CN" altLang="zh-CN" sz="2800" dirty="0"/>
              <a:t>见于主动脉瓣关闭不全、甲状腺功能亢进症等</a:t>
            </a:r>
            <a:endParaRPr lang="en-US" altLang="zh-CN" sz="2800" dirty="0"/>
          </a:p>
          <a:p>
            <a:pPr lvl="2"/>
            <a:r>
              <a:rPr lang="zh-CN" altLang="zh-CN" sz="2800" dirty="0"/>
              <a:t>减小</a:t>
            </a:r>
            <a:r>
              <a:rPr lang="zh-CN" altLang="en-US" sz="2800" dirty="0"/>
              <a:t>：</a:t>
            </a:r>
            <a:r>
              <a:rPr lang="zh-CN" altLang="zh-CN" sz="2800" dirty="0"/>
              <a:t>脉压＜</a:t>
            </a:r>
            <a:r>
              <a:rPr lang="en-US" altLang="zh-CN" sz="2800" dirty="0"/>
              <a:t>30mmHg</a:t>
            </a:r>
          </a:p>
          <a:p>
            <a:pPr lvl="3"/>
            <a:r>
              <a:rPr lang="zh-CN" altLang="zh-CN" sz="2800" dirty="0"/>
              <a:t>主要见于主动脉瓣狭窄、心包积液等。</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17261402"/>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zh-CN" altLang="en-US" dirty="0"/>
              <a:t>第五节  血管评估</a:t>
            </a:r>
            <a:endParaRPr lang="zh-CN" altLang="en-US" dirty="0" smtClean="0"/>
          </a:p>
        </p:txBody>
      </p:sp>
      <p:sp>
        <p:nvSpPr>
          <p:cNvPr id="186371" name="Rectangle 3"/>
          <p:cNvSpPr>
            <a:spLocks noGrp="1" noChangeArrowheads="1"/>
          </p:cNvSpPr>
          <p:nvPr>
            <p:ph type="body" idx="1"/>
          </p:nvPr>
        </p:nvSpPr>
        <p:spPr/>
        <p:txBody>
          <a:bodyPr/>
          <a:lstStyle/>
          <a:p>
            <a:pPr marL="0" indent="0" eaLnBrk="1" hangingPunct="1">
              <a:buNone/>
            </a:pPr>
            <a:r>
              <a:rPr lang="zh-CN" altLang="en-US" dirty="0" smtClean="0"/>
              <a:t>三、周围血管征</a:t>
            </a:r>
            <a:endParaRPr lang="en-US" altLang="zh-CN" dirty="0" smtClean="0"/>
          </a:p>
          <a:p>
            <a:pPr eaLnBrk="1" hangingPunct="1"/>
            <a:r>
              <a:rPr lang="zh-CN" altLang="en-US" sz="2800" dirty="0" smtClean="0"/>
              <a:t>主要</a:t>
            </a:r>
            <a:r>
              <a:rPr lang="zh-CN" altLang="en-US" sz="2800" dirty="0" smtClean="0"/>
              <a:t>体征</a:t>
            </a:r>
            <a:endParaRPr lang="en-US" altLang="zh-CN" sz="2800" dirty="0" smtClean="0"/>
          </a:p>
          <a:p>
            <a:pPr lvl="1" eaLnBrk="1" hangingPunct="1"/>
            <a:r>
              <a:rPr lang="zh-CN" altLang="en-US" sz="2400" dirty="0" smtClean="0"/>
              <a:t>毛细血管搏动征</a:t>
            </a:r>
          </a:p>
          <a:p>
            <a:pPr lvl="1" eaLnBrk="1" hangingPunct="1"/>
            <a:r>
              <a:rPr lang="zh-CN" altLang="en-US" sz="2400" dirty="0" smtClean="0"/>
              <a:t>水冲脉</a:t>
            </a:r>
            <a:endParaRPr lang="zh-CN" altLang="en-US" sz="2400" dirty="0"/>
          </a:p>
          <a:p>
            <a:pPr lvl="1" eaLnBrk="1" hangingPunct="1"/>
            <a:r>
              <a:rPr lang="zh-CN" altLang="en-US" sz="2400" dirty="0"/>
              <a:t>枪击音</a:t>
            </a:r>
          </a:p>
          <a:p>
            <a:pPr eaLnBrk="1" hangingPunct="1"/>
            <a:r>
              <a:rPr lang="zh-CN" altLang="en-US" sz="2800" dirty="0" smtClean="0"/>
              <a:t>发生机制</a:t>
            </a:r>
            <a:endParaRPr lang="en-US" altLang="zh-CN" sz="2800" dirty="0" smtClean="0"/>
          </a:p>
          <a:p>
            <a:pPr lvl="1" eaLnBrk="1" hangingPunct="1"/>
            <a:r>
              <a:rPr lang="zh-CN" altLang="zh-CN" sz="2400" dirty="0" smtClean="0"/>
              <a:t>因脉压增大所致</a:t>
            </a:r>
            <a:endParaRPr lang="en-US" altLang="zh-CN" sz="2400" dirty="0" smtClean="0"/>
          </a:p>
          <a:p>
            <a:pPr eaLnBrk="1" hangingPunct="1"/>
            <a:r>
              <a:rPr lang="zh-CN" altLang="en-US" sz="2800" dirty="0" smtClean="0"/>
              <a:t>临床意义</a:t>
            </a:r>
            <a:endParaRPr lang="en-US" altLang="zh-CN" sz="2800" dirty="0" smtClean="0"/>
          </a:p>
          <a:p>
            <a:pPr lvl="1" eaLnBrk="1" hangingPunct="1"/>
            <a:r>
              <a:rPr lang="zh-CN" altLang="zh-CN" sz="2400" dirty="0" smtClean="0"/>
              <a:t>见于</a:t>
            </a:r>
            <a:r>
              <a:rPr lang="zh-CN" altLang="zh-CN" sz="2400" dirty="0"/>
              <a:t>主动脉瓣关闭不全、甲状腺功能亢进症</a:t>
            </a:r>
            <a:r>
              <a:rPr lang="zh-CN" altLang="zh-CN" sz="2400" dirty="0" smtClean="0"/>
              <a:t>等</a:t>
            </a:r>
            <a:endParaRPr lang="en-US" altLang="zh-CN" sz="2400" dirty="0" smtClean="0"/>
          </a:p>
        </p:txBody>
      </p:sp>
    </p:spTree>
    <p:extLst>
      <p:ext uri="{BB962C8B-B14F-4D97-AF65-F5344CB8AC3E}">
        <p14:creationId xmlns:p14="http://schemas.microsoft.com/office/powerpoint/2010/main" val="1141331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6371">
                                            <p:txEl>
                                              <p:pRg st="0" end="0"/>
                                            </p:txEl>
                                          </p:spTgt>
                                        </p:tgtEl>
                                        <p:attrNameLst>
                                          <p:attrName>style.visibility</p:attrName>
                                        </p:attrNameLst>
                                      </p:cBhvr>
                                      <p:to>
                                        <p:strVal val="visible"/>
                                      </p:to>
                                    </p:set>
                                    <p:animEffect transition="in" filter="wipe(left)">
                                      <p:cBhvr>
                                        <p:cTn id="7" dur="500"/>
                                        <p:tgtEl>
                                          <p:spTgt spid="1863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6371">
                                            <p:txEl>
                                              <p:pRg st="1" end="1"/>
                                            </p:txEl>
                                          </p:spTgt>
                                        </p:tgtEl>
                                        <p:attrNameLst>
                                          <p:attrName>style.visibility</p:attrName>
                                        </p:attrNameLst>
                                      </p:cBhvr>
                                      <p:to>
                                        <p:strVal val="visible"/>
                                      </p:to>
                                    </p:set>
                                    <p:animEffect transition="in" filter="wipe(left)">
                                      <p:cBhvr>
                                        <p:cTn id="12" dur="500"/>
                                        <p:tgtEl>
                                          <p:spTgt spid="1863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6371">
                                            <p:txEl>
                                              <p:pRg st="2" end="2"/>
                                            </p:txEl>
                                          </p:spTgt>
                                        </p:tgtEl>
                                        <p:attrNameLst>
                                          <p:attrName>style.visibility</p:attrName>
                                        </p:attrNameLst>
                                      </p:cBhvr>
                                      <p:to>
                                        <p:strVal val="visible"/>
                                      </p:to>
                                    </p:set>
                                    <p:animEffect transition="in" filter="wipe(left)">
                                      <p:cBhvr>
                                        <p:cTn id="17" dur="500"/>
                                        <p:tgtEl>
                                          <p:spTgt spid="1863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6371">
                                            <p:txEl>
                                              <p:pRg st="3" end="3"/>
                                            </p:txEl>
                                          </p:spTgt>
                                        </p:tgtEl>
                                        <p:attrNameLst>
                                          <p:attrName>style.visibility</p:attrName>
                                        </p:attrNameLst>
                                      </p:cBhvr>
                                      <p:to>
                                        <p:strVal val="visible"/>
                                      </p:to>
                                    </p:set>
                                    <p:animEffect transition="in" filter="wipe(left)">
                                      <p:cBhvr>
                                        <p:cTn id="22" dur="500"/>
                                        <p:tgtEl>
                                          <p:spTgt spid="18637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6371">
                                            <p:txEl>
                                              <p:pRg st="4" end="4"/>
                                            </p:txEl>
                                          </p:spTgt>
                                        </p:tgtEl>
                                        <p:attrNameLst>
                                          <p:attrName>style.visibility</p:attrName>
                                        </p:attrNameLst>
                                      </p:cBhvr>
                                      <p:to>
                                        <p:strVal val="visible"/>
                                      </p:to>
                                    </p:set>
                                    <p:animEffect transition="in" filter="wipe(left)">
                                      <p:cBhvr>
                                        <p:cTn id="27" dur="500"/>
                                        <p:tgtEl>
                                          <p:spTgt spid="18637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6371">
                                            <p:txEl>
                                              <p:pRg st="5" end="5"/>
                                            </p:txEl>
                                          </p:spTgt>
                                        </p:tgtEl>
                                        <p:attrNameLst>
                                          <p:attrName>style.visibility</p:attrName>
                                        </p:attrNameLst>
                                      </p:cBhvr>
                                      <p:to>
                                        <p:strVal val="visible"/>
                                      </p:to>
                                    </p:set>
                                    <p:animEffect transition="in" filter="wipe(left)">
                                      <p:cBhvr>
                                        <p:cTn id="32" dur="500"/>
                                        <p:tgtEl>
                                          <p:spTgt spid="18637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6371">
                                            <p:txEl>
                                              <p:pRg st="6" end="6"/>
                                            </p:txEl>
                                          </p:spTgt>
                                        </p:tgtEl>
                                        <p:attrNameLst>
                                          <p:attrName>style.visibility</p:attrName>
                                        </p:attrNameLst>
                                      </p:cBhvr>
                                      <p:to>
                                        <p:strVal val="visible"/>
                                      </p:to>
                                    </p:set>
                                    <p:animEffect transition="in" filter="wipe(left)">
                                      <p:cBhvr>
                                        <p:cTn id="37" dur="500"/>
                                        <p:tgtEl>
                                          <p:spTgt spid="18637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6371">
                                            <p:txEl>
                                              <p:pRg st="7" end="7"/>
                                            </p:txEl>
                                          </p:spTgt>
                                        </p:tgtEl>
                                        <p:attrNameLst>
                                          <p:attrName>style.visibility</p:attrName>
                                        </p:attrNameLst>
                                      </p:cBhvr>
                                      <p:to>
                                        <p:strVal val="visible"/>
                                      </p:to>
                                    </p:set>
                                    <p:animEffect transition="in" filter="wipe(left)">
                                      <p:cBhvr>
                                        <p:cTn id="42" dur="500"/>
                                        <p:tgtEl>
                                          <p:spTgt spid="18637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6371">
                                            <p:txEl>
                                              <p:pRg st="8" end="8"/>
                                            </p:txEl>
                                          </p:spTgt>
                                        </p:tgtEl>
                                        <p:attrNameLst>
                                          <p:attrName>style.visibility</p:attrName>
                                        </p:attrNameLst>
                                      </p:cBhvr>
                                      <p:to>
                                        <p:strVal val="visible"/>
                                      </p:to>
                                    </p:set>
                                    <p:animEffect transition="in" filter="wipe(left)">
                                      <p:cBhvr>
                                        <p:cTn id="47" dur="500"/>
                                        <p:tgtEl>
                                          <p:spTgt spid="18637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1" grpId="0" build="p" bldLvl="3"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ctrTitle"/>
          </p:nvPr>
        </p:nvSpPr>
        <p:spPr>
          <a:xfrm>
            <a:off x="521326" y="2431021"/>
            <a:ext cx="5676910" cy="2286000"/>
          </a:xfrm>
          <a:extLst/>
        </p:spPr>
        <p:txBody>
          <a:bodyPr/>
          <a:lstStyle/>
          <a:p>
            <a:pPr fontAlgn="auto">
              <a:spcAft>
                <a:spcPts val="0"/>
              </a:spcAft>
              <a:defRPr/>
            </a:pPr>
            <a:r>
              <a:rPr lang="zh-CN" altLang="en-US" sz="3600" dirty="0" smtClean="0">
                <a:latin typeface="Times New Roman" pitchFamily="18" charset="0"/>
              </a:rPr>
              <a:t>第六章  腹部</a:t>
            </a:r>
            <a:r>
              <a:rPr lang="zh-CN" altLang="en-US" sz="3600" dirty="0">
                <a:latin typeface="Times New Roman" pitchFamily="18" charset="0"/>
              </a:rPr>
              <a:t>评估</a:t>
            </a:r>
            <a:r>
              <a:rPr lang="zh-CN" altLang="en-US" dirty="0">
                <a:latin typeface="Times New Roman" pitchFamily="18" charset="0"/>
              </a:rPr>
              <a:t/>
            </a:r>
            <a:br>
              <a:rPr lang="zh-CN" altLang="en-US" dirty="0">
                <a:latin typeface="Times New Roman" pitchFamily="18" charset="0"/>
              </a:rPr>
            </a:br>
            <a:endParaRPr lang="en-US" altLang="zh-CN" dirty="0">
              <a:solidFill>
                <a:srgbClr val="FF0000"/>
              </a:solidFill>
              <a:latin typeface="Times New Roman" pitchFamily="18" charset="0"/>
            </a:endParaRPr>
          </a:p>
        </p:txBody>
      </p:sp>
      <p:sp>
        <p:nvSpPr>
          <p:cNvPr id="4" name="副标题 3"/>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156702377"/>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Times New Roman" pitchFamily="18" charset="0"/>
              </a:rPr>
              <a:t>第六章  腹部评估</a:t>
            </a:r>
            <a:endParaRPr lang="zh-CN" altLang="en-US" dirty="0"/>
          </a:p>
        </p:txBody>
      </p:sp>
      <p:sp>
        <p:nvSpPr>
          <p:cNvPr id="3" name="内容占位符 2"/>
          <p:cNvSpPr>
            <a:spLocks noGrp="1"/>
          </p:cNvSpPr>
          <p:nvPr>
            <p:ph idx="1"/>
          </p:nvPr>
        </p:nvSpPr>
        <p:spPr/>
        <p:txBody>
          <a:bodyPr/>
          <a:lstStyle/>
          <a:p>
            <a:r>
              <a:rPr lang="zh-CN" altLang="en-US" sz="2800" dirty="0" smtClean="0"/>
              <a:t>腹部范围</a:t>
            </a:r>
            <a:endParaRPr lang="en-US" altLang="zh-CN" sz="2800" dirty="0" smtClean="0"/>
          </a:p>
          <a:p>
            <a:pPr lvl="1"/>
            <a:r>
              <a:rPr lang="zh-CN" altLang="en-US" sz="2600" dirty="0" smtClean="0"/>
              <a:t>上</a:t>
            </a:r>
            <a:r>
              <a:rPr lang="zh-CN" altLang="en-US" sz="2600" dirty="0"/>
              <a:t>起膈肌，下至</a:t>
            </a:r>
            <a:r>
              <a:rPr lang="zh-CN" altLang="en-US" sz="2600" dirty="0" smtClean="0"/>
              <a:t>骨盆</a:t>
            </a:r>
            <a:endParaRPr lang="en-US" altLang="zh-CN" sz="2600" dirty="0"/>
          </a:p>
          <a:p>
            <a:r>
              <a:rPr lang="zh-CN" altLang="en-US" sz="2800" dirty="0" smtClean="0"/>
              <a:t>腹部</a:t>
            </a:r>
            <a:r>
              <a:rPr lang="zh-CN" altLang="en-US" sz="2800" dirty="0"/>
              <a:t>界限</a:t>
            </a:r>
            <a:endParaRPr lang="en-US" altLang="zh-CN" sz="2800" dirty="0"/>
          </a:p>
          <a:p>
            <a:pPr lvl="1"/>
            <a:r>
              <a:rPr lang="zh-CN" altLang="en-US" sz="2600" dirty="0"/>
              <a:t>以两侧肋弓下缘和胸骨剑突与胸部为界，下至两侧腹股沟韧带和耻骨联合，其内为腹膜腔及腹腔</a:t>
            </a:r>
            <a:r>
              <a:rPr lang="zh-CN" altLang="en-US" sz="2600" dirty="0" smtClean="0"/>
              <a:t>脏器</a:t>
            </a:r>
            <a:endParaRPr lang="zh-CN" altLang="en-US" sz="26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C:\Users\sunyumei\Desktop\暴风截屏20120513191759.bmp"/>
          <p:cNvPicPr>
            <a:picLocks noChangeAspect="1" noChangeArrowheads="1"/>
          </p:cNvPicPr>
          <p:nvPr/>
        </p:nvPicPr>
        <p:blipFill>
          <a:blip r:embed="rId2" cstate="screen"/>
          <a:srcRect/>
          <a:stretch>
            <a:fillRect/>
          </a:stretch>
        </p:blipFill>
        <p:spPr bwMode="auto">
          <a:xfrm>
            <a:off x="4095736" y="3857629"/>
            <a:ext cx="1506692" cy="1325889"/>
          </a:xfrm>
          <a:prstGeom prst="rect">
            <a:avLst/>
          </a:prstGeom>
          <a:noFill/>
          <a:ln w="9525">
            <a:noFill/>
            <a:miter lim="800000"/>
            <a:headEnd/>
            <a:tailEnd/>
          </a:ln>
        </p:spPr>
      </p:pic>
      <p:pic>
        <p:nvPicPr>
          <p:cNvPr id="1026" name="Picture 2" descr="D:\教学\评估\评估1\图片\扫描图及下载\腹部\腹部分区.jpg"/>
          <p:cNvPicPr>
            <a:picLocks noChangeAspect="1" noChangeArrowheads="1"/>
          </p:cNvPicPr>
          <p:nvPr/>
        </p:nvPicPr>
        <p:blipFill>
          <a:blip r:embed="rId3" cstate="screen"/>
          <a:srcRect/>
          <a:stretch>
            <a:fillRect/>
          </a:stretch>
        </p:blipFill>
        <p:spPr bwMode="auto">
          <a:xfrm>
            <a:off x="6667505" y="3786191"/>
            <a:ext cx="1065825" cy="1389061"/>
          </a:xfrm>
          <a:prstGeom prst="rect">
            <a:avLst/>
          </a:prstGeom>
          <a:noFill/>
        </p:spPr>
      </p:pic>
    </p:spTree>
    <p:extLst>
      <p:ext uri="{BB962C8B-B14F-4D97-AF65-F5344CB8AC3E}">
        <p14:creationId xmlns:p14="http://schemas.microsoft.com/office/powerpoint/2010/main" val="371173609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Times New Roman" pitchFamily="18" charset="0"/>
              </a:rPr>
              <a:t>第六章  腹部评估</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10" name="表格 9"/>
          <p:cNvGraphicFramePr>
            <a:graphicFrameLocks noGrp="1"/>
          </p:cNvGraphicFramePr>
          <p:nvPr>
            <p:extLst>
              <p:ext uri="{D42A27DB-BD31-4B8C-83A1-F6EECF244321}">
                <p14:modId xmlns:p14="http://schemas.microsoft.com/office/powerpoint/2010/main" val="3894278251"/>
              </p:ext>
            </p:extLst>
          </p:nvPr>
        </p:nvGraphicFramePr>
        <p:xfrm>
          <a:off x="1609494" y="2353805"/>
          <a:ext cx="8643998" cy="3422904"/>
        </p:xfrm>
        <a:graphic>
          <a:graphicData uri="http://schemas.openxmlformats.org/drawingml/2006/table">
            <a:tbl>
              <a:tblPr firstRow="1" bandRow="1">
                <a:tableStyleId>{5C22544A-7EE6-4342-B048-85BDC9FD1C3A}</a:tableStyleId>
              </a:tblPr>
              <a:tblGrid>
                <a:gridCol w="2201774"/>
                <a:gridCol w="2513133"/>
                <a:gridCol w="2135054"/>
                <a:gridCol w="1794037"/>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3200" b="1" i="0" u="none" strike="noStrike" cap="none" normalizeH="0" baseline="0" dirty="0" smtClean="0">
                          <a:ln>
                            <a:noFill/>
                          </a:ln>
                          <a:solidFill>
                            <a:srgbClr val="800000"/>
                          </a:solidFill>
                          <a:effectLst/>
                          <a:latin typeface="宋体" pitchFamily="2" charset="-122"/>
                          <a:ea typeface="宋体" pitchFamily="2" charset="-122"/>
                        </a:rPr>
                        <a:t>视诊</a:t>
                      </a:r>
                      <a:endParaRPr lang="zh-CN" altLang="en-US" sz="3200" b="1" dirty="0">
                        <a:latin typeface="宋体" pitchFamily="2" charset="-122"/>
                        <a:ea typeface="宋体" pitchFamily="2" charset="-12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3200" b="1" i="0" u="none" strike="noStrike" cap="none" normalizeH="0" baseline="0" dirty="0" smtClean="0">
                          <a:ln>
                            <a:noFill/>
                          </a:ln>
                          <a:solidFill>
                            <a:srgbClr val="800000"/>
                          </a:solidFill>
                          <a:effectLst/>
                          <a:latin typeface="宋体" pitchFamily="2" charset="-122"/>
                          <a:ea typeface="宋体" pitchFamily="2" charset="-122"/>
                        </a:rPr>
                        <a:t>触诊</a:t>
                      </a:r>
                      <a:endParaRPr lang="zh-CN" altLang="en-US" sz="3200" b="1" dirty="0">
                        <a:latin typeface="宋体" pitchFamily="2" charset="-122"/>
                        <a:ea typeface="宋体" pitchFamily="2" charset="-12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3200" b="1" i="0" u="none" strike="noStrike" cap="none" normalizeH="0" baseline="0" dirty="0" smtClean="0">
                          <a:ln>
                            <a:noFill/>
                          </a:ln>
                          <a:solidFill>
                            <a:srgbClr val="800000"/>
                          </a:solidFill>
                          <a:effectLst/>
                          <a:latin typeface="宋体" pitchFamily="2" charset="-122"/>
                          <a:ea typeface="宋体" pitchFamily="2" charset="-122"/>
                        </a:rPr>
                        <a:t>叩诊</a:t>
                      </a:r>
                      <a:endParaRPr lang="zh-CN" altLang="en-US" sz="3200" b="1" dirty="0">
                        <a:latin typeface="宋体" pitchFamily="2" charset="-122"/>
                        <a:ea typeface="宋体" pitchFamily="2" charset="-122"/>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3200" b="1" i="0" u="none" strike="noStrike" cap="none" normalizeH="0" baseline="0" dirty="0" smtClean="0">
                          <a:ln>
                            <a:noFill/>
                          </a:ln>
                          <a:solidFill>
                            <a:srgbClr val="800000"/>
                          </a:solidFill>
                          <a:effectLst/>
                          <a:latin typeface="宋体" pitchFamily="2" charset="-122"/>
                          <a:ea typeface="宋体" pitchFamily="2" charset="-122"/>
                        </a:rPr>
                        <a:t>听诊</a:t>
                      </a:r>
                      <a:endParaRPr lang="zh-CN" altLang="en-US" sz="3200" b="1" dirty="0">
                        <a:latin typeface="宋体" pitchFamily="2" charset="-122"/>
                        <a:ea typeface="宋体" pitchFamily="2" charset="-122"/>
                      </a:endParaRPr>
                    </a:p>
                  </a:txBody>
                  <a:tcPr/>
                </a:tc>
              </a:tr>
              <a:tr h="370840">
                <a:tc>
                  <a:txBody>
                    <a:bodyPr/>
                    <a:lstStyle/>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腹部外形</a:t>
                      </a: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呼吸运动</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腹壁静脉</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胃肠型及蠕动波</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txBody>
                  <a:tcPr/>
                </a:tc>
                <a:tc>
                  <a:txBody>
                    <a:bodyPr/>
                    <a:lstStyle/>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腹壁紧张度</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压痛与反跳痛</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波动感</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肝脏触诊</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脾脏触诊</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胆囊触诊</a:t>
                      </a:r>
                      <a:endParaRPr lang="zh-CN" altLang="en-US" sz="2800" dirty="0"/>
                    </a:p>
                  </a:txBody>
                  <a:tcPr/>
                </a:tc>
                <a:tc>
                  <a:txBody>
                    <a:bodyPr/>
                    <a:lstStyle/>
                    <a:p>
                      <a:pPr marL="0" marR="0" lvl="0" indent="0" algn="l" defTabSz="914400" rtl="0" eaLnBrk="1" fontAlgn="base" latinLnBrk="0" hangingPunct="1">
                        <a:lnSpc>
                          <a:spcPct val="94000"/>
                        </a:lnSpc>
                        <a:spcBef>
                          <a:spcPts val="51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腹部叩诊音</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4000"/>
                        </a:lnSpc>
                        <a:spcBef>
                          <a:spcPts val="510"/>
                        </a:spcBef>
                        <a:spcAft>
                          <a:spcPct val="0"/>
                        </a:spcAft>
                        <a:buClr>
                          <a:srgbClr val="692AA2"/>
                        </a:buClr>
                        <a:buSzPct val="60000"/>
                        <a:buFont typeface="Wingdings" pitchFamily="2" charset="2"/>
                        <a:buChar char="l"/>
                        <a:tabLst/>
                        <a:defRPr/>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肝脏叩诊</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4000"/>
                        </a:lnSpc>
                        <a:spcBef>
                          <a:spcPts val="51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腹水叩诊</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4000"/>
                        </a:lnSpc>
                        <a:spcBef>
                          <a:spcPts val="51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肾脏叩诊</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4000"/>
                        </a:lnSpc>
                        <a:spcBef>
                          <a:spcPts val="51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膀胱叩诊</a:t>
                      </a:r>
                      <a:endParaRPr lang="zh-CN" altLang="en-US" sz="2800" dirty="0"/>
                    </a:p>
                  </a:txBody>
                  <a:tcPr/>
                </a:tc>
                <a:tc>
                  <a:txBody>
                    <a:bodyPr/>
                    <a:lstStyle/>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肠鸣音</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振水音</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marL="0" marR="0" lvl="0" indent="0" algn="l" defTabSz="914400" rtl="0" eaLnBrk="1" fontAlgn="base" latinLnBrk="0" hangingPunct="1">
                        <a:lnSpc>
                          <a:spcPct val="95000"/>
                        </a:lnSpc>
                        <a:spcBef>
                          <a:spcPct val="15000"/>
                        </a:spcBef>
                        <a:spcAft>
                          <a:spcPct val="0"/>
                        </a:spcAft>
                        <a:buClr>
                          <a:srgbClr val="692AA2"/>
                        </a:buClr>
                        <a:buSzPct val="60000"/>
                        <a:buFont typeface="Wingdings" pitchFamily="2" charset="2"/>
                        <a:buChar char="l"/>
                        <a:tabLst/>
                      </a:pPr>
                      <a:r>
                        <a:rPr kumimoji="1" lang="zh-CN" altLang="en-US" sz="2800" b="0" i="0" u="none" strike="noStrike" kern="1200" cap="none" normalizeH="0" baseline="0" dirty="0" smtClean="0">
                          <a:ln>
                            <a:noFill/>
                          </a:ln>
                          <a:solidFill>
                            <a:srgbClr val="000066"/>
                          </a:solidFill>
                          <a:effectLst/>
                          <a:latin typeface="隶书" pitchFamily="49" charset="-122"/>
                          <a:ea typeface="隶书" pitchFamily="49" charset="-122"/>
                          <a:cs typeface="+mn-cs"/>
                        </a:rPr>
                        <a:t>血管杂音</a:t>
                      </a:r>
                      <a:endParaRPr kumimoji="1" lang="en-US" altLang="zh-CN" sz="2800" b="0" i="0" u="none" strike="noStrike" kern="1200" cap="none" normalizeH="0" baseline="0" dirty="0" smtClean="0">
                        <a:ln>
                          <a:noFill/>
                        </a:ln>
                        <a:solidFill>
                          <a:srgbClr val="000066"/>
                        </a:solidFill>
                        <a:effectLst/>
                        <a:latin typeface="隶书" pitchFamily="49" charset="-122"/>
                        <a:ea typeface="隶书" pitchFamily="49" charset="-122"/>
                        <a:cs typeface="+mn-cs"/>
                      </a:endParaRPr>
                    </a:p>
                    <a:p>
                      <a:pPr>
                        <a:buClr>
                          <a:srgbClr val="692AA2"/>
                        </a:buClr>
                        <a:buFont typeface="Wingdings" pitchFamily="2" charset="2"/>
                        <a:buChar char="l"/>
                      </a:pPr>
                      <a:endParaRPr lang="zh-CN" altLang="en-US" sz="2800" dirty="0"/>
                    </a:p>
                  </a:txBody>
                  <a:tcPr/>
                </a:tc>
              </a:tr>
            </a:tbl>
          </a:graphicData>
        </a:graphic>
      </p:graphicFrame>
      <p:sp>
        <p:nvSpPr>
          <p:cNvPr id="5" name="内容占位符 2"/>
          <p:cNvSpPr>
            <a:spLocks noGrp="1"/>
          </p:cNvSpPr>
          <p:nvPr>
            <p:ph idx="1"/>
          </p:nvPr>
        </p:nvSpPr>
        <p:spPr>
          <a:xfrm>
            <a:off x="406400" y="1420484"/>
            <a:ext cx="11480800" cy="4876800"/>
          </a:xfrm>
        </p:spPr>
        <p:txBody>
          <a:bodyPr/>
          <a:lstStyle/>
          <a:p>
            <a:r>
              <a:rPr lang="zh-CN" altLang="en-US" sz="2800" dirty="0" smtClean="0"/>
              <a:t>评估内容</a:t>
            </a:r>
            <a:endParaRPr lang="en-US" altLang="zh-CN" sz="2800" dirty="0" smtClean="0"/>
          </a:p>
        </p:txBody>
      </p:sp>
    </p:spTree>
    <p:extLst>
      <p:ext uri="{BB962C8B-B14F-4D97-AF65-F5344CB8AC3E}">
        <p14:creationId xmlns:p14="http://schemas.microsoft.com/office/powerpoint/2010/main" val="3582224035"/>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腹部的体表</a:t>
            </a:r>
            <a:r>
              <a:rPr lang="zh-CN" altLang="en-US" dirty="0" smtClean="0"/>
              <a:t>标志与分区</a:t>
            </a:r>
            <a:endParaRPr lang="zh-CN" altLang="en-US" dirty="0"/>
          </a:p>
        </p:txBody>
      </p:sp>
      <p:sp>
        <p:nvSpPr>
          <p:cNvPr id="3" name="内容占位符 2"/>
          <p:cNvSpPr>
            <a:spLocks noGrp="1"/>
          </p:cNvSpPr>
          <p:nvPr>
            <p:ph idx="1"/>
          </p:nvPr>
        </p:nvSpPr>
        <p:spPr/>
        <p:txBody>
          <a:bodyPr/>
          <a:lstStyle/>
          <a:p>
            <a:pPr marL="0" indent="0" algn="just">
              <a:buNone/>
            </a:pPr>
            <a:r>
              <a:rPr lang="zh-CN" altLang="en-US" sz="3200" b="1" dirty="0" smtClean="0"/>
              <a:t>一、</a:t>
            </a:r>
            <a:r>
              <a:rPr lang="zh-CN" altLang="en-US" sz="3200" b="1" dirty="0" smtClean="0"/>
              <a:t>体表</a:t>
            </a:r>
            <a:r>
              <a:rPr lang="zh-CN" altLang="en-US" sz="3200" b="1" dirty="0"/>
              <a:t>标志</a:t>
            </a:r>
          </a:p>
          <a:p>
            <a:pPr lvl="1" algn="just"/>
            <a:r>
              <a:rPr dirty="0" smtClean="0"/>
              <a:t>前面</a:t>
            </a:r>
            <a:endParaRPr dirty="0" smtClean="0">
              <a:ea typeface="楷体_GB2312" pitchFamily="49" charset="-122"/>
            </a:endParaRPr>
          </a:p>
          <a:p>
            <a:pPr lvl="2" algn="just"/>
            <a:r>
              <a:rPr sz="2800" dirty="0"/>
              <a:t>剑突</a:t>
            </a:r>
          </a:p>
          <a:p>
            <a:pPr lvl="2" algn="just"/>
            <a:r>
              <a:rPr sz="2800" dirty="0"/>
              <a:t>肋弓下缘</a:t>
            </a:r>
          </a:p>
          <a:p>
            <a:pPr lvl="2" algn="just"/>
            <a:r>
              <a:rPr sz="2800" dirty="0"/>
              <a:t>腹上角</a:t>
            </a:r>
          </a:p>
          <a:p>
            <a:pPr lvl="2" algn="just"/>
            <a:r>
              <a:rPr sz="2800" dirty="0"/>
              <a:t>脐</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内容占位符 2"/>
          <p:cNvSpPr txBox="1">
            <a:spLocks/>
          </p:cNvSpPr>
          <p:nvPr/>
        </p:nvSpPr>
        <p:spPr bwMode="auto">
          <a:xfrm>
            <a:off x="4238612" y="2285992"/>
            <a:ext cx="4138610" cy="325755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143000" lvl="2" indent="-228600" algn="just" eaLnBrk="0" fontAlgn="base" hangingPunct="0">
              <a:spcBef>
                <a:spcPct val="20000"/>
              </a:spcBef>
              <a:spcAft>
                <a:spcPct val="0"/>
              </a:spcAft>
              <a:buClr>
                <a:schemeClr val="tx1"/>
              </a:buClr>
              <a:buFontTx/>
              <a:buChar char="•"/>
              <a:defRPr/>
            </a:pPr>
            <a:r>
              <a:rPr lang="zh-CN" altLang="en-US" sz="2800" kern="0" dirty="0">
                <a:solidFill>
                  <a:srgbClr val="692AA2"/>
                </a:solidFill>
                <a:latin typeface="Arial" pitchFamily="34" charset="0"/>
                <a:ea typeface="楷体_GB2312"/>
              </a:rPr>
              <a:t>腹直肌外缘</a:t>
            </a:r>
          </a:p>
          <a:p>
            <a:pPr marL="1143000" lvl="2" indent="-228600" algn="just" eaLnBrk="0" fontAlgn="base" hangingPunct="0">
              <a:spcBef>
                <a:spcPct val="20000"/>
              </a:spcBef>
              <a:spcAft>
                <a:spcPct val="0"/>
              </a:spcAft>
              <a:buClr>
                <a:schemeClr val="tx1"/>
              </a:buClr>
              <a:buFontTx/>
              <a:buChar char="•"/>
              <a:defRPr/>
            </a:pPr>
            <a:r>
              <a:rPr lang="zh-CN" altLang="en-US" sz="2800" kern="0" dirty="0">
                <a:solidFill>
                  <a:srgbClr val="692AA2"/>
                </a:solidFill>
                <a:latin typeface="Arial" pitchFamily="34" charset="0"/>
                <a:ea typeface="楷体_GB2312"/>
              </a:rPr>
              <a:t>髂前上棘</a:t>
            </a:r>
          </a:p>
          <a:p>
            <a:pPr marL="1143000" lvl="2" indent="-228600" algn="just" eaLnBrk="0" fontAlgn="base" hangingPunct="0">
              <a:spcBef>
                <a:spcPct val="20000"/>
              </a:spcBef>
              <a:spcAft>
                <a:spcPct val="0"/>
              </a:spcAft>
              <a:buClr>
                <a:schemeClr val="tx1"/>
              </a:buClr>
              <a:buFontTx/>
              <a:buChar char="•"/>
              <a:defRPr/>
            </a:pPr>
            <a:r>
              <a:rPr lang="zh-CN" altLang="en-US" sz="2800" kern="0" dirty="0">
                <a:solidFill>
                  <a:srgbClr val="692AA2"/>
                </a:solidFill>
                <a:latin typeface="Arial" pitchFamily="34" charset="0"/>
                <a:ea typeface="楷体_GB2312"/>
              </a:rPr>
              <a:t>腹股沟韧带</a:t>
            </a:r>
          </a:p>
          <a:p>
            <a:pPr marL="1143000" lvl="2" indent="-228600" algn="just" eaLnBrk="0" fontAlgn="base" hangingPunct="0">
              <a:spcBef>
                <a:spcPct val="20000"/>
              </a:spcBef>
              <a:spcAft>
                <a:spcPct val="0"/>
              </a:spcAft>
              <a:buClr>
                <a:schemeClr val="tx1"/>
              </a:buClr>
              <a:buFontTx/>
              <a:buChar char="•"/>
              <a:defRPr/>
            </a:pPr>
            <a:r>
              <a:rPr lang="zh-CN" altLang="en-US" sz="2800" kern="0" dirty="0">
                <a:solidFill>
                  <a:srgbClr val="692AA2"/>
                </a:solidFill>
                <a:latin typeface="Arial" pitchFamily="34" charset="0"/>
                <a:ea typeface="楷体_GB2312"/>
              </a:rPr>
              <a:t>腹中线</a:t>
            </a:r>
          </a:p>
          <a:p>
            <a:pPr marL="1143000" lvl="2" indent="-228600" algn="just" eaLnBrk="0" fontAlgn="base" hangingPunct="0">
              <a:spcBef>
                <a:spcPct val="20000"/>
              </a:spcBef>
              <a:spcAft>
                <a:spcPct val="0"/>
              </a:spcAft>
              <a:buClr>
                <a:schemeClr val="tx1"/>
              </a:buClr>
              <a:buFontTx/>
              <a:buChar char="•"/>
              <a:defRPr/>
            </a:pPr>
            <a:endParaRPr lang="zh-CN" altLang="en-US" sz="2400" kern="0" dirty="0">
              <a:solidFill>
                <a:srgbClr val="692AA2"/>
              </a:solidFill>
              <a:latin typeface="Arial" pitchFamily="34" charset="0"/>
            </a:endParaRPr>
          </a:p>
          <a:p>
            <a:pPr marL="342900" indent="-342900" eaLnBrk="0" fontAlgn="base" hangingPunct="0">
              <a:spcBef>
                <a:spcPct val="20000"/>
              </a:spcBef>
              <a:spcAft>
                <a:spcPct val="0"/>
              </a:spcAft>
              <a:buClr>
                <a:schemeClr val="hlink"/>
              </a:buClr>
              <a:buFont typeface="Wingdings" pitchFamily="2" charset="2"/>
              <a:buChar char="v"/>
              <a:defRPr/>
            </a:pPr>
            <a:endParaRPr lang="zh-CN" altLang="en-US" sz="3000" kern="0" dirty="0">
              <a:solidFill>
                <a:schemeClr val="bg2">
                  <a:lumMod val="10000"/>
                </a:schemeClr>
              </a:solidFill>
            </a:endParaRPr>
          </a:p>
        </p:txBody>
      </p:sp>
      <p:sp>
        <p:nvSpPr>
          <p:cNvPr id="6" name="内容占位符 2"/>
          <p:cNvSpPr txBox="1">
            <a:spLocks/>
          </p:cNvSpPr>
          <p:nvPr/>
        </p:nvSpPr>
        <p:spPr bwMode="auto">
          <a:xfrm>
            <a:off x="380960" y="4409210"/>
            <a:ext cx="5114925" cy="1538287"/>
          </a:xfrm>
          <a:prstGeom prst="rect">
            <a:avLst/>
          </a:prstGeom>
          <a:noFill/>
          <a:ln w="9525">
            <a:noFill/>
            <a:miter lim="800000"/>
            <a:headEnd/>
            <a:tailEnd/>
          </a:ln>
        </p:spPr>
        <p:txBody>
          <a:bodyPr/>
          <a:lstStyle/>
          <a:p>
            <a:pPr marL="742950" lvl="1" indent="-285750" algn="just" eaLnBrk="0" hangingPunct="0">
              <a:spcBef>
                <a:spcPct val="20000"/>
              </a:spcBef>
              <a:buClr>
                <a:schemeClr val="accent1"/>
              </a:buClr>
              <a:buSzPct val="100000"/>
              <a:buFont typeface="Wingdings" pitchFamily="2" charset="2"/>
              <a:buChar char="§"/>
            </a:pPr>
            <a:r>
              <a:rPr lang="zh-CN" altLang="en-US" sz="2800" dirty="0">
                <a:solidFill>
                  <a:srgbClr val="1D1496"/>
                </a:solidFill>
                <a:ea typeface="楷体_GB2312"/>
              </a:rPr>
              <a:t>后面</a:t>
            </a:r>
            <a:endParaRPr lang="en-US" altLang="zh-CN" sz="2800" dirty="0">
              <a:solidFill>
                <a:srgbClr val="1D1496"/>
              </a:solidFill>
              <a:ea typeface="楷体_GB2312"/>
            </a:endParaRPr>
          </a:p>
          <a:p>
            <a:pPr marL="1143000" lvl="2" indent="-228600" algn="just" eaLnBrk="0" hangingPunct="0">
              <a:spcBef>
                <a:spcPct val="20000"/>
              </a:spcBef>
              <a:buClr>
                <a:schemeClr val="tx1"/>
              </a:buClr>
              <a:buSzPct val="50000"/>
              <a:buFont typeface="Wingdings" pitchFamily="2" charset="2"/>
              <a:buChar char="l"/>
            </a:pPr>
            <a:r>
              <a:rPr lang="zh-CN" altLang="en-US" sz="2800" dirty="0">
                <a:solidFill>
                  <a:srgbClr val="692AA2"/>
                </a:solidFill>
                <a:latin typeface="Arial" pitchFamily="34" charset="0"/>
                <a:ea typeface="楷体_GB2312"/>
              </a:rPr>
              <a:t>第十二肋</a:t>
            </a:r>
            <a:endParaRPr lang="en-US" altLang="zh-CN" sz="2800" dirty="0">
              <a:solidFill>
                <a:srgbClr val="692AA2"/>
              </a:solidFill>
              <a:latin typeface="Arial" pitchFamily="34" charset="0"/>
              <a:ea typeface="楷体_GB2312"/>
            </a:endParaRPr>
          </a:p>
          <a:p>
            <a:pPr marL="1143000" lvl="2" indent="-228600" algn="just" eaLnBrk="0" hangingPunct="0">
              <a:spcBef>
                <a:spcPct val="20000"/>
              </a:spcBef>
              <a:buClr>
                <a:schemeClr val="tx1"/>
              </a:buClr>
              <a:buSzPct val="50000"/>
              <a:buFont typeface="Wingdings" pitchFamily="2" charset="2"/>
              <a:buChar char="l"/>
            </a:pPr>
            <a:r>
              <a:rPr lang="zh-CN" altLang="en-US" sz="2800" dirty="0">
                <a:solidFill>
                  <a:srgbClr val="692AA2"/>
                </a:solidFill>
                <a:latin typeface="Arial" pitchFamily="34" charset="0"/>
                <a:ea typeface="楷体_GB2312"/>
              </a:rPr>
              <a:t>肋脊角</a:t>
            </a:r>
            <a:endParaRPr lang="en-US" altLang="zh-CN" sz="2800" dirty="0">
              <a:solidFill>
                <a:srgbClr val="692AA2"/>
              </a:solidFill>
              <a:latin typeface="Arial" pitchFamily="34" charset="0"/>
              <a:ea typeface="楷体_GB2312"/>
            </a:endParaRPr>
          </a:p>
        </p:txBody>
      </p:sp>
      <p:pic>
        <p:nvPicPr>
          <p:cNvPr id="7" name="Picture 5" descr="D:\sun\教学\评估\图片\扫描图\腹部\腹部标志.jpg"/>
          <p:cNvPicPr>
            <a:picLocks noChangeAspect="1" noChangeArrowheads="1"/>
          </p:cNvPicPr>
          <p:nvPr/>
        </p:nvPicPr>
        <p:blipFill>
          <a:blip r:embed="rId2"/>
          <a:srcRect/>
          <a:stretch>
            <a:fillRect/>
          </a:stretch>
        </p:blipFill>
        <p:spPr bwMode="auto">
          <a:xfrm>
            <a:off x="7667636" y="2857496"/>
            <a:ext cx="2793998" cy="2123144"/>
          </a:xfrm>
          <a:prstGeom prst="rect">
            <a:avLst/>
          </a:prstGeom>
          <a:noFill/>
          <a:ln w="9525">
            <a:noFill/>
            <a:miter lim="800000"/>
            <a:headEnd/>
            <a:tailEnd/>
          </a:ln>
        </p:spPr>
      </p:pic>
    </p:spTree>
    <p:extLst>
      <p:ext uri="{BB962C8B-B14F-4D97-AF65-F5344CB8AC3E}">
        <p14:creationId xmlns:p14="http://schemas.microsoft.com/office/powerpoint/2010/main" val="252226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腹部的体表标志与分区</a:t>
            </a:r>
            <a:endParaRPr lang="zh-CN" altLang="en-US" dirty="0"/>
          </a:p>
        </p:txBody>
      </p:sp>
      <p:sp>
        <p:nvSpPr>
          <p:cNvPr id="3" name="内容占位符 2"/>
          <p:cNvSpPr>
            <a:spLocks noGrp="1"/>
          </p:cNvSpPr>
          <p:nvPr>
            <p:ph idx="1"/>
          </p:nvPr>
        </p:nvSpPr>
        <p:spPr/>
        <p:txBody>
          <a:bodyPr/>
          <a:lstStyle/>
          <a:p>
            <a:pPr marL="0" indent="0">
              <a:buNone/>
            </a:pPr>
            <a:r>
              <a:rPr lang="zh-CN" altLang="en-US" b="1" dirty="0" smtClean="0"/>
              <a:t>二</a:t>
            </a:r>
            <a:r>
              <a:rPr lang="zh-CN" altLang="en-US" b="1" dirty="0"/>
              <a:t>、</a:t>
            </a:r>
            <a:r>
              <a:rPr lang="zh-CN" altLang="en-US" b="1" dirty="0" smtClean="0"/>
              <a:t>腹部</a:t>
            </a:r>
            <a:r>
              <a:rPr lang="zh-CN" altLang="en-US" b="1" dirty="0" smtClean="0"/>
              <a:t>分区</a:t>
            </a:r>
            <a:endParaRPr lang="zh-CN" altLang="en-US" dirty="0" smtClean="0"/>
          </a:p>
          <a:p>
            <a:pPr marL="457200" lvl="1" indent="0" algn="just">
              <a:buNone/>
            </a:pPr>
            <a:r>
              <a:rPr lang="zh-CN" altLang="en-US" sz="3000" dirty="0" smtClean="0"/>
              <a:t>（一）</a:t>
            </a:r>
            <a:r>
              <a:rPr sz="3000" dirty="0" err="1" smtClean="0"/>
              <a:t>四区法</a:t>
            </a:r>
            <a:endParaRPr sz="3000" dirty="0"/>
          </a:p>
          <a:p>
            <a:pPr lvl="2" algn="just"/>
            <a:r>
              <a:rPr sz="2800" dirty="0"/>
              <a:t>左、右上腹</a:t>
            </a:r>
          </a:p>
          <a:p>
            <a:pPr lvl="2" algn="just"/>
            <a:r>
              <a:rPr sz="2800" dirty="0"/>
              <a:t>左、右下腹</a:t>
            </a:r>
            <a:endParaRPr lang="en-US" altLang="zh-CN" sz="2800" dirty="0"/>
          </a:p>
          <a:p>
            <a:pPr marL="457200" lvl="1" indent="0" algn="just">
              <a:buNone/>
            </a:pPr>
            <a:r>
              <a:rPr lang="zh-CN" altLang="en-US" dirty="0" smtClean="0"/>
              <a:t>（二）</a:t>
            </a:r>
            <a:r>
              <a:rPr dirty="0" err="1" smtClean="0"/>
              <a:t>九区法</a:t>
            </a:r>
            <a:endParaRPr 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7" name="Picture 2" descr="D:\教学\评估\评估1\图片\扫描图\腹部\腹部四区法.jpg"/>
          <p:cNvPicPr>
            <a:picLocks noChangeAspect="1" noChangeArrowheads="1"/>
          </p:cNvPicPr>
          <p:nvPr/>
        </p:nvPicPr>
        <p:blipFill>
          <a:blip r:embed="rId2"/>
          <a:srcRect/>
          <a:stretch>
            <a:fillRect/>
          </a:stretch>
        </p:blipFill>
        <p:spPr bwMode="auto">
          <a:xfrm>
            <a:off x="6667504" y="1714489"/>
            <a:ext cx="1358656" cy="1666869"/>
          </a:xfrm>
          <a:prstGeom prst="rect">
            <a:avLst/>
          </a:prstGeom>
          <a:noFill/>
          <a:ln w="9525">
            <a:noFill/>
            <a:miter lim="800000"/>
            <a:headEnd/>
            <a:tailEnd/>
          </a:ln>
        </p:spPr>
      </p:pic>
      <p:pic>
        <p:nvPicPr>
          <p:cNvPr id="17410" name="对象 2"/>
          <p:cNvPicPr>
            <a:picLocks noChangeArrowheads="1"/>
          </p:cNvPicPr>
          <p:nvPr/>
        </p:nvPicPr>
        <p:blipFill>
          <a:blip r:embed="rId3" cstate="screen"/>
          <a:srcRect l="-3844" r="-3978" b="-327"/>
          <a:stretch>
            <a:fillRect/>
          </a:stretch>
        </p:blipFill>
        <p:spPr bwMode="auto">
          <a:xfrm>
            <a:off x="6453190" y="3786190"/>
            <a:ext cx="1857388" cy="2000264"/>
          </a:xfrm>
          <a:prstGeom prst="rect">
            <a:avLst/>
          </a:prstGeom>
          <a:noFill/>
          <a:ln w="9525">
            <a:noFill/>
            <a:miter lim="800000"/>
            <a:headEnd/>
            <a:tailEnd/>
          </a:ln>
        </p:spPr>
      </p:pic>
    </p:spTree>
    <p:extLst>
      <p:ext uri="{BB962C8B-B14F-4D97-AF65-F5344CB8AC3E}">
        <p14:creationId xmlns:p14="http://schemas.microsoft.com/office/powerpoint/2010/main" val="10540026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视  诊</a:t>
            </a:r>
            <a:endParaRPr lang="zh-CN" altLang="en-US" dirty="0"/>
          </a:p>
        </p:txBody>
      </p:sp>
      <p:sp>
        <p:nvSpPr>
          <p:cNvPr id="3" name="内容占位符 2"/>
          <p:cNvSpPr>
            <a:spLocks noGrp="1"/>
          </p:cNvSpPr>
          <p:nvPr>
            <p:ph idx="1"/>
          </p:nvPr>
        </p:nvSpPr>
        <p:spPr/>
        <p:txBody>
          <a:bodyPr/>
          <a:lstStyle/>
          <a:p>
            <a:pPr algn="just"/>
            <a:r>
              <a:rPr lang="zh-CN" altLang="en-US" dirty="0" smtClean="0"/>
              <a:t>注意事项</a:t>
            </a:r>
            <a:endParaRPr lang="en-US" altLang="zh-CN" dirty="0" smtClean="0"/>
          </a:p>
          <a:p>
            <a:pPr lvl="1" algn="just"/>
            <a:r>
              <a:rPr lang="zh-CN" altLang="en-US" dirty="0" smtClean="0"/>
              <a:t>被评估者取仰卧位</a:t>
            </a:r>
            <a:endParaRPr lang="zh-CN" altLang="en-US" dirty="0" smtClean="0">
              <a:ea typeface="楷体_GB2312" pitchFamily="49" charset="-122"/>
            </a:endParaRPr>
          </a:p>
          <a:p>
            <a:pPr lvl="1" algn="just"/>
            <a:r>
              <a:rPr lang="zh-CN" altLang="en-US" dirty="0" smtClean="0"/>
              <a:t>暴露全</a:t>
            </a:r>
            <a:r>
              <a:rPr lang="zh-CN" altLang="en-US" dirty="0" smtClean="0"/>
              <a:t>腹</a:t>
            </a:r>
            <a:endParaRPr lang="en-US" altLang="zh-CN" dirty="0" smtClean="0"/>
          </a:p>
          <a:p>
            <a:pPr lvl="1" algn="just"/>
            <a:r>
              <a:rPr lang="zh-CN" altLang="en-US" dirty="0" smtClean="0">
                <a:ea typeface="楷体_GB2312" pitchFamily="49" charset="-122"/>
              </a:rPr>
              <a:t>光线充足柔和</a:t>
            </a:r>
            <a:endParaRPr lang="zh-CN" altLang="en-US" dirty="0" smtClean="0">
              <a:ea typeface="楷体_GB2312" pitchFamily="49" charset="-122"/>
            </a:endParaRPr>
          </a:p>
          <a:p>
            <a:pPr lvl="1" algn="just"/>
            <a:r>
              <a:rPr lang="zh-CN" altLang="en-US" dirty="0"/>
              <a:t>评估</a:t>
            </a:r>
            <a:r>
              <a:rPr lang="zh-CN" altLang="en-US" dirty="0" smtClean="0"/>
              <a:t>者</a:t>
            </a:r>
            <a:r>
              <a:rPr lang="zh-CN" altLang="en-US" dirty="0" smtClean="0"/>
              <a:t>站</a:t>
            </a:r>
            <a:r>
              <a:rPr lang="zh-CN" altLang="en-US" dirty="0" smtClean="0"/>
              <a:t>在</a:t>
            </a:r>
            <a:r>
              <a:rPr lang="zh-CN" altLang="en-US" dirty="0"/>
              <a:t>被评估者</a:t>
            </a:r>
            <a:r>
              <a:rPr lang="zh-CN" altLang="en-US" dirty="0" smtClean="0"/>
              <a:t>右侧</a:t>
            </a:r>
            <a:endParaRPr lang="en-US" altLang="zh-CN" dirty="0"/>
          </a:p>
          <a:p>
            <a:pPr lvl="1" algn="just"/>
            <a:r>
              <a:rPr lang="zh-CN" altLang="en-US" dirty="0" smtClean="0"/>
              <a:t>自上而下进行</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11141260"/>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第二节  视  诊</a:t>
            </a:r>
            <a:endParaRPr lang="zh-CN" altLang="en-US" dirty="0"/>
          </a:p>
        </p:txBody>
      </p:sp>
      <p:sp>
        <p:nvSpPr>
          <p:cNvPr id="3" name="内容占位符 2"/>
          <p:cNvSpPr>
            <a:spLocks noGrp="1"/>
          </p:cNvSpPr>
          <p:nvPr>
            <p:ph idx="1"/>
          </p:nvPr>
        </p:nvSpPr>
        <p:spPr/>
        <p:txBody>
          <a:bodyPr/>
          <a:lstStyle/>
          <a:p>
            <a:pPr lvl="0" algn="just">
              <a:buNone/>
            </a:pPr>
            <a:r>
              <a:rPr lang="zh-CN" altLang="en-US" sz="3200" b="1" dirty="0" smtClean="0"/>
              <a:t>一、</a:t>
            </a:r>
            <a:r>
              <a:rPr lang="zh-CN" altLang="en-US" sz="3200" b="1" dirty="0" smtClean="0"/>
              <a:t>腹部</a:t>
            </a:r>
            <a:r>
              <a:rPr lang="zh-CN" altLang="en-US" sz="3200" b="1" dirty="0"/>
              <a:t>外形</a:t>
            </a:r>
            <a:endParaRPr lang="zh-CN" altLang="en-US" sz="3200" dirty="0"/>
          </a:p>
          <a:p>
            <a:pPr lvl="1" algn="just"/>
            <a:r>
              <a:rPr lang="zh-CN" altLang="en-US" dirty="0" smtClean="0"/>
              <a:t>正常人</a:t>
            </a:r>
          </a:p>
          <a:p>
            <a:pPr lvl="2" algn="just"/>
            <a:r>
              <a:rPr lang="zh-CN" altLang="en-US" dirty="0" smtClean="0"/>
              <a:t>腹部平坦</a:t>
            </a:r>
          </a:p>
          <a:p>
            <a:pPr lvl="2" algn="just"/>
            <a:r>
              <a:rPr lang="zh-CN" altLang="en-US" dirty="0" smtClean="0"/>
              <a:t>腹部饱满</a:t>
            </a:r>
          </a:p>
          <a:p>
            <a:pPr lvl="2" algn="just"/>
            <a:r>
              <a:rPr lang="zh-CN" altLang="en-US" dirty="0" smtClean="0"/>
              <a:t>腹部低平</a:t>
            </a:r>
          </a:p>
          <a:p>
            <a:pPr lvl="1" algn="just"/>
            <a:r>
              <a:rPr lang="zh-CN" altLang="en-US" dirty="0" smtClean="0"/>
              <a:t>常见异常</a:t>
            </a:r>
          </a:p>
          <a:p>
            <a:pPr lvl="2" algn="just"/>
            <a:r>
              <a:rPr lang="zh-CN" altLang="en-US" dirty="0" smtClean="0"/>
              <a:t>腹部膨隆</a:t>
            </a:r>
          </a:p>
          <a:p>
            <a:pPr lvl="2" algn="just"/>
            <a:r>
              <a:rPr lang="zh-CN" altLang="en-US" dirty="0" smtClean="0"/>
              <a:t>腹部凹陷</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D:\sun\教学\评估\图片\腹部平坦.jpg"/>
          <p:cNvPicPr>
            <a:picLocks noChangeAspect="1" noChangeArrowheads="1"/>
          </p:cNvPicPr>
          <p:nvPr/>
        </p:nvPicPr>
        <p:blipFill>
          <a:blip r:embed="rId2"/>
          <a:srcRect/>
          <a:stretch>
            <a:fillRect/>
          </a:stretch>
        </p:blipFill>
        <p:spPr bwMode="auto">
          <a:xfrm>
            <a:off x="5667372" y="1428736"/>
            <a:ext cx="3071834" cy="928694"/>
          </a:xfrm>
          <a:prstGeom prst="rect">
            <a:avLst/>
          </a:prstGeom>
          <a:noFill/>
          <a:ln w="9525">
            <a:noFill/>
            <a:miter lim="800000"/>
            <a:headEnd/>
            <a:tailEnd/>
          </a:ln>
        </p:spPr>
      </p:pic>
      <p:pic>
        <p:nvPicPr>
          <p:cNvPr id="6" name="Picture 6" descr="D:\sun\教学\评估\图片\腹部膨隆和凹陷.jpg"/>
          <p:cNvPicPr>
            <a:picLocks noChangeAspect="1" noChangeArrowheads="1"/>
          </p:cNvPicPr>
          <p:nvPr/>
        </p:nvPicPr>
        <p:blipFill>
          <a:blip r:embed="rId3"/>
          <a:srcRect/>
          <a:stretch>
            <a:fillRect/>
          </a:stretch>
        </p:blipFill>
        <p:spPr bwMode="auto">
          <a:xfrm>
            <a:off x="5667372" y="3071810"/>
            <a:ext cx="3000396" cy="1071570"/>
          </a:xfrm>
          <a:prstGeom prst="rect">
            <a:avLst/>
          </a:prstGeom>
          <a:noFill/>
          <a:ln w="9525">
            <a:noFill/>
            <a:miter lim="800000"/>
            <a:headEnd/>
            <a:tailEnd/>
          </a:ln>
        </p:spPr>
      </p:pic>
      <p:pic>
        <p:nvPicPr>
          <p:cNvPr id="7" name="Picture 6" descr="D:\sun\教学\评估\图片\腹部膨隆和凹陷.jpg"/>
          <p:cNvPicPr>
            <a:picLocks noChangeAspect="1" noChangeArrowheads="1"/>
          </p:cNvPicPr>
          <p:nvPr/>
        </p:nvPicPr>
        <p:blipFill>
          <a:blip r:embed="rId4"/>
          <a:srcRect/>
          <a:stretch>
            <a:fillRect/>
          </a:stretch>
        </p:blipFill>
        <p:spPr bwMode="auto">
          <a:xfrm>
            <a:off x="5667372" y="4643446"/>
            <a:ext cx="3000396" cy="857256"/>
          </a:xfrm>
          <a:prstGeom prst="rect">
            <a:avLst/>
          </a:prstGeom>
          <a:noFill/>
          <a:ln w="9525">
            <a:noFill/>
            <a:miter lim="800000"/>
            <a:headEnd/>
            <a:tailEnd/>
          </a:ln>
        </p:spPr>
      </p:pic>
      <p:sp>
        <p:nvSpPr>
          <p:cNvPr id="8" name="TextBox 7"/>
          <p:cNvSpPr txBox="1"/>
          <p:nvPr/>
        </p:nvSpPr>
        <p:spPr>
          <a:xfrm>
            <a:off x="6738942" y="2500306"/>
            <a:ext cx="1107996" cy="369332"/>
          </a:xfrm>
          <a:prstGeom prst="rect">
            <a:avLst/>
          </a:prstGeom>
          <a:noFill/>
        </p:spPr>
        <p:txBody>
          <a:bodyPr wrap="square" rtlCol="0">
            <a:spAutoFit/>
          </a:bodyPr>
          <a:lstStyle/>
          <a:p>
            <a:r>
              <a:rPr lang="zh-CN" altLang="en-US" dirty="0"/>
              <a:t>腹部平坦</a:t>
            </a:r>
          </a:p>
        </p:txBody>
      </p:sp>
      <p:sp>
        <p:nvSpPr>
          <p:cNvPr id="9" name="TextBox 8"/>
          <p:cNvSpPr txBox="1"/>
          <p:nvPr/>
        </p:nvSpPr>
        <p:spPr>
          <a:xfrm>
            <a:off x="6891342" y="4131238"/>
            <a:ext cx="1107996" cy="369332"/>
          </a:xfrm>
          <a:prstGeom prst="rect">
            <a:avLst/>
          </a:prstGeom>
          <a:noFill/>
        </p:spPr>
        <p:txBody>
          <a:bodyPr wrap="none" rtlCol="0">
            <a:spAutoFit/>
          </a:bodyPr>
          <a:lstStyle/>
          <a:p>
            <a:r>
              <a:rPr lang="zh-CN" altLang="en-US" dirty="0"/>
              <a:t>腹部膨隆</a:t>
            </a:r>
          </a:p>
        </p:txBody>
      </p:sp>
      <p:sp>
        <p:nvSpPr>
          <p:cNvPr id="10" name="TextBox 9"/>
          <p:cNvSpPr txBox="1"/>
          <p:nvPr/>
        </p:nvSpPr>
        <p:spPr>
          <a:xfrm>
            <a:off x="6916830" y="5559998"/>
            <a:ext cx="1107996" cy="369332"/>
          </a:xfrm>
          <a:prstGeom prst="rect">
            <a:avLst/>
          </a:prstGeom>
          <a:noFill/>
        </p:spPr>
        <p:txBody>
          <a:bodyPr wrap="none" rtlCol="0">
            <a:spAutoFit/>
          </a:bodyPr>
          <a:lstStyle/>
          <a:p>
            <a:r>
              <a:rPr lang="zh-CN" altLang="en-US" dirty="0"/>
              <a:t>腹部凹陷</a:t>
            </a:r>
          </a:p>
        </p:txBody>
      </p:sp>
    </p:spTree>
    <p:extLst>
      <p:ext uri="{BB962C8B-B14F-4D97-AF65-F5344CB8AC3E}">
        <p14:creationId xmlns:p14="http://schemas.microsoft.com/office/powerpoint/2010/main" val="934847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zh-CN" altLang="en-US" dirty="0"/>
          </a:p>
        </p:txBody>
      </p:sp>
      <p:sp>
        <p:nvSpPr>
          <p:cNvPr id="3" name="内容占位符 2"/>
          <p:cNvSpPr>
            <a:spLocks noGrp="1"/>
          </p:cNvSpPr>
          <p:nvPr>
            <p:ph idx="1"/>
          </p:nvPr>
        </p:nvSpPr>
        <p:spPr/>
        <p:txBody>
          <a:bodyPr/>
          <a:lstStyle/>
          <a:p>
            <a:pPr lvl="1" algn="just">
              <a:lnSpc>
                <a:spcPct val="90000"/>
              </a:lnSpc>
              <a:buNone/>
            </a:pPr>
            <a:r>
              <a:rPr lang="zh-CN" altLang="en-US" sz="3200" dirty="0" smtClean="0"/>
              <a:t>（一）</a:t>
            </a:r>
            <a:r>
              <a:rPr lang="zh-CN" altLang="en-US" sz="3200" dirty="0" smtClean="0"/>
              <a:t>腹部</a:t>
            </a:r>
            <a:r>
              <a:rPr lang="zh-CN" altLang="en-US" sz="3200" dirty="0"/>
              <a:t>膨隆</a:t>
            </a:r>
            <a:endParaRPr lang="en-US" altLang="zh-CN" sz="3200" dirty="0">
              <a:solidFill>
                <a:srgbClr val="FF0000"/>
              </a:solidFill>
            </a:endParaRPr>
          </a:p>
          <a:p>
            <a:pPr lvl="2" algn="just">
              <a:lnSpc>
                <a:spcPct val="90000"/>
              </a:lnSpc>
            </a:pPr>
            <a:r>
              <a:rPr sz="2800" dirty="0"/>
              <a:t>定义</a:t>
            </a:r>
          </a:p>
          <a:p>
            <a:pPr lvl="3" algn="just">
              <a:lnSpc>
                <a:spcPct val="90000"/>
              </a:lnSpc>
            </a:pPr>
            <a:r>
              <a:rPr sz="2800" dirty="0"/>
              <a:t>平卧位时前腹壁</a:t>
            </a:r>
            <a:r>
              <a:rPr sz="2800" dirty="0">
                <a:solidFill>
                  <a:srgbClr val="C00000"/>
                </a:solidFill>
              </a:rPr>
              <a:t>明显高于</a:t>
            </a:r>
            <a:r>
              <a:rPr sz="2800" dirty="0"/>
              <a:t>肋缘至耻骨联合平面。   </a:t>
            </a:r>
          </a:p>
          <a:p>
            <a:pPr lvl="2" algn="just">
              <a:lnSpc>
                <a:spcPct val="90000"/>
              </a:lnSpc>
            </a:pPr>
            <a:r>
              <a:rPr sz="2800" dirty="0"/>
              <a:t>常见原因</a:t>
            </a:r>
          </a:p>
          <a:p>
            <a:pPr lvl="3" algn="just">
              <a:lnSpc>
                <a:spcPct val="90000"/>
              </a:lnSpc>
            </a:pPr>
            <a:r>
              <a:rPr sz="2800" dirty="0"/>
              <a:t>生理</a:t>
            </a:r>
            <a:endParaRPr lang="en-US" sz="2800" dirty="0"/>
          </a:p>
          <a:p>
            <a:pPr lvl="4" algn="just">
              <a:lnSpc>
                <a:spcPct val="90000"/>
              </a:lnSpc>
            </a:pPr>
            <a:r>
              <a:rPr sz="2800" dirty="0"/>
              <a:t>妊娠等</a:t>
            </a:r>
          </a:p>
          <a:p>
            <a:pPr lvl="3">
              <a:lnSpc>
                <a:spcPct val="90000"/>
              </a:lnSpc>
            </a:pPr>
            <a:r>
              <a:rPr sz="2800" dirty="0"/>
              <a:t>病理</a:t>
            </a:r>
          </a:p>
          <a:p>
            <a:pPr lvl="4" algn="just">
              <a:lnSpc>
                <a:spcPct val="90000"/>
              </a:lnSpc>
            </a:pPr>
            <a:r>
              <a:rPr sz="2800" dirty="0"/>
              <a:t>腹腔积液、腹内积气、腹腔肿块等</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6" descr="D:\sun\教学\评估\图片\腹部膨隆和凹陷.jpg"/>
          <p:cNvPicPr>
            <a:picLocks noChangeAspect="1" noChangeArrowheads="1"/>
          </p:cNvPicPr>
          <p:nvPr/>
        </p:nvPicPr>
        <p:blipFill>
          <a:blip r:embed="rId2"/>
          <a:srcRect/>
          <a:stretch>
            <a:fillRect/>
          </a:stretch>
        </p:blipFill>
        <p:spPr bwMode="auto">
          <a:xfrm>
            <a:off x="6381752" y="3143248"/>
            <a:ext cx="3200422" cy="1143008"/>
          </a:xfrm>
          <a:prstGeom prst="rect">
            <a:avLst/>
          </a:prstGeom>
          <a:noFill/>
          <a:ln w="9525">
            <a:noFill/>
            <a:miter lim="800000"/>
            <a:headEnd/>
            <a:tailEnd/>
          </a:ln>
        </p:spPr>
      </p:pic>
    </p:spTree>
    <p:extLst>
      <p:ext uri="{BB962C8B-B14F-4D97-AF65-F5344CB8AC3E}">
        <p14:creationId xmlns:p14="http://schemas.microsoft.com/office/powerpoint/2010/main" val="809370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叩  诊</a:t>
            </a:r>
          </a:p>
        </p:txBody>
      </p:sp>
      <p:sp>
        <p:nvSpPr>
          <p:cNvPr id="3" name="内容占位符 2"/>
          <p:cNvSpPr>
            <a:spLocks noGrp="1"/>
          </p:cNvSpPr>
          <p:nvPr>
            <p:ph idx="1"/>
          </p:nvPr>
        </p:nvSpPr>
        <p:spPr>
          <a:xfrm>
            <a:off x="406400" y="1631110"/>
            <a:ext cx="11480800" cy="3322854"/>
          </a:xfrm>
        </p:spPr>
        <p:txBody>
          <a:bodyPr/>
          <a:lstStyle/>
          <a:p>
            <a:pPr eaLnBrk="1" hangingPunct="1"/>
            <a:r>
              <a:rPr lang="zh-CN" altLang="en-US" sz="3200" dirty="0">
                <a:solidFill>
                  <a:schemeClr val="bg2">
                    <a:lumMod val="10000"/>
                  </a:schemeClr>
                </a:solidFill>
              </a:rPr>
              <a:t>叩诊注意事项</a:t>
            </a:r>
            <a:endParaRPr lang="en-US" altLang="zh-CN" sz="3200" dirty="0">
              <a:solidFill>
                <a:schemeClr val="bg2">
                  <a:lumMod val="10000"/>
                </a:schemeClr>
              </a:solidFill>
            </a:endParaRPr>
          </a:p>
          <a:p>
            <a:pPr lvl="1" eaLnBrk="1" hangingPunct="1"/>
            <a:r>
              <a:rPr lang="zh-CN" altLang="en-US" dirty="0" smtClean="0"/>
              <a:t>环境安静</a:t>
            </a:r>
          </a:p>
          <a:p>
            <a:pPr lvl="1" eaLnBrk="1" hangingPunct="1"/>
            <a:r>
              <a:rPr lang="zh-CN" altLang="en-US" dirty="0" smtClean="0"/>
              <a:t>选择适当的扣诊方法和体位</a:t>
            </a:r>
            <a:endParaRPr lang="en-US" altLang="zh-CN" dirty="0" smtClean="0"/>
          </a:p>
          <a:p>
            <a:pPr lvl="1" eaLnBrk="1" hangingPunct="1"/>
            <a:r>
              <a:rPr lang="zh-CN" altLang="en-US" dirty="0" smtClean="0"/>
              <a:t>充分暴露、肌肉放松，对称</a:t>
            </a:r>
            <a:r>
              <a:rPr lang="zh-CN" altLang="en-US" dirty="0"/>
              <a:t>部位</a:t>
            </a:r>
            <a:r>
              <a:rPr lang="zh-CN" altLang="en-US" dirty="0" smtClean="0"/>
              <a:t>比较</a:t>
            </a:r>
          </a:p>
          <a:p>
            <a:pPr lvl="1" eaLnBrk="1" hangingPunct="1"/>
            <a:r>
              <a:rPr lang="zh-CN" altLang="en-US" dirty="0" smtClean="0"/>
              <a:t>叩诊音与振动感相结合</a:t>
            </a:r>
            <a:endParaRPr lang="zh-CN" altLang="en-US" sz="3200" dirty="0">
              <a:solidFill>
                <a:schemeClr val="bg2">
                  <a:lumMod val="10000"/>
                </a:schemeClr>
              </a:solidFill>
              <a:latin typeface="+mn-lt"/>
              <a:ea typeface="+mn-ea"/>
              <a:cs typeface="+mn-cs"/>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188171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zh-CN" altLang="en-US" dirty="0"/>
          </a:p>
        </p:txBody>
      </p:sp>
      <p:sp>
        <p:nvSpPr>
          <p:cNvPr id="3" name="内容占位符 2"/>
          <p:cNvSpPr>
            <a:spLocks noGrp="1"/>
          </p:cNvSpPr>
          <p:nvPr>
            <p:ph idx="1"/>
          </p:nvPr>
        </p:nvSpPr>
        <p:spPr/>
        <p:txBody>
          <a:bodyPr/>
          <a:lstStyle/>
          <a:p>
            <a:pPr lvl="2"/>
            <a:r>
              <a:rPr lang="zh-CN" altLang="en-US" dirty="0" smtClean="0"/>
              <a:t>腹围测量</a:t>
            </a:r>
            <a:endParaRPr lang="en-US" altLang="zh-CN" dirty="0" smtClean="0"/>
          </a:p>
          <a:p>
            <a:pPr lvl="3"/>
            <a:r>
              <a:rPr lang="zh-CN" altLang="en-US" dirty="0" smtClean="0"/>
              <a:t>最大腹围</a:t>
            </a:r>
            <a:endParaRPr lang="en-US" altLang="zh-CN" dirty="0" smtClean="0"/>
          </a:p>
          <a:p>
            <a:pPr lvl="3"/>
            <a:r>
              <a:rPr dirty="0" smtClean="0"/>
              <a:t>脐周腹围</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D:\sun\教学\评估\图片\录相图\腹部\腹围.jpg"/>
          <p:cNvPicPr>
            <a:picLocks noChangeAspect="1" noChangeArrowheads="1"/>
          </p:cNvPicPr>
          <p:nvPr/>
        </p:nvPicPr>
        <p:blipFill>
          <a:blip r:embed="rId2"/>
          <a:srcRect/>
          <a:stretch>
            <a:fillRect/>
          </a:stretch>
        </p:blipFill>
        <p:spPr bwMode="auto">
          <a:xfrm>
            <a:off x="3238480" y="2928934"/>
            <a:ext cx="2630478" cy="1988152"/>
          </a:xfrm>
          <a:prstGeom prst="rect">
            <a:avLst/>
          </a:prstGeom>
          <a:noFill/>
          <a:ln w="9525">
            <a:noFill/>
            <a:miter lim="800000"/>
            <a:headEnd/>
            <a:tailEnd/>
          </a:ln>
        </p:spPr>
      </p:pic>
    </p:spTree>
    <p:extLst>
      <p:ext uri="{BB962C8B-B14F-4D97-AF65-F5344CB8AC3E}">
        <p14:creationId xmlns:p14="http://schemas.microsoft.com/office/powerpoint/2010/main" val="3912167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zh-CN" altLang="en-US" dirty="0"/>
          </a:p>
        </p:txBody>
      </p:sp>
      <p:sp>
        <p:nvSpPr>
          <p:cNvPr id="3" name="内容占位符 2"/>
          <p:cNvSpPr>
            <a:spLocks noGrp="1"/>
          </p:cNvSpPr>
          <p:nvPr>
            <p:ph idx="1"/>
          </p:nvPr>
        </p:nvSpPr>
        <p:spPr/>
        <p:txBody>
          <a:bodyPr/>
          <a:lstStyle/>
          <a:p>
            <a:pPr lvl="1" algn="just">
              <a:buNone/>
            </a:pPr>
            <a:r>
              <a:rPr lang="zh-CN" altLang="en-US" dirty="0" smtClean="0"/>
              <a:t>（二）</a:t>
            </a:r>
            <a:r>
              <a:rPr lang="zh-CN" altLang="en-US" sz="3200" dirty="0" smtClean="0"/>
              <a:t>腹部</a:t>
            </a:r>
            <a:r>
              <a:rPr lang="zh-CN" altLang="en-US" sz="3200" dirty="0"/>
              <a:t>凹陷</a:t>
            </a:r>
            <a:endParaRPr lang="en-US" altLang="zh-CN" sz="3200" dirty="0">
              <a:solidFill>
                <a:srgbClr val="FF0000"/>
              </a:solidFill>
            </a:endParaRPr>
          </a:p>
          <a:p>
            <a:pPr lvl="2" algn="just"/>
            <a:r>
              <a:rPr sz="2800" dirty="0"/>
              <a:t>定义</a:t>
            </a:r>
          </a:p>
          <a:p>
            <a:pPr lvl="3" algn="just"/>
            <a:r>
              <a:rPr sz="2800" dirty="0"/>
              <a:t>平卧位时，前腹壁</a:t>
            </a:r>
            <a:r>
              <a:rPr sz="2800" dirty="0">
                <a:solidFill>
                  <a:srgbClr val="C00000"/>
                </a:solidFill>
              </a:rPr>
              <a:t>明显低于</a:t>
            </a:r>
            <a:r>
              <a:rPr sz="2800" dirty="0"/>
              <a:t>肋缘至耻骨联合平面。</a:t>
            </a:r>
          </a:p>
          <a:p>
            <a:pPr lvl="2" algn="just"/>
            <a:r>
              <a:rPr sz="2800" dirty="0"/>
              <a:t>常见原因</a:t>
            </a:r>
          </a:p>
          <a:p>
            <a:pPr lvl="3" algn="just"/>
            <a:r>
              <a:rPr sz="2800" dirty="0"/>
              <a:t>严重消瘦、脱水</a:t>
            </a:r>
          </a:p>
          <a:p>
            <a:pPr lvl="4" algn="just"/>
            <a:r>
              <a:rPr sz="2800" dirty="0"/>
              <a:t>舟状腹</a:t>
            </a:r>
            <a:r>
              <a:rPr dirty="0"/>
              <a:t> </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sun\教学\评估\图片\录相图\腹部\舟状腹.jpg"/>
          <p:cNvPicPr>
            <a:picLocks noChangeAspect="1" noChangeArrowheads="1"/>
          </p:cNvPicPr>
          <p:nvPr/>
        </p:nvPicPr>
        <p:blipFill>
          <a:blip r:embed="rId2"/>
          <a:srcRect/>
          <a:stretch>
            <a:fillRect/>
          </a:stretch>
        </p:blipFill>
        <p:spPr bwMode="auto">
          <a:xfrm>
            <a:off x="6596066" y="3857628"/>
            <a:ext cx="3071834" cy="1785950"/>
          </a:xfrm>
          <a:prstGeom prst="rect">
            <a:avLst/>
          </a:prstGeom>
          <a:noFill/>
          <a:ln w="9525">
            <a:noFill/>
            <a:miter lim="800000"/>
            <a:headEnd/>
            <a:tailEnd/>
          </a:ln>
        </p:spPr>
      </p:pic>
    </p:spTree>
    <p:extLst>
      <p:ext uri="{BB962C8B-B14F-4D97-AF65-F5344CB8AC3E}">
        <p14:creationId xmlns:p14="http://schemas.microsoft.com/office/powerpoint/2010/main" val="1681979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en-US" altLang="zh-CN" b="1" dirty="0" smtClean="0"/>
          </a:p>
        </p:txBody>
      </p:sp>
      <p:sp>
        <p:nvSpPr>
          <p:cNvPr id="3" name="内容占位符 2"/>
          <p:cNvSpPr>
            <a:spLocks noGrp="1"/>
          </p:cNvSpPr>
          <p:nvPr>
            <p:ph idx="1"/>
          </p:nvPr>
        </p:nvSpPr>
        <p:spPr/>
        <p:txBody>
          <a:bodyPr/>
          <a:lstStyle/>
          <a:p>
            <a:pPr algn="just">
              <a:buNone/>
            </a:pPr>
            <a:r>
              <a:rPr lang="zh-CN" altLang="en-US" dirty="0" smtClean="0"/>
              <a:t>二、呼吸</a:t>
            </a:r>
            <a:r>
              <a:rPr lang="zh-CN" altLang="en-US" dirty="0" smtClean="0"/>
              <a:t>运动</a:t>
            </a:r>
            <a:endParaRPr lang="en-US" altLang="zh-CN" dirty="0" smtClean="0"/>
          </a:p>
          <a:p>
            <a:pPr lvl="1" algn="just"/>
            <a:r>
              <a:rPr lang="zh-CN" altLang="en-US" dirty="0" smtClean="0"/>
              <a:t>腹式呼吸运动减弱</a:t>
            </a:r>
          </a:p>
          <a:p>
            <a:pPr lvl="2" algn="just"/>
            <a:r>
              <a:rPr dirty="0" smtClean="0"/>
              <a:t>生理</a:t>
            </a:r>
            <a:endParaRPr lang="en-US" dirty="0" smtClean="0"/>
          </a:p>
          <a:p>
            <a:pPr lvl="3" algn="just"/>
            <a:r>
              <a:rPr dirty="0" smtClean="0">
                <a:ea typeface="楷体_GB2312" pitchFamily="49" charset="-122"/>
              </a:rPr>
              <a:t>妊娠晚期</a:t>
            </a:r>
            <a:endParaRPr dirty="0">
              <a:ea typeface="楷体_GB2312" pitchFamily="49" charset="-122"/>
            </a:endParaRPr>
          </a:p>
          <a:p>
            <a:pPr lvl="2" algn="just"/>
            <a:r>
              <a:rPr dirty="0"/>
              <a:t>病理</a:t>
            </a:r>
            <a:endParaRPr dirty="0">
              <a:ea typeface="楷体_GB2312" pitchFamily="49" charset="-122"/>
            </a:endParaRPr>
          </a:p>
          <a:p>
            <a:pPr lvl="3" algn="just"/>
            <a:r>
              <a:rPr dirty="0">
                <a:ea typeface="楷体_GB2312" pitchFamily="49" charset="-122"/>
              </a:rPr>
              <a:t>腹膜炎症</a:t>
            </a:r>
          </a:p>
          <a:p>
            <a:pPr lvl="3" algn="just"/>
            <a:r>
              <a:rPr dirty="0">
                <a:ea typeface="楷体_GB2312" pitchFamily="49" charset="-122"/>
              </a:rPr>
              <a:t>大量腹水</a:t>
            </a:r>
          </a:p>
          <a:p>
            <a:pPr lvl="3" algn="just"/>
            <a:r>
              <a:rPr dirty="0" smtClean="0">
                <a:ea typeface="楷体_GB2312" pitchFamily="49" charset="-122"/>
              </a:rPr>
              <a:t>膈肌麻痹</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97597887"/>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en-US" altLang="zh-CN" dirty="0" smtClean="0"/>
          </a:p>
        </p:txBody>
      </p:sp>
      <p:sp>
        <p:nvSpPr>
          <p:cNvPr id="3" name="内容占位符 2"/>
          <p:cNvSpPr>
            <a:spLocks noGrp="1"/>
          </p:cNvSpPr>
          <p:nvPr>
            <p:ph idx="1"/>
          </p:nvPr>
        </p:nvSpPr>
        <p:spPr/>
        <p:txBody>
          <a:bodyPr/>
          <a:lstStyle/>
          <a:p>
            <a:pPr algn="just">
              <a:buNone/>
            </a:pPr>
            <a:r>
              <a:rPr lang="zh-CN" altLang="en-US" dirty="0" smtClean="0"/>
              <a:t>三、</a:t>
            </a:r>
            <a:r>
              <a:rPr lang="zh-CN" altLang="en-US" dirty="0" smtClean="0"/>
              <a:t>腹</a:t>
            </a:r>
            <a:r>
              <a:rPr lang="zh-CN" altLang="en-US" dirty="0" smtClean="0"/>
              <a:t>壁静脉</a:t>
            </a:r>
            <a:endParaRPr lang="en-US" altLang="zh-CN" dirty="0" smtClean="0"/>
          </a:p>
          <a:p>
            <a:pPr lvl="1" algn="just"/>
            <a:r>
              <a:rPr lang="zh-CN" altLang="en-US" dirty="0" smtClean="0"/>
              <a:t>正常人腹壁静脉血流方向</a:t>
            </a:r>
            <a:endParaRPr lang="zh-CN" altLang="en-US" dirty="0" smtClean="0">
              <a:ea typeface="楷体_GB2312" pitchFamily="49" charset="-122"/>
            </a:endParaRPr>
          </a:p>
          <a:p>
            <a:pPr lvl="2" algn="just"/>
            <a:r>
              <a:rPr dirty="0"/>
              <a:t>脐水平以上</a:t>
            </a:r>
          </a:p>
          <a:p>
            <a:pPr lvl="3" algn="just"/>
            <a:r>
              <a:rPr dirty="0" err="1" smtClean="0"/>
              <a:t>自下</a:t>
            </a:r>
            <a:r>
              <a:rPr lang="zh-CN" altLang="en-US" dirty="0" smtClean="0"/>
              <a:t>向</a:t>
            </a:r>
            <a:r>
              <a:rPr dirty="0" err="1" smtClean="0"/>
              <a:t>上</a:t>
            </a:r>
            <a:r>
              <a:rPr dirty="0" err="1"/>
              <a:t>，经胸壁静脉、腋静脉→</a:t>
            </a:r>
            <a:r>
              <a:rPr dirty="0" err="1" smtClean="0"/>
              <a:t>上腔静脉</a:t>
            </a:r>
            <a:endParaRPr dirty="0">
              <a:ea typeface="楷体_GB2312" pitchFamily="49" charset="-122"/>
            </a:endParaRPr>
          </a:p>
          <a:p>
            <a:pPr lvl="2" algn="just"/>
            <a:r>
              <a:rPr dirty="0"/>
              <a:t>脐水平以下</a:t>
            </a:r>
          </a:p>
          <a:p>
            <a:pPr lvl="3" algn="just"/>
            <a:r>
              <a:rPr dirty="0" err="1"/>
              <a:t>自上→下，经大隐静脉→</a:t>
            </a:r>
            <a:r>
              <a:rPr dirty="0" err="1" smtClean="0"/>
              <a:t>下腔静脉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21042073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en-US" altLang="zh-CN" dirty="0" smtClean="0"/>
          </a:p>
        </p:txBody>
      </p:sp>
      <p:sp>
        <p:nvSpPr>
          <p:cNvPr id="3" name="内容占位符 2"/>
          <p:cNvSpPr>
            <a:spLocks noGrp="1"/>
          </p:cNvSpPr>
          <p:nvPr>
            <p:ph idx="1"/>
          </p:nvPr>
        </p:nvSpPr>
        <p:spPr>
          <a:xfrm>
            <a:off x="0" y="1356090"/>
            <a:ext cx="6953256" cy="5033978"/>
          </a:xfrm>
        </p:spPr>
        <p:txBody>
          <a:bodyPr/>
          <a:lstStyle/>
          <a:p>
            <a:pPr lvl="1" algn="just"/>
            <a:r>
              <a:rPr lang="zh-CN" altLang="en-US" dirty="0" smtClean="0"/>
              <a:t>腹壁静脉曲张</a:t>
            </a:r>
          </a:p>
          <a:p>
            <a:pPr lvl="2" algn="just"/>
            <a:r>
              <a:rPr dirty="0"/>
              <a:t>原因</a:t>
            </a:r>
            <a:endParaRPr dirty="0">
              <a:ea typeface="楷体_GB2312" pitchFamily="49" charset="-122"/>
            </a:endParaRPr>
          </a:p>
          <a:p>
            <a:pPr lvl="3" algn="just"/>
            <a:r>
              <a:rPr dirty="0"/>
              <a:t>门脉高压</a:t>
            </a:r>
          </a:p>
          <a:p>
            <a:pPr lvl="4" algn="just"/>
            <a:r>
              <a:rPr dirty="0"/>
              <a:t>形成以脐为中心向四周伸展的静脉曲张</a:t>
            </a:r>
            <a:r>
              <a:rPr lang="en-US" altLang="zh-CN" dirty="0"/>
              <a:t>(</a:t>
            </a:r>
            <a:r>
              <a:rPr dirty="0" err="1"/>
              <a:t>海蛇神头</a:t>
            </a:r>
            <a:r>
              <a:rPr lang="en-US" altLang="zh-CN" dirty="0" smtClean="0"/>
              <a:t>)</a:t>
            </a:r>
            <a:r>
              <a:rPr lang="zh-CN" altLang="en-US" dirty="0"/>
              <a:t>，</a:t>
            </a:r>
            <a:r>
              <a:rPr dirty="0" err="1" smtClean="0"/>
              <a:t>血流方向与正常一致</a:t>
            </a:r>
            <a:endParaRPr dirty="0"/>
          </a:p>
          <a:p>
            <a:pPr lvl="3" algn="just"/>
            <a:r>
              <a:rPr dirty="0" smtClean="0"/>
              <a:t>其它</a:t>
            </a:r>
            <a:endParaRPr lang="en-US" dirty="0" smtClean="0"/>
          </a:p>
          <a:p>
            <a:pPr lvl="4" algn="just"/>
            <a:r>
              <a:rPr dirty="0" smtClean="0"/>
              <a:t>上腔静脉阻塞</a:t>
            </a:r>
            <a:endParaRPr lang="en-US" dirty="0" smtClean="0"/>
          </a:p>
          <a:p>
            <a:pPr lvl="4" algn="just"/>
            <a:r>
              <a:rPr dirty="0" smtClean="0"/>
              <a:t>下腔静脉阻塞</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sun\教学\评估\图片\扫描图\腹部\门脉高压.gif"/>
          <p:cNvPicPr>
            <a:picLocks noChangeAspect="1" noChangeArrowheads="1"/>
          </p:cNvPicPr>
          <p:nvPr/>
        </p:nvPicPr>
        <p:blipFill>
          <a:blip r:embed="rId2"/>
          <a:srcRect/>
          <a:stretch>
            <a:fillRect/>
          </a:stretch>
        </p:blipFill>
        <p:spPr bwMode="auto">
          <a:xfrm>
            <a:off x="7381884" y="3714753"/>
            <a:ext cx="2143108" cy="2407159"/>
          </a:xfrm>
          <a:prstGeom prst="rect">
            <a:avLst/>
          </a:prstGeom>
          <a:noFill/>
          <a:ln w="9525">
            <a:noFill/>
            <a:miter lim="800000"/>
            <a:headEnd/>
            <a:tailEnd/>
          </a:ln>
        </p:spPr>
      </p:pic>
      <p:pic>
        <p:nvPicPr>
          <p:cNvPr id="6" name="Picture 6" descr="D:\sun\教学\评估\图片\录相图\腹部\腹壁静脉曲张.jpg"/>
          <p:cNvPicPr>
            <a:picLocks noChangeAspect="1" noChangeArrowheads="1"/>
          </p:cNvPicPr>
          <p:nvPr/>
        </p:nvPicPr>
        <p:blipFill>
          <a:blip r:embed="rId3"/>
          <a:srcRect/>
          <a:stretch>
            <a:fillRect/>
          </a:stretch>
        </p:blipFill>
        <p:spPr bwMode="auto">
          <a:xfrm>
            <a:off x="7310447" y="1571613"/>
            <a:ext cx="2186093" cy="1917949"/>
          </a:xfrm>
          <a:prstGeom prst="rect">
            <a:avLst/>
          </a:prstGeom>
          <a:noFill/>
          <a:ln w="9525">
            <a:noFill/>
            <a:miter lim="800000"/>
            <a:headEnd/>
            <a:tailEnd/>
          </a:ln>
        </p:spPr>
      </p:pic>
    </p:spTree>
    <p:extLst>
      <p:ext uri="{BB962C8B-B14F-4D97-AF65-F5344CB8AC3E}">
        <p14:creationId xmlns:p14="http://schemas.microsoft.com/office/powerpoint/2010/main" val="72816872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视  诊</a:t>
            </a:r>
            <a:endParaRPr lang="en-US" altLang="zh-CN" dirty="0" smtClean="0"/>
          </a:p>
        </p:txBody>
      </p:sp>
      <p:sp>
        <p:nvSpPr>
          <p:cNvPr id="3" name="内容占位符 2"/>
          <p:cNvSpPr>
            <a:spLocks noGrp="1"/>
          </p:cNvSpPr>
          <p:nvPr>
            <p:ph idx="1"/>
          </p:nvPr>
        </p:nvSpPr>
        <p:spPr/>
        <p:txBody>
          <a:bodyPr/>
          <a:lstStyle/>
          <a:p>
            <a:r>
              <a:rPr lang="zh-CN" altLang="en-US" dirty="0" smtClean="0"/>
              <a:t>鉴别血流方向的方法</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sun\教学\评估\图片\扫描图\腹部\血流方向.gif.jpg"/>
          <p:cNvPicPr>
            <a:picLocks noChangeAspect="1" noChangeArrowheads="1"/>
          </p:cNvPicPr>
          <p:nvPr/>
        </p:nvPicPr>
        <p:blipFill>
          <a:blip r:embed="rId2"/>
          <a:srcRect/>
          <a:stretch>
            <a:fillRect/>
          </a:stretch>
        </p:blipFill>
        <p:spPr bwMode="auto">
          <a:xfrm>
            <a:off x="2952728" y="2285993"/>
            <a:ext cx="4543436" cy="1843405"/>
          </a:xfrm>
          <a:prstGeom prst="rect">
            <a:avLst/>
          </a:prstGeom>
          <a:noFill/>
          <a:ln w="9525">
            <a:noFill/>
            <a:miter lim="800000"/>
            <a:headEnd/>
            <a:tailEnd/>
          </a:ln>
        </p:spPr>
      </p:pic>
    </p:spTree>
    <p:extLst>
      <p:ext uri="{BB962C8B-B14F-4D97-AF65-F5344CB8AC3E}">
        <p14:creationId xmlns:p14="http://schemas.microsoft.com/office/powerpoint/2010/main" val="1333576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第二节  视  诊</a:t>
            </a:r>
            <a:endParaRPr lang="zh-CN" altLang="en-US" dirty="0"/>
          </a:p>
        </p:txBody>
      </p:sp>
      <p:sp>
        <p:nvSpPr>
          <p:cNvPr id="8" name="内容占位符 7"/>
          <p:cNvSpPr>
            <a:spLocks noGrp="1"/>
          </p:cNvSpPr>
          <p:nvPr>
            <p:ph idx="1"/>
          </p:nvPr>
        </p:nvSpPr>
        <p:spPr/>
        <p:txBody>
          <a:bodyPr/>
          <a:lstStyle/>
          <a:p>
            <a:pPr marL="0" indent="0">
              <a:buNone/>
            </a:pPr>
            <a:r>
              <a:rPr lang="zh-CN" altLang="en-US" dirty="0" smtClean="0"/>
              <a:t>四、胃肠</a:t>
            </a:r>
            <a:r>
              <a:rPr lang="zh-CN" altLang="en-US" dirty="0" smtClean="0"/>
              <a:t>型及蠕动波</a:t>
            </a:r>
            <a:endParaRPr lang="en-US" altLang="zh-CN" dirty="0" smtClean="0"/>
          </a:p>
          <a:p>
            <a:pPr lvl="1"/>
            <a:r>
              <a:rPr lang="zh-CN" altLang="en-US" sz="2600" dirty="0"/>
              <a:t>胃型及蠕动波</a:t>
            </a:r>
            <a:endParaRPr lang="en-US" altLang="zh-CN" sz="2600" dirty="0"/>
          </a:p>
          <a:p>
            <a:pPr lvl="2"/>
            <a:r>
              <a:rPr lang="zh-CN" altLang="en-US" sz="2400" dirty="0"/>
              <a:t>幽门梗阻</a:t>
            </a:r>
            <a:endParaRPr lang="en-US" altLang="zh-CN" sz="2400" dirty="0"/>
          </a:p>
          <a:p>
            <a:pPr lvl="1"/>
            <a:r>
              <a:rPr lang="zh-CN" altLang="en-US" sz="2600" dirty="0"/>
              <a:t>肠型及蠕动波</a:t>
            </a:r>
            <a:endParaRPr lang="en-US" altLang="zh-CN" sz="2600" dirty="0"/>
          </a:p>
          <a:p>
            <a:pPr lvl="2"/>
            <a:r>
              <a:rPr lang="zh-CN" altLang="en-US" sz="2400" dirty="0"/>
              <a:t>小肠梗阻</a:t>
            </a:r>
            <a:endParaRPr lang="en-US" altLang="zh-CN" sz="2400" dirty="0"/>
          </a:p>
          <a:p>
            <a:pPr lvl="2"/>
            <a:r>
              <a:rPr lang="zh-CN" altLang="en-US" sz="2400" dirty="0"/>
              <a:t>结肠梗阻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6" descr="D:\sun\教学\评估\图片\录相图\腹部\肠型.jpg"/>
          <p:cNvPicPr>
            <a:picLocks noChangeAspect="1" noChangeArrowheads="1"/>
          </p:cNvPicPr>
          <p:nvPr/>
        </p:nvPicPr>
        <p:blipFill>
          <a:blip r:embed="rId2" cstate="screen"/>
          <a:srcRect/>
          <a:stretch>
            <a:fillRect/>
          </a:stretch>
        </p:blipFill>
        <p:spPr bwMode="auto">
          <a:xfrm>
            <a:off x="2952728" y="4214818"/>
            <a:ext cx="1704988" cy="1404068"/>
          </a:xfrm>
          <a:prstGeom prst="rect">
            <a:avLst/>
          </a:prstGeom>
          <a:noFill/>
          <a:ln w="9525">
            <a:noFill/>
            <a:miter lim="800000"/>
            <a:headEnd/>
            <a:tailEnd/>
          </a:ln>
        </p:spPr>
      </p:pic>
    </p:spTree>
    <p:extLst>
      <p:ext uri="{BB962C8B-B14F-4D97-AF65-F5344CB8AC3E}">
        <p14:creationId xmlns:p14="http://schemas.microsoft.com/office/powerpoint/2010/main" val="270420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smtClean="0"/>
              <a:t>第三节  触  诊</a:t>
            </a:r>
            <a:endParaRPr lang="zh-CN" altLang="en-US" dirty="0"/>
          </a:p>
        </p:txBody>
      </p:sp>
      <p:sp>
        <p:nvSpPr>
          <p:cNvPr id="3" name="内容占位符 2"/>
          <p:cNvSpPr>
            <a:spLocks noGrp="1"/>
          </p:cNvSpPr>
          <p:nvPr>
            <p:ph idx="1"/>
          </p:nvPr>
        </p:nvSpPr>
        <p:spPr/>
        <p:txBody>
          <a:bodyPr/>
          <a:lstStyle/>
          <a:p>
            <a:pPr algn="just"/>
            <a:r>
              <a:rPr lang="zh-CN" altLang="en-US" dirty="0" smtClean="0"/>
              <a:t>触诊的注意事项</a:t>
            </a:r>
          </a:p>
          <a:p>
            <a:pPr lvl="1" algn="just"/>
            <a:r>
              <a:rPr lang="zh-CN" altLang="en-US" dirty="0" smtClean="0"/>
              <a:t>患者的姿势与要求</a:t>
            </a:r>
          </a:p>
          <a:p>
            <a:pPr lvl="2" algn="just"/>
            <a:r>
              <a:rPr dirty="0">
                <a:ea typeface="楷体_GB2312" pitchFamily="49" charset="-122"/>
              </a:rPr>
              <a:t>双腿屈曲稍分开，做均匀的腹式呼吸</a:t>
            </a:r>
          </a:p>
          <a:p>
            <a:pPr lvl="1" algn="just"/>
            <a:r>
              <a:rPr lang="zh-CN" altLang="en-US" dirty="0" smtClean="0"/>
              <a:t>顺序</a:t>
            </a:r>
          </a:p>
          <a:p>
            <a:pPr lvl="2" algn="just"/>
            <a:r>
              <a:rPr lang="zh-CN" altLang="en-US" dirty="0" smtClean="0">
                <a:ea typeface="楷体_GB2312" pitchFamily="49" charset="-122"/>
              </a:rPr>
              <a:t>逆时针方向</a:t>
            </a:r>
          </a:p>
          <a:p>
            <a:pPr lvl="2" algn="just"/>
            <a:r>
              <a:rPr lang="zh-CN" altLang="en-US" dirty="0" smtClean="0">
                <a:ea typeface="楷体_GB2312" pitchFamily="49" charset="-122"/>
              </a:rPr>
              <a:t>健侧 </a:t>
            </a:r>
            <a:r>
              <a:rPr lang="zh-CN" altLang="en-US" dirty="0" smtClean="0">
                <a:solidFill>
                  <a:srgbClr val="00B050"/>
                </a:solidFill>
                <a:ea typeface="楷体_GB2312" pitchFamily="49" charset="-122"/>
              </a:rPr>
              <a:t>→</a:t>
            </a:r>
            <a:r>
              <a:rPr lang="zh-CN" altLang="en-US" dirty="0" smtClean="0">
                <a:ea typeface="楷体_GB2312" pitchFamily="49" charset="-122"/>
              </a:rPr>
              <a:t> 患侧</a:t>
            </a:r>
          </a:p>
          <a:p>
            <a:pPr lvl="1" algn="just"/>
            <a:r>
              <a:rPr lang="zh-CN" altLang="en-US" dirty="0" smtClean="0"/>
              <a:t>手应温暖，动作轻柔</a:t>
            </a:r>
            <a:endParaRPr lang="zh-CN" altLang="en-US" dirty="0" smtClean="0">
              <a:ea typeface="楷体_GB2312" pitchFamily="49" charset="-122"/>
            </a:endParaRPr>
          </a:p>
          <a:p>
            <a:pPr lvl="1" algn="just"/>
            <a:r>
              <a:rPr lang="zh-CN" altLang="en-US" dirty="0" smtClean="0"/>
              <a:t>注意观察患者的表情，询问患者的感觉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腹部触诊顺序"/>
          <p:cNvPicPr>
            <a:picLocks noChangeAspect="1" noChangeArrowheads="1"/>
          </p:cNvPicPr>
          <p:nvPr/>
        </p:nvPicPr>
        <p:blipFill>
          <a:blip r:embed="rId2" cstate="screen"/>
          <a:srcRect/>
          <a:stretch>
            <a:fillRect/>
          </a:stretch>
        </p:blipFill>
        <p:spPr bwMode="auto">
          <a:xfrm>
            <a:off x="6596066" y="2857496"/>
            <a:ext cx="1798939" cy="1428760"/>
          </a:xfrm>
          <a:prstGeom prst="rect">
            <a:avLst/>
          </a:prstGeom>
          <a:noFill/>
          <a:ln w="9525">
            <a:noFill/>
            <a:miter lim="800000"/>
            <a:headEnd/>
            <a:tailEnd/>
          </a:ln>
        </p:spPr>
      </p:pic>
    </p:spTree>
    <p:extLst>
      <p:ext uri="{BB962C8B-B14F-4D97-AF65-F5344CB8AC3E}">
        <p14:creationId xmlns:p14="http://schemas.microsoft.com/office/powerpoint/2010/main" val="9523647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zh-CN" altLang="en-US" dirty="0"/>
              <a:t>第三节  触  诊</a:t>
            </a:r>
            <a:endParaRPr lang="zh-CN" altLang="en-US" dirty="0" smtClean="0"/>
          </a:p>
        </p:txBody>
      </p:sp>
      <p:sp>
        <p:nvSpPr>
          <p:cNvPr id="24579" name="Rectangle 3" descr="Rectangle: Click to edit Master text styles&#10;Second level&#10;Third level&#10;Fourth level&#10;Fifth level"/>
          <p:cNvSpPr>
            <a:spLocks noGrp="1" noChangeArrowheads="1"/>
          </p:cNvSpPr>
          <p:nvPr>
            <p:ph idx="1"/>
          </p:nvPr>
        </p:nvSpPr>
        <p:spPr/>
        <p:txBody>
          <a:bodyPr/>
          <a:lstStyle/>
          <a:p>
            <a:pPr algn="just">
              <a:buNone/>
            </a:pPr>
            <a:r>
              <a:rPr lang="zh-CN" altLang="en-US" sz="2800" dirty="0" smtClean="0"/>
              <a:t>一、</a:t>
            </a:r>
            <a:r>
              <a:rPr lang="zh-CN" altLang="en-US" sz="2800" dirty="0" smtClean="0"/>
              <a:t>腹</a:t>
            </a:r>
            <a:r>
              <a:rPr lang="zh-CN" altLang="en-US" sz="2800" dirty="0" smtClean="0"/>
              <a:t>壁紧张度</a:t>
            </a:r>
          </a:p>
          <a:p>
            <a:pPr lvl="1" algn="just"/>
            <a:r>
              <a:rPr lang="zh-CN" altLang="en-US" sz="2400" dirty="0" smtClean="0"/>
              <a:t>正常</a:t>
            </a:r>
            <a:endParaRPr lang="en-US" altLang="zh-CN" sz="2400" dirty="0" smtClean="0"/>
          </a:p>
          <a:p>
            <a:pPr lvl="2" algn="just"/>
            <a:r>
              <a:rPr sz="2400" dirty="0" smtClean="0"/>
              <a:t>腹壁柔软</a:t>
            </a:r>
            <a:endParaRPr lang="en-US" altLang="zh-CN" sz="2400" dirty="0" smtClean="0"/>
          </a:p>
          <a:p>
            <a:pPr marL="457200" lvl="1" indent="0">
              <a:buNone/>
            </a:pPr>
            <a:r>
              <a:rPr lang="zh-CN" altLang="en-US" sz="2400" dirty="0" smtClean="0"/>
              <a:t>（一）腹</a:t>
            </a:r>
            <a:r>
              <a:rPr lang="zh-CN" altLang="en-US" sz="2400" dirty="0" smtClean="0"/>
              <a:t>壁紧张度增加（肌紧张）</a:t>
            </a:r>
          </a:p>
          <a:p>
            <a:pPr marL="914400" lvl="2" indent="0">
              <a:buNone/>
            </a:pPr>
            <a:r>
              <a:rPr lang="en-US" altLang="zh-CN" sz="2400" dirty="0" smtClean="0"/>
              <a:t>1.</a:t>
            </a:r>
            <a:r>
              <a:rPr lang="zh-CN" altLang="en-US" sz="2400" dirty="0" smtClean="0"/>
              <a:t>全腹紧张度增加</a:t>
            </a:r>
            <a:endParaRPr lang="zh-CN" altLang="en-US" sz="2400" dirty="0" smtClean="0"/>
          </a:p>
          <a:p>
            <a:pPr lvl="3" algn="just"/>
            <a:r>
              <a:rPr lang="zh-CN" altLang="en-US" sz="2400" dirty="0" smtClean="0">
                <a:solidFill>
                  <a:schemeClr val="tx2"/>
                </a:solidFill>
              </a:rPr>
              <a:t>多见于急</a:t>
            </a:r>
            <a:r>
              <a:rPr lang="zh-CN" altLang="en-US" sz="2400" dirty="0">
                <a:solidFill>
                  <a:schemeClr val="tx2"/>
                </a:solidFill>
              </a:rPr>
              <a:t>、慢性腹膜炎</a:t>
            </a:r>
          </a:p>
          <a:p>
            <a:pPr lvl="4" algn="just"/>
            <a:r>
              <a:rPr lang="zh-CN" altLang="en-US" sz="2400" dirty="0" smtClean="0">
                <a:solidFill>
                  <a:schemeClr val="tx2"/>
                </a:solidFill>
              </a:rPr>
              <a:t>板状腹</a:t>
            </a:r>
            <a:r>
              <a:rPr altLang="en-US" sz="2400" dirty="0" smtClean="0">
                <a:solidFill>
                  <a:schemeClr val="tx2"/>
                </a:solidFill>
              </a:rPr>
              <a:t>（</a:t>
            </a:r>
            <a:r>
              <a:rPr lang="zh-CN" altLang="en-US" sz="2400" dirty="0" smtClean="0">
                <a:solidFill>
                  <a:schemeClr val="tx2"/>
                </a:solidFill>
              </a:rPr>
              <a:t>急性</a:t>
            </a:r>
            <a:r>
              <a:rPr altLang="en-US" sz="2400" dirty="0" err="1" smtClean="0">
                <a:solidFill>
                  <a:schemeClr val="tx2"/>
                </a:solidFill>
              </a:rPr>
              <a:t>胃肠道穿孔等</a:t>
            </a:r>
            <a:r>
              <a:rPr altLang="en-US" sz="2400" dirty="0" smtClean="0">
                <a:solidFill>
                  <a:schemeClr val="tx2"/>
                </a:solidFill>
              </a:rPr>
              <a:t>）</a:t>
            </a:r>
            <a:endParaRPr lang="zh-CN" altLang="en-US" sz="2400" dirty="0" smtClean="0">
              <a:solidFill>
                <a:schemeClr val="tx2"/>
              </a:solidFill>
            </a:endParaRPr>
          </a:p>
          <a:p>
            <a:pPr lvl="4" algn="just"/>
            <a:r>
              <a:rPr lang="zh-CN" altLang="en-US" sz="2400" dirty="0" smtClean="0">
                <a:solidFill>
                  <a:schemeClr val="tx2"/>
                </a:solidFill>
              </a:rPr>
              <a:t>柔韧感</a:t>
            </a:r>
            <a:r>
              <a:rPr altLang="en-US" sz="2400" dirty="0" smtClean="0">
                <a:solidFill>
                  <a:schemeClr val="tx2"/>
                </a:solidFill>
              </a:rPr>
              <a:t>（</a:t>
            </a:r>
            <a:r>
              <a:rPr lang="zh-CN" altLang="en-US" sz="2400" dirty="0" smtClean="0">
                <a:solidFill>
                  <a:schemeClr val="tx2"/>
                </a:solidFill>
              </a:rPr>
              <a:t>慢性弥漫性</a:t>
            </a:r>
            <a:r>
              <a:rPr sz="2400" dirty="0" err="1" smtClean="0">
                <a:solidFill>
                  <a:schemeClr val="tx2"/>
                </a:solidFill>
              </a:rPr>
              <a:t>结核性腹膜炎等</a:t>
            </a:r>
            <a:r>
              <a:rPr altLang="en-US" sz="2400" dirty="0" smtClean="0">
                <a:solidFill>
                  <a:schemeClr val="tx2"/>
                </a:solidFill>
              </a:rPr>
              <a:t>）</a:t>
            </a:r>
            <a:endParaRPr lang="en-US" altLang="en-US" sz="2400" dirty="0" smtClean="0">
              <a:solidFill>
                <a:schemeClr val="tx2"/>
              </a:solidFill>
            </a:endParaRPr>
          </a:p>
          <a:p>
            <a:pPr marL="914400" lvl="2" indent="0" algn="just">
              <a:buNone/>
            </a:pPr>
            <a:r>
              <a:rPr lang="en-US" altLang="zh-CN" sz="2400" dirty="0"/>
              <a:t>2.</a:t>
            </a:r>
            <a:r>
              <a:rPr lang="zh-CN" altLang="en-US" sz="2400" dirty="0"/>
              <a:t>局部腹壁紧张度增加</a:t>
            </a:r>
            <a:endParaRPr lang="en-US" altLang="zh-CN" sz="2400" dirty="0"/>
          </a:p>
          <a:p>
            <a:pPr lvl="3" algn="just"/>
            <a:r>
              <a:rPr lang="zh-CN" altLang="en-US" sz="2400" dirty="0">
                <a:solidFill>
                  <a:schemeClr val="tx2"/>
                </a:solidFill>
              </a:rPr>
              <a:t>因腹内脏器炎症累及腹膜所致</a:t>
            </a:r>
            <a:endParaRPr lang="en-US" altLang="zh-CN" sz="2400" dirty="0">
              <a:solidFill>
                <a:schemeClr val="tx2"/>
              </a:solidFill>
            </a:endParaRPr>
          </a:p>
          <a:p>
            <a:pPr marL="457200" lvl="1" indent="0" algn="just">
              <a:buNone/>
            </a:pPr>
            <a:r>
              <a:rPr lang="zh-CN" altLang="en-US" sz="2400" dirty="0">
                <a:solidFill>
                  <a:schemeClr val="tx2"/>
                </a:solidFill>
              </a:rPr>
              <a:t>（二）腹壁紧张度减弱</a:t>
            </a:r>
            <a:endParaRPr lang="en-US" altLang="zh-CN" sz="2400" dirty="0">
              <a:solidFill>
                <a:schemeClr val="tx2"/>
              </a:solidFill>
            </a:endParaRPr>
          </a:p>
          <a:p>
            <a:pPr lvl="2" algn="just"/>
            <a:r>
              <a:rPr lang="zh-CN" altLang="en-US" sz="2000" dirty="0" smtClean="0">
                <a:solidFill>
                  <a:schemeClr val="tx2"/>
                </a:solidFill>
              </a:rPr>
              <a:t>因腹肌张力减低或消失所致</a:t>
            </a:r>
            <a:endParaRPr lang="zh-CN" altLang="en-US" sz="2000" dirty="0" smtClean="0">
              <a:solidFill>
                <a:schemeClr val="tx2"/>
              </a:solidFill>
            </a:endParaRPr>
          </a:p>
        </p:txBody>
      </p:sp>
      <p:pic>
        <p:nvPicPr>
          <p:cNvPr id="24580" name="Picture 4" descr="D:\sun\教学\评估\图片\扫描图\腹部\浅触诊.jpg"/>
          <p:cNvPicPr>
            <a:picLocks noChangeAspect="1" noChangeArrowheads="1"/>
          </p:cNvPicPr>
          <p:nvPr/>
        </p:nvPicPr>
        <p:blipFill>
          <a:blip r:embed="rId3"/>
          <a:srcRect/>
          <a:stretch>
            <a:fillRect/>
          </a:stretch>
        </p:blipFill>
        <p:spPr bwMode="auto">
          <a:xfrm>
            <a:off x="7739074" y="2285993"/>
            <a:ext cx="1841428" cy="1542863"/>
          </a:xfrm>
          <a:prstGeom prst="rect">
            <a:avLst/>
          </a:prstGeom>
          <a:noFill/>
          <a:ln w="9525">
            <a:noFill/>
            <a:miter lim="800000"/>
            <a:headEnd/>
            <a:tailEnd/>
          </a:ln>
        </p:spPr>
      </p:pic>
    </p:spTree>
    <p:extLst>
      <p:ext uri="{BB962C8B-B14F-4D97-AF65-F5344CB8AC3E}">
        <p14:creationId xmlns:p14="http://schemas.microsoft.com/office/powerpoint/2010/main" val="4015495740"/>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第三节  触  诊</a:t>
            </a:r>
            <a:endParaRPr lang="zh-CN" altLang="en-US" dirty="0"/>
          </a:p>
        </p:txBody>
      </p:sp>
      <p:sp>
        <p:nvSpPr>
          <p:cNvPr id="7" name="内容占位符 6"/>
          <p:cNvSpPr>
            <a:spLocks noGrp="1"/>
          </p:cNvSpPr>
          <p:nvPr>
            <p:ph idx="1"/>
          </p:nvPr>
        </p:nvSpPr>
        <p:spPr/>
        <p:txBody>
          <a:bodyPr/>
          <a:lstStyle/>
          <a:p>
            <a:pPr algn="just">
              <a:buNone/>
            </a:pPr>
            <a:r>
              <a:rPr lang="zh-CN" altLang="en-US" dirty="0" smtClean="0"/>
              <a:t>二、</a:t>
            </a:r>
            <a:r>
              <a:rPr lang="zh-CN" altLang="en-US" dirty="0" smtClean="0"/>
              <a:t>压痛</a:t>
            </a:r>
            <a:r>
              <a:rPr lang="zh-CN" altLang="en-US" dirty="0" smtClean="0"/>
              <a:t>与反跳痛</a:t>
            </a:r>
          </a:p>
          <a:p>
            <a:pPr marL="457200" lvl="1" indent="0" algn="just">
              <a:buNone/>
            </a:pPr>
            <a:r>
              <a:rPr lang="zh-CN" altLang="en-US" dirty="0" smtClean="0"/>
              <a:t>（一）压痛</a:t>
            </a:r>
            <a:endParaRPr lang="en-US" altLang="zh-CN" dirty="0" smtClean="0"/>
          </a:p>
          <a:p>
            <a:pPr lvl="2" algn="just"/>
            <a:r>
              <a:rPr dirty="0"/>
              <a:t>常见病因</a:t>
            </a:r>
            <a:endParaRPr dirty="0">
              <a:ea typeface="楷体_GB2312" pitchFamily="49" charset="-122"/>
            </a:endParaRPr>
          </a:p>
          <a:p>
            <a:pPr lvl="3" algn="just"/>
            <a:r>
              <a:rPr dirty="0" smtClean="0"/>
              <a:t>腹膜炎</a:t>
            </a:r>
            <a:r>
              <a:rPr lang="en-US" dirty="0"/>
              <a:t>症</a:t>
            </a:r>
            <a:endParaRPr dirty="0">
              <a:ea typeface="楷体_GB2312" pitchFamily="49" charset="-122"/>
            </a:endParaRPr>
          </a:p>
          <a:p>
            <a:pPr lvl="3" algn="just"/>
            <a:r>
              <a:rPr dirty="0"/>
              <a:t>腹腔脏器的炎症</a:t>
            </a:r>
            <a:endParaRPr dirty="0">
              <a:ea typeface="楷体_GB2312" pitchFamily="49" charset="-122"/>
            </a:endParaRPr>
          </a:p>
          <a:p>
            <a:pPr lvl="3" algn="just"/>
            <a:r>
              <a:rPr dirty="0"/>
              <a:t>空腔脏器迅速膨大或痉挛</a:t>
            </a:r>
            <a:endParaRPr dirty="0">
              <a:ea typeface="楷体_GB2312" pitchFamily="49" charset="-122"/>
            </a:endParaRPr>
          </a:p>
          <a:p>
            <a:pPr lvl="2" algn="just"/>
            <a:r>
              <a:rPr dirty="0"/>
              <a:t>临床意义</a:t>
            </a:r>
          </a:p>
          <a:p>
            <a:pPr lvl="3" algn="just"/>
            <a:r>
              <a:rPr dirty="0" smtClean="0"/>
              <a:t>常为病变所在部位</a:t>
            </a:r>
            <a:endParaRPr lang="zh-CN" altLang="en-US" dirty="0"/>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pic>
        <p:nvPicPr>
          <p:cNvPr id="8" name="Picture 2" descr="DSC00751"/>
          <p:cNvPicPr>
            <a:picLocks noChangeAspect="1" noChangeArrowheads="1"/>
          </p:cNvPicPr>
          <p:nvPr/>
        </p:nvPicPr>
        <p:blipFill>
          <a:blip r:embed="rId2" cstate="screen"/>
          <a:srcRect/>
          <a:stretch>
            <a:fillRect/>
          </a:stretch>
        </p:blipFill>
        <p:spPr bwMode="auto">
          <a:xfrm>
            <a:off x="7225048" y="1454181"/>
            <a:ext cx="2276707" cy="1710190"/>
          </a:xfrm>
          <a:prstGeom prst="rect">
            <a:avLst/>
          </a:prstGeom>
          <a:noFill/>
          <a:ln w="9525">
            <a:noFill/>
            <a:miter lim="800000"/>
            <a:headEnd/>
            <a:tailEnd/>
          </a:ln>
        </p:spPr>
      </p:pic>
      <p:pic>
        <p:nvPicPr>
          <p:cNvPr id="9" name="Picture 4" descr="C:\Documents and Settings\Administrator\My Documents\My Pictures\WINDVD Capture\阑尾压痛点.jpg"/>
          <p:cNvPicPr>
            <a:picLocks noChangeAspect="1" noChangeArrowheads="1"/>
          </p:cNvPicPr>
          <p:nvPr/>
        </p:nvPicPr>
        <p:blipFill>
          <a:blip r:embed="rId3"/>
          <a:srcRect/>
          <a:stretch>
            <a:fillRect/>
          </a:stretch>
        </p:blipFill>
        <p:spPr bwMode="auto">
          <a:xfrm>
            <a:off x="7225048" y="3864502"/>
            <a:ext cx="1571636" cy="1731010"/>
          </a:xfrm>
          <a:prstGeom prst="rect">
            <a:avLst/>
          </a:prstGeom>
          <a:noFill/>
          <a:ln w="9525">
            <a:noFill/>
            <a:miter lim="800000"/>
            <a:headEnd/>
            <a:tailEnd/>
          </a:ln>
        </p:spPr>
      </p:pic>
      <p:sp>
        <p:nvSpPr>
          <p:cNvPr id="10" name="TextBox 9"/>
          <p:cNvSpPr txBox="1"/>
          <p:nvPr/>
        </p:nvSpPr>
        <p:spPr>
          <a:xfrm>
            <a:off x="7439362" y="5721890"/>
            <a:ext cx="1338828" cy="369332"/>
          </a:xfrm>
          <a:prstGeom prst="rect">
            <a:avLst/>
          </a:prstGeom>
          <a:noFill/>
        </p:spPr>
        <p:txBody>
          <a:bodyPr wrap="none" rtlCol="0">
            <a:spAutoFit/>
          </a:bodyPr>
          <a:lstStyle/>
          <a:p>
            <a:r>
              <a:rPr lang="zh-CN" altLang="en-US" dirty="0">
                <a:solidFill>
                  <a:srgbClr val="1D1496"/>
                </a:solidFill>
                <a:latin typeface="隶书" pitchFamily="49" charset="-122"/>
                <a:ea typeface="隶书" pitchFamily="49" charset="-122"/>
              </a:rPr>
              <a:t>阑尾压痛点</a:t>
            </a:r>
          </a:p>
        </p:txBody>
      </p:sp>
      <p:cxnSp>
        <p:nvCxnSpPr>
          <p:cNvPr id="11" name="直接箭头连接符 10"/>
          <p:cNvCxnSpPr/>
          <p:nvPr/>
        </p:nvCxnSpPr>
        <p:spPr>
          <a:xfrm rot="16200000" flipV="1">
            <a:off x="7604721" y="5244307"/>
            <a:ext cx="714380" cy="240786"/>
          </a:xfrm>
          <a:prstGeom prst="straightConnector1">
            <a:avLst/>
          </a:prstGeom>
          <a:ln w="19050">
            <a:solidFill>
              <a:srgbClr val="FE230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7075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a:t>
            </a:r>
            <a:r>
              <a:rPr lang="zh-CN" altLang="en-US" dirty="0" smtClean="0"/>
              <a:t>节  听  诊</a:t>
            </a:r>
            <a:endParaRPr lang="zh-CN" altLang="en-US" dirty="0"/>
          </a:p>
        </p:txBody>
      </p:sp>
      <p:sp>
        <p:nvSpPr>
          <p:cNvPr id="3" name="内容占位符 2"/>
          <p:cNvSpPr>
            <a:spLocks noGrp="1"/>
          </p:cNvSpPr>
          <p:nvPr>
            <p:ph idx="1"/>
          </p:nvPr>
        </p:nvSpPr>
        <p:spPr>
          <a:xfrm>
            <a:off x="960699" y="1364893"/>
            <a:ext cx="9999401" cy="5033978"/>
          </a:xfrm>
        </p:spPr>
        <p:txBody>
          <a:bodyPr/>
          <a:lstStyle/>
          <a:p>
            <a:pPr eaLnBrk="1" hangingPunct="1"/>
            <a:r>
              <a:rPr lang="zh-CN" altLang="en-US" dirty="0" smtClean="0">
                <a:latin typeface="Times New Roman" pitchFamily="18" charset="0"/>
              </a:rPr>
              <a:t>概念</a:t>
            </a:r>
            <a:r>
              <a:rPr lang="zh-CN" altLang="en-US" dirty="0" smtClean="0"/>
              <a:t> </a:t>
            </a:r>
            <a:endParaRPr lang="en-US" altLang="zh-CN" dirty="0" smtClean="0"/>
          </a:p>
          <a:p>
            <a:pPr lvl="1" eaLnBrk="1" hangingPunct="1"/>
            <a:r>
              <a:rPr dirty="0">
                <a:latin typeface="Times New Roman" pitchFamily="18" charset="0"/>
                <a:ea typeface="隶书" pitchFamily="49" charset="-122"/>
              </a:rPr>
              <a:t>用</a:t>
            </a:r>
            <a:r>
              <a:rPr dirty="0">
                <a:solidFill>
                  <a:srgbClr val="C00000"/>
                </a:solidFill>
                <a:latin typeface="Times New Roman" pitchFamily="18" charset="0"/>
                <a:ea typeface="隶书" pitchFamily="49" charset="-122"/>
              </a:rPr>
              <a:t>耳</a:t>
            </a:r>
            <a:r>
              <a:rPr dirty="0">
                <a:latin typeface="Times New Roman" pitchFamily="18" charset="0"/>
                <a:ea typeface="隶书" pitchFamily="49" charset="-122"/>
              </a:rPr>
              <a:t>直接或借助</a:t>
            </a:r>
            <a:r>
              <a:rPr dirty="0">
                <a:solidFill>
                  <a:srgbClr val="C00000"/>
                </a:solidFill>
                <a:latin typeface="Times New Roman" pitchFamily="18" charset="0"/>
                <a:ea typeface="隶书" pitchFamily="49" charset="-122"/>
              </a:rPr>
              <a:t>听诊器</a:t>
            </a:r>
            <a:r>
              <a:rPr dirty="0">
                <a:latin typeface="Times New Roman" pitchFamily="18" charset="0"/>
                <a:ea typeface="隶书" pitchFamily="49" charset="-122"/>
              </a:rPr>
              <a:t>听取身体各部发出的声音</a:t>
            </a:r>
          </a:p>
          <a:p>
            <a:pPr eaLnBrk="1" hangingPunct="1"/>
            <a:r>
              <a:rPr lang="zh-CN" altLang="en-US" dirty="0" smtClean="0">
                <a:latin typeface="Times New Roman" pitchFamily="18" charset="0"/>
              </a:rPr>
              <a:t>适用范围</a:t>
            </a:r>
            <a:r>
              <a:rPr lang="zh-CN" altLang="en-US" dirty="0" smtClean="0"/>
              <a:t> </a:t>
            </a:r>
          </a:p>
          <a:p>
            <a:pPr marL="0" indent="0" eaLnBrk="1" hangingPunct="1">
              <a:buNone/>
            </a:pPr>
            <a:r>
              <a:rPr lang="zh-CN" altLang="en-US" dirty="0" smtClean="0">
                <a:latin typeface="Times New Roman" pitchFamily="18" charset="0"/>
              </a:rPr>
              <a:t>一、听诊方法</a:t>
            </a:r>
            <a:r>
              <a:rPr lang="zh-CN" altLang="en-US" dirty="0" smtClean="0"/>
              <a:t> </a:t>
            </a:r>
          </a:p>
          <a:p>
            <a:pPr lvl="1" eaLnBrk="1" hangingPunct="1"/>
            <a:r>
              <a:rPr dirty="0"/>
              <a:t>直接听诊法</a:t>
            </a:r>
          </a:p>
          <a:p>
            <a:pPr lvl="1" eaLnBrk="1" hangingPunct="1"/>
            <a:r>
              <a:rPr dirty="0"/>
              <a:t>间接听诊法</a:t>
            </a:r>
          </a:p>
          <a:p>
            <a:pPr marL="0" indent="0" eaLnBrk="1" hangingPunct="1">
              <a:buNone/>
            </a:pPr>
            <a:r>
              <a:rPr lang="zh-CN" altLang="en-US" dirty="0" smtClean="0">
                <a:latin typeface="Times New Roman" pitchFamily="18" charset="0"/>
              </a:rPr>
              <a:t>二、注意事项</a:t>
            </a:r>
            <a:r>
              <a:rPr lang="zh-CN" altLang="en-US" dirty="0" smtClean="0"/>
              <a:t> </a:t>
            </a:r>
          </a:p>
          <a:p>
            <a:pPr lvl="1" eaLnBrk="1" hangingPunct="1"/>
            <a:r>
              <a:rPr dirty="0" smtClean="0"/>
              <a:t>听诊器的使用</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J0212125"/>
          <p:cNvPicPr>
            <a:picLocks noChangeAspect="1" noChangeArrowheads="1"/>
          </p:cNvPicPr>
          <p:nvPr/>
        </p:nvPicPr>
        <p:blipFill>
          <a:blip r:embed="rId2"/>
          <a:srcRect/>
          <a:stretch>
            <a:fillRect/>
          </a:stretch>
        </p:blipFill>
        <p:spPr bwMode="auto">
          <a:xfrm>
            <a:off x="8486237" y="2757495"/>
            <a:ext cx="905047" cy="1314447"/>
          </a:xfrm>
          <a:prstGeom prst="rect">
            <a:avLst/>
          </a:prstGeom>
          <a:noFill/>
          <a:ln w="9525">
            <a:noFill/>
            <a:miter lim="800000"/>
            <a:headEnd/>
            <a:tailEnd/>
          </a:ln>
        </p:spPr>
      </p:pic>
      <p:pic>
        <p:nvPicPr>
          <p:cNvPr id="6" name="Picture 5" descr="听诊器"/>
          <p:cNvPicPr>
            <a:picLocks noChangeAspect="1" noChangeArrowheads="1"/>
          </p:cNvPicPr>
          <p:nvPr/>
        </p:nvPicPr>
        <p:blipFill>
          <a:blip r:embed="rId3"/>
          <a:srcRect/>
          <a:stretch>
            <a:fillRect/>
          </a:stretch>
        </p:blipFill>
        <p:spPr bwMode="auto">
          <a:xfrm>
            <a:off x="5985494" y="4071942"/>
            <a:ext cx="1730581" cy="1279526"/>
          </a:xfrm>
          <a:prstGeom prst="rect">
            <a:avLst/>
          </a:prstGeom>
          <a:noFill/>
          <a:ln w="9525">
            <a:noFill/>
            <a:miter lim="800000"/>
            <a:headEnd/>
            <a:tailEnd/>
          </a:ln>
        </p:spPr>
      </p:pic>
    </p:spTree>
    <p:extLst>
      <p:ext uri="{BB962C8B-B14F-4D97-AF65-F5344CB8AC3E}">
        <p14:creationId xmlns:p14="http://schemas.microsoft.com/office/powerpoint/2010/main" val="415361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100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a:xfrm>
            <a:off x="0" y="1356089"/>
            <a:ext cx="8382016" cy="5033978"/>
          </a:xfrm>
        </p:spPr>
        <p:txBody>
          <a:bodyPr/>
          <a:lstStyle/>
          <a:p>
            <a:pPr marL="457200" lvl="1" indent="0">
              <a:buNone/>
            </a:pPr>
            <a:r>
              <a:rPr lang="zh-CN" altLang="en-US" b="1" dirty="0" smtClean="0"/>
              <a:t>（二）反跳痛</a:t>
            </a:r>
            <a:endParaRPr lang="en-US" altLang="zh-CN" dirty="0" smtClean="0"/>
          </a:p>
          <a:p>
            <a:pPr lvl="2" algn="just"/>
            <a:r>
              <a:rPr dirty="0"/>
              <a:t>检查方法</a:t>
            </a:r>
          </a:p>
          <a:p>
            <a:pPr lvl="3" algn="just"/>
            <a:r>
              <a:rPr dirty="0" err="1"/>
              <a:t>用并拢的手指压于有压痛部位稍停片刻</a:t>
            </a:r>
            <a:r>
              <a:rPr lang="en-US" altLang="zh-CN" dirty="0" err="1" smtClean="0"/>
              <a:t>,</a:t>
            </a:r>
            <a:r>
              <a:rPr dirty="0" err="1" smtClean="0"/>
              <a:t>然后将手迅速抬起</a:t>
            </a:r>
            <a:r>
              <a:rPr dirty="0" err="1" smtClean="0"/>
              <a:t>，若</a:t>
            </a:r>
            <a:r>
              <a:rPr lang="zh-CN" altLang="en-US" dirty="0" smtClean="0"/>
              <a:t>患者</a:t>
            </a:r>
            <a:r>
              <a:rPr dirty="0" err="1" smtClean="0"/>
              <a:t>感觉腹痛骤然加剧</a:t>
            </a:r>
            <a:r>
              <a:rPr lang="en-US" dirty="0" err="1"/>
              <a:t>,</a:t>
            </a:r>
            <a:r>
              <a:rPr dirty="0" err="1"/>
              <a:t>并伴有痛苦表情</a:t>
            </a:r>
            <a:r>
              <a:rPr lang="en-US" dirty="0" err="1"/>
              <a:t>,</a:t>
            </a:r>
            <a:r>
              <a:rPr dirty="0" err="1"/>
              <a:t>称为反跳痛</a:t>
            </a:r>
            <a:endParaRPr dirty="0"/>
          </a:p>
          <a:p>
            <a:pPr lvl="2" algn="just"/>
            <a:r>
              <a:rPr dirty="0"/>
              <a:t>临床意义</a:t>
            </a:r>
          </a:p>
          <a:p>
            <a:pPr lvl="3" algn="just"/>
            <a:r>
              <a:rPr dirty="0"/>
              <a:t>炎症累及壁层腹膜</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9" name="图片 46" descr="D:\sun\教学\评估\图片\扫描图\腹部\反跳痛2.jpg"/>
          <p:cNvPicPr>
            <a:picLocks noChangeAspect="1" noChangeArrowheads="1"/>
          </p:cNvPicPr>
          <p:nvPr/>
        </p:nvPicPr>
        <p:blipFill>
          <a:blip r:embed="rId2"/>
          <a:srcRect/>
          <a:stretch>
            <a:fillRect/>
          </a:stretch>
        </p:blipFill>
        <p:spPr bwMode="auto">
          <a:xfrm>
            <a:off x="8810644" y="2143117"/>
            <a:ext cx="1499816" cy="1447799"/>
          </a:xfrm>
          <a:prstGeom prst="rect">
            <a:avLst/>
          </a:prstGeom>
          <a:noFill/>
          <a:ln w="9525">
            <a:noFill/>
            <a:miter lim="800000"/>
            <a:headEnd/>
            <a:tailEnd/>
          </a:ln>
        </p:spPr>
      </p:pic>
      <p:pic>
        <p:nvPicPr>
          <p:cNvPr id="10" name="Picture 5" descr="D:\sun\教学\评估\图片\扫描图\腹部\反跳痛1.jpg"/>
          <p:cNvPicPr>
            <a:picLocks noChangeAspect="1" noChangeArrowheads="1"/>
          </p:cNvPicPr>
          <p:nvPr/>
        </p:nvPicPr>
        <p:blipFill>
          <a:blip r:embed="rId3"/>
          <a:srcRect/>
          <a:stretch>
            <a:fillRect/>
          </a:stretch>
        </p:blipFill>
        <p:spPr bwMode="auto">
          <a:xfrm>
            <a:off x="8796357" y="4000504"/>
            <a:ext cx="1543061" cy="1285884"/>
          </a:xfrm>
          <a:prstGeom prst="rect">
            <a:avLst/>
          </a:prstGeom>
          <a:noFill/>
          <a:ln w="9525">
            <a:noFill/>
            <a:miter lim="800000"/>
            <a:headEnd/>
            <a:tailEnd/>
          </a:ln>
        </p:spPr>
      </p:pic>
    </p:spTree>
    <p:extLst>
      <p:ext uri="{BB962C8B-B14F-4D97-AF65-F5344CB8AC3E}">
        <p14:creationId xmlns:p14="http://schemas.microsoft.com/office/powerpoint/2010/main" val="3889511255"/>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p:txBody>
          <a:bodyPr/>
          <a:lstStyle/>
          <a:p>
            <a:pPr>
              <a:buNone/>
            </a:pPr>
            <a:r>
              <a:rPr lang="zh-CN" altLang="en-US" dirty="0" smtClean="0"/>
              <a:t>三</a:t>
            </a:r>
            <a:r>
              <a:rPr lang="zh-CN" altLang="en-US" dirty="0"/>
              <a:t>、</a:t>
            </a:r>
            <a:r>
              <a:rPr lang="zh-CN" altLang="en-US" dirty="0" smtClean="0"/>
              <a:t>波</a:t>
            </a:r>
            <a:r>
              <a:rPr lang="zh-CN" altLang="en-US" dirty="0" smtClean="0"/>
              <a:t>动感</a:t>
            </a:r>
          </a:p>
          <a:p>
            <a:pPr lvl="1"/>
            <a:r>
              <a:rPr dirty="0" err="1" smtClean="0"/>
              <a:t>又称液波震颤</a:t>
            </a:r>
            <a:endParaRPr lang="en-US" altLang="zh-CN" dirty="0" smtClean="0"/>
          </a:p>
          <a:p>
            <a:pPr lvl="2"/>
            <a:r>
              <a:rPr lang="zh-CN" altLang="en-US" dirty="0" smtClean="0"/>
              <a:t>检查方法</a:t>
            </a:r>
            <a:endParaRPr lang="en-US" altLang="zh-CN" dirty="0" smtClean="0"/>
          </a:p>
          <a:p>
            <a:pPr lvl="2"/>
            <a:r>
              <a:rPr lang="zh-CN" altLang="en-US" dirty="0" smtClean="0"/>
              <a:t>临床意义</a:t>
            </a:r>
            <a:endParaRPr lang="en-US" altLang="zh-CN" dirty="0" smtClean="0"/>
          </a:p>
          <a:p>
            <a:pPr marL="1497330" lvl="3" indent="-246888" eaLnBrk="1" fontAlgn="auto" hangingPunct="1">
              <a:spcAft>
                <a:spcPts val="0"/>
              </a:spcAft>
              <a:buFont typeface="Wingdings 2"/>
              <a:buChar char=""/>
              <a:defRPr/>
            </a:pPr>
            <a:r>
              <a:rPr dirty="0" smtClean="0"/>
              <a:t>大量腹水</a:t>
            </a:r>
            <a:endParaRPr dirty="0"/>
          </a:p>
          <a:p>
            <a:pPr marL="1497330" lvl="3" indent="-246888" eaLnBrk="1" fontAlgn="auto" hangingPunct="1">
              <a:spcAft>
                <a:spcPts val="0"/>
              </a:spcAft>
              <a:buNone/>
              <a:defRPr/>
            </a:pPr>
            <a:r>
              <a:rPr dirty="0">
                <a:latin typeface="+mn-ea"/>
              </a:rPr>
              <a:t>（</a:t>
            </a:r>
            <a:r>
              <a:rPr lang="en-US" altLang="zh-CN" dirty="0">
                <a:latin typeface="+mn-ea"/>
              </a:rPr>
              <a:t>3000</a:t>
            </a:r>
            <a:r>
              <a:rPr dirty="0">
                <a:latin typeface="+mn-ea"/>
              </a:rPr>
              <a:t>～</a:t>
            </a:r>
            <a:r>
              <a:rPr lang="en-US" altLang="zh-CN" dirty="0">
                <a:latin typeface="+mn-ea"/>
              </a:rPr>
              <a:t>4000ml</a:t>
            </a:r>
            <a:r>
              <a:rPr dirty="0">
                <a:latin typeface="+mn-ea"/>
              </a:rPr>
              <a:t>以上</a:t>
            </a:r>
            <a:r>
              <a:rPr dirty="0" smtClean="0">
                <a:latin typeface="+mn-ea"/>
              </a:rPr>
              <a:t>）</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1" descr="D:\书稿\健康评估\实习手册2010\图片\snapshot20111109102552.jpg"/>
          <p:cNvPicPr>
            <a:picLocks noChangeAspect="1" noChangeArrowheads="1"/>
          </p:cNvPicPr>
          <p:nvPr/>
        </p:nvPicPr>
        <p:blipFill>
          <a:blip r:embed="rId2" cstate="screen"/>
          <a:srcRect/>
          <a:stretch>
            <a:fillRect/>
          </a:stretch>
        </p:blipFill>
        <p:spPr bwMode="auto">
          <a:xfrm>
            <a:off x="7239009" y="2214554"/>
            <a:ext cx="1750307" cy="1400526"/>
          </a:xfrm>
          <a:prstGeom prst="rect">
            <a:avLst/>
          </a:prstGeom>
          <a:noFill/>
          <a:ln w="9525">
            <a:noFill/>
            <a:miter lim="800000"/>
            <a:headEnd/>
            <a:tailEnd/>
          </a:ln>
        </p:spPr>
      </p:pic>
    </p:spTree>
    <p:extLst>
      <p:ext uri="{BB962C8B-B14F-4D97-AF65-F5344CB8AC3E}">
        <p14:creationId xmlns:p14="http://schemas.microsoft.com/office/powerpoint/2010/main" val="2590269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p:txBody>
          <a:bodyPr/>
          <a:lstStyle/>
          <a:p>
            <a:pPr algn="just">
              <a:buNone/>
            </a:pPr>
            <a:r>
              <a:rPr lang="zh-CN" altLang="en-US" dirty="0" smtClean="0"/>
              <a:t>四、</a:t>
            </a:r>
            <a:r>
              <a:rPr lang="zh-CN" altLang="en-US" dirty="0" smtClean="0"/>
              <a:t>肝触</a:t>
            </a:r>
            <a:r>
              <a:rPr lang="zh-CN" altLang="en-US" dirty="0" smtClean="0"/>
              <a:t>诊</a:t>
            </a:r>
          </a:p>
          <a:p>
            <a:pPr lvl="1" algn="just"/>
            <a:r>
              <a:rPr lang="zh-CN" altLang="en-US" dirty="0" smtClean="0"/>
              <a:t>要点</a:t>
            </a:r>
            <a:endParaRPr lang="zh-CN" altLang="en-US" dirty="0" smtClean="0">
              <a:ea typeface="楷体_GB2312" pitchFamily="49" charset="-122"/>
            </a:endParaRPr>
          </a:p>
          <a:p>
            <a:pPr lvl="2" algn="just"/>
            <a:r>
              <a:rPr dirty="0" err="1" smtClean="0"/>
              <a:t>教会</a:t>
            </a:r>
            <a:r>
              <a:rPr lang="zh-CN" altLang="en-US" dirty="0" smtClean="0"/>
              <a:t>患者</a:t>
            </a:r>
            <a:r>
              <a:rPr dirty="0" err="1" smtClean="0"/>
              <a:t>作均匀深呼吸</a:t>
            </a:r>
            <a:endParaRPr dirty="0">
              <a:ea typeface="楷体_GB2312" pitchFamily="49" charset="-122"/>
            </a:endParaRPr>
          </a:p>
          <a:p>
            <a:pPr lvl="2" algn="just"/>
            <a:r>
              <a:rPr dirty="0"/>
              <a:t>自下而上进行触诊</a:t>
            </a:r>
          </a:p>
          <a:p>
            <a:pPr lvl="1" algn="just"/>
            <a:r>
              <a:rPr lang="zh-CN" altLang="en-US" dirty="0" smtClean="0"/>
              <a:t>方法</a:t>
            </a:r>
            <a:endParaRPr lang="en-US" altLang="zh-CN" dirty="0" smtClean="0"/>
          </a:p>
          <a:p>
            <a:pPr lvl="2" algn="just"/>
            <a:r>
              <a:rPr dirty="0"/>
              <a:t>单手触诊</a:t>
            </a:r>
          </a:p>
          <a:p>
            <a:pPr lvl="2" algn="just"/>
            <a:r>
              <a:rPr dirty="0" smtClean="0"/>
              <a:t>双手触诊</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5" descr="D:\sun\教学\评估\图片\扫描图\腹部\肝脏触诊1－1.jpg"/>
          <p:cNvPicPr>
            <a:picLocks noChangeAspect="1" noChangeArrowheads="1"/>
          </p:cNvPicPr>
          <p:nvPr/>
        </p:nvPicPr>
        <p:blipFill>
          <a:blip r:embed="rId2"/>
          <a:srcRect/>
          <a:stretch>
            <a:fillRect/>
          </a:stretch>
        </p:blipFill>
        <p:spPr bwMode="auto">
          <a:xfrm>
            <a:off x="7096132" y="3426180"/>
            <a:ext cx="1428760" cy="1400561"/>
          </a:xfrm>
          <a:prstGeom prst="rect">
            <a:avLst/>
          </a:prstGeom>
          <a:noFill/>
          <a:ln w="9525">
            <a:noFill/>
            <a:miter lim="800000"/>
            <a:headEnd/>
            <a:tailEnd/>
          </a:ln>
        </p:spPr>
      </p:pic>
      <p:sp>
        <p:nvSpPr>
          <p:cNvPr id="18434" name="Rectangle 2"/>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18433" name="Picture 1" descr="DSC00759"/>
          <p:cNvPicPr>
            <a:picLocks noChangeAspect="1" noChangeArrowheads="1"/>
          </p:cNvPicPr>
          <p:nvPr/>
        </p:nvPicPr>
        <p:blipFill>
          <a:blip r:embed="rId3" cstate="screen"/>
          <a:srcRect/>
          <a:stretch>
            <a:fillRect/>
          </a:stretch>
        </p:blipFill>
        <p:spPr bwMode="auto">
          <a:xfrm>
            <a:off x="5167306" y="3429000"/>
            <a:ext cx="1785950" cy="1417794"/>
          </a:xfrm>
          <a:prstGeom prst="rect">
            <a:avLst/>
          </a:prstGeom>
          <a:noFill/>
        </p:spPr>
      </p:pic>
      <p:sp>
        <p:nvSpPr>
          <p:cNvPr id="18435" name="Rectangle 3"/>
          <p:cNvSpPr>
            <a:spLocks noChangeArrowheads="1"/>
          </p:cNvSpPr>
          <p:nvPr/>
        </p:nvSpPr>
        <p:spPr bwMode="auto">
          <a:xfrm>
            <a:off x="1524000" y="1585527"/>
            <a:ext cx="41549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US" altLang="zh-CN" sz="1200">
                <a:latin typeface="Times New Roman" pitchFamily="18" charset="0"/>
                <a:ea typeface="宋体" pitchFamily="2" charset="-122"/>
                <a:cs typeface="Times New Roman" pitchFamily="18" charset="0"/>
              </a:rPr>
              <a:t>      </a:t>
            </a:r>
            <a:endParaRPr lang="en-US" altLang="zh-CN">
              <a:latin typeface="Arial" pitchFamily="34" charset="0"/>
              <a:ea typeface="宋体" pitchFamily="2" charset="-122"/>
            </a:endParaRPr>
          </a:p>
        </p:txBody>
      </p:sp>
    </p:spTree>
    <p:extLst>
      <p:ext uri="{BB962C8B-B14F-4D97-AF65-F5344CB8AC3E}">
        <p14:creationId xmlns:p14="http://schemas.microsoft.com/office/powerpoint/2010/main" val="926251303"/>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p:txBody>
          <a:bodyPr/>
          <a:lstStyle/>
          <a:p>
            <a:pPr lvl="1"/>
            <a:r>
              <a:rPr lang="zh-CN" altLang="en-US" dirty="0" smtClean="0"/>
              <a:t>触诊内容</a:t>
            </a:r>
          </a:p>
          <a:p>
            <a:pPr lvl="2" algn="just"/>
            <a:r>
              <a:rPr dirty="0"/>
              <a:t>大小</a:t>
            </a:r>
          </a:p>
          <a:p>
            <a:pPr lvl="2" algn="just"/>
            <a:r>
              <a:rPr dirty="0"/>
              <a:t>质地</a:t>
            </a:r>
          </a:p>
          <a:p>
            <a:pPr lvl="3" algn="just"/>
            <a:r>
              <a:rPr sz="2800" dirty="0"/>
              <a:t>质软、质中等、质硬</a:t>
            </a:r>
            <a:endParaRPr lang="en-US" sz="2800" dirty="0"/>
          </a:p>
          <a:p>
            <a:pPr lvl="2" algn="just"/>
            <a:r>
              <a:rPr dirty="0"/>
              <a:t>表面情况</a:t>
            </a:r>
          </a:p>
          <a:p>
            <a:pPr lvl="2" algn="just"/>
            <a:r>
              <a:rPr dirty="0"/>
              <a:t>压痛</a:t>
            </a:r>
            <a:endParaRPr lang="zh-CN" altLang="en-US" sz="22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8" name="Picture 10" descr="D:\sun\教学\评估\图片\扫描图\腹部\腹部2.jpg"/>
          <p:cNvPicPr>
            <a:picLocks noChangeAspect="1" noChangeArrowheads="1"/>
          </p:cNvPicPr>
          <p:nvPr/>
        </p:nvPicPr>
        <p:blipFill>
          <a:blip r:embed="rId2" cstate="screen"/>
          <a:srcRect/>
          <a:stretch>
            <a:fillRect/>
          </a:stretch>
        </p:blipFill>
        <p:spPr bwMode="auto">
          <a:xfrm>
            <a:off x="7167571" y="2143117"/>
            <a:ext cx="1680575" cy="1920657"/>
          </a:xfrm>
          <a:prstGeom prst="rect">
            <a:avLst/>
          </a:prstGeom>
          <a:noFill/>
          <a:ln w="9525">
            <a:noFill/>
            <a:miter lim="800000"/>
            <a:headEnd/>
            <a:tailEnd/>
          </a:ln>
        </p:spPr>
      </p:pic>
    </p:spTree>
    <p:extLst>
      <p:ext uri="{BB962C8B-B14F-4D97-AF65-F5344CB8AC3E}">
        <p14:creationId xmlns:p14="http://schemas.microsoft.com/office/powerpoint/2010/main" val="723607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a:xfrm>
            <a:off x="489397" y="1214422"/>
            <a:ext cx="7606867" cy="5033978"/>
          </a:xfrm>
        </p:spPr>
        <p:txBody>
          <a:bodyPr/>
          <a:lstStyle/>
          <a:p>
            <a:pPr lvl="1" eaLnBrk="1" hangingPunct="1">
              <a:defRPr/>
            </a:pPr>
            <a:r>
              <a:rPr lang="zh-CN" altLang="en-US" dirty="0" smtClean="0"/>
              <a:t>肝颈回流征</a:t>
            </a:r>
          </a:p>
          <a:p>
            <a:pPr lvl="2" algn="just" eaLnBrk="1" hangingPunct="1">
              <a:defRPr/>
            </a:pPr>
            <a:r>
              <a:rPr dirty="0"/>
              <a:t>定义</a:t>
            </a:r>
          </a:p>
          <a:p>
            <a:pPr lvl="3" algn="just" eaLnBrk="1" hangingPunct="1">
              <a:defRPr/>
            </a:pPr>
            <a:r>
              <a:rPr dirty="0">
                <a:latin typeface="楷体_GB2312" pitchFamily="49" charset="-122"/>
                <a:ea typeface="楷体_GB2312" pitchFamily="49" charset="-122"/>
              </a:rPr>
              <a:t>用手按压右上腹肿大的肝脏时，</a:t>
            </a:r>
            <a:r>
              <a:rPr dirty="0" smtClean="0">
                <a:latin typeface="楷体_GB2312" pitchFamily="49" charset="-122"/>
                <a:ea typeface="楷体_GB2312" pitchFamily="49" charset="-122"/>
              </a:rPr>
              <a:t>颈静脉充盈更加明显</a:t>
            </a:r>
            <a:endParaRPr dirty="0">
              <a:latin typeface="楷体_GB2312" pitchFamily="49" charset="-122"/>
              <a:ea typeface="楷体_GB2312" pitchFamily="49" charset="-122"/>
            </a:endParaRPr>
          </a:p>
          <a:p>
            <a:pPr lvl="2" algn="just" eaLnBrk="1" hangingPunct="1">
              <a:defRPr/>
            </a:pPr>
            <a:r>
              <a:rPr dirty="0" err="1" smtClean="0"/>
              <a:t>产生机</a:t>
            </a:r>
            <a:r>
              <a:rPr lang="zh-CN" altLang="en-US" dirty="0" smtClean="0"/>
              <a:t>制</a:t>
            </a:r>
            <a:endParaRPr lang="en-US" dirty="0" smtClean="0"/>
          </a:p>
          <a:p>
            <a:pPr lvl="2" algn="just" eaLnBrk="1" hangingPunct="1">
              <a:defRPr/>
            </a:pPr>
            <a:endParaRPr lang="en-US" dirty="0"/>
          </a:p>
          <a:p>
            <a:pPr lvl="2" algn="just" eaLnBrk="1" hangingPunct="1">
              <a:defRPr/>
            </a:pPr>
            <a:endParaRPr lang="en-US" dirty="0"/>
          </a:p>
          <a:p>
            <a:pPr lvl="2" algn="just" eaLnBrk="1" hangingPunct="1">
              <a:defRPr/>
            </a:pPr>
            <a:endParaRPr lang="en-US" dirty="0" smtClean="0"/>
          </a:p>
          <a:p>
            <a:pPr lvl="2" algn="just" eaLnBrk="1" hangingPunct="1">
              <a:defRPr/>
            </a:pPr>
            <a:r>
              <a:rPr dirty="0" err="1" smtClean="0"/>
              <a:t>临床意义</a:t>
            </a:r>
            <a:endParaRPr lang="en-US" dirty="0"/>
          </a:p>
          <a:p>
            <a:pPr lvl="3" algn="just" eaLnBrk="1" hangingPunct="1">
              <a:defRPr/>
            </a:pPr>
            <a:r>
              <a:rPr dirty="0" smtClean="0">
                <a:latin typeface="楷体_GB2312" pitchFamily="49" charset="-122"/>
                <a:ea typeface="楷体_GB2312" pitchFamily="49" charset="-122"/>
              </a:rPr>
              <a:t>是右心衰竭的重要体征之一</a:t>
            </a:r>
            <a:endParaRPr lang="en-US" dirty="0" smtClean="0">
              <a:latin typeface="楷体_GB2312" pitchFamily="49" charset="-122"/>
              <a:ea typeface="楷体_GB2312" pitchFamily="49" charset="-122"/>
            </a:endParaRPr>
          </a:p>
          <a:p>
            <a:pPr lvl="3" algn="just" eaLnBrk="1" hangingPunct="1">
              <a:defRPr/>
            </a:pPr>
            <a:r>
              <a:rPr dirty="0" smtClean="0">
                <a:latin typeface="楷体_GB2312" pitchFamily="49" charset="-122"/>
                <a:ea typeface="楷体_GB2312" pitchFamily="49" charset="-122"/>
              </a:rPr>
              <a:t>心包炎</a:t>
            </a:r>
            <a:endParaRPr dirty="0">
              <a:latin typeface="楷体_GB2312" pitchFamily="49" charset="-122"/>
              <a:ea typeface="楷体_GB2312" pitchFamily="49"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9" descr="人体静脉1"/>
          <p:cNvPicPr>
            <a:picLocks noChangeAspect="1" noChangeArrowheads="1"/>
          </p:cNvPicPr>
          <p:nvPr/>
        </p:nvPicPr>
        <p:blipFill>
          <a:blip r:embed="rId2" cstate="screen"/>
          <a:srcRect/>
          <a:stretch>
            <a:fillRect/>
          </a:stretch>
        </p:blipFill>
        <p:spPr bwMode="auto">
          <a:xfrm>
            <a:off x="9544202" y="1366161"/>
            <a:ext cx="1579637" cy="1957377"/>
          </a:xfrm>
          <a:prstGeom prst="rect">
            <a:avLst/>
          </a:prstGeom>
          <a:noFill/>
          <a:ln w="9525">
            <a:noFill/>
            <a:miter lim="800000"/>
            <a:headEnd/>
            <a:tailEnd/>
          </a:ln>
        </p:spPr>
      </p:pic>
      <p:sp>
        <p:nvSpPr>
          <p:cNvPr id="6" name="TextBox 5"/>
          <p:cNvSpPr txBox="1"/>
          <p:nvPr/>
        </p:nvSpPr>
        <p:spPr>
          <a:xfrm>
            <a:off x="3542726" y="3854240"/>
            <a:ext cx="1569660" cy="646331"/>
          </a:xfrm>
          <a:prstGeom prst="rect">
            <a:avLst/>
          </a:prstGeom>
          <a:noFill/>
          <a:ln>
            <a:solidFill>
              <a:srgbClr val="7030A0"/>
            </a:solidFill>
          </a:ln>
        </p:spPr>
        <p:txBody>
          <a:bodyPr wrap="none" rtlCol="0">
            <a:spAutoFit/>
          </a:bodyPr>
          <a:lstStyle/>
          <a:p>
            <a:pPr algn="ctr"/>
            <a:r>
              <a:rPr lang="zh-CN" altLang="en-US" dirty="0">
                <a:solidFill>
                  <a:srgbClr val="0000CC"/>
                </a:solidFill>
                <a:latin typeface="华文细黑" pitchFamily="2" charset="-122"/>
                <a:ea typeface="华文细黑" pitchFamily="2" charset="-122"/>
              </a:rPr>
              <a:t>右心功能不全</a:t>
            </a:r>
            <a:endParaRPr lang="en-US" altLang="zh-CN" dirty="0">
              <a:solidFill>
                <a:srgbClr val="0000CC"/>
              </a:solidFill>
              <a:latin typeface="华文细黑" pitchFamily="2" charset="-122"/>
              <a:ea typeface="华文细黑" pitchFamily="2" charset="-122"/>
            </a:endParaRPr>
          </a:p>
          <a:p>
            <a:pPr algn="ctr"/>
            <a:r>
              <a:rPr lang="zh-CN" altLang="en-US" dirty="0">
                <a:solidFill>
                  <a:srgbClr val="0000CC"/>
                </a:solidFill>
                <a:latin typeface="华文细黑" pitchFamily="2" charset="-122"/>
                <a:ea typeface="华文细黑" pitchFamily="2" charset="-122"/>
              </a:rPr>
              <a:t>或心包炎</a:t>
            </a:r>
          </a:p>
        </p:txBody>
      </p:sp>
      <p:sp>
        <p:nvSpPr>
          <p:cNvPr id="7" name="TextBox 6"/>
          <p:cNvSpPr txBox="1"/>
          <p:nvPr/>
        </p:nvSpPr>
        <p:spPr>
          <a:xfrm>
            <a:off x="5738810" y="3000373"/>
            <a:ext cx="1107996" cy="646331"/>
          </a:xfrm>
          <a:prstGeom prst="rect">
            <a:avLst/>
          </a:prstGeom>
          <a:noFill/>
          <a:ln>
            <a:solidFill>
              <a:srgbClr val="7030A0"/>
            </a:solidFill>
          </a:ln>
        </p:spPr>
        <p:txBody>
          <a:bodyPr wrap="none" rtlCol="0">
            <a:spAutoFit/>
          </a:bodyPr>
          <a:lstStyle/>
          <a:p>
            <a:pPr algn="ctr"/>
            <a:r>
              <a:rPr lang="zh-CN" altLang="en-US" dirty="0" smtClean="0">
                <a:solidFill>
                  <a:srgbClr val="0000CC"/>
                </a:solidFill>
                <a:latin typeface="华文细黑" pitchFamily="2" charset="-122"/>
                <a:ea typeface="华文细黑" pitchFamily="2" charset="-122"/>
              </a:rPr>
              <a:t>肝</a:t>
            </a:r>
            <a:endParaRPr lang="en-US" altLang="zh-CN" dirty="0">
              <a:solidFill>
                <a:srgbClr val="0000CC"/>
              </a:solidFill>
              <a:latin typeface="华文细黑" pitchFamily="2" charset="-122"/>
              <a:ea typeface="华文细黑" pitchFamily="2" charset="-122"/>
            </a:endParaRPr>
          </a:p>
          <a:p>
            <a:pPr algn="ctr"/>
            <a:r>
              <a:rPr lang="zh-CN" altLang="en-US" dirty="0">
                <a:solidFill>
                  <a:srgbClr val="0000CC"/>
                </a:solidFill>
                <a:latin typeface="华文细黑" pitchFamily="2" charset="-122"/>
                <a:ea typeface="华文细黑" pitchFamily="2" charset="-122"/>
              </a:rPr>
              <a:t>淤血肿大</a:t>
            </a:r>
          </a:p>
        </p:txBody>
      </p:sp>
      <p:sp>
        <p:nvSpPr>
          <p:cNvPr id="11" name="TextBox 10"/>
          <p:cNvSpPr txBox="1"/>
          <p:nvPr/>
        </p:nvSpPr>
        <p:spPr>
          <a:xfrm>
            <a:off x="7543254" y="3988362"/>
            <a:ext cx="1338828" cy="369332"/>
          </a:xfrm>
          <a:prstGeom prst="rect">
            <a:avLst/>
          </a:prstGeom>
          <a:noFill/>
          <a:ln>
            <a:solidFill>
              <a:srgbClr val="7030A0"/>
            </a:solidFill>
          </a:ln>
        </p:spPr>
        <p:txBody>
          <a:bodyPr wrap="none" rtlCol="0">
            <a:spAutoFit/>
          </a:bodyPr>
          <a:lstStyle/>
          <a:p>
            <a:r>
              <a:rPr lang="zh-CN" altLang="en-US" dirty="0">
                <a:solidFill>
                  <a:srgbClr val="0000CC"/>
                </a:solidFill>
                <a:latin typeface="华文细黑" pitchFamily="2" charset="-122"/>
                <a:ea typeface="华文细黑" pitchFamily="2" charset="-122"/>
              </a:rPr>
              <a:t>回心血量</a:t>
            </a:r>
            <a:r>
              <a:rPr lang="zh-CN" altLang="en-US" b="1" dirty="0">
                <a:solidFill>
                  <a:srgbClr val="C00000"/>
                </a:solidFill>
                <a:latin typeface="华文细黑" pitchFamily="2" charset="-122"/>
                <a:ea typeface="华文细黑" pitchFamily="2" charset="-122"/>
              </a:rPr>
              <a:t>↑</a:t>
            </a:r>
          </a:p>
        </p:txBody>
      </p:sp>
      <p:sp>
        <p:nvSpPr>
          <p:cNvPr id="19" name="弧形 18"/>
          <p:cNvSpPr/>
          <p:nvPr/>
        </p:nvSpPr>
        <p:spPr>
          <a:xfrm rot="17122009">
            <a:off x="4478782" y="3115183"/>
            <a:ext cx="2000812" cy="2359399"/>
          </a:xfrm>
          <a:prstGeom prst="arc">
            <a:avLst>
              <a:gd name="adj1" fmla="val 16568904"/>
              <a:gd name="adj2" fmla="val 31593"/>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弧形 19"/>
          <p:cNvSpPr/>
          <p:nvPr/>
        </p:nvSpPr>
        <p:spPr>
          <a:xfrm rot="21154083">
            <a:off x="5666064" y="3225038"/>
            <a:ext cx="2522006" cy="2352727"/>
          </a:xfrm>
          <a:prstGeom prst="arc">
            <a:avLst>
              <a:gd name="adj1" fmla="val 16568904"/>
              <a:gd name="adj2" fmla="val 20909539"/>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TextBox 21"/>
          <p:cNvSpPr txBox="1"/>
          <p:nvPr/>
        </p:nvSpPr>
        <p:spPr>
          <a:xfrm>
            <a:off x="5767410" y="4000504"/>
            <a:ext cx="1114408" cy="369332"/>
          </a:xfrm>
          <a:prstGeom prst="rect">
            <a:avLst/>
          </a:prstGeom>
          <a:noFill/>
          <a:ln>
            <a:solidFill>
              <a:srgbClr val="7030A0"/>
            </a:solidFill>
          </a:ln>
        </p:spPr>
        <p:txBody>
          <a:bodyPr wrap="none" rtlCol="0">
            <a:spAutoFit/>
          </a:bodyPr>
          <a:lstStyle/>
          <a:p>
            <a:r>
              <a:rPr lang="zh-CN" altLang="en-US" dirty="0">
                <a:solidFill>
                  <a:srgbClr val="0000CC"/>
                </a:solidFill>
                <a:latin typeface="华文细黑" pitchFamily="2" charset="-122"/>
                <a:ea typeface="华文细黑" pitchFamily="2" charset="-122"/>
              </a:rPr>
              <a:t>静脉压</a:t>
            </a:r>
            <a:r>
              <a:rPr lang="zh-CN" altLang="en-US" b="1" dirty="0">
                <a:solidFill>
                  <a:srgbClr val="C00000"/>
                </a:solidFill>
                <a:latin typeface="华文细黑" pitchFamily="2" charset="-122"/>
                <a:ea typeface="华文细黑" pitchFamily="2" charset="-122"/>
              </a:rPr>
              <a:t>↑</a:t>
            </a:r>
          </a:p>
        </p:txBody>
      </p:sp>
      <p:cxnSp>
        <p:nvCxnSpPr>
          <p:cNvPr id="24" name="直接箭头连接符 23"/>
          <p:cNvCxnSpPr>
            <a:stCxn id="6" idx="3"/>
            <a:endCxn id="22" idx="1"/>
          </p:cNvCxnSpPr>
          <p:nvPr/>
        </p:nvCxnSpPr>
        <p:spPr>
          <a:xfrm>
            <a:off x="5112386" y="4177406"/>
            <a:ext cx="655024" cy="7765"/>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1" idx="1"/>
            <a:endCxn id="22" idx="3"/>
          </p:cNvCxnSpPr>
          <p:nvPr/>
        </p:nvCxnSpPr>
        <p:spPr>
          <a:xfrm rot="10800000" flipV="1">
            <a:off x="6881818" y="4173028"/>
            <a:ext cx="661436" cy="12142"/>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453058" y="4857760"/>
            <a:ext cx="1802096" cy="369332"/>
          </a:xfrm>
          <a:prstGeom prst="rect">
            <a:avLst/>
          </a:prstGeom>
          <a:noFill/>
          <a:ln>
            <a:solidFill>
              <a:srgbClr val="7030A0"/>
            </a:solidFill>
          </a:ln>
        </p:spPr>
        <p:txBody>
          <a:bodyPr wrap="none" rtlCol="0">
            <a:spAutoFit/>
          </a:bodyPr>
          <a:lstStyle/>
          <a:p>
            <a:r>
              <a:rPr lang="zh-CN" altLang="en-US" dirty="0">
                <a:solidFill>
                  <a:srgbClr val="0000CC"/>
                </a:solidFill>
                <a:latin typeface="华文细黑" pitchFamily="2" charset="-122"/>
                <a:ea typeface="华文细黑" pitchFamily="2" charset="-122"/>
              </a:rPr>
              <a:t>颈静脉充盈度</a:t>
            </a:r>
            <a:r>
              <a:rPr lang="zh-CN" altLang="en-US" b="1" dirty="0">
                <a:solidFill>
                  <a:srgbClr val="C00000"/>
                </a:solidFill>
                <a:latin typeface="华文细黑" pitchFamily="2" charset="-122"/>
                <a:ea typeface="华文细黑" pitchFamily="2" charset="-122"/>
              </a:rPr>
              <a:t>↑</a:t>
            </a:r>
          </a:p>
        </p:txBody>
      </p:sp>
      <p:cxnSp>
        <p:nvCxnSpPr>
          <p:cNvPr id="16" name="直接箭头连接符 15"/>
          <p:cNvCxnSpPr/>
          <p:nvPr/>
        </p:nvCxnSpPr>
        <p:spPr>
          <a:xfrm rot="5400000">
            <a:off x="6130640" y="4594506"/>
            <a:ext cx="487924" cy="14300"/>
          </a:xfrm>
          <a:prstGeom prst="straightConnector1">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7667636" y="2803564"/>
            <a:ext cx="1285884" cy="553998"/>
          </a:xfrm>
          <a:prstGeom prst="rect">
            <a:avLst/>
          </a:prstGeom>
          <a:noFill/>
        </p:spPr>
        <p:txBody>
          <a:bodyPr wrap="square" lIns="0" tIns="0" rIns="0" bIns="0" rtlCol="0">
            <a:spAutoFit/>
          </a:bodyPr>
          <a:lstStyle/>
          <a:p>
            <a:pPr algn="ctr"/>
            <a:r>
              <a:rPr lang="zh-CN" altLang="en-US" dirty="0">
                <a:solidFill>
                  <a:srgbClr val="0000CC"/>
                </a:solidFill>
                <a:latin typeface="华文细黑" pitchFamily="2" charset="-122"/>
                <a:ea typeface="华文细黑" pitchFamily="2" charset="-122"/>
              </a:rPr>
              <a:t>用手按压肿大的</a:t>
            </a:r>
            <a:r>
              <a:rPr lang="zh-CN" altLang="en-US" dirty="0" smtClean="0">
                <a:solidFill>
                  <a:srgbClr val="0000CC"/>
                </a:solidFill>
                <a:latin typeface="华文细黑" pitchFamily="2" charset="-122"/>
                <a:ea typeface="华文细黑" pitchFamily="2" charset="-122"/>
              </a:rPr>
              <a:t>肝</a:t>
            </a:r>
            <a:endParaRPr lang="zh-CN" altLang="en-US" dirty="0">
              <a:solidFill>
                <a:srgbClr val="0000CC"/>
              </a:solidFill>
              <a:latin typeface="华文细黑" pitchFamily="2" charset="-122"/>
              <a:ea typeface="华文细黑" pitchFamily="2" charset="-122"/>
            </a:endParaRPr>
          </a:p>
        </p:txBody>
      </p:sp>
      <p:cxnSp>
        <p:nvCxnSpPr>
          <p:cNvPr id="28" name="形状 27"/>
          <p:cNvCxnSpPr>
            <a:stCxn id="25" idx="2"/>
          </p:cNvCxnSpPr>
          <p:nvPr/>
        </p:nvCxnSpPr>
        <p:spPr>
          <a:xfrm rot="5400000">
            <a:off x="7944635" y="3152001"/>
            <a:ext cx="160382" cy="571504"/>
          </a:xfrm>
          <a:prstGeom prst="curvedConnector2">
            <a:avLst/>
          </a:prstGeom>
          <a:ln w="28575">
            <a:solidFill>
              <a:srgbClr val="7030A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144904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p:txBody>
          <a:bodyPr/>
          <a:lstStyle/>
          <a:p>
            <a:pPr algn="just">
              <a:buNone/>
            </a:pPr>
            <a:r>
              <a:rPr lang="zh-CN" altLang="en-US" sz="3200" dirty="0" smtClean="0"/>
              <a:t>五</a:t>
            </a:r>
            <a:r>
              <a:rPr lang="zh-CN" altLang="en-US" sz="3200" dirty="0"/>
              <a:t>、</a:t>
            </a:r>
            <a:r>
              <a:rPr lang="zh-CN" altLang="en-US" sz="3200" dirty="0" smtClean="0"/>
              <a:t>脾触</a:t>
            </a:r>
            <a:r>
              <a:rPr lang="zh-CN" altLang="en-US" sz="3200" dirty="0"/>
              <a:t>诊</a:t>
            </a:r>
          </a:p>
          <a:p>
            <a:pPr lvl="1" algn="just"/>
            <a:r>
              <a:rPr lang="zh-CN" altLang="en-US" dirty="0" smtClean="0"/>
              <a:t>方法</a:t>
            </a:r>
            <a:endParaRPr lang="en-US" altLang="zh-CN" dirty="0" smtClean="0"/>
          </a:p>
          <a:p>
            <a:pPr lvl="2" algn="just"/>
            <a:r>
              <a:rPr dirty="0"/>
              <a:t>双手触诊</a:t>
            </a:r>
          </a:p>
          <a:p>
            <a:pPr lvl="1" algn="just"/>
            <a:r>
              <a:rPr lang="zh-CN" altLang="en-US" dirty="0" smtClean="0"/>
              <a:t>内容</a:t>
            </a:r>
            <a:endParaRPr lang="zh-CN" altLang="en-US" dirty="0" smtClean="0">
              <a:ea typeface="楷体_GB2312" pitchFamily="49" charset="-122"/>
            </a:endParaRPr>
          </a:p>
          <a:p>
            <a:pPr lvl="2" algn="just"/>
            <a:r>
              <a:rPr dirty="0"/>
              <a:t>大小</a:t>
            </a:r>
            <a:endParaRPr dirty="0">
              <a:ea typeface="楷体_GB2312" pitchFamily="49" charset="-122"/>
            </a:endParaRPr>
          </a:p>
          <a:p>
            <a:pPr lvl="3" algn="just"/>
            <a:r>
              <a:rPr sz="2800" dirty="0"/>
              <a:t>正常</a:t>
            </a:r>
          </a:p>
          <a:p>
            <a:pPr lvl="3" algn="just"/>
            <a:r>
              <a:rPr lang="zh-CN" altLang="en-US" sz="2800" dirty="0"/>
              <a:t>脾</a:t>
            </a:r>
            <a:r>
              <a:rPr sz="2800" dirty="0" err="1" smtClean="0"/>
              <a:t>大的测量</a:t>
            </a:r>
            <a:endParaRPr sz="2800" dirty="0"/>
          </a:p>
          <a:p>
            <a:pPr lvl="2" algn="just"/>
            <a:r>
              <a:rPr dirty="0"/>
              <a:t>质地</a:t>
            </a:r>
            <a:endParaRPr dirty="0">
              <a:ea typeface="楷体_GB2312" pitchFamily="49" charset="-122"/>
            </a:endParaRPr>
          </a:p>
          <a:p>
            <a:pPr lvl="2" algn="just"/>
            <a:r>
              <a:rPr dirty="0"/>
              <a:t>表面形态</a:t>
            </a:r>
          </a:p>
          <a:p>
            <a:pPr lvl="1"/>
            <a:r>
              <a:rPr lang="zh-CN" altLang="en-US" dirty="0" smtClean="0"/>
              <a:t>引起</a:t>
            </a:r>
            <a:r>
              <a:rPr lang="zh-CN" altLang="en-US" dirty="0" smtClean="0"/>
              <a:t>脾大</a:t>
            </a:r>
            <a:r>
              <a:rPr lang="zh-CN" altLang="en-US" dirty="0" smtClean="0"/>
              <a:t>的常见疾病</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D:\sun\教学\评估\图片\扫描图\腹部\脾脏触诊1.gif.jpg"/>
          <p:cNvPicPr>
            <a:picLocks noChangeAspect="1" noChangeArrowheads="1"/>
          </p:cNvPicPr>
          <p:nvPr/>
        </p:nvPicPr>
        <p:blipFill>
          <a:blip r:embed="rId2"/>
          <a:srcRect/>
          <a:stretch>
            <a:fillRect/>
          </a:stretch>
        </p:blipFill>
        <p:spPr bwMode="auto">
          <a:xfrm>
            <a:off x="5381620" y="1000109"/>
            <a:ext cx="2323008" cy="1612897"/>
          </a:xfrm>
          <a:prstGeom prst="rect">
            <a:avLst/>
          </a:prstGeom>
          <a:noFill/>
          <a:ln w="9525">
            <a:noFill/>
            <a:miter lim="800000"/>
            <a:headEnd/>
            <a:tailEnd/>
          </a:ln>
        </p:spPr>
      </p:pic>
      <p:pic>
        <p:nvPicPr>
          <p:cNvPr id="6" name="Picture 6" descr="D:\sun\教学\评估\图片\扫描图\腹部\脾脏肿大1.jpg"/>
          <p:cNvPicPr>
            <a:picLocks noChangeAspect="1" noChangeArrowheads="1"/>
          </p:cNvPicPr>
          <p:nvPr/>
        </p:nvPicPr>
        <p:blipFill>
          <a:blip r:embed="rId3" cstate="screen"/>
          <a:srcRect/>
          <a:stretch>
            <a:fillRect/>
          </a:stretch>
        </p:blipFill>
        <p:spPr bwMode="auto">
          <a:xfrm>
            <a:off x="6238877" y="2857497"/>
            <a:ext cx="1410063" cy="1857367"/>
          </a:xfrm>
          <a:prstGeom prst="rect">
            <a:avLst/>
          </a:prstGeom>
          <a:noFill/>
          <a:ln w="9525">
            <a:noFill/>
            <a:miter lim="800000"/>
            <a:headEnd/>
            <a:tailEnd/>
          </a:ln>
        </p:spPr>
      </p:pic>
    </p:spTree>
    <p:extLst>
      <p:ext uri="{BB962C8B-B14F-4D97-AF65-F5344CB8AC3E}">
        <p14:creationId xmlns:p14="http://schemas.microsoft.com/office/powerpoint/2010/main" val="3408399891"/>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p:txBody>
          <a:bodyPr/>
          <a:lstStyle/>
          <a:p>
            <a:pPr algn="just">
              <a:buNone/>
            </a:pPr>
            <a:r>
              <a:rPr lang="zh-CN" altLang="en-US" b="1" dirty="0" smtClean="0"/>
              <a:t>六、胆囊触诊</a:t>
            </a:r>
            <a:endParaRPr lang="zh-CN" altLang="en-US" dirty="0" smtClean="0"/>
          </a:p>
          <a:p>
            <a:pPr lvl="1" algn="just"/>
            <a:r>
              <a:rPr lang="zh-CN" altLang="en-US" dirty="0" smtClean="0"/>
              <a:t>大小</a:t>
            </a:r>
            <a:endParaRPr lang="zh-CN" altLang="en-US" dirty="0" smtClean="0">
              <a:ea typeface="楷体_GB2312" pitchFamily="49" charset="-122"/>
            </a:endParaRPr>
          </a:p>
          <a:p>
            <a:pPr lvl="1" algn="just"/>
            <a:r>
              <a:rPr lang="zh-CN" altLang="en-US" dirty="0" smtClean="0"/>
              <a:t>压痛</a:t>
            </a:r>
          </a:p>
          <a:p>
            <a:pPr lvl="2" algn="just"/>
            <a:r>
              <a:rPr dirty="0"/>
              <a:t>莫菲氏征</a:t>
            </a:r>
            <a:r>
              <a:rPr lang="en-US" altLang="zh-CN" dirty="0"/>
              <a:t>(</a:t>
            </a:r>
            <a:r>
              <a:rPr lang="en-US" altLang="zh-CN" i="1" dirty="0">
                <a:latin typeface="Times New Roman" pitchFamily="18" charset="0"/>
              </a:rPr>
              <a:t>Murphy sign</a:t>
            </a:r>
            <a:r>
              <a:rPr lang="en-US" altLang="zh-CN" dirty="0" smtClean="0"/>
              <a:t>)</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4337" name="Picture 1" descr="DSC00769"/>
          <p:cNvPicPr>
            <a:picLocks noChangeAspect="1" noChangeArrowheads="1"/>
          </p:cNvPicPr>
          <p:nvPr/>
        </p:nvPicPr>
        <p:blipFill>
          <a:blip r:embed="rId2"/>
          <a:srcRect/>
          <a:stretch>
            <a:fillRect/>
          </a:stretch>
        </p:blipFill>
        <p:spPr bwMode="auto">
          <a:xfrm>
            <a:off x="4381488" y="3714752"/>
            <a:ext cx="2179716" cy="1861936"/>
          </a:xfrm>
          <a:prstGeom prst="rect">
            <a:avLst/>
          </a:prstGeom>
          <a:noFill/>
          <a:ln w="9525">
            <a:noFill/>
            <a:miter lim="800000"/>
            <a:headEnd/>
            <a:tailEnd/>
          </a:ln>
        </p:spPr>
      </p:pic>
    </p:spTree>
    <p:extLst>
      <p:ext uri="{BB962C8B-B14F-4D97-AF65-F5344CB8AC3E}">
        <p14:creationId xmlns:p14="http://schemas.microsoft.com/office/powerpoint/2010/main" val="262519987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触  诊</a:t>
            </a:r>
            <a:endParaRPr lang="zh-CN" altLang="en-US" dirty="0"/>
          </a:p>
        </p:txBody>
      </p:sp>
      <p:sp>
        <p:nvSpPr>
          <p:cNvPr id="3" name="内容占位符 2"/>
          <p:cNvSpPr>
            <a:spLocks noGrp="1"/>
          </p:cNvSpPr>
          <p:nvPr>
            <p:ph idx="1"/>
          </p:nvPr>
        </p:nvSpPr>
        <p:spPr/>
        <p:txBody>
          <a:bodyPr/>
          <a:lstStyle/>
          <a:p>
            <a:pPr algn="just">
              <a:buNone/>
            </a:pPr>
            <a:r>
              <a:rPr lang="zh-CN" altLang="en-US" b="1" dirty="0"/>
              <a:t>七</a:t>
            </a:r>
            <a:r>
              <a:rPr lang="zh-CN" altLang="en-US" b="1" dirty="0" smtClean="0"/>
              <a:t>、膀胱触诊</a:t>
            </a:r>
            <a:endParaRPr lang="zh-CN" altLang="en-US" dirty="0" smtClean="0"/>
          </a:p>
          <a:p>
            <a:pPr lvl="1" algn="just"/>
            <a:r>
              <a:rPr lang="zh-CN" altLang="en-US" dirty="0" smtClean="0"/>
              <a:t>正常膀胱空虚时不能触及</a:t>
            </a:r>
            <a:endParaRPr lang="en-US" altLang="zh-CN" dirty="0" smtClean="0"/>
          </a:p>
          <a:p>
            <a:pPr lvl="1" algn="just"/>
            <a:r>
              <a:rPr lang="zh-CN" altLang="en-US" dirty="0" smtClean="0"/>
              <a:t>采用单手滑动触诊</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16491785"/>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lgn="just"/>
            <a:r>
              <a:rPr lang="zh-CN" altLang="en-US" dirty="0"/>
              <a:t>第四</a:t>
            </a:r>
            <a:r>
              <a:rPr lang="zh-CN" altLang="en-US" dirty="0" smtClean="0"/>
              <a:t>节  </a:t>
            </a:r>
            <a:r>
              <a:rPr lang="zh-CN" altLang="en-US" dirty="0" smtClean="0"/>
              <a:t>叩  诊</a:t>
            </a:r>
            <a:endParaRPr lang="zh-CN" altLang="en-US" dirty="0"/>
          </a:p>
        </p:txBody>
      </p:sp>
      <p:sp>
        <p:nvSpPr>
          <p:cNvPr id="3" name="内容占位符 2"/>
          <p:cNvSpPr>
            <a:spLocks noGrp="1"/>
          </p:cNvSpPr>
          <p:nvPr>
            <p:ph idx="1"/>
          </p:nvPr>
        </p:nvSpPr>
        <p:spPr>
          <a:xfrm>
            <a:off x="347730" y="1214422"/>
            <a:ext cx="7748534" cy="5033978"/>
          </a:xfrm>
        </p:spPr>
        <p:txBody>
          <a:bodyPr/>
          <a:lstStyle/>
          <a:p>
            <a:pPr algn="just">
              <a:lnSpc>
                <a:spcPct val="150000"/>
              </a:lnSpc>
            </a:pPr>
            <a:r>
              <a:rPr lang="zh-CN" altLang="en-US" dirty="0" smtClean="0"/>
              <a:t>叩诊的目的</a:t>
            </a:r>
          </a:p>
          <a:p>
            <a:pPr lvl="1" algn="just">
              <a:lnSpc>
                <a:spcPct val="150000"/>
              </a:lnSpc>
            </a:pPr>
            <a:r>
              <a:rPr lang="zh-CN" altLang="en-US" dirty="0" smtClean="0">
                <a:latin typeface="楷体_GB2312" pitchFamily="49" charset="-122"/>
                <a:ea typeface="楷体_GB2312" pitchFamily="49" charset="-122"/>
              </a:rPr>
              <a:t>了解某些实质脏器的大小、叩痛及空腔脏器的扩张</a:t>
            </a:r>
            <a:r>
              <a:rPr lang="zh-CN" altLang="en-US" dirty="0" smtClean="0">
                <a:latin typeface="楷体_GB2312" pitchFamily="49" charset="-122"/>
                <a:ea typeface="楷体_GB2312" pitchFamily="49" charset="-122"/>
              </a:rPr>
              <a:t>程度</a:t>
            </a:r>
            <a:endParaRPr lang="zh-CN" altLang="en-US" dirty="0" smtClean="0">
              <a:latin typeface="楷体_GB2312" pitchFamily="49" charset="-122"/>
              <a:ea typeface="楷体_GB2312" pitchFamily="49" charset="-122"/>
            </a:endParaRPr>
          </a:p>
          <a:p>
            <a:pPr lvl="1" algn="just">
              <a:lnSpc>
                <a:spcPct val="150000"/>
              </a:lnSpc>
            </a:pPr>
            <a:r>
              <a:rPr lang="zh-CN" altLang="en-US" dirty="0" smtClean="0">
                <a:latin typeface="楷体_GB2312" pitchFamily="49" charset="-122"/>
                <a:ea typeface="楷体_GB2312" pitchFamily="49" charset="-122"/>
              </a:rPr>
              <a:t>鉴别腹水和胀</a:t>
            </a:r>
            <a:r>
              <a:rPr lang="zh-CN" altLang="en-US" dirty="0" smtClean="0">
                <a:latin typeface="楷体_GB2312" pitchFamily="49" charset="-122"/>
                <a:ea typeface="楷体_GB2312" pitchFamily="49" charset="-122"/>
              </a:rPr>
              <a:t>气</a:t>
            </a:r>
            <a:endParaRPr lang="zh-CN" altLang="en-US" dirty="0">
              <a:latin typeface="楷体_GB2312" pitchFamily="49" charset="-122"/>
              <a:ea typeface="楷体_GB2312" pitchFamily="49"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暴风截屏20110612011327"/>
          <p:cNvPicPr>
            <a:picLocks noChangeAspect="1" noChangeArrowheads="1"/>
          </p:cNvPicPr>
          <p:nvPr/>
        </p:nvPicPr>
        <p:blipFill>
          <a:blip r:embed="rId2" cstate="screen"/>
          <a:srcRect/>
          <a:stretch>
            <a:fillRect/>
          </a:stretch>
        </p:blipFill>
        <p:spPr bwMode="auto">
          <a:xfrm>
            <a:off x="7453322" y="2928935"/>
            <a:ext cx="2143140" cy="1700043"/>
          </a:xfrm>
          <a:prstGeom prst="rect">
            <a:avLst/>
          </a:prstGeom>
          <a:noFill/>
          <a:ln w="9525">
            <a:noFill/>
            <a:miter lim="800000"/>
            <a:headEnd/>
            <a:tailEnd/>
          </a:ln>
        </p:spPr>
      </p:pic>
    </p:spTree>
    <p:extLst>
      <p:ext uri="{BB962C8B-B14F-4D97-AF65-F5344CB8AC3E}">
        <p14:creationId xmlns:p14="http://schemas.microsoft.com/office/powerpoint/2010/main" val="2579514025"/>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lgn="just">
              <a:buNone/>
            </a:pPr>
            <a:r>
              <a:rPr lang="zh-CN" altLang="en-US" dirty="0"/>
              <a:t>第四节  叩  诊</a:t>
            </a:r>
            <a:endParaRPr lang="zh-CN" altLang="en-US" dirty="0"/>
          </a:p>
        </p:txBody>
      </p:sp>
      <p:sp>
        <p:nvSpPr>
          <p:cNvPr id="3" name="内容占位符 2"/>
          <p:cNvSpPr>
            <a:spLocks noGrp="1"/>
          </p:cNvSpPr>
          <p:nvPr>
            <p:ph idx="1"/>
          </p:nvPr>
        </p:nvSpPr>
        <p:spPr>
          <a:xfrm>
            <a:off x="836760" y="1214422"/>
            <a:ext cx="5643602" cy="5643578"/>
          </a:xfrm>
        </p:spPr>
        <p:txBody>
          <a:bodyPr/>
          <a:lstStyle/>
          <a:p>
            <a:pPr algn="just">
              <a:buNone/>
            </a:pPr>
            <a:r>
              <a:rPr lang="zh-CN" altLang="en-US" sz="2800" dirty="0" smtClean="0"/>
              <a:t>一</a:t>
            </a:r>
            <a:r>
              <a:rPr lang="zh-CN" altLang="en-US" sz="2800" dirty="0"/>
              <a:t>、</a:t>
            </a:r>
            <a:r>
              <a:rPr lang="zh-CN" altLang="en-US" sz="2800" dirty="0" smtClean="0"/>
              <a:t>腹部叩诊</a:t>
            </a:r>
            <a:r>
              <a:rPr lang="zh-CN" altLang="en-US" sz="2800" dirty="0" smtClean="0"/>
              <a:t>音</a:t>
            </a:r>
          </a:p>
          <a:p>
            <a:pPr lvl="1" algn="just"/>
            <a:r>
              <a:rPr lang="zh-CN" altLang="en-US" sz="2400" dirty="0" smtClean="0"/>
              <a:t>正常</a:t>
            </a:r>
          </a:p>
          <a:p>
            <a:pPr lvl="2" algn="just"/>
            <a:r>
              <a:rPr lang="zh-CN" altLang="en-US" sz="2400" dirty="0" smtClean="0"/>
              <a:t>鼓音</a:t>
            </a:r>
          </a:p>
          <a:p>
            <a:pPr lvl="1" algn="just"/>
            <a:r>
              <a:rPr lang="zh-CN" altLang="en-US" sz="2400" dirty="0" smtClean="0"/>
              <a:t>鼓音明显、范围增大</a:t>
            </a:r>
          </a:p>
          <a:p>
            <a:pPr lvl="2" algn="just"/>
            <a:r>
              <a:rPr lang="zh-CN" altLang="en-US" sz="2400" dirty="0" smtClean="0"/>
              <a:t>胃肠道胀气</a:t>
            </a:r>
            <a:endParaRPr lang="en-US" altLang="zh-CN" sz="2400" dirty="0" smtClean="0"/>
          </a:p>
          <a:p>
            <a:pPr lvl="2" algn="just"/>
            <a:r>
              <a:rPr lang="zh-CN" altLang="en-US" sz="2400" dirty="0" smtClean="0"/>
              <a:t>人工气腹</a:t>
            </a:r>
            <a:endParaRPr lang="en-US" altLang="zh-CN" sz="2400" dirty="0" smtClean="0"/>
          </a:p>
          <a:p>
            <a:pPr lvl="2" algn="just"/>
            <a:r>
              <a:rPr lang="zh-CN" altLang="en-US" sz="2400" dirty="0" smtClean="0"/>
              <a:t>胃肠穿孔等</a:t>
            </a:r>
          </a:p>
          <a:p>
            <a:pPr lvl="1" algn="just"/>
            <a:r>
              <a:rPr lang="zh-CN" altLang="en-US" sz="2400" dirty="0" smtClean="0"/>
              <a:t>鼓音范围缩小</a:t>
            </a:r>
          </a:p>
          <a:p>
            <a:pPr lvl="2" algn="just"/>
            <a:r>
              <a:rPr lang="zh-CN" altLang="en-US" sz="2400" dirty="0" smtClean="0"/>
              <a:t>肝脏或脾脏等脏器肿大</a:t>
            </a:r>
            <a:endParaRPr lang="en-US" altLang="zh-CN" sz="2400" dirty="0" smtClean="0"/>
          </a:p>
          <a:p>
            <a:pPr lvl="2" algn="just"/>
            <a:r>
              <a:rPr lang="zh-CN" altLang="en-US" sz="2400" dirty="0" smtClean="0"/>
              <a:t>有大量腹水</a:t>
            </a:r>
            <a:endParaRPr lang="en-US" altLang="zh-CN" sz="2400" dirty="0" smtClean="0"/>
          </a:p>
          <a:p>
            <a:pPr lvl="2" algn="just"/>
            <a:r>
              <a:rPr lang="zh-CN" altLang="en-US" sz="2400" dirty="0" smtClean="0"/>
              <a:t>腹腔</a:t>
            </a:r>
            <a:r>
              <a:rPr lang="zh-CN" altLang="en-US" sz="2400" dirty="0"/>
              <a:t>内肿瘤</a:t>
            </a:r>
            <a:endParaRPr lang="en-US" altLang="zh-CN" sz="2400" dirty="0"/>
          </a:p>
          <a:p>
            <a:pPr lvl="2" algn="just"/>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37995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第五节  嗅  诊</a:t>
            </a:r>
            <a:endParaRPr lang="zh-CN" altLang="en-US" dirty="0"/>
          </a:p>
        </p:txBody>
      </p:sp>
      <p:sp>
        <p:nvSpPr>
          <p:cNvPr id="3" name="内容占位符 2"/>
          <p:cNvSpPr>
            <a:spLocks noGrp="1"/>
          </p:cNvSpPr>
          <p:nvPr>
            <p:ph idx="1"/>
          </p:nvPr>
        </p:nvSpPr>
        <p:spPr/>
        <p:txBody>
          <a:bodyPr/>
          <a:lstStyle/>
          <a:p>
            <a:r>
              <a:rPr lang="zh-CN" altLang="en-US" dirty="0" smtClean="0"/>
              <a:t>概念</a:t>
            </a:r>
            <a:endParaRPr lang="en-US" altLang="zh-CN" dirty="0" smtClean="0"/>
          </a:p>
          <a:p>
            <a:pPr lvl="1"/>
            <a:r>
              <a:rPr lang="zh-CN" altLang="en-US" dirty="0">
                <a:latin typeface="华文楷体" pitchFamily="2" charset="-122"/>
                <a:ea typeface="华文楷体" pitchFamily="2" charset="-122"/>
              </a:rPr>
              <a:t>用</a:t>
            </a:r>
            <a:r>
              <a:rPr b="1" dirty="0" err="1" smtClean="0">
                <a:solidFill>
                  <a:srgbClr val="C00000"/>
                </a:solidFill>
                <a:latin typeface="华文楷体" pitchFamily="2" charset="-122"/>
                <a:ea typeface="华文楷体" pitchFamily="2" charset="-122"/>
              </a:rPr>
              <a:t>嗅觉</a:t>
            </a:r>
            <a:r>
              <a:rPr lang="zh-CN" altLang="en-US" dirty="0">
                <a:latin typeface="华文楷体" pitchFamily="2" charset="-122"/>
                <a:ea typeface="华文楷体" pitchFamily="2" charset="-122"/>
              </a:rPr>
              <a:t>来</a:t>
            </a:r>
            <a:r>
              <a:rPr dirty="0" err="1" smtClean="0">
                <a:latin typeface="华文楷体" pitchFamily="2" charset="-122"/>
                <a:ea typeface="华文楷体" pitchFamily="2" charset="-122"/>
              </a:rPr>
              <a:t>辨别发自被评估者的各种气味与</a:t>
            </a:r>
            <a:r>
              <a:rPr lang="zh-CN" altLang="en-US" dirty="0" smtClean="0">
                <a:latin typeface="华文楷体" pitchFamily="2" charset="-122"/>
                <a:ea typeface="华文楷体" pitchFamily="2" charset="-122"/>
              </a:rPr>
              <a:t>疾病之间</a:t>
            </a:r>
            <a:r>
              <a:rPr dirty="0" err="1" smtClean="0">
                <a:latin typeface="华文楷体" pitchFamily="2" charset="-122"/>
                <a:ea typeface="华文楷体" pitchFamily="2" charset="-122"/>
              </a:rPr>
              <a:t>的关系</a:t>
            </a:r>
            <a:endParaRPr lang="en-US" altLang="zh-CN" dirty="0">
              <a:latin typeface="华文楷体" pitchFamily="2" charset="-122"/>
              <a:ea typeface="华文楷体" pitchFamily="2" charset="-122"/>
            </a:endParaRPr>
          </a:p>
          <a:p>
            <a:pPr lvl="1"/>
            <a:r>
              <a:rPr dirty="0" smtClean="0"/>
              <a:t>不同疾病造成气味的性质与特点完全不同，嗅诊可提供重要而有意义的诊断线索</a:t>
            </a:r>
            <a:endParaRPr lang="en-US" altLang="zh-CN" dirty="0" smtClean="0"/>
          </a:p>
          <a:p>
            <a:r>
              <a:rPr lang="zh-CN" altLang="en-US" dirty="0" smtClean="0"/>
              <a:t>方法</a:t>
            </a:r>
            <a:endParaRPr lang="en-US" altLang="zh-CN" dirty="0" smtClean="0"/>
          </a:p>
          <a:p>
            <a:pPr lvl="1"/>
            <a:r>
              <a:rPr altLang="en-US" dirty="0" smtClean="0"/>
              <a:t>轻轻扇向鼻部</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嗅诊1"/>
          <p:cNvPicPr>
            <a:picLocks noChangeAspect="1" noChangeArrowheads="1"/>
          </p:cNvPicPr>
          <p:nvPr/>
        </p:nvPicPr>
        <p:blipFill>
          <a:blip r:embed="rId2"/>
          <a:srcRect/>
          <a:stretch>
            <a:fillRect/>
          </a:stretch>
        </p:blipFill>
        <p:spPr bwMode="auto">
          <a:xfrm>
            <a:off x="5424846" y="3912243"/>
            <a:ext cx="1634234" cy="2178979"/>
          </a:xfrm>
          <a:prstGeom prst="rect">
            <a:avLst/>
          </a:prstGeom>
          <a:noFill/>
          <a:ln w="9525">
            <a:noFill/>
            <a:miter lim="800000"/>
            <a:headEnd/>
            <a:tailEnd/>
          </a:ln>
        </p:spPr>
      </p:pic>
    </p:spTree>
    <p:extLst>
      <p:ext uri="{BB962C8B-B14F-4D97-AF65-F5344CB8AC3E}">
        <p14:creationId xmlns:p14="http://schemas.microsoft.com/office/powerpoint/2010/main" val="1950725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200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lgn="just">
              <a:buNone/>
            </a:pPr>
            <a:r>
              <a:rPr lang="zh-CN" altLang="en-US" dirty="0"/>
              <a:t>第四节  叩  诊</a:t>
            </a:r>
            <a:endParaRPr lang="zh-CN" altLang="en-US" dirty="0"/>
          </a:p>
        </p:txBody>
      </p:sp>
      <p:sp>
        <p:nvSpPr>
          <p:cNvPr id="3" name="内容占位符 2"/>
          <p:cNvSpPr>
            <a:spLocks noGrp="1"/>
          </p:cNvSpPr>
          <p:nvPr>
            <p:ph idx="1"/>
          </p:nvPr>
        </p:nvSpPr>
        <p:spPr/>
        <p:txBody>
          <a:bodyPr/>
          <a:lstStyle/>
          <a:p>
            <a:pPr algn="just">
              <a:buNone/>
            </a:pPr>
            <a:r>
              <a:rPr lang="zh-CN" altLang="en-US" dirty="0" smtClean="0"/>
              <a:t>二</a:t>
            </a:r>
            <a:r>
              <a:rPr lang="zh-CN" altLang="en-US" dirty="0"/>
              <a:t>、</a:t>
            </a:r>
            <a:r>
              <a:rPr lang="zh-CN" altLang="en-US" dirty="0" smtClean="0"/>
              <a:t>肝叩诊</a:t>
            </a:r>
            <a:endParaRPr lang="zh-CN" altLang="en-US" dirty="0" smtClean="0"/>
          </a:p>
          <a:p>
            <a:pPr marL="457200" lvl="1" indent="0" algn="just">
              <a:buNone/>
            </a:pPr>
            <a:r>
              <a:rPr lang="zh-CN" altLang="en-US" dirty="0" smtClean="0"/>
              <a:t>（一）肝</a:t>
            </a:r>
            <a:r>
              <a:rPr lang="zh-CN" altLang="en-US" dirty="0" smtClean="0"/>
              <a:t>上界及肝下界</a:t>
            </a:r>
          </a:p>
          <a:p>
            <a:pPr lvl="2" algn="just"/>
            <a:r>
              <a:rPr lang="zh-CN" altLang="en-US" dirty="0" smtClean="0"/>
              <a:t>相对浊音界</a:t>
            </a:r>
            <a:endParaRPr lang="zh-CN" altLang="en-US" dirty="0" smtClean="0">
              <a:ea typeface="楷体_GB2312" pitchFamily="49" charset="-122"/>
            </a:endParaRPr>
          </a:p>
          <a:p>
            <a:pPr lvl="2" algn="just"/>
            <a:r>
              <a:rPr lang="zh-CN" altLang="en-US" dirty="0" smtClean="0"/>
              <a:t>绝对浊音界</a:t>
            </a:r>
          </a:p>
          <a:p>
            <a:pPr marL="457200" lvl="1" indent="0" algn="just">
              <a:buNone/>
            </a:pPr>
            <a:r>
              <a:rPr lang="zh-CN" altLang="en-US" dirty="0" smtClean="0"/>
              <a:t>（二）肝区</a:t>
            </a:r>
            <a:r>
              <a:rPr lang="zh-CN" altLang="en-US" dirty="0" smtClean="0"/>
              <a:t>叩击痛</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D:\sun\教学\评估\图片\扫描图\胸肺\肺下界移动度2.jpg"/>
          <p:cNvPicPr>
            <a:picLocks noChangeAspect="1" noChangeArrowheads="1"/>
          </p:cNvPicPr>
          <p:nvPr/>
        </p:nvPicPr>
        <p:blipFill>
          <a:blip r:embed="rId2"/>
          <a:srcRect/>
          <a:stretch>
            <a:fillRect/>
          </a:stretch>
        </p:blipFill>
        <p:spPr bwMode="auto">
          <a:xfrm>
            <a:off x="8613394" y="3652822"/>
            <a:ext cx="1629062" cy="1148245"/>
          </a:xfrm>
          <a:prstGeom prst="rect">
            <a:avLst/>
          </a:prstGeom>
          <a:noFill/>
          <a:ln w="9525">
            <a:noFill/>
            <a:miter lim="800000"/>
            <a:headEnd/>
            <a:tailEnd/>
          </a:ln>
        </p:spPr>
      </p:pic>
      <p:pic>
        <p:nvPicPr>
          <p:cNvPr id="6" name="Picture 4" descr="D:\sun\教学\评估\图片\扫描图\胸肺\肺下界移动度1.jpg"/>
          <p:cNvPicPr>
            <a:picLocks noChangeAspect="1" noChangeArrowheads="1"/>
          </p:cNvPicPr>
          <p:nvPr/>
        </p:nvPicPr>
        <p:blipFill>
          <a:blip r:embed="rId3"/>
          <a:srcRect/>
          <a:stretch>
            <a:fillRect/>
          </a:stretch>
        </p:blipFill>
        <p:spPr bwMode="auto">
          <a:xfrm>
            <a:off x="8596330" y="1928802"/>
            <a:ext cx="1646126" cy="1134350"/>
          </a:xfrm>
          <a:prstGeom prst="rect">
            <a:avLst/>
          </a:prstGeom>
          <a:noFill/>
          <a:ln w="9525">
            <a:noFill/>
            <a:miter lim="800000"/>
            <a:headEnd/>
            <a:tailEnd/>
          </a:ln>
        </p:spPr>
      </p:pic>
      <p:pic>
        <p:nvPicPr>
          <p:cNvPr id="7" name="Picture 2" descr="DSC00773"/>
          <p:cNvPicPr>
            <a:picLocks noChangeAspect="1" noChangeArrowheads="1"/>
          </p:cNvPicPr>
          <p:nvPr/>
        </p:nvPicPr>
        <p:blipFill>
          <a:blip r:embed="rId4"/>
          <a:srcRect/>
          <a:stretch>
            <a:fillRect/>
          </a:stretch>
        </p:blipFill>
        <p:spPr bwMode="auto">
          <a:xfrm>
            <a:off x="3797107" y="4145999"/>
            <a:ext cx="1987637" cy="1481135"/>
          </a:xfrm>
          <a:prstGeom prst="rect">
            <a:avLst/>
          </a:prstGeom>
          <a:noFill/>
          <a:ln w="9525">
            <a:noFill/>
            <a:miter lim="800000"/>
            <a:headEnd/>
            <a:tailEnd/>
          </a:ln>
        </p:spPr>
      </p:pic>
      <p:pic>
        <p:nvPicPr>
          <p:cNvPr id="1026" name="Picture 2"/>
          <p:cNvPicPr>
            <a:picLocks noChangeArrowheads="1"/>
          </p:cNvPicPr>
          <p:nvPr/>
        </p:nvPicPr>
        <p:blipFill>
          <a:blip r:embed="rId5" cstate="print"/>
          <a:srcRect t="-194" b="-389"/>
          <a:stretch>
            <a:fillRect/>
          </a:stretch>
        </p:blipFill>
        <p:spPr bwMode="auto">
          <a:xfrm>
            <a:off x="6238876" y="1785927"/>
            <a:ext cx="1871656" cy="1571619"/>
          </a:xfrm>
          <a:prstGeom prst="rect">
            <a:avLst/>
          </a:prstGeom>
          <a:noFill/>
          <a:ln w="9525">
            <a:noFill/>
            <a:miter lim="800000"/>
            <a:headEnd/>
            <a:tailEnd/>
          </a:ln>
        </p:spPr>
      </p:pic>
    </p:spTree>
    <p:extLst>
      <p:ext uri="{BB962C8B-B14F-4D97-AF65-F5344CB8AC3E}">
        <p14:creationId xmlns:p14="http://schemas.microsoft.com/office/powerpoint/2010/main" val="3775317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叩  诊</a:t>
            </a:r>
            <a:endParaRPr lang="zh-CN" altLang="en-US" dirty="0"/>
          </a:p>
        </p:txBody>
      </p:sp>
      <p:sp>
        <p:nvSpPr>
          <p:cNvPr id="3" name="内容占位符 2"/>
          <p:cNvSpPr>
            <a:spLocks noGrp="1"/>
          </p:cNvSpPr>
          <p:nvPr>
            <p:ph idx="1"/>
          </p:nvPr>
        </p:nvSpPr>
        <p:spPr>
          <a:xfrm>
            <a:off x="828668" y="1381847"/>
            <a:ext cx="6910406" cy="5033978"/>
          </a:xfrm>
        </p:spPr>
        <p:txBody>
          <a:bodyPr/>
          <a:lstStyle/>
          <a:p>
            <a:pPr algn="just">
              <a:buNone/>
            </a:pPr>
            <a:r>
              <a:rPr lang="zh-CN" altLang="en-US" sz="2800" dirty="0" smtClean="0"/>
              <a:t>三</a:t>
            </a:r>
            <a:r>
              <a:rPr lang="zh-CN" altLang="en-US" sz="2800" dirty="0"/>
              <a:t>、</a:t>
            </a:r>
            <a:r>
              <a:rPr lang="zh-CN" altLang="en-US" sz="2800" dirty="0" smtClean="0"/>
              <a:t>腹水</a:t>
            </a:r>
            <a:r>
              <a:rPr lang="zh-CN" altLang="en-US" sz="2800" dirty="0"/>
              <a:t>的叩诊</a:t>
            </a:r>
          </a:p>
          <a:p>
            <a:pPr lvl="1" algn="just"/>
            <a:r>
              <a:rPr sz="2400" dirty="0"/>
              <a:t>移动性浊音</a:t>
            </a:r>
            <a:endParaRPr lang="en-US" altLang="zh-CN" dirty="0">
              <a:solidFill>
                <a:schemeClr val="tx2"/>
              </a:solidFill>
            </a:endParaRPr>
          </a:p>
          <a:p>
            <a:pPr lvl="2" algn="just"/>
            <a:r>
              <a:rPr dirty="0" smtClean="0"/>
              <a:t>定义</a:t>
            </a:r>
            <a:endParaRPr lang="en-US" dirty="0" smtClean="0"/>
          </a:p>
          <a:p>
            <a:pPr lvl="3" algn="just"/>
            <a:r>
              <a:rPr sz="2400" dirty="0"/>
              <a:t>随体位改变而浊音区发生改变的现象</a:t>
            </a:r>
          </a:p>
          <a:p>
            <a:pPr lvl="2" algn="just"/>
            <a:r>
              <a:rPr dirty="0" smtClean="0"/>
              <a:t>临床意义</a:t>
            </a:r>
            <a:endParaRPr lang="en-US" dirty="0" smtClean="0"/>
          </a:p>
          <a:p>
            <a:pPr lvl="3" algn="just"/>
            <a:r>
              <a:rPr sz="2400" dirty="0"/>
              <a:t>游离液体</a:t>
            </a:r>
            <a:r>
              <a:rPr lang="en-US" sz="2400" dirty="0"/>
              <a:t>1000</a:t>
            </a:r>
            <a:r>
              <a:rPr lang="en-US" altLang="zh-CN" sz="2400" dirty="0"/>
              <a:t>ml</a:t>
            </a:r>
            <a:r>
              <a:rPr sz="2400" dirty="0"/>
              <a:t>以上</a:t>
            </a:r>
          </a:p>
          <a:p>
            <a:pPr lvl="2" algn="just"/>
            <a:r>
              <a:rPr dirty="0" smtClean="0"/>
              <a:t>病因</a:t>
            </a:r>
            <a:endParaRPr lang="en-US" dirty="0" smtClean="0"/>
          </a:p>
          <a:p>
            <a:pPr lvl="3" algn="just"/>
            <a:r>
              <a:rPr sz="2400" dirty="0"/>
              <a:t>肝硬化、腹膜炎等</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D:\sun\教学\评估\图片\扫描图\腹部\移动性浊音1.jpg"/>
          <p:cNvPicPr>
            <a:picLocks noChangeAspect="1" noChangeArrowheads="1"/>
          </p:cNvPicPr>
          <p:nvPr/>
        </p:nvPicPr>
        <p:blipFill>
          <a:blip r:embed="rId2" cstate="screen"/>
          <a:srcRect/>
          <a:stretch>
            <a:fillRect/>
          </a:stretch>
        </p:blipFill>
        <p:spPr bwMode="auto">
          <a:xfrm>
            <a:off x="8721534" y="2071679"/>
            <a:ext cx="1946466" cy="1999229"/>
          </a:xfrm>
          <a:prstGeom prst="rect">
            <a:avLst/>
          </a:prstGeom>
          <a:noFill/>
          <a:ln w="9525">
            <a:noFill/>
            <a:miter lim="800000"/>
            <a:headEnd/>
            <a:tailEnd/>
          </a:ln>
        </p:spPr>
      </p:pic>
      <p:pic>
        <p:nvPicPr>
          <p:cNvPr id="6" name="Picture 7" descr="D:\sun\教学\评估\图片\扫描图\腹部\移动性浊音2.jpg"/>
          <p:cNvPicPr>
            <a:picLocks noChangeAspect="1" noChangeArrowheads="1"/>
          </p:cNvPicPr>
          <p:nvPr/>
        </p:nvPicPr>
        <p:blipFill>
          <a:blip r:embed="rId3"/>
          <a:srcRect/>
          <a:stretch>
            <a:fillRect/>
          </a:stretch>
        </p:blipFill>
        <p:spPr bwMode="auto">
          <a:xfrm>
            <a:off x="7739074" y="4500570"/>
            <a:ext cx="2643174" cy="1560346"/>
          </a:xfrm>
          <a:prstGeom prst="rect">
            <a:avLst/>
          </a:prstGeom>
          <a:noFill/>
          <a:ln w="9525">
            <a:noFill/>
            <a:miter lim="800000"/>
            <a:headEnd/>
            <a:tailEnd/>
          </a:ln>
        </p:spPr>
      </p:pic>
    </p:spTree>
    <p:extLst>
      <p:ext uri="{BB962C8B-B14F-4D97-AF65-F5344CB8AC3E}">
        <p14:creationId xmlns:p14="http://schemas.microsoft.com/office/powerpoint/2010/main" val="803867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叩  诊</a:t>
            </a:r>
            <a:endParaRPr lang="zh-CN" altLang="en-US" dirty="0"/>
          </a:p>
        </p:txBody>
      </p:sp>
      <p:sp>
        <p:nvSpPr>
          <p:cNvPr id="3" name="内容占位符 2"/>
          <p:cNvSpPr>
            <a:spLocks noGrp="1"/>
          </p:cNvSpPr>
          <p:nvPr>
            <p:ph idx="1"/>
          </p:nvPr>
        </p:nvSpPr>
        <p:spPr>
          <a:xfrm>
            <a:off x="573879" y="1214422"/>
            <a:ext cx="5695960" cy="5033978"/>
          </a:xfrm>
        </p:spPr>
        <p:txBody>
          <a:bodyPr/>
          <a:lstStyle/>
          <a:p>
            <a:pPr algn="just">
              <a:buNone/>
            </a:pPr>
            <a:r>
              <a:rPr lang="zh-CN" altLang="en-US" dirty="0" smtClean="0"/>
              <a:t>四</a:t>
            </a:r>
            <a:r>
              <a:rPr lang="zh-CN" altLang="en-US" dirty="0"/>
              <a:t>、</a:t>
            </a:r>
            <a:r>
              <a:rPr lang="zh-CN" altLang="en-US" dirty="0" smtClean="0"/>
              <a:t>肾叩诊</a:t>
            </a:r>
            <a:endParaRPr lang="zh-CN" altLang="en-US" dirty="0" smtClean="0"/>
          </a:p>
          <a:p>
            <a:pPr lvl="1" algn="just"/>
            <a:r>
              <a:rPr dirty="0" smtClean="0"/>
              <a:t>检查方法</a:t>
            </a:r>
            <a:endParaRPr lang="en-US" dirty="0" smtClean="0"/>
          </a:p>
          <a:p>
            <a:pPr lvl="2" algn="just"/>
            <a:r>
              <a:rPr dirty="0">
                <a:ea typeface="楷体_GB2312" pitchFamily="49" charset="-122"/>
              </a:rPr>
              <a:t>间接叩击</a:t>
            </a:r>
          </a:p>
          <a:p>
            <a:pPr lvl="1" algn="just"/>
            <a:r>
              <a:rPr lang="en-US" dirty="0" err="1" smtClean="0"/>
              <a:t>临床</a:t>
            </a:r>
            <a:r>
              <a:rPr dirty="0" smtClean="0"/>
              <a:t>意义</a:t>
            </a:r>
            <a:endParaRPr lang="en-US" dirty="0" smtClean="0"/>
          </a:p>
          <a:p>
            <a:pPr lvl="2" algn="just"/>
            <a:r>
              <a:rPr dirty="0">
                <a:ea typeface="楷体_GB2312" pitchFamily="49" charset="-122"/>
              </a:rPr>
              <a:t>肾盂肾炎、肾小球肾炎、肾结石、</a:t>
            </a:r>
            <a:r>
              <a:rPr dirty="0" smtClean="0">
                <a:ea typeface="楷体_GB2312" pitchFamily="49" charset="-122"/>
              </a:rPr>
              <a:t>肾结核等</a:t>
            </a:r>
            <a:endParaRPr dirty="0">
              <a:ea typeface="楷体_GB2312" pitchFamily="49"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6" name="Picture 2" descr="暴风截屏20110612012330"/>
          <p:cNvPicPr>
            <a:picLocks noChangeAspect="1" noChangeArrowheads="1"/>
          </p:cNvPicPr>
          <p:nvPr/>
        </p:nvPicPr>
        <p:blipFill>
          <a:blip r:embed="rId2" cstate="screen"/>
          <a:srcRect/>
          <a:stretch>
            <a:fillRect/>
          </a:stretch>
        </p:blipFill>
        <p:spPr bwMode="auto">
          <a:xfrm>
            <a:off x="8011327" y="3056977"/>
            <a:ext cx="1565542" cy="1348868"/>
          </a:xfrm>
          <a:prstGeom prst="rect">
            <a:avLst/>
          </a:prstGeom>
          <a:noFill/>
          <a:ln w="9525">
            <a:noFill/>
            <a:miter lim="800000"/>
            <a:headEnd/>
            <a:tailEnd/>
          </a:ln>
        </p:spPr>
      </p:pic>
    </p:spTree>
    <p:extLst>
      <p:ext uri="{BB962C8B-B14F-4D97-AF65-F5344CB8AC3E}">
        <p14:creationId xmlns:p14="http://schemas.microsoft.com/office/powerpoint/2010/main" val="1393253495"/>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叩  诊</a:t>
            </a:r>
            <a:endParaRPr lang="zh-CN" altLang="en-US" dirty="0"/>
          </a:p>
        </p:txBody>
      </p:sp>
      <p:sp>
        <p:nvSpPr>
          <p:cNvPr id="3" name="内容占位符 2"/>
          <p:cNvSpPr>
            <a:spLocks noGrp="1"/>
          </p:cNvSpPr>
          <p:nvPr>
            <p:ph idx="1"/>
          </p:nvPr>
        </p:nvSpPr>
        <p:spPr>
          <a:xfrm>
            <a:off x="870357" y="1214422"/>
            <a:ext cx="11480800" cy="4876800"/>
          </a:xfrm>
        </p:spPr>
        <p:txBody>
          <a:bodyPr/>
          <a:lstStyle/>
          <a:p>
            <a:pPr algn="just">
              <a:buNone/>
            </a:pPr>
            <a:r>
              <a:rPr lang="zh-CN" altLang="en-US" dirty="0" smtClean="0"/>
              <a:t>五</a:t>
            </a:r>
            <a:r>
              <a:rPr lang="zh-CN" altLang="en-US" dirty="0"/>
              <a:t>、</a:t>
            </a:r>
            <a:r>
              <a:rPr lang="zh-CN" altLang="en-US" dirty="0" smtClean="0"/>
              <a:t>膀胱</a:t>
            </a:r>
            <a:r>
              <a:rPr lang="zh-CN" altLang="en-US" dirty="0" smtClean="0"/>
              <a:t>叩诊</a:t>
            </a:r>
          </a:p>
          <a:p>
            <a:pPr lvl="1" algn="just"/>
            <a:r>
              <a:rPr dirty="0" smtClean="0"/>
              <a:t>主要用于判断膀胱的充盈程度</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7" name="Picture 3"/>
          <p:cNvPicPr>
            <a:picLocks noChangeAspect="1" noChangeArrowheads="1"/>
          </p:cNvPicPr>
          <p:nvPr/>
        </p:nvPicPr>
        <p:blipFill>
          <a:blip r:embed="rId2" cstate="screen"/>
          <a:srcRect/>
          <a:stretch>
            <a:fillRect/>
          </a:stretch>
        </p:blipFill>
        <p:spPr bwMode="auto">
          <a:xfrm>
            <a:off x="5472502" y="3138414"/>
            <a:ext cx="2276509" cy="1714512"/>
          </a:xfrm>
          <a:prstGeom prst="rect">
            <a:avLst/>
          </a:prstGeom>
          <a:noFill/>
          <a:ln w="9525">
            <a:noFill/>
            <a:miter lim="800000"/>
            <a:headEnd/>
            <a:tailEnd/>
          </a:ln>
        </p:spPr>
      </p:pic>
    </p:spTree>
    <p:extLst>
      <p:ext uri="{BB962C8B-B14F-4D97-AF65-F5344CB8AC3E}">
        <p14:creationId xmlns:p14="http://schemas.microsoft.com/office/powerpoint/2010/main" val="3343330188"/>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第五节  听  诊</a:t>
            </a:r>
            <a:endParaRPr lang="en-US" altLang="zh-CN" b="1" dirty="0" smtClean="0"/>
          </a:p>
        </p:txBody>
      </p:sp>
      <p:sp>
        <p:nvSpPr>
          <p:cNvPr id="3" name="内容占位符 2"/>
          <p:cNvSpPr>
            <a:spLocks noGrp="1"/>
          </p:cNvSpPr>
          <p:nvPr>
            <p:ph idx="1"/>
          </p:nvPr>
        </p:nvSpPr>
        <p:spPr/>
        <p:txBody>
          <a:bodyPr/>
          <a:lstStyle/>
          <a:p>
            <a:pPr algn="just">
              <a:buNone/>
            </a:pPr>
            <a:r>
              <a:rPr lang="zh-CN" altLang="en-US" sz="3200" dirty="0" smtClean="0"/>
              <a:t>一、肠鸣</a:t>
            </a:r>
            <a:r>
              <a:rPr lang="zh-CN" altLang="en-US" sz="3200" dirty="0"/>
              <a:t>音</a:t>
            </a:r>
            <a:endParaRPr lang="en-US" altLang="zh-CN" sz="3200" dirty="0"/>
          </a:p>
          <a:p>
            <a:pPr lvl="1" algn="just"/>
            <a:r>
              <a:rPr lang="zh-CN" altLang="en-US" dirty="0" smtClean="0"/>
              <a:t>产生机制</a:t>
            </a:r>
            <a:endParaRPr lang="en-US" altLang="zh-CN" dirty="0" smtClean="0"/>
          </a:p>
          <a:p>
            <a:pPr lvl="2" algn="just"/>
            <a:r>
              <a:rPr sz="3000" dirty="0" err="1" smtClean="0"/>
              <a:t>肠蠕动时，肠腔内的气体和液体随之流动而产生的声音</a:t>
            </a:r>
            <a:endParaRPr lang="zh-CN" altLang="en-US" sz="3000" dirty="0" smtClean="0"/>
          </a:p>
          <a:p>
            <a:pPr lvl="1" algn="just"/>
            <a:r>
              <a:rPr lang="zh-CN" altLang="en-US" dirty="0" smtClean="0"/>
              <a:t>结果</a:t>
            </a:r>
            <a:r>
              <a:rPr lang="zh-CN" altLang="en-US" dirty="0" smtClean="0"/>
              <a:t>判断</a:t>
            </a:r>
            <a:endParaRPr lang="zh-CN" altLang="en-US" dirty="0" smtClean="0">
              <a:ea typeface="楷体_GB2312" pitchFamily="49" charset="-122"/>
            </a:endParaRPr>
          </a:p>
          <a:p>
            <a:pPr lvl="2" algn="just"/>
            <a:r>
              <a:rPr dirty="0"/>
              <a:t>正常：</a:t>
            </a:r>
            <a:r>
              <a:rPr lang="en-US" altLang="zh-CN" dirty="0">
                <a:solidFill>
                  <a:srgbClr val="692AA2"/>
                </a:solidFill>
              </a:rPr>
              <a:t>4</a:t>
            </a:r>
            <a:r>
              <a:rPr dirty="0">
                <a:solidFill>
                  <a:srgbClr val="692AA2"/>
                </a:solidFill>
              </a:rPr>
              <a:t>～</a:t>
            </a:r>
            <a:r>
              <a:rPr lang="en-US" altLang="zh-CN" dirty="0">
                <a:solidFill>
                  <a:srgbClr val="692AA2"/>
                </a:solidFill>
              </a:rPr>
              <a:t>5</a:t>
            </a:r>
            <a:r>
              <a:rPr dirty="0" smtClean="0">
                <a:solidFill>
                  <a:srgbClr val="692AA2"/>
                </a:solidFill>
              </a:rPr>
              <a:t>次</a:t>
            </a:r>
            <a:r>
              <a:rPr lang="en-US" altLang="zh-CN" dirty="0" smtClean="0">
                <a:solidFill>
                  <a:srgbClr val="692AA2"/>
                </a:solidFill>
              </a:rPr>
              <a:t>/</a:t>
            </a:r>
            <a:r>
              <a:rPr dirty="0" smtClean="0">
                <a:solidFill>
                  <a:srgbClr val="692AA2"/>
                </a:solidFill>
              </a:rPr>
              <a:t>分</a:t>
            </a:r>
            <a:endParaRPr dirty="0">
              <a:solidFill>
                <a:srgbClr val="692AA2"/>
              </a:solidFill>
              <a:ea typeface="楷体_GB2312" pitchFamily="49" charset="-122"/>
            </a:endParaRPr>
          </a:p>
          <a:p>
            <a:pPr lvl="2" algn="just"/>
            <a:r>
              <a:rPr dirty="0" smtClean="0"/>
              <a:t>活跃：</a:t>
            </a:r>
            <a:r>
              <a:rPr dirty="0">
                <a:solidFill>
                  <a:srgbClr val="692AA2"/>
                </a:solidFill>
              </a:rPr>
              <a:t>＞</a:t>
            </a:r>
            <a:r>
              <a:rPr lang="en-US" altLang="zh-CN" dirty="0" smtClean="0">
                <a:solidFill>
                  <a:srgbClr val="692AA2"/>
                </a:solidFill>
              </a:rPr>
              <a:t>10次/分</a:t>
            </a:r>
          </a:p>
          <a:p>
            <a:pPr lvl="2" algn="just"/>
            <a:r>
              <a:rPr dirty="0" smtClean="0"/>
              <a:t>亢进：</a:t>
            </a:r>
            <a:r>
              <a:rPr dirty="0">
                <a:solidFill>
                  <a:srgbClr val="692AA2"/>
                </a:solidFill>
              </a:rPr>
              <a:t>次数多，音调高亢</a:t>
            </a:r>
            <a:endParaRPr lang="en-US" dirty="0">
              <a:solidFill>
                <a:srgbClr val="692AA2"/>
              </a:solidFill>
            </a:endParaRPr>
          </a:p>
          <a:p>
            <a:pPr lvl="2" algn="just"/>
            <a:r>
              <a:rPr dirty="0" smtClean="0"/>
              <a:t>减低：</a:t>
            </a:r>
            <a:r>
              <a:rPr dirty="0">
                <a:solidFill>
                  <a:srgbClr val="692AA2"/>
                </a:solidFill>
              </a:rPr>
              <a:t>次数↓</a:t>
            </a:r>
          </a:p>
          <a:p>
            <a:pPr lvl="2" algn="just"/>
            <a:r>
              <a:rPr dirty="0" smtClean="0"/>
              <a:t>消失：</a:t>
            </a:r>
            <a:r>
              <a:rPr lang="en-US" altLang="zh-CN" dirty="0"/>
              <a:t> </a:t>
            </a:r>
            <a:r>
              <a:rPr lang="en-US" altLang="zh-CN" dirty="0">
                <a:solidFill>
                  <a:srgbClr val="692AA2"/>
                </a:solidFill>
              </a:rPr>
              <a:t>3</a:t>
            </a:r>
            <a:r>
              <a:rPr lang="en-US" dirty="0">
                <a:solidFill>
                  <a:srgbClr val="692AA2"/>
                </a:solidFill>
              </a:rPr>
              <a:t>～</a:t>
            </a:r>
            <a:r>
              <a:rPr lang="en-US" altLang="zh-CN" dirty="0">
                <a:solidFill>
                  <a:srgbClr val="692AA2"/>
                </a:solidFill>
              </a:rPr>
              <a:t>5</a:t>
            </a:r>
            <a:r>
              <a:rPr dirty="0" smtClean="0">
                <a:solidFill>
                  <a:srgbClr val="692AA2"/>
                </a:solidFill>
              </a:rPr>
              <a:t>分钟仍未听到</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3074" name="Picture 2" descr="肠鸣音听诊"/>
          <p:cNvPicPr>
            <a:picLocks noChangeAspect="1" noChangeArrowheads="1"/>
          </p:cNvPicPr>
          <p:nvPr/>
        </p:nvPicPr>
        <p:blipFill>
          <a:blip r:embed="rId2" cstate="screen"/>
          <a:srcRect/>
          <a:stretch>
            <a:fillRect/>
          </a:stretch>
        </p:blipFill>
        <p:spPr bwMode="auto">
          <a:xfrm>
            <a:off x="7310447" y="3998497"/>
            <a:ext cx="1800221" cy="1568867"/>
          </a:xfrm>
          <a:prstGeom prst="rect">
            <a:avLst/>
          </a:prstGeom>
          <a:noFill/>
          <a:ln w="9525">
            <a:noFill/>
            <a:miter lim="800000"/>
            <a:headEnd/>
            <a:tailEnd/>
          </a:ln>
        </p:spPr>
      </p:pic>
    </p:spTree>
    <p:extLst>
      <p:ext uri="{BB962C8B-B14F-4D97-AF65-F5344CB8AC3E}">
        <p14:creationId xmlns:p14="http://schemas.microsoft.com/office/powerpoint/2010/main" val="4048177399"/>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听  诊</a:t>
            </a:r>
            <a:endParaRPr lang="zh-CN" altLang="en-US" dirty="0"/>
          </a:p>
        </p:txBody>
      </p:sp>
      <p:sp>
        <p:nvSpPr>
          <p:cNvPr id="3" name="内容占位符 2"/>
          <p:cNvSpPr>
            <a:spLocks noGrp="1"/>
          </p:cNvSpPr>
          <p:nvPr>
            <p:ph idx="1"/>
          </p:nvPr>
        </p:nvSpPr>
        <p:spPr/>
        <p:txBody>
          <a:bodyPr/>
          <a:lstStyle/>
          <a:p>
            <a:pPr algn="just">
              <a:buNone/>
            </a:pPr>
            <a:r>
              <a:rPr lang="zh-CN" altLang="en-US" dirty="0" smtClean="0"/>
              <a:t>二</a:t>
            </a:r>
            <a:r>
              <a:rPr lang="zh-CN" altLang="en-US" dirty="0"/>
              <a:t>、</a:t>
            </a:r>
            <a:r>
              <a:rPr lang="zh-CN" altLang="en-US" dirty="0" smtClean="0"/>
              <a:t>振</a:t>
            </a:r>
            <a:r>
              <a:rPr lang="zh-CN" altLang="en-US" dirty="0" smtClean="0"/>
              <a:t>水音</a:t>
            </a:r>
          </a:p>
          <a:p>
            <a:pPr lvl="1" algn="just"/>
            <a:r>
              <a:rPr lang="zh-CN" altLang="en-US" dirty="0" smtClean="0"/>
              <a:t>检查方法</a:t>
            </a:r>
            <a:endParaRPr lang="zh-CN" altLang="en-US" dirty="0" smtClean="0">
              <a:ea typeface="楷体_GB2312" pitchFamily="49" charset="-122"/>
            </a:endParaRPr>
          </a:p>
          <a:p>
            <a:pPr lvl="1" algn="just"/>
            <a:r>
              <a:rPr lang="zh-CN" altLang="en-US" dirty="0" smtClean="0"/>
              <a:t>意义</a:t>
            </a:r>
            <a:endParaRPr lang="en-US" altLang="zh-CN" dirty="0" smtClean="0"/>
          </a:p>
          <a:p>
            <a:pPr lvl="2" algn="just"/>
            <a:r>
              <a:rPr dirty="0" smtClean="0"/>
              <a:t>幽门梗阻</a:t>
            </a:r>
            <a:endParaRPr 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4098" name="Picture 2" descr="暴风截屏20110612040339"/>
          <p:cNvPicPr>
            <a:picLocks noChangeAspect="1" noChangeArrowheads="1"/>
          </p:cNvPicPr>
          <p:nvPr/>
        </p:nvPicPr>
        <p:blipFill>
          <a:blip r:embed="rId2" cstate="screen"/>
          <a:srcRect/>
          <a:stretch>
            <a:fillRect/>
          </a:stretch>
        </p:blipFill>
        <p:spPr bwMode="auto">
          <a:xfrm>
            <a:off x="6167439" y="1785927"/>
            <a:ext cx="2066925" cy="1647825"/>
          </a:xfrm>
          <a:prstGeom prst="rect">
            <a:avLst/>
          </a:prstGeom>
          <a:noFill/>
          <a:ln w="9525">
            <a:noFill/>
            <a:miter lim="800000"/>
            <a:headEnd/>
            <a:tailEnd/>
          </a:ln>
        </p:spPr>
      </p:pic>
    </p:spTree>
    <p:extLst>
      <p:ext uri="{BB962C8B-B14F-4D97-AF65-F5344CB8AC3E}">
        <p14:creationId xmlns:p14="http://schemas.microsoft.com/office/powerpoint/2010/main" val="248866963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听  诊</a:t>
            </a:r>
            <a:endParaRPr lang="zh-CN" altLang="en-US" dirty="0"/>
          </a:p>
        </p:txBody>
      </p:sp>
      <p:sp>
        <p:nvSpPr>
          <p:cNvPr id="3" name="内容占位符 2"/>
          <p:cNvSpPr>
            <a:spLocks noGrp="1"/>
          </p:cNvSpPr>
          <p:nvPr>
            <p:ph idx="1"/>
          </p:nvPr>
        </p:nvSpPr>
        <p:spPr/>
        <p:txBody>
          <a:bodyPr/>
          <a:lstStyle/>
          <a:p>
            <a:pPr algn="just">
              <a:buNone/>
            </a:pPr>
            <a:r>
              <a:rPr lang="zh-CN" altLang="en-US" dirty="0" smtClean="0"/>
              <a:t>三、血管</a:t>
            </a:r>
            <a:r>
              <a:rPr lang="zh-CN" altLang="en-US" dirty="0" smtClean="0"/>
              <a:t>杂音</a:t>
            </a:r>
            <a:endParaRPr lang="en-US" altLang="zh-CN" dirty="0" smtClean="0"/>
          </a:p>
          <a:p>
            <a:pPr lvl="1" algn="just"/>
            <a:r>
              <a:rPr lang="zh-CN" altLang="en-US" dirty="0" smtClean="0"/>
              <a:t>动脉性血管杂音</a:t>
            </a:r>
            <a:endParaRPr lang="en-US" altLang="zh-CN" dirty="0" smtClean="0"/>
          </a:p>
          <a:p>
            <a:pPr lvl="2" algn="just"/>
            <a:r>
              <a:rPr lang="zh-CN" altLang="en-US" dirty="0" smtClean="0"/>
              <a:t>腹中部的收缩期血管杂音</a:t>
            </a:r>
            <a:endParaRPr lang="en-US" altLang="zh-CN" dirty="0" smtClean="0"/>
          </a:p>
          <a:p>
            <a:pPr lvl="3" algn="just"/>
            <a:r>
              <a:rPr lang="zh-CN" altLang="en-US" dirty="0" smtClean="0"/>
              <a:t>腹主动脉瘤或腹主动脉</a:t>
            </a:r>
            <a:r>
              <a:rPr altLang="en-US" dirty="0" smtClean="0"/>
              <a:t>狭窄</a:t>
            </a:r>
            <a:endParaRPr lang="en-US" altLang="zh-CN" dirty="0" smtClean="0"/>
          </a:p>
          <a:p>
            <a:pPr lvl="2" algn="just"/>
            <a:r>
              <a:rPr lang="zh-CN" altLang="en-US" dirty="0" smtClean="0"/>
              <a:t>左、右上腹部收缩期杂音</a:t>
            </a:r>
            <a:endParaRPr lang="en-US" dirty="0" smtClean="0"/>
          </a:p>
          <a:p>
            <a:pPr lvl="3" algn="just"/>
            <a:r>
              <a:rPr lang="zh-CN" altLang="en-US" dirty="0" smtClean="0"/>
              <a:t>肾动脉狭窄</a:t>
            </a:r>
            <a:endParaRPr lang="en-US" altLang="zh-CN" dirty="0" smtClean="0"/>
          </a:p>
          <a:p>
            <a:pPr lvl="1" algn="just"/>
            <a:r>
              <a:rPr lang="zh-CN" altLang="en-US" dirty="0" smtClean="0"/>
              <a:t>静脉性血管杂音</a:t>
            </a:r>
            <a:endParaRPr lang="en-US" altLang="zh-CN" dirty="0" smtClean="0"/>
          </a:p>
          <a:p>
            <a:pPr lvl="2" algn="just"/>
            <a:r>
              <a:rPr lang="zh-CN" altLang="en-US" dirty="0" smtClean="0"/>
              <a:t>常出现在脐周或上腹部</a:t>
            </a:r>
            <a:endParaRPr lang="en-US" altLang="zh-CN" dirty="0" smtClean="0"/>
          </a:p>
          <a:p>
            <a:pPr lvl="3" algn="just"/>
            <a:r>
              <a:rPr lang="zh-CN" altLang="en-US" dirty="0" smtClean="0"/>
              <a:t>门脉</a:t>
            </a:r>
            <a:r>
              <a:rPr altLang="en-US" dirty="0" smtClean="0"/>
              <a:t>高</a:t>
            </a:r>
            <a:r>
              <a:rPr lang="zh-CN" altLang="en-US" dirty="0" smtClean="0"/>
              <a:t>压侧支循环形成</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6228404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extLst/>
        </p:spPr>
        <p:txBody>
          <a:bodyPr/>
          <a:lstStyle/>
          <a:p>
            <a:pPr fontAlgn="auto">
              <a:spcAft>
                <a:spcPts val="0"/>
              </a:spcAft>
              <a:defRPr/>
            </a:pPr>
            <a:r>
              <a:rPr lang="zh-CN" altLang="en-US" dirty="0" smtClean="0"/>
              <a:t>第七章  脊柱和四肢</a:t>
            </a:r>
            <a:r>
              <a:rPr lang="zh-CN" altLang="en-US" dirty="0" smtClean="0"/>
              <a:t>评估</a:t>
            </a:r>
            <a:endParaRPr lang="zh-CN" altLang="en-US" dirty="0"/>
          </a:p>
        </p:txBody>
      </p:sp>
    </p:spTree>
    <p:extLst>
      <p:ext uri="{BB962C8B-B14F-4D97-AF65-F5344CB8AC3E}">
        <p14:creationId xmlns:p14="http://schemas.microsoft.com/office/powerpoint/2010/main" val="3331937965"/>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脊柱评估</a:t>
            </a:r>
            <a:endParaRPr lang="zh-CN" altLang="en-US" dirty="0"/>
          </a:p>
        </p:txBody>
      </p:sp>
      <p:sp>
        <p:nvSpPr>
          <p:cNvPr id="5" name="内容占位符 4"/>
          <p:cNvSpPr>
            <a:spLocks noGrp="1"/>
          </p:cNvSpPr>
          <p:nvPr>
            <p:ph sz="half" idx="1"/>
          </p:nvPr>
        </p:nvSpPr>
        <p:spPr>
          <a:xfrm>
            <a:off x="638220" y="1371600"/>
            <a:ext cx="4809544" cy="4876800"/>
          </a:xfrm>
        </p:spPr>
        <p:txBody>
          <a:bodyPr/>
          <a:lstStyle/>
          <a:p>
            <a:r>
              <a:rPr lang="zh-CN" altLang="en-US" sz="3600" dirty="0"/>
              <a:t>脊柱</a:t>
            </a:r>
          </a:p>
          <a:p>
            <a:pPr lvl="1"/>
            <a:r>
              <a:rPr lang="zh-CN" altLang="en-US" sz="3200" dirty="0"/>
              <a:t>弯曲度</a:t>
            </a:r>
          </a:p>
          <a:p>
            <a:pPr lvl="1"/>
            <a:r>
              <a:rPr lang="zh-CN" altLang="en-US" sz="3200" dirty="0"/>
              <a:t>活动度</a:t>
            </a:r>
          </a:p>
          <a:p>
            <a:pPr lvl="1"/>
            <a:r>
              <a:rPr lang="zh-CN" altLang="en-US" sz="3200" dirty="0"/>
              <a:t>压痛与叩痛</a:t>
            </a:r>
          </a:p>
        </p:txBody>
      </p:sp>
      <p:sp>
        <p:nvSpPr>
          <p:cNvPr id="6" name="内容占位符 5"/>
          <p:cNvSpPr>
            <a:spLocks noGrp="1"/>
          </p:cNvSpPr>
          <p:nvPr>
            <p:ph sz="half" idx="2"/>
          </p:nvPr>
        </p:nvSpPr>
        <p:spPr/>
        <p:txBody>
          <a:bodyPr/>
          <a:lstStyle/>
          <a:p>
            <a:r>
              <a:rPr lang="zh-CN" altLang="en-US" sz="3600" dirty="0"/>
              <a:t>四肢关节</a:t>
            </a:r>
          </a:p>
          <a:p>
            <a:pPr lvl="1"/>
            <a:r>
              <a:rPr lang="zh-CN" altLang="en-US" sz="3200" dirty="0"/>
              <a:t>形态</a:t>
            </a:r>
          </a:p>
          <a:p>
            <a:pPr lvl="1"/>
            <a:r>
              <a:rPr lang="zh-CN" altLang="en-US" sz="3200" dirty="0"/>
              <a:t>运动</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65365942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第一节  脊柱评估</a:t>
            </a:r>
            <a:endParaRPr lang="zh-CN" altLang="en-US" dirty="0"/>
          </a:p>
        </p:txBody>
      </p:sp>
      <p:sp>
        <p:nvSpPr>
          <p:cNvPr id="7" name="内容占位符 6"/>
          <p:cNvSpPr>
            <a:spLocks noGrp="1"/>
          </p:cNvSpPr>
          <p:nvPr>
            <p:ph sz="half" idx="1"/>
          </p:nvPr>
        </p:nvSpPr>
        <p:spPr>
          <a:xfrm>
            <a:off x="1068946" y="1214422"/>
            <a:ext cx="5455682" cy="5033978"/>
          </a:xfrm>
        </p:spPr>
        <p:txBody>
          <a:bodyPr/>
          <a:lstStyle/>
          <a:p>
            <a:pPr marL="0" indent="0" algn="just">
              <a:buNone/>
            </a:pPr>
            <a:r>
              <a:rPr lang="zh-CN" altLang="en-US" sz="3000" dirty="0" smtClean="0">
                <a:latin typeface="宋体" pitchFamily="2" charset="-122"/>
              </a:rPr>
              <a:t>一、</a:t>
            </a:r>
            <a:r>
              <a:rPr lang="zh-CN" altLang="en-US" sz="3000" dirty="0" smtClean="0">
                <a:latin typeface="宋体" pitchFamily="2" charset="-122"/>
              </a:rPr>
              <a:t>脊柱</a:t>
            </a:r>
            <a:r>
              <a:rPr lang="zh-CN" altLang="en-US" sz="3000" dirty="0">
                <a:latin typeface="宋体" pitchFamily="2" charset="-122"/>
              </a:rPr>
              <a:t>的弯曲度</a:t>
            </a:r>
            <a:endParaRPr lang="en-US" altLang="zh-CN" sz="3000" dirty="0"/>
          </a:p>
          <a:p>
            <a:pPr lvl="1" algn="just"/>
            <a:r>
              <a:rPr lang="zh-CN" altLang="en-US" sz="2800" dirty="0"/>
              <a:t>生理弯曲</a:t>
            </a:r>
            <a:endParaRPr lang="zh-CN" altLang="en-US" sz="2800" dirty="0" smtClean="0"/>
          </a:p>
          <a:p>
            <a:pPr lvl="2" algn="just"/>
            <a:r>
              <a:rPr sz="2800" dirty="0" err="1" smtClean="0">
                <a:latin typeface="宋体" pitchFamily="2" charset="-122"/>
              </a:rPr>
              <a:t>侧面观</a:t>
            </a:r>
            <a:endParaRPr sz="2800" dirty="0">
              <a:latin typeface="宋体" pitchFamily="2" charset="-122"/>
            </a:endParaRPr>
          </a:p>
          <a:p>
            <a:pPr lvl="3" algn="just"/>
            <a:r>
              <a:rPr sz="2400" dirty="0" smtClean="0">
                <a:latin typeface="宋体" pitchFamily="2" charset="-122"/>
              </a:rPr>
              <a:t>脊柱有</a:t>
            </a:r>
            <a:r>
              <a:rPr lang="en-US" sz="2400" dirty="0" smtClean="0">
                <a:latin typeface="宋体" pitchFamily="2" charset="-122"/>
              </a:rPr>
              <a:t>4</a:t>
            </a:r>
            <a:r>
              <a:rPr lang="zh-CN" altLang="en-US" sz="2400" dirty="0" smtClean="0">
                <a:latin typeface="宋体" pitchFamily="2" charset="-122"/>
              </a:rPr>
              <a:t>个</a:t>
            </a:r>
            <a:r>
              <a:rPr lang="zh-CN" altLang="en-US" sz="2400" dirty="0" smtClean="0">
                <a:latin typeface="宋体" pitchFamily="2" charset="-122"/>
              </a:rPr>
              <a:t>生理弯曲，</a:t>
            </a:r>
            <a:r>
              <a:rPr sz="2400" dirty="0" err="1" smtClean="0">
                <a:latin typeface="宋体" pitchFamily="2" charset="-122"/>
              </a:rPr>
              <a:t>呈</a:t>
            </a:r>
            <a:r>
              <a:rPr lang="en-US" altLang="zh-CN" sz="2400" dirty="0" err="1">
                <a:latin typeface="宋体" pitchFamily="2" charset="-122"/>
              </a:rPr>
              <a:t>S</a:t>
            </a:r>
            <a:r>
              <a:rPr sz="2400" dirty="0" err="1">
                <a:latin typeface="宋体" pitchFamily="2" charset="-122"/>
              </a:rPr>
              <a:t>型</a:t>
            </a:r>
            <a:endParaRPr sz="2400" dirty="0">
              <a:latin typeface="宋体" pitchFamily="2" charset="-122"/>
            </a:endParaRPr>
          </a:p>
          <a:p>
            <a:pPr lvl="2" algn="just"/>
            <a:r>
              <a:rPr sz="2800" dirty="0" err="1" smtClean="0">
                <a:latin typeface="宋体" pitchFamily="2" charset="-122"/>
              </a:rPr>
              <a:t>后面观</a:t>
            </a:r>
            <a:endParaRPr sz="2800" dirty="0">
              <a:latin typeface="宋体" pitchFamily="2" charset="-122"/>
            </a:endParaRPr>
          </a:p>
          <a:p>
            <a:pPr lvl="3" algn="just"/>
            <a:r>
              <a:rPr sz="2400" dirty="0">
                <a:latin typeface="宋体" pitchFamily="2" charset="-122"/>
              </a:rPr>
              <a:t>无侧弯</a:t>
            </a:r>
          </a:p>
          <a:p>
            <a:endParaRPr lang="zh-CN" altLang="en-US" sz="3200" dirty="0"/>
          </a:p>
        </p:txBody>
      </p:sp>
      <p:sp>
        <p:nvSpPr>
          <p:cNvPr id="9" name="内容占位符 8"/>
          <p:cNvSpPr>
            <a:spLocks noGrp="1"/>
          </p:cNvSpPr>
          <p:nvPr>
            <p:ph sz="half" idx="2"/>
          </p:nvPr>
        </p:nvSpPr>
        <p:spPr>
          <a:xfrm>
            <a:off x="6210300" y="1752608"/>
            <a:ext cx="4229100" cy="4391036"/>
          </a:xfrm>
        </p:spPr>
        <p:txBody>
          <a:bodyPr/>
          <a:lstStyle/>
          <a:p>
            <a:pPr lvl="1"/>
            <a:r>
              <a:rPr lang="zh-CN" altLang="en-US" sz="2800" dirty="0"/>
              <a:t>病理性弯曲</a:t>
            </a:r>
          </a:p>
          <a:p>
            <a:pPr lvl="2"/>
            <a:r>
              <a:rPr lang="zh-CN" altLang="en-US" sz="2800" dirty="0">
                <a:ea typeface="楷体_GB2312"/>
              </a:rPr>
              <a:t>脊柱后凸</a:t>
            </a:r>
          </a:p>
          <a:p>
            <a:pPr lvl="2"/>
            <a:r>
              <a:rPr lang="zh-CN" altLang="en-US" sz="2800" dirty="0">
                <a:ea typeface="楷体_GB2312"/>
              </a:rPr>
              <a:t>脊柱前凸</a:t>
            </a:r>
          </a:p>
          <a:p>
            <a:pPr lvl="2"/>
            <a:r>
              <a:rPr lang="zh-CN" altLang="en-US" sz="2800" dirty="0">
                <a:ea typeface="楷体_GB2312"/>
              </a:rPr>
              <a:t>脊柱侧凸</a:t>
            </a:r>
          </a:p>
          <a:p>
            <a:endParaRPr lang="zh-CN" altLang="en-US" sz="3200" dirty="0"/>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pic>
        <p:nvPicPr>
          <p:cNvPr id="8" name="Picture 1028" descr="D:\sun\教学\评估\图片\扫描图\其他\生理弯曲.jpg"/>
          <p:cNvPicPr>
            <a:picLocks noChangeAspect="1" noChangeArrowheads="1"/>
          </p:cNvPicPr>
          <p:nvPr/>
        </p:nvPicPr>
        <p:blipFill>
          <a:blip r:embed="rId3"/>
          <a:srcRect/>
          <a:stretch>
            <a:fillRect/>
          </a:stretch>
        </p:blipFill>
        <p:spPr bwMode="auto">
          <a:xfrm>
            <a:off x="2266527" y="4508063"/>
            <a:ext cx="1203511" cy="1250940"/>
          </a:xfrm>
          <a:prstGeom prst="rect">
            <a:avLst/>
          </a:prstGeom>
          <a:noFill/>
          <a:ln w="9525">
            <a:noFill/>
            <a:miter lim="800000"/>
            <a:headEnd/>
            <a:tailEnd/>
          </a:ln>
        </p:spPr>
      </p:pic>
      <p:pic>
        <p:nvPicPr>
          <p:cNvPr id="1026" name="Picture 2" descr="暴风截屏20110612022647"/>
          <p:cNvPicPr>
            <a:picLocks noChangeAspect="1" noChangeArrowheads="1"/>
          </p:cNvPicPr>
          <p:nvPr/>
        </p:nvPicPr>
        <p:blipFill>
          <a:blip r:embed="rId4" cstate="screen"/>
          <a:srcRect/>
          <a:stretch>
            <a:fillRect/>
          </a:stretch>
        </p:blipFill>
        <p:spPr bwMode="auto">
          <a:xfrm>
            <a:off x="3766724" y="4579501"/>
            <a:ext cx="1190494" cy="1147758"/>
          </a:xfrm>
          <a:prstGeom prst="rect">
            <a:avLst/>
          </a:prstGeom>
          <a:noFill/>
          <a:ln w="9525">
            <a:noFill/>
            <a:miter lim="800000"/>
            <a:headEnd/>
            <a:tailEnd/>
          </a:ln>
        </p:spPr>
      </p:pic>
      <p:pic>
        <p:nvPicPr>
          <p:cNvPr id="10" name="Picture 1028" descr="D:\sun\教学\评估\图片\录相图\其它\脊柱侧突.jpg"/>
          <p:cNvPicPr>
            <a:picLocks noChangeAspect="1" noChangeArrowheads="1"/>
          </p:cNvPicPr>
          <p:nvPr/>
        </p:nvPicPr>
        <p:blipFill>
          <a:blip r:embed="rId5"/>
          <a:srcRect/>
          <a:stretch>
            <a:fillRect/>
          </a:stretch>
        </p:blipFill>
        <p:spPr bwMode="auto">
          <a:xfrm>
            <a:off x="7485890" y="4506886"/>
            <a:ext cx="1357322" cy="1147361"/>
          </a:xfrm>
          <a:prstGeom prst="rect">
            <a:avLst/>
          </a:prstGeom>
          <a:noFill/>
          <a:ln w="9525">
            <a:noFill/>
            <a:miter lim="800000"/>
            <a:headEnd/>
            <a:tailEnd/>
          </a:ln>
        </p:spPr>
      </p:pic>
      <p:sp>
        <p:nvSpPr>
          <p:cNvPr id="11" name="TextBox 10"/>
          <p:cNvSpPr txBox="1"/>
          <p:nvPr/>
        </p:nvSpPr>
        <p:spPr>
          <a:xfrm>
            <a:off x="7628767" y="5721331"/>
            <a:ext cx="1005403" cy="338554"/>
          </a:xfrm>
          <a:prstGeom prst="rect">
            <a:avLst/>
          </a:prstGeom>
          <a:noFill/>
        </p:spPr>
        <p:txBody>
          <a:bodyPr wrap="none" rtlCol="0">
            <a:spAutoFit/>
          </a:bodyPr>
          <a:lstStyle/>
          <a:p>
            <a:r>
              <a:rPr lang="zh-CN" altLang="en-US" sz="1600" dirty="0"/>
              <a:t>脊柱侧凸</a:t>
            </a:r>
          </a:p>
        </p:txBody>
      </p:sp>
    </p:spTree>
    <p:extLst>
      <p:ext uri="{BB962C8B-B14F-4D97-AF65-F5344CB8AC3E}">
        <p14:creationId xmlns:p14="http://schemas.microsoft.com/office/powerpoint/2010/main" val="2535773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第五节  嗅  诊</a:t>
            </a:r>
            <a:endParaRPr lang="zh-CN" altLang="en-US" dirty="0"/>
          </a:p>
        </p:txBody>
      </p:sp>
      <p:sp>
        <p:nvSpPr>
          <p:cNvPr id="3" name="内容占位符 2"/>
          <p:cNvSpPr>
            <a:spLocks noGrp="1"/>
          </p:cNvSpPr>
          <p:nvPr>
            <p:ph idx="1"/>
          </p:nvPr>
        </p:nvSpPr>
        <p:spPr/>
        <p:txBody>
          <a:bodyPr/>
          <a:lstStyle/>
          <a:p>
            <a:r>
              <a:rPr lang="zh-CN" altLang="en-US" dirty="0" smtClean="0"/>
              <a:t>常见异常</a:t>
            </a:r>
            <a:endParaRPr lang="en-US" altLang="zh-CN" dirty="0" smtClean="0"/>
          </a:p>
          <a:p>
            <a:pPr lvl="1"/>
            <a:r>
              <a:rPr dirty="0"/>
              <a:t>呼吸气味</a:t>
            </a:r>
            <a:r>
              <a:rPr dirty="0" smtClean="0"/>
              <a:t>异常</a:t>
            </a:r>
            <a:endParaRPr lang="en-US" dirty="0" smtClean="0"/>
          </a:p>
          <a:p>
            <a:pPr lvl="2"/>
            <a:r>
              <a:rPr dirty="0" smtClean="0"/>
              <a:t>刺激性大蒜味：</a:t>
            </a:r>
            <a:r>
              <a:rPr dirty="0" smtClean="0">
                <a:solidFill>
                  <a:srgbClr val="0070C0"/>
                </a:solidFill>
              </a:rPr>
              <a:t>有机磷中毒者</a:t>
            </a:r>
            <a:endParaRPr lang="en-US" dirty="0" smtClean="0">
              <a:solidFill>
                <a:srgbClr val="0070C0"/>
              </a:solidFill>
            </a:endParaRPr>
          </a:p>
          <a:p>
            <a:pPr lvl="2"/>
            <a:r>
              <a:rPr dirty="0" smtClean="0"/>
              <a:t>烂苹果味：</a:t>
            </a:r>
            <a:r>
              <a:rPr dirty="0">
                <a:solidFill>
                  <a:srgbClr val="0070C0"/>
                </a:solidFill>
              </a:rPr>
              <a:t>糖尿病酮症酸中毒患者</a:t>
            </a:r>
            <a:endParaRPr lang="en-US" dirty="0">
              <a:solidFill>
                <a:srgbClr val="0070C0"/>
              </a:solidFill>
            </a:endParaRPr>
          </a:p>
          <a:p>
            <a:pPr lvl="2"/>
            <a:r>
              <a:rPr dirty="0" smtClean="0"/>
              <a:t>氨味：</a:t>
            </a:r>
            <a:r>
              <a:rPr dirty="0">
                <a:solidFill>
                  <a:srgbClr val="0070C0"/>
                </a:solidFill>
              </a:rPr>
              <a:t>尿毒症者</a:t>
            </a:r>
            <a:endParaRPr lang="en-US" dirty="0">
              <a:solidFill>
                <a:srgbClr val="0070C0"/>
              </a:solidFill>
            </a:endParaRPr>
          </a:p>
          <a:p>
            <a:pPr lvl="2"/>
            <a:r>
              <a:rPr dirty="0" smtClean="0"/>
              <a:t>肝腥味：</a:t>
            </a:r>
            <a:r>
              <a:rPr dirty="0" smtClean="0">
                <a:solidFill>
                  <a:srgbClr val="0070C0"/>
                </a:solidFill>
              </a:rPr>
              <a:t>肝性昏迷患者</a:t>
            </a:r>
            <a:endParaRPr lang="en-US" dirty="0" smtClean="0">
              <a:solidFill>
                <a:srgbClr val="0070C0"/>
              </a:solidFill>
            </a:endParaRPr>
          </a:p>
          <a:p>
            <a:pPr lvl="1"/>
            <a:r>
              <a:rPr dirty="0" smtClean="0"/>
              <a:t>痰液气味异常</a:t>
            </a:r>
            <a:endParaRPr lang="en-US" dirty="0" smtClean="0"/>
          </a:p>
          <a:p>
            <a:pPr lvl="2"/>
            <a:r>
              <a:rPr dirty="0" smtClean="0"/>
              <a:t>血腥味：</a:t>
            </a:r>
            <a:r>
              <a:rPr dirty="0">
                <a:solidFill>
                  <a:srgbClr val="0070C0"/>
                </a:solidFill>
              </a:rPr>
              <a:t>大量咯血者</a:t>
            </a:r>
            <a:endParaRPr lang="en-US" dirty="0">
              <a:solidFill>
                <a:srgbClr val="0070C0"/>
              </a:solidFill>
            </a:endParaRPr>
          </a:p>
          <a:p>
            <a:pPr lvl="2"/>
            <a:r>
              <a:rPr dirty="0" smtClean="0"/>
              <a:t>恶臭味：</a:t>
            </a:r>
            <a:r>
              <a:rPr dirty="0">
                <a:solidFill>
                  <a:srgbClr val="0070C0"/>
                </a:solidFill>
              </a:rPr>
              <a:t>厌氧菌感染</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52967050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脊柱评估</a:t>
            </a:r>
            <a:endParaRPr lang="zh-CN" altLang="en-US" dirty="0"/>
          </a:p>
        </p:txBody>
      </p:sp>
      <p:sp>
        <p:nvSpPr>
          <p:cNvPr id="3" name="内容占位符 2"/>
          <p:cNvSpPr>
            <a:spLocks noGrp="1"/>
          </p:cNvSpPr>
          <p:nvPr>
            <p:ph idx="1"/>
          </p:nvPr>
        </p:nvSpPr>
        <p:spPr>
          <a:xfrm>
            <a:off x="380960" y="1214422"/>
            <a:ext cx="11480800" cy="5121984"/>
          </a:xfrm>
        </p:spPr>
        <p:txBody>
          <a:bodyPr/>
          <a:lstStyle/>
          <a:p>
            <a:pPr marL="0" indent="0">
              <a:buNone/>
            </a:pPr>
            <a:r>
              <a:rPr lang="zh-CN" altLang="en-US" dirty="0" smtClean="0">
                <a:latin typeface="宋体" pitchFamily="2" charset="-122"/>
              </a:rPr>
              <a:t>二、脊柱</a:t>
            </a:r>
            <a:r>
              <a:rPr lang="zh-CN" altLang="en-US" dirty="0" smtClean="0">
                <a:latin typeface="宋体" pitchFamily="2" charset="-122"/>
              </a:rPr>
              <a:t>活动度</a:t>
            </a:r>
            <a:endParaRPr lang="en-US" altLang="zh-CN" dirty="0" smtClean="0">
              <a:latin typeface="宋体" pitchFamily="2" charset="-122"/>
            </a:endParaRPr>
          </a:p>
          <a:p>
            <a:pPr lvl="1" algn="just">
              <a:lnSpc>
                <a:spcPct val="90000"/>
              </a:lnSpc>
            </a:pPr>
            <a:r>
              <a:rPr lang="zh-CN" altLang="en-US" dirty="0" smtClean="0"/>
              <a:t>颈椎     </a:t>
            </a:r>
          </a:p>
          <a:p>
            <a:pPr lvl="2" algn="just">
              <a:lnSpc>
                <a:spcPct val="90000"/>
              </a:lnSpc>
            </a:pPr>
            <a:r>
              <a:rPr sz="2800" dirty="0"/>
              <a:t>前屈</a:t>
            </a:r>
          </a:p>
          <a:p>
            <a:pPr lvl="2" algn="just">
              <a:lnSpc>
                <a:spcPct val="90000"/>
              </a:lnSpc>
            </a:pPr>
            <a:r>
              <a:rPr sz="2800" dirty="0"/>
              <a:t>后伸</a:t>
            </a:r>
          </a:p>
          <a:p>
            <a:pPr lvl="2" algn="just">
              <a:lnSpc>
                <a:spcPct val="90000"/>
              </a:lnSpc>
            </a:pPr>
            <a:r>
              <a:rPr sz="2800" dirty="0"/>
              <a:t>左右侧屈</a:t>
            </a:r>
            <a:endParaRPr lang="en-US" sz="2800" dirty="0"/>
          </a:p>
          <a:p>
            <a:pPr lvl="1" algn="just"/>
            <a:r>
              <a:rPr lang="zh-CN" altLang="en-US" dirty="0" smtClean="0"/>
              <a:t>腰椎     </a:t>
            </a:r>
          </a:p>
          <a:p>
            <a:pPr lvl="2" algn="just"/>
            <a:r>
              <a:rPr sz="2800" dirty="0"/>
              <a:t>前屈</a:t>
            </a:r>
          </a:p>
          <a:p>
            <a:pPr lvl="2" algn="just"/>
            <a:r>
              <a:rPr sz="2800" dirty="0"/>
              <a:t>后伸</a:t>
            </a:r>
          </a:p>
          <a:p>
            <a:pPr lvl="2" algn="just"/>
            <a:r>
              <a:rPr sz="2800" dirty="0"/>
              <a:t>左右弯曲</a:t>
            </a:r>
            <a:endParaRPr lang="en-US" sz="2800" dirty="0"/>
          </a:p>
          <a:p>
            <a:pPr lvl="2" algn="just"/>
            <a:r>
              <a:rPr sz="2800" dirty="0"/>
              <a:t>旋转</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pSp>
        <p:nvGrpSpPr>
          <p:cNvPr id="14" name="组合 13"/>
          <p:cNvGrpSpPr/>
          <p:nvPr/>
        </p:nvGrpSpPr>
        <p:grpSpPr>
          <a:xfrm>
            <a:off x="5109097" y="1785926"/>
            <a:ext cx="2969704" cy="857256"/>
            <a:chOff x="3585097" y="1785926"/>
            <a:chExt cx="2969704" cy="857256"/>
          </a:xfrm>
        </p:grpSpPr>
        <p:pic>
          <p:nvPicPr>
            <p:cNvPr id="6" name="Picture 13" descr="D:\sun\教学\评估\图片\扫描图\颈部\颈部前屈.jpg"/>
            <p:cNvPicPr>
              <a:picLocks noChangeAspect="1" noChangeArrowheads="1"/>
            </p:cNvPicPr>
            <p:nvPr/>
          </p:nvPicPr>
          <p:blipFill>
            <a:blip r:embed="rId2"/>
            <a:srcRect/>
            <a:stretch>
              <a:fillRect/>
            </a:stretch>
          </p:blipFill>
          <p:spPr bwMode="auto">
            <a:xfrm>
              <a:off x="3585097" y="1785926"/>
              <a:ext cx="896944" cy="857256"/>
            </a:xfrm>
            <a:prstGeom prst="rect">
              <a:avLst/>
            </a:prstGeom>
            <a:noFill/>
            <a:ln w="9525">
              <a:noFill/>
              <a:miter lim="800000"/>
              <a:headEnd/>
              <a:tailEnd/>
            </a:ln>
          </p:spPr>
        </p:pic>
        <p:pic>
          <p:nvPicPr>
            <p:cNvPr id="7" name="Picture 14" descr="D:\sun\教学\评估\图片\扫描图\颈部\颈部后仰.jpg"/>
            <p:cNvPicPr>
              <a:picLocks noChangeAspect="1" noChangeArrowheads="1"/>
            </p:cNvPicPr>
            <p:nvPr/>
          </p:nvPicPr>
          <p:blipFill>
            <a:blip r:embed="rId3"/>
            <a:srcRect/>
            <a:stretch>
              <a:fillRect/>
            </a:stretch>
          </p:blipFill>
          <p:spPr bwMode="auto">
            <a:xfrm>
              <a:off x="5715008" y="1785926"/>
              <a:ext cx="839793" cy="857256"/>
            </a:xfrm>
            <a:prstGeom prst="rect">
              <a:avLst/>
            </a:prstGeom>
            <a:noFill/>
            <a:ln w="9525">
              <a:noFill/>
              <a:miter lim="800000"/>
              <a:headEnd/>
              <a:tailEnd/>
            </a:ln>
          </p:spPr>
        </p:pic>
        <p:pic>
          <p:nvPicPr>
            <p:cNvPr id="8" name="Picture 15" descr="D:\sun\教学\评估\图片\扫描图\颈部\颈部侧弯.jpg"/>
            <p:cNvPicPr>
              <a:picLocks noChangeAspect="1" noChangeArrowheads="1"/>
            </p:cNvPicPr>
            <p:nvPr/>
          </p:nvPicPr>
          <p:blipFill>
            <a:blip r:embed="rId4"/>
            <a:srcRect/>
            <a:stretch>
              <a:fillRect/>
            </a:stretch>
          </p:blipFill>
          <p:spPr bwMode="auto">
            <a:xfrm>
              <a:off x="4643438" y="1785926"/>
              <a:ext cx="908850" cy="857256"/>
            </a:xfrm>
            <a:prstGeom prst="rect">
              <a:avLst/>
            </a:prstGeom>
            <a:noFill/>
            <a:ln w="9525">
              <a:noFill/>
              <a:miter lim="800000"/>
              <a:headEnd/>
              <a:tailEnd/>
            </a:ln>
          </p:spPr>
        </p:pic>
      </p:grpSp>
      <p:grpSp>
        <p:nvGrpSpPr>
          <p:cNvPr id="13" name="组合 12"/>
          <p:cNvGrpSpPr/>
          <p:nvPr/>
        </p:nvGrpSpPr>
        <p:grpSpPr>
          <a:xfrm>
            <a:off x="4715328" y="3441879"/>
            <a:ext cx="3813070" cy="2235867"/>
            <a:chOff x="3857620" y="3500438"/>
            <a:chExt cx="3813070" cy="2235867"/>
          </a:xfrm>
        </p:grpSpPr>
        <p:pic>
          <p:nvPicPr>
            <p:cNvPr id="2050" name="Picture 2" descr="DSC00846"/>
            <p:cNvPicPr>
              <a:picLocks noChangeAspect="1" noChangeArrowheads="1"/>
            </p:cNvPicPr>
            <p:nvPr/>
          </p:nvPicPr>
          <p:blipFill>
            <a:blip r:embed="rId5" cstate="screen"/>
            <a:srcRect/>
            <a:stretch>
              <a:fillRect/>
            </a:stretch>
          </p:blipFill>
          <p:spPr bwMode="auto">
            <a:xfrm>
              <a:off x="4857752" y="3500438"/>
              <a:ext cx="1590907" cy="978940"/>
            </a:xfrm>
            <a:prstGeom prst="rect">
              <a:avLst/>
            </a:prstGeom>
            <a:noFill/>
            <a:ln w="9525">
              <a:noFill/>
              <a:miter lim="800000"/>
              <a:headEnd/>
              <a:tailEnd/>
            </a:ln>
          </p:spPr>
        </p:pic>
        <p:pic>
          <p:nvPicPr>
            <p:cNvPr id="10" name="Picture 6" descr="D:\sun\教学\评估\图片\扫描图\其他\腰椎活动度1.jpg"/>
            <p:cNvPicPr>
              <a:picLocks noChangeAspect="1" noChangeArrowheads="1"/>
            </p:cNvPicPr>
            <p:nvPr/>
          </p:nvPicPr>
          <p:blipFill>
            <a:blip r:embed="rId6"/>
            <a:srcRect/>
            <a:stretch>
              <a:fillRect/>
            </a:stretch>
          </p:blipFill>
          <p:spPr bwMode="auto">
            <a:xfrm>
              <a:off x="3857620" y="4701514"/>
              <a:ext cx="1053962" cy="1021421"/>
            </a:xfrm>
            <a:prstGeom prst="rect">
              <a:avLst/>
            </a:prstGeom>
            <a:noFill/>
            <a:ln w="9525">
              <a:noFill/>
              <a:miter lim="800000"/>
              <a:headEnd/>
              <a:tailEnd/>
            </a:ln>
          </p:spPr>
        </p:pic>
        <p:pic>
          <p:nvPicPr>
            <p:cNvPr id="11" name="Picture 7" descr="D:\sun\教学\评估\图片\扫描图\其他\腰椎活动度3.jpg"/>
            <p:cNvPicPr>
              <a:picLocks noChangeAspect="1" noChangeArrowheads="1"/>
            </p:cNvPicPr>
            <p:nvPr/>
          </p:nvPicPr>
          <p:blipFill>
            <a:blip r:embed="rId7"/>
            <a:srcRect/>
            <a:stretch>
              <a:fillRect/>
            </a:stretch>
          </p:blipFill>
          <p:spPr bwMode="auto">
            <a:xfrm>
              <a:off x="5148196" y="4714884"/>
              <a:ext cx="1106389" cy="1021421"/>
            </a:xfrm>
            <a:prstGeom prst="rect">
              <a:avLst/>
            </a:prstGeom>
            <a:noFill/>
            <a:ln w="9525">
              <a:noFill/>
              <a:miter lim="800000"/>
              <a:headEnd/>
              <a:tailEnd/>
            </a:ln>
          </p:spPr>
        </p:pic>
        <p:pic>
          <p:nvPicPr>
            <p:cNvPr id="12" name="Picture 8" descr="D:\sun\教学\评估\图片\扫描图\其他\腰椎活动度2.jpg"/>
            <p:cNvPicPr>
              <a:picLocks noChangeAspect="1" noChangeArrowheads="1"/>
            </p:cNvPicPr>
            <p:nvPr/>
          </p:nvPicPr>
          <p:blipFill>
            <a:blip r:embed="rId8"/>
            <a:srcRect/>
            <a:stretch>
              <a:fillRect/>
            </a:stretch>
          </p:blipFill>
          <p:spPr bwMode="auto">
            <a:xfrm>
              <a:off x="6576956" y="4714884"/>
              <a:ext cx="1093734" cy="1021421"/>
            </a:xfrm>
            <a:prstGeom prst="rect">
              <a:avLst/>
            </a:prstGeom>
            <a:noFill/>
            <a:ln w="9525">
              <a:noFill/>
              <a:miter lim="800000"/>
              <a:headEnd/>
              <a:tailEnd/>
            </a:ln>
          </p:spPr>
        </p:pic>
      </p:grpSp>
    </p:spTree>
    <p:extLst>
      <p:ext uri="{BB962C8B-B14F-4D97-AF65-F5344CB8AC3E}">
        <p14:creationId xmlns:p14="http://schemas.microsoft.com/office/powerpoint/2010/main" val="1183293027"/>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第一节  脊柱评估</a:t>
            </a:r>
            <a:endParaRPr lang="zh-CN" altLang="en-US" dirty="0"/>
          </a:p>
        </p:txBody>
      </p:sp>
      <p:sp>
        <p:nvSpPr>
          <p:cNvPr id="3" name="内容占位符 2"/>
          <p:cNvSpPr>
            <a:spLocks noGrp="1"/>
          </p:cNvSpPr>
          <p:nvPr>
            <p:ph sz="half" idx="1"/>
          </p:nvPr>
        </p:nvSpPr>
        <p:spPr>
          <a:xfrm>
            <a:off x="1107584" y="1240179"/>
            <a:ext cx="4838704" cy="5033978"/>
          </a:xfrm>
        </p:spPr>
        <p:txBody>
          <a:bodyPr/>
          <a:lstStyle/>
          <a:p>
            <a:pPr marL="0" indent="0">
              <a:buNone/>
            </a:pPr>
            <a:r>
              <a:rPr lang="zh-CN" altLang="en-US" sz="3200" dirty="0" smtClean="0"/>
              <a:t>三、脊柱</a:t>
            </a:r>
            <a:r>
              <a:rPr lang="zh-CN" altLang="en-US" sz="3200" dirty="0"/>
              <a:t>压痛与叩击痛</a:t>
            </a:r>
            <a:endParaRPr lang="en-US" altLang="zh-CN" sz="3200" dirty="0"/>
          </a:p>
          <a:p>
            <a:pPr lvl="1"/>
            <a:r>
              <a:rPr lang="zh-CN" altLang="en-US" sz="3200" dirty="0" smtClean="0"/>
              <a:t>脊柱压痛</a:t>
            </a:r>
            <a:endParaRPr lang="zh-CN" altLang="en-US" sz="3200" dirty="0"/>
          </a:p>
          <a:p>
            <a:pPr>
              <a:buNone/>
            </a:pPr>
            <a:endParaRPr lang="zh-CN" altLang="en-US" sz="3200" dirty="0"/>
          </a:p>
        </p:txBody>
      </p:sp>
      <p:sp>
        <p:nvSpPr>
          <p:cNvPr id="6" name="内容占位符 5"/>
          <p:cNvSpPr>
            <a:spLocks noGrp="1"/>
          </p:cNvSpPr>
          <p:nvPr>
            <p:ph sz="half" idx="2"/>
          </p:nvPr>
        </p:nvSpPr>
        <p:spPr>
          <a:xfrm>
            <a:off x="5117622" y="1804640"/>
            <a:ext cx="4229100" cy="4533912"/>
          </a:xfrm>
        </p:spPr>
        <p:txBody>
          <a:bodyPr/>
          <a:lstStyle/>
          <a:p>
            <a:pPr lvl="1" algn="just"/>
            <a:r>
              <a:rPr lang="zh-CN" altLang="en-US" sz="3200" dirty="0" smtClean="0"/>
              <a:t>脊柱叩击痛</a:t>
            </a:r>
            <a:endParaRPr lang="zh-CN" altLang="en-US" sz="3200" dirty="0">
              <a:ea typeface="楷体_GB2312" pitchFamily="49" charset="-122"/>
            </a:endParaRPr>
          </a:p>
          <a:p>
            <a:pPr lvl="2" algn="just"/>
            <a:r>
              <a:rPr lang="zh-CN" altLang="en-US" sz="2800" dirty="0"/>
              <a:t>直接叩诊法</a:t>
            </a:r>
            <a:endParaRPr lang="zh-CN" altLang="en-US" sz="2800" dirty="0">
              <a:ea typeface="楷体_GB2312" pitchFamily="49" charset="-122"/>
            </a:endParaRPr>
          </a:p>
          <a:p>
            <a:pPr lvl="2" algn="just"/>
            <a:r>
              <a:rPr lang="zh-CN" altLang="en-US" sz="2800" dirty="0"/>
              <a:t>间接叩诊法</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7" name="Picture 11" descr="3-33 "/>
          <p:cNvPicPr>
            <a:picLocks noChangeAspect="1" noChangeArrowheads="1"/>
          </p:cNvPicPr>
          <p:nvPr/>
        </p:nvPicPr>
        <p:blipFill>
          <a:blip r:embed="rId2" cstate="screen"/>
          <a:srcRect/>
          <a:stretch>
            <a:fillRect/>
          </a:stretch>
        </p:blipFill>
        <p:spPr bwMode="auto">
          <a:xfrm>
            <a:off x="2302951" y="2740378"/>
            <a:ext cx="1239425" cy="1103019"/>
          </a:xfrm>
          <a:prstGeom prst="rect">
            <a:avLst/>
          </a:prstGeom>
          <a:noFill/>
          <a:ln w="9525">
            <a:noFill/>
            <a:miter lim="800000"/>
            <a:headEnd/>
            <a:tailEnd/>
          </a:ln>
        </p:spPr>
      </p:pic>
      <p:pic>
        <p:nvPicPr>
          <p:cNvPr id="8" name="Picture 9" descr="暴风截屏20110612024722"/>
          <p:cNvPicPr>
            <a:picLocks noChangeAspect="1" noChangeArrowheads="1"/>
          </p:cNvPicPr>
          <p:nvPr/>
        </p:nvPicPr>
        <p:blipFill>
          <a:blip r:embed="rId3" cstate="screen"/>
          <a:srcRect/>
          <a:stretch>
            <a:fillRect/>
          </a:stretch>
        </p:blipFill>
        <p:spPr bwMode="auto">
          <a:xfrm>
            <a:off x="6017726" y="3740510"/>
            <a:ext cx="1062498" cy="1130007"/>
          </a:xfrm>
          <a:prstGeom prst="rect">
            <a:avLst/>
          </a:prstGeom>
          <a:noFill/>
          <a:ln w="9525">
            <a:noFill/>
            <a:miter lim="800000"/>
            <a:headEnd/>
            <a:tailEnd/>
          </a:ln>
        </p:spPr>
      </p:pic>
      <p:pic>
        <p:nvPicPr>
          <p:cNvPr id="9" name="Picture 10" descr="暴风截屏20110612024924"/>
          <p:cNvPicPr>
            <a:picLocks noChangeAspect="1" noChangeArrowheads="1"/>
          </p:cNvPicPr>
          <p:nvPr/>
        </p:nvPicPr>
        <p:blipFill>
          <a:blip r:embed="rId4" cstate="screen"/>
          <a:srcRect/>
          <a:stretch>
            <a:fillRect/>
          </a:stretch>
        </p:blipFill>
        <p:spPr bwMode="auto">
          <a:xfrm>
            <a:off x="7803677" y="3740510"/>
            <a:ext cx="1045419" cy="1149527"/>
          </a:xfrm>
          <a:prstGeom prst="rect">
            <a:avLst/>
          </a:prstGeom>
          <a:noFill/>
          <a:ln w="9525">
            <a:noFill/>
            <a:miter lim="800000"/>
            <a:headEnd/>
            <a:tailEnd/>
          </a:ln>
        </p:spPr>
      </p:pic>
      <p:sp>
        <p:nvSpPr>
          <p:cNvPr id="10" name="TextBox 9"/>
          <p:cNvSpPr txBox="1"/>
          <p:nvPr/>
        </p:nvSpPr>
        <p:spPr>
          <a:xfrm>
            <a:off x="5946288" y="5097832"/>
            <a:ext cx="1285884" cy="338554"/>
          </a:xfrm>
          <a:prstGeom prst="rect">
            <a:avLst/>
          </a:prstGeom>
          <a:noFill/>
        </p:spPr>
        <p:txBody>
          <a:bodyPr wrap="square" rtlCol="0">
            <a:spAutoFit/>
          </a:bodyPr>
          <a:lstStyle/>
          <a:p>
            <a:r>
              <a:rPr lang="zh-CN" altLang="en-US" sz="1600" dirty="0"/>
              <a:t>直接叩击痛</a:t>
            </a:r>
          </a:p>
        </p:txBody>
      </p:sp>
      <p:sp>
        <p:nvSpPr>
          <p:cNvPr id="11" name="TextBox 10"/>
          <p:cNvSpPr txBox="1"/>
          <p:nvPr/>
        </p:nvSpPr>
        <p:spPr>
          <a:xfrm>
            <a:off x="7803676" y="5097831"/>
            <a:ext cx="1214446" cy="338554"/>
          </a:xfrm>
          <a:prstGeom prst="rect">
            <a:avLst/>
          </a:prstGeom>
          <a:noFill/>
        </p:spPr>
        <p:txBody>
          <a:bodyPr wrap="square" rtlCol="0">
            <a:spAutoFit/>
          </a:bodyPr>
          <a:lstStyle/>
          <a:p>
            <a:r>
              <a:rPr lang="zh-CN" altLang="en-US" sz="1600" dirty="0"/>
              <a:t>间接叩击痛</a:t>
            </a:r>
          </a:p>
        </p:txBody>
      </p:sp>
    </p:spTree>
    <p:extLst>
      <p:ext uri="{BB962C8B-B14F-4D97-AF65-F5344CB8AC3E}">
        <p14:creationId xmlns:p14="http://schemas.microsoft.com/office/powerpoint/2010/main" val="2768651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四肢</a:t>
            </a:r>
            <a:r>
              <a:rPr lang="zh-CN" altLang="en-US" dirty="0" smtClean="0"/>
              <a:t>与关节评估</a:t>
            </a:r>
            <a:endParaRPr lang="zh-CN" altLang="en-US" dirty="0"/>
          </a:p>
        </p:txBody>
      </p:sp>
      <p:sp>
        <p:nvSpPr>
          <p:cNvPr id="6" name="内容占位符 5"/>
          <p:cNvSpPr>
            <a:spLocks noGrp="1"/>
          </p:cNvSpPr>
          <p:nvPr>
            <p:ph idx="1"/>
          </p:nvPr>
        </p:nvSpPr>
        <p:spPr/>
        <p:txBody>
          <a:bodyPr/>
          <a:lstStyle/>
          <a:p>
            <a:pPr marL="0" indent="0" algn="just">
              <a:buNone/>
            </a:pPr>
            <a:r>
              <a:rPr lang="zh-CN" altLang="en-US" dirty="0" smtClean="0"/>
              <a:t>一、形态异常</a:t>
            </a:r>
            <a:endParaRPr lang="en-US" altLang="zh-CN" dirty="0" smtClean="0"/>
          </a:p>
          <a:p>
            <a:pPr lvl="1" algn="just"/>
            <a:r>
              <a:rPr lang="zh-CN" altLang="en-US" dirty="0" smtClean="0"/>
              <a:t>常见异常</a:t>
            </a:r>
          </a:p>
          <a:p>
            <a:pPr lvl="2" algn="just"/>
            <a:r>
              <a:rPr dirty="0"/>
              <a:t>杵状指（趾）</a:t>
            </a:r>
            <a:endParaRPr dirty="0">
              <a:ea typeface="楷体_GB2312" pitchFamily="49" charset="-122"/>
            </a:endParaRPr>
          </a:p>
          <a:p>
            <a:pPr lvl="2" algn="just"/>
            <a:r>
              <a:rPr dirty="0"/>
              <a:t>匙状指（趾）</a:t>
            </a:r>
            <a:endParaRPr dirty="0">
              <a:ea typeface="楷体_GB2312" pitchFamily="49" charset="-122"/>
            </a:endParaRPr>
          </a:p>
          <a:p>
            <a:pPr lvl="2" algn="just"/>
            <a:r>
              <a:rPr dirty="0"/>
              <a:t>关节畸形</a:t>
            </a:r>
          </a:p>
          <a:p>
            <a:pPr lvl="2" algn="just"/>
            <a:r>
              <a:rPr dirty="0" smtClean="0"/>
              <a:t>肌肉萎缩</a:t>
            </a:r>
            <a:endParaRPr dirty="0"/>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grpSp>
        <p:nvGrpSpPr>
          <p:cNvPr id="16" name="组合 15"/>
          <p:cNvGrpSpPr/>
          <p:nvPr/>
        </p:nvGrpSpPr>
        <p:grpSpPr>
          <a:xfrm>
            <a:off x="6167438" y="1714488"/>
            <a:ext cx="4250494" cy="3624702"/>
            <a:chOff x="4643438" y="1714488"/>
            <a:chExt cx="4250494" cy="3624702"/>
          </a:xfrm>
        </p:grpSpPr>
        <p:pic>
          <p:nvPicPr>
            <p:cNvPr id="7" name="Picture 4" descr="D:\sun\教学\评估\图片\扫描图\其他\杵状指.gif.jpg"/>
            <p:cNvPicPr>
              <a:picLocks noChangeAspect="1" noChangeArrowheads="1"/>
            </p:cNvPicPr>
            <p:nvPr/>
          </p:nvPicPr>
          <p:blipFill>
            <a:blip r:embed="rId2"/>
            <a:srcRect/>
            <a:stretch>
              <a:fillRect/>
            </a:stretch>
          </p:blipFill>
          <p:spPr bwMode="auto">
            <a:xfrm>
              <a:off x="5929322" y="1714488"/>
              <a:ext cx="822955" cy="979708"/>
            </a:xfrm>
            <a:prstGeom prst="rect">
              <a:avLst/>
            </a:prstGeom>
            <a:noFill/>
            <a:ln w="9525">
              <a:noFill/>
              <a:miter lim="800000"/>
              <a:headEnd/>
              <a:tailEnd/>
            </a:ln>
          </p:spPr>
        </p:pic>
        <p:pic>
          <p:nvPicPr>
            <p:cNvPr id="8" name="Picture 5" descr="D:\sun\教学\评估\录象\杵状指2.jpg"/>
            <p:cNvPicPr>
              <a:picLocks noChangeAspect="1" noChangeArrowheads="1"/>
            </p:cNvPicPr>
            <p:nvPr/>
          </p:nvPicPr>
          <p:blipFill>
            <a:blip r:embed="rId3" cstate="screen"/>
            <a:srcRect/>
            <a:stretch>
              <a:fillRect/>
            </a:stretch>
          </p:blipFill>
          <p:spPr bwMode="auto">
            <a:xfrm>
              <a:off x="4643438" y="1785926"/>
              <a:ext cx="1155303" cy="873117"/>
            </a:xfrm>
            <a:prstGeom prst="rect">
              <a:avLst/>
            </a:prstGeom>
            <a:noFill/>
            <a:ln w="9525">
              <a:noFill/>
              <a:miter lim="800000"/>
              <a:headEnd/>
              <a:tailEnd/>
            </a:ln>
          </p:spPr>
        </p:pic>
        <p:pic>
          <p:nvPicPr>
            <p:cNvPr id="9" name="Picture 6" descr="D:\sun\教学\评估\录象\匙状指3.jpg"/>
            <p:cNvPicPr>
              <a:picLocks noChangeAspect="1" noChangeArrowheads="1"/>
            </p:cNvPicPr>
            <p:nvPr/>
          </p:nvPicPr>
          <p:blipFill>
            <a:blip r:embed="rId4" cstate="screen"/>
            <a:srcRect/>
            <a:stretch>
              <a:fillRect/>
            </a:stretch>
          </p:blipFill>
          <p:spPr bwMode="auto">
            <a:xfrm>
              <a:off x="7143768" y="1857364"/>
              <a:ext cx="942010" cy="807822"/>
            </a:xfrm>
            <a:prstGeom prst="rect">
              <a:avLst/>
            </a:prstGeom>
            <a:noFill/>
            <a:ln w="9525">
              <a:noFill/>
              <a:miter lim="800000"/>
              <a:headEnd/>
              <a:tailEnd/>
            </a:ln>
          </p:spPr>
        </p:pic>
        <p:pic>
          <p:nvPicPr>
            <p:cNvPr id="10" name="Picture 7" descr="D:\sun\教学\评估\录象\膝内翻.jpg"/>
            <p:cNvPicPr>
              <a:picLocks noChangeAspect="1" noChangeArrowheads="1"/>
            </p:cNvPicPr>
            <p:nvPr/>
          </p:nvPicPr>
          <p:blipFill>
            <a:blip r:embed="rId5"/>
            <a:srcRect/>
            <a:stretch>
              <a:fillRect/>
            </a:stretch>
          </p:blipFill>
          <p:spPr bwMode="auto">
            <a:xfrm>
              <a:off x="7215206" y="3500438"/>
              <a:ext cx="835090" cy="1293802"/>
            </a:xfrm>
            <a:prstGeom prst="rect">
              <a:avLst/>
            </a:prstGeom>
            <a:noFill/>
            <a:ln w="9525">
              <a:noFill/>
              <a:miter lim="800000"/>
              <a:headEnd/>
              <a:tailEnd/>
            </a:ln>
          </p:spPr>
        </p:pic>
        <p:pic>
          <p:nvPicPr>
            <p:cNvPr id="11" name="Picture 8" descr="D:\wanghan\图片\脊柱、四肢和神经\鹅颈畸形.BMP"/>
            <p:cNvPicPr>
              <a:picLocks noChangeAspect="1" noChangeArrowheads="1"/>
            </p:cNvPicPr>
            <p:nvPr/>
          </p:nvPicPr>
          <p:blipFill>
            <a:blip r:embed="rId6" cstate="print"/>
            <a:srcRect l="6066" t="5556" r="12097" b="11109"/>
            <a:stretch>
              <a:fillRect/>
            </a:stretch>
          </p:blipFill>
          <p:spPr bwMode="auto">
            <a:xfrm>
              <a:off x="4929190" y="3857628"/>
              <a:ext cx="1114433" cy="928694"/>
            </a:xfrm>
            <a:prstGeom prst="rect">
              <a:avLst/>
            </a:prstGeom>
            <a:noFill/>
            <a:ln w="9525">
              <a:noFill/>
              <a:miter lim="800000"/>
              <a:headEnd/>
              <a:tailEnd/>
            </a:ln>
          </p:spPr>
        </p:pic>
        <p:sp>
          <p:nvSpPr>
            <p:cNvPr id="12" name="TextBox 11"/>
            <p:cNvSpPr txBox="1"/>
            <p:nvPr/>
          </p:nvSpPr>
          <p:spPr>
            <a:xfrm>
              <a:off x="5143504" y="2786058"/>
              <a:ext cx="800219" cy="338554"/>
            </a:xfrm>
            <a:prstGeom prst="rect">
              <a:avLst/>
            </a:prstGeom>
            <a:noFill/>
          </p:spPr>
          <p:txBody>
            <a:bodyPr wrap="none" rtlCol="0">
              <a:spAutoFit/>
            </a:bodyPr>
            <a:lstStyle/>
            <a:p>
              <a:r>
                <a:rPr lang="zh-CN" altLang="en-US" sz="1600" dirty="0"/>
                <a:t>杵状指</a:t>
              </a:r>
            </a:p>
          </p:txBody>
        </p:sp>
        <p:sp>
          <p:nvSpPr>
            <p:cNvPr id="13" name="TextBox 12"/>
            <p:cNvSpPr txBox="1"/>
            <p:nvPr/>
          </p:nvSpPr>
          <p:spPr>
            <a:xfrm>
              <a:off x="7195299" y="2714620"/>
              <a:ext cx="800219" cy="338554"/>
            </a:xfrm>
            <a:prstGeom prst="rect">
              <a:avLst/>
            </a:prstGeom>
            <a:noFill/>
          </p:spPr>
          <p:txBody>
            <a:bodyPr wrap="none" rtlCol="0">
              <a:spAutoFit/>
            </a:bodyPr>
            <a:lstStyle/>
            <a:p>
              <a:r>
                <a:rPr lang="zh-CN" altLang="en-US" sz="1600" dirty="0"/>
                <a:t>匙状指</a:t>
              </a:r>
            </a:p>
          </p:txBody>
        </p:sp>
        <p:sp>
          <p:nvSpPr>
            <p:cNvPr id="14" name="TextBox 13"/>
            <p:cNvSpPr txBox="1"/>
            <p:nvPr/>
          </p:nvSpPr>
          <p:spPr>
            <a:xfrm>
              <a:off x="4857752" y="4857760"/>
              <a:ext cx="1210588" cy="338554"/>
            </a:xfrm>
            <a:prstGeom prst="rect">
              <a:avLst/>
            </a:prstGeom>
            <a:noFill/>
          </p:spPr>
          <p:txBody>
            <a:bodyPr wrap="none" rtlCol="0">
              <a:spAutoFit/>
            </a:bodyPr>
            <a:lstStyle/>
            <a:p>
              <a:r>
                <a:rPr lang="zh-CN" altLang="en-US" sz="1600" dirty="0"/>
                <a:t>指关节畸形</a:t>
              </a:r>
            </a:p>
          </p:txBody>
        </p:sp>
        <p:sp>
          <p:nvSpPr>
            <p:cNvPr id="15" name="TextBox 14"/>
            <p:cNvSpPr txBox="1"/>
            <p:nvPr/>
          </p:nvSpPr>
          <p:spPr>
            <a:xfrm>
              <a:off x="6702306" y="5000636"/>
              <a:ext cx="2191626" cy="338554"/>
            </a:xfrm>
            <a:prstGeom prst="rect">
              <a:avLst/>
            </a:prstGeom>
            <a:noFill/>
          </p:spPr>
          <p:txBody>
            <a:bodyPr wrap="none" rtlCol="0">
              <a:spAutoFit/>
            </a:bodyPr>
            <a:lstStyle/>
            <a:p>
              <a:r>
                <a:rPr lang="zh-CN" altLang="en-US" sz="1600" dirty="0"/>
                <a:t>膝关节畸形</a:t>
              </a:r>
              <a:r>
                <a:rPr lang="zh-CN" altLang="en-US" sz="1600"/>
                <a:t>（</a:t>
              </a:r>
              <a:r>
                <a:rPr lang="en-US" altLang="zh-CN" sz="1600" dirty="0"/>
                <a:t>O</a:t>
              </a:r>
              <a:r>
                <a:rPr lang="zh-CN" altLang="en-US" sz="1600" dirty="0"/>
                <a:t>形腿）</a:t>
              </a:r>
            </a:p>
          </p:txBody>
        </p:sp>
      </p:grpSp>
    </p:spTree>
    <p:extLst>
      <p:ext uri="{BB962C8B-B14F-4D97-AF65-F5344CB8AC3E}">
        <p14:creationId xmlns:p14="http://schemas.microsoft.com/office/powerpoint/2010/main" val="3136909789"/>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四肢与关节评估</a:t>
            </a:r>
            <a:endParaRPr lang="zh-CN" altLang="en-US" dirty="0"/>
          </a:p>
        </p:txBody>
      </p:sp>
      <p:sp>
        <p:nvSpPr>
          <p:cNvPr id="3" name="内容占位符 2"/>
          <p:cNvSpPr>
            <a:spLocks noGrp="1"/>
          </p:cNvSpPr>
          <p:nvPr>
            <p:ph idx="1"/>
          </p:nvPr>
        </p:nvSpPr>
        <p:spPr/>
        <p:txBody>
          <a:bodyPr/>
          <a:lstStyle/>
          <a:p>
            <a:pPr marL="0" indent="0" algn="just">
              <a:buNone/>
            </a:pPr>
            <a:r>
              <a:rPr lang="zh-CN" altLang="en-US" dirty="0" smtClean="0"/>
              <a:t>二、运动功能障碍</a:t>
            </a:r>
            <a:endParaRPr lang="zh-CN" altLang="en-US" dirty="0" smtClean="0"/>
          </a:p>
          <a:p>
            <a:pPr lvl="1" algn="just"/>
            <a:r>
              <a:rPr dirty="0" smtClean="0"/>
              <a:t>运动受限 </a:t>
            </a:r>
            <a:endParaRPr lang="en-US" dirty="0" smtClean="0"/>
          </a:p>
          <a:p>
            <a:pPr lvl="2" algn="just"/>
            <a:r>
              <a:rPr dirty="0" smtClean="0"/>
              <a:t>神经</a:t>
            </a:r>
            <a:r>
              <a:rPr lang="en-US" dirty="0" smtClean="0"/>
              <a:t>、</a:t>
            </a:r>
            <a:r>
              <a:rPr dirty="0" smtClean="0"/>
              <a:t>肌肉损害</a:t>
            </a:r>
            <a:endParaRPr dirty="0"/>
          </a:p>
          <a:p>
            <a:pPr lvl="2" algn="just"/>
            <a:r>
              <a:rPr dirty="0" smtClean="0"/>
              <a:t>关节损害</a:t>
            </a:r>
            <a:endParaRPr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7" descr="D:\sun\教学\评估\图片\扫描图\其他\关节活动范围1.jpg"/>
          <p:cNvPicPr>
            <a:picLocks noChangeAspect="1" noChangeArrowheads="1"/>
          </p:cNvPicPr>
          <p:nvPr/>
        </p:nvPicPr>
        <p:blipFill>
          <a:blip r:embed="rId2" cstate="screen"/>
          <a:srcRect/>
          <a:stretch>
            <a:fillRect/>
          </a:stretch>
        </p:blipFill>
        <p:spPr bwMode="auto">
          <a:xfrm>
            <a:off x="6952787" y="1083409"/>
            <a:ext cx="1776893" cy="1787047"/>
          </a:xfrm>
          <a:prstGeom prst="rect">
            <a:avLst/>
          </a:prstGeom>
          <a:noFill/>
          <a:ln w="9525">
            <a:noFill/>
            <a:miter lim="800000"/>
            <a:headEnd/>
            <a:tailEnd/>
          </a:ln>
        </p:spPr>
      </p:pic>
      <p:pic>
        <p:nvPicPr>
          <p:cNvPr id="7" name="Picture 8" descr="D:\sun\教学\评估\图片\扫描图\其他\指关节活动1.jpg"/>
          <p:cNvPicPr>
            <a:picLocks noChangeAspect="1" noChangeArrowheads="1"/>
          </p:cNvPicPr>
          <p:nvPr/>
        </p:nvPicPr>
        <p:blipFill>
          <a:blip r:embed="rId3" cstate="screen"/>
          <a:srcRect/>
          <a:stretch>
            <a:fillRect/>
          </a:stretch>
        </p:blipFill>
        <p:spPr bwMode="auto">
          <a:xfrm>
            <a:off x="4591240" y="3245476"/>
            <a:ext cx="1720526" cy="1277252"/>
          </a:xfrm>
          <a:prstGeom prst="rect">
            <a:avLst/>
          </a:prstGeom>
          <a:noFill/>
          <a:ln w="9525">
            <a:noFill/>
            <a:miter lim="800000"/>
            <a:headEnd/>
            <a:tailEnd/>
          </a:ln>
        </p:spPr>
      </p:pic>
      <p:pic>
        <p:nvPicPr>
          <p:cNvPr id="8" name="Picture 9" descr="D:\sun\教学\评估\图片\扫描图\脊柱四肢\指关节活动4.jpg"/>
          <p:cNvPicPr>
            <a:picLocks noChangeAspect="1" noChangeArrowheads="1"/>
          </p:cNvPicPr>
          <p:nvPr/>
        </p:nvPicPr>
        <p:blipFill>
          <a:blip r:embed="rId4" cstate="screen"/>
          <a:srcRect/>
          <a:stretch>
            <a:fillRect/>
          </a:stretch>
        </p:blipFill>
        <p:spPr bwMode="auto">
          <a:xfrm>
            <a:off x="7095673" y="3165425"/>
            <a:ext cx="1491122" cy="1357303"/>
          </a:xfrm>
          <a:prstGeom prst="rect">
            <a:avLst/>
          </a:prstGeom>
          <a:noFill/>
          <a:ln w="9525">
            <a:noFill/>
            <a:miter lim="800000"/>
            <a:headEnd/>
            <a:tailEnd/>
          </a:ln>
        </p:spPr>
      </p:pic>
      <p:pic>
        <p:nvPicPr>
          <p:cNvPr id="9" name="Picture 10" descr="D:\sun\教学\评估\图片\扫描图\脊柱四肢\指关节活动3.jpg"/>
          <p:cNvPicPr>
            <a:picLocks noChangeAspect="1" noChangeArrowheads="1"/>
          </p:cNvPicPr>
          <p:nvPr/>
        </p:nvPicPr>
        <p:blipFill>
          <a:blip r:embed="rId5" cstate="screen"/>
          <a:srcRect/>
          <a:stretch>
            <a:fillRect/>
          </a:stretch>
        </p:blipFill>
        <p:spPr bwMode="auto">
          <a:xfrm>
            <a:off x="9066485" y="3210960"/>
            <a:ext cx="1663174" cy="1282031"/>
          </a:xfrm>
          <a:prstGeom prst="rect">
            <a:avLst/>
          </a:prstGeom>
          <a:noFill/>
          <a:ln w="9525">
            <a:noFill/>
            <a:miter lim="800000"/>
            <a:headEnd/>
            <a:tailEnd/>
          </a:ln>
        </p:spPr>
      </p:pic>
      <p:sp>
        <p:nvSpPr>
          <p:cNvPr id="10" name="TextBox 9"/>
          <p:cNvSpPr txBox="1"/>
          <p:nvPr/>
        </p:nvSpPr>
        <p:spPr>
          <a:xfrm>
            <a:off x="6661655" y="5377537"/>
            <a:ext cx="1716514" cy="369332"/>
          </a:xfrm>
          <a:prstGeom prst="rect">
            <a:avLst/>
          </a:prstGeom>
          <a:noFill/>
        </p:spPr>
        <p:txBody>
          <a:bodyPr wrap="square" rtlCol="0">
            <a:spAutoFit/>
          </a:bodyPr>
          <a:lstStyle/>
          <a:p>
            <a:r>
              <a:rPr lang="zh-CN" altLang="en-US" dirty="0"/>
              <a:t>关节活动范围</a:t>
            </a:r>
          </a:p>
        </p:txBody>
      </p:sp>
    </p:spTree>
    <p:extLst>
      <p:ext uri="{BB962C8B-B14F-4D97-AF65-F5344CB8AC3E}">
        <p14:creationId xmlns:p14="http://schemas.microsoft.com/office/powerpoint/2010/main" val="3402558067"/>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ctrTitle"/>
          </p:nvPr>
        </p:nvSpPr>
        <p:spPr>
          <a:extLst/>
        </p:spPr>
        <p:txBody>
          <a:bodyPr/>
          <a:lstStyle/>
          <a:p>
            <a:pPr fontAlgn="auto">
              <a:spcAft>
                <a:spcPts val="0"/>
              </a:spcAft>
              <a:defRPr/>
            </a:pPr>
            <a:r>
              <a:rPr lang="zh-CN" altLang="en-US" dirty="0" smtClean="0"/>
              <a:t>第八章  神经系统</a:t>
            </a:r>
            <a:r>
              <a:rPr lang="zh-CN" altLang="en-US" dirty="0"/>
              <a:t>评估</a:t>
            </a:r>
          </a:p>
        </p:txBody>
      </p:sp>
    </p:spTree>
    <p:extLst>
      <p:ext uri="{BB962C8B-B14F-4D97-AF65-F5344CB8AC3E}">
        <p14:creationId xmlns:p14="http://schemas.microsoft.com/office/powerpoint/2010/main" val="562948935"/>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评估的主要内容</a:t>
            </a:r>
            <a:endParaRPr lang="zh-CN" altLang="en-US" dirty="0"/>
          </a:p>
        </p:txBody>
      </p:sp>
      <p:sp>
        <p:nvSpPr>
          <p:cNvPr id="3" name="内容占位符 2"/>
          <p:cNvSpPr>
            <a:spLocks noGrp="1"/>
          </p:cNvSpPr>
          <p:nvPr>
            <p:ph sz="half" idx="1"/>
          </p:nvPr>
        </p:nvSpPr>
        <p:spPr/>
        <p:txBody>
          <a:bodyPr/>
          <a:lstStyle/>
          <a:p>
            <a:r>
              <a:rPr lang="zh-CN" altLang="en-US" dirty="0" smtClean="0"/>
              <a:t>感觉功能</a:t>
            </a:r>
            <a:endParaRPr lang="en-US" altLang="zh-CN" dirty="0" smtClean="0"/>
          </a:p>
          <a:p>
            <a:pPr lvl="1"/>
            <a:r>
              <a:rPr altLang="en-US" dirty="0" smtClean="0"/>
              <a:t>浅感觉</a:t>
            </a:r>
            <a:endParaRPr lang="en-US" altLang="en-US" dirty="0" smtClean="0"/>
          </a:p>
          <a:p>
            <a:pPr lvl="1"/>
            <a:r>
              <a:rPr altLang="en-US" dirty="0" smtClean="0"/>
              <a:t>深感觉</a:t>
            </a:r>
            <a:endParaRPr lang="en-US" altLang="en-US" dirty="0" smtClean="0"/>
          </a:p>
          <a:p>
            <a:pPr lvl="1"/>
            <a:r>
              <a:rPr lang="zh-CN" altLang="en-US" dirty="0" smtClean="0"/>
              <a:t>复</a:t>
            </a:r>
            <a:r>
              <a:rPr altLang="en-US" dirty="0" err="1" smtClean="0"/>
              <a:t>合感觉</a:t>
            </a:r>
            <a:endParaRPr lang="en-US" altLang="en-US" dirty="0" smtClean="0"/>
          </a:p>
          <a:p>
            <a:r>
              <a:rPr lang="zh-CN" altLang="en-US" dirty="0" smtClean="0"/>
              <a:t>运动功能</a:t>
            </a:r>
            <a:endParaRPr lang="en-US" altLang="zh-CN" dirty="0" smtClean="0"/>
          </a:p>
          <a:p>
            <a:pPr lvl="1"/>
            <a:r>
              <a:rPr altLang="en-US" dirty="0" smtClean="0"/>
              <a:t>肌力</a:t>
            </a:r>
            <a:endParaRPr lang="en-US" altLang="en-US" dirty="0" smtClean="0"/>
          </a:p>
          <a:p>
            <a:pPr lvl="1"/>
            <a:r>
              <a:rPr altLang="en-US" dirty="0" smtClean="0"/>
              <a:t>肌张力</a:t>
            </a:r>
            <a:endParaRPr lang="en-US" altLang="en-US" dirty="0" smtClean="0"/>
          </a:p>
          <a:p>
            <a:pPr lvl="1"/>
            <a:r>
              <a:rPr altLang="en-US" dirty="0" smtClean="0"/>
              <a:t>不自主运动</a:t>
            </a:r>
            <a:endParaRPr lang="en-US" altLang="en-US" dirty="0" smtClean="0"/>
          </a:p>
          <a:p>
            <a:pPr lvl="1"/>
            <a:r>
              <a:rPr altLang="en-US" dirty="0"/>
              <a:t>共济运动</a:t>
            </a:r>
            <a:endParaRPr lang="zh-CN" altLang="en-US" dirty="0"/>
          </a:p>
        </p:txBody>
      </p:sp>
      <p:sp>
        <p:nvSpPr>
          <p:cNvPr id="5" name="内容占位符 4"/>
          <p:cNvSpPr>
            <a:spLocks noGrp="1"/>
          </p:cNvSpPr>
          <p:nvPr>
            <p:ph sz="half" idx="2"/>
          </p:nvPr>
        </p:nvSpPr>
        <p:spPr/>
        <p:txBody>
          <a:bodyPr/>
          <a:lstStyle/>
          <a:p>
            <a:r>
              <a:rPr lang="zh-CN" altLang="en-US" dirty="0" smtClean="0"/>
              <a:t>神经反射</a:t>
            </a:r>
            <a:endParaRPr lang="en-US" altLang="zh-CN" dirty="0" smtClean="0"/>
          </a:p>
          <a:p>
            <a:pPr lvl="1"/>
            <a:r>
              <a:rPr lang="zh-CN" altLang="en-US" dirty="0" smtClean="0"/>
              <a:t>浅反射</a:t>
            </a:r>
            <a:endParaRPr lang="en-US" altLang="zh-CN" dirty="0" smtClean="0"/>
          </a:p>
          <a:p>
            <a:pPr lvl="1"/>
            <a:r>
              <a:rPr lang="zh-CN" altLang="en-US" dirty="0" smtClean="0"/>
              <a:t>深反射</a:t>
            </a:r>
            <a:endParaRPr lang="en-US" altLang="zh-CN" dirty="0" smtClean="0"/>
          </a:p>
          <a:p>
            <a:pPr lvl="1"/>
            <a:r>
              <a:rPr lang="zh-CN" altLang="en-US" dirty="0" smtClean="0"/>
              <a:t>病理反射</a:t>
            </a:r>
            <a:endParaRPr lang="en-US" altLang="zh-CN" dirty="0" smtClean="0"/>
          </a:p>
          <a:p>
            <a:pPr lvl="1"/>
            <a:r>
              <a:rPr lang="zh-CN" altLang="en-US" dirty="0" smtClean="0"/>
              <a:t>脑膜刺激征</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55364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感觉</a:t>
            </a:r>
            <a:r>
              <a:rPr lang="zh-CN" altLang="en-US" dirty="0" smtClean="0"/>
              <a:t>功能</a:t>
            </a:r>
            <a:endParaRPr lang="zh-CN" altLang="en-US" dirty="0"/>
          </a:p>
        </p:txBody>
      </p:sp>
      <p:sp>
        <p:nvSpPr>
          <p:cNvPr id="3" name="内容占位符 2"/>
          <p:cNvSpPr>
            <a:spLocks noGrp="1"/>
          </p:cNvSpPr>
          <p:nvPr>
            <p:ph idx="1"/>
          </p:nvPr>
        </p:nvSpPr>
        <p:spPr/>
        <p:txBody>
          <a:bodyPr/>
          <a:lstStyle/>
          <a:p>
            <a:pPr>
              <a:buNone/>
            </a:pPr>
            <a:r>
              <a:rPr lang="zh-CN" altLang="en-US" dirty="0" smtClean="0"/>
              <a:t>一、浅感觉</a:t>
            </a:r>
          </a:p>
          <a:p>
            <a:pPr lvl="1"/>
            <a:r>
              <a:rPr dirty="0" smtClean="0"/>
              <a:t>痛觉</a:t>
            </a:r>
            <a:r>
              <a:rPr dirty="0"/>
              <a:t>、</a:t>
            </a:r>
            <a:r>
              <a:rPr dirty="0" smtClean="0"/>
              <a:t>触觉</a:t>
            </a:r>
            <a:r>
              <a:rPr lang="zh-CN" altLang="en-US" dirty="0"/>
              <a:t>、</a:t>
            </a:r>
            <a:r>
              <a:rPr lang="zh-CN" altLang="en-US" dirty="0" smtClean="0"/>
              <a:t>温度觉</a:t>
            </a:r>
            <a:endParaRPr dirty="0"/>
          </a:p>
          <a:p>
            <a:pPr>
              <a:buNone/>
            </a:pPr>
            <a:r>
              <a:rPr lang="zh-CN" altLang="en-US" dirty="0" smtClean="0"/>
              <a:t>二、深感觉</a:t>
            </a:r>
          </a:p>
          <a:p>
            <a:pPr lvl="1"/>
            <a:r>
              <a:rPr dirty="0"/>
              <a:t>运动觉、位置觉、震动觉</a:t>
            </a:r>
          </a:p>
          <a:p>
            <a:pPr>
              <a:buNone/>
            </a:pPr>
            <a:r>
              <a:rPr lang="zh-CN" altLang="en-US" dirty="0" smtClean="0"/>
              <a:t>三、复合感觉</a:t>
            </a:r>
          </a:p>
          <a:p>
            <a:pPr lvl="1"/>
            <a:r>
              <a:rPr dirty="0"/>
              <a:t>皮肤定位觉、两点辨别觉</a:t>
            </a:r>
            <a:r>
              <a:rPr dirty="0" smtClean="0"/>
              <a:t>、</a:t>
            </a:r>
            <a:r>
              <a:rPr lang="en-US" dirty="0"/>
              <a:t>实</a:t>
            </a:r>
            <a:r>
              <a:rPr dirty="0" smtClean="0"/>
              <a:t>体觉等</a:t>
            </a:r>
            <a:endParaRPr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73074045"/>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感觉功能</a:t>
            </a:r>
            <a:endParaRPr lang="zh-CN" altLang="en-US" dirty="0"/>
          </a:p>
        </p:txBody>
      </p:sp>
      <p:sp>
        <p:nvSpPr>
          <p:cNvPr id="3" name="内容占位符 2"/>
          <p:cNvSpPr>
            <a:spLocks noGrp="1"/>
          </p:cNvSpPr>
          <p:nvPr>
            <p:ph idx="1"/>
          </p:nvPr>
        </p:nvSpPr>
        <p:spPr/>
        <p:txBody>
          <a:bodyPr/>
          <a:lstStyle/>
          <a:p>
            <a:r>
              <a:rPr lang="zh-CN" altLang="en-US" dirty="0" smtClean="0"/>
              <a:t>检查方法</a:t>
            </a:r>
            <a:endParaRPr lang="zh-CN" altLang="en-US" dirty="0">
              <a:solidFill>
                <a:srgbClr val="FF0000"/>
              </a:solidFill>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44" name="Picture 4" descr="DSC01884"/>
          <p:cNvPicPr>
            <a:picLocks noChangeAspect="1" noChangeArrowheads="1"/>
          </p:cNvPicPr>
          <p:nvPr/>
        </p:nvPicPr>
        <p:blipFill>
          <a:blip r:embed="rId2" cstate="print"/>
          <a:srcRect l="16708" t="3300" r="20741" b="3308"/>
          <a:stretch>
            <a:fillRect/>
          </a:stretch>
        </p:blipFill>
        <p:spPr bwMode="auto">
          <a:xfrm>
            <a:off x="3649285" y="1857364"/>
            <a:ext cx="1192535" cy="1335640"/>
          </a:xfrm>
          <a:prstGeom prst="rect">
            <a:avLst/>
          </a:prstGeom>
          <a:noFill/>
        </p:spPr>
      </p:pic>
      <p:pic>
        <p:nvPicPr>
          <p:cNvPr id="10243" name="Picture 3" descr="DSC01881"/>
          <p:cNvPicPr>
            <a:picLocks noChangeAspect="1" noChangeArrowheads="1"/>
          </p:cNvPicPr>
          <p:nvPr/>
        </p:nvPicPr>
        <p:blipFill>
          <a:blip r:embed="rId3" cstate="print"/>
          <a:srcRect l="12349" t="6502" r="23735" b="11392"/>
          <a:stretch>
            <a:fillRect/>
          </a:stretch>
        </p:blipFill>
        <p:spPr bwMode="auto">
          <a:xfrm>
            <a:off x="5506672" y="1928802"/>
            <a:ext cx="1303708" cy="1264202"/>
          </a:xfrm>
          <a:prstGeom prst="rect">
            <a:avLst/>
          </a:prstGeom>
          <a:noFill/>
        </p:spPr>
      </p:pic>
      <p:pic>
        <p:nvPicPr>
          <p:cNvPr id="10242" name="Picture 2" descr="DSC01880"/>
          <p:cNvPicPr>
            <a:picLocks noChangeAspect="1" noChangeArrowheads="1"/>
          </p:cNvPicPr>
          <p:nvPr/>
        </p:nvPicPr>
        <p:blipFill>
          <a:blip r:embed="rId4" cstate="print"/>
          <a:srcRect/>
          <a:stretch>
            <a:fillRect/>
          </a:stretch>
        </p:blipFill>
        <p:spPr bwMode="auto">
          <a:xfrm>
            <a:off x="6453190" y="3916925"/>
            <a:ext cx="1714512" cy="1285884"/>
          </a:xfrm>
          <a:prstGeom prst="rect">
            <a:avLst/>
          </a:prstGeom>
          <a:noFill/>
        </p:spPr>
      </p:pic>
      <p:pic>
        <p:nvPicPr>
          <p:cNvPr id="10241" name="Picture 1" descr="实物觉"/>
          <p:cNvPicPr>
            <a:picLocks noChangeAspect="1" noChangeArrowheads="1"/>
          </p:cNvPicPr>
          <p:nvPr/>
        </p:nvPicPr>
        <p:blipFill>
          <a:blip r:embed="rId5"/>
          <a:srcRect/>
          <a:stretch>
            <a:fillRect/>
          </a:stretch>
        </p:blipFill>
        <p:spPr bwMode="auto">
          <a:xfrm>
            <a:off x="3024167" y="3916924"/>
            <a:ext cx="1381323" cy="1219196"/>
          </a:xfrm>
          <a:prstGeom prst="rect">
            <a:avLst/>
          </a:prstGeom>
          <a:noFill/>
        </p:spPr>
      </p:pic>
      <p:sp>
        <p:nvSpPr>
          <p:cNvPr id="10245" name="Rectangle 5"/>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46" name="Rectangle 6"/>
          <p:cNvSpPr>
            <a:spLocks noChangeArrowheads="1"/>
          </p:cNvSpPr>
          <p:nvPr/>
        </p:nvSpPr>
        <p:spPr bwMode="auto">
          <a:xfrm>
            <a:off x="1524000" y="2452302"/>
            <a:ext cx="415498"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r>
              <a:rPr lang="en-US" altLang="zh-CN" sz="1200">
                <a:latin typeface="宋体" pitchFamily="2" charset="-122"/>
                <a:ea typeface="宋体" pitchFamily="2" charset="-122"/>
                <a:cs typeface="Times New Roman" pitchFamily="18" charset="0"/>
              </a:rPr>
              <a:t>   </a:t>
            </a:r>
            <a:endParaRPr lang="en-US" altLang="zh-CN">
              <a:latin typeface="Arial" pitchFamily="34" charset="0"/>
              <a:ea typeface="宋体" pitchFamily="2" charset="-122"/>
            </a:endParaRPr>
          </a:p>
        </p:txBody>
      </p:sp>
      <p:sp>
        <p:nvSpPr>
          <p:cNvPr id="10248" name="Rectangle 8"/>
          <p:cNvSpPr>
            <a:spLocks noChangeArrowheads="1"/>
          </p:cNvSpPr>
          <p:nvPr/>
        </p:nvSpPr>
        <p:spPr bwMode="auto">
          <a:xfrm>
            <a:off x="1524001" y="6843327"/>
            <a:ext cx="492443"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152400" fontAlgn="base">
              <a:spcBef>
                <a:spcPct val="0"/>
              </a:spcBef>
              <a:spcAft>
                <a:spcPct val="0"/>
              </a:spcAft>
            </a:pPr>
            <a:r>
              <a:rPr lang="en-US" altLang="zh-CN" sz="1200">
                <a:latin typeface="宋体" pitchFamily="2" charset="-122"/>
                <a:ea typeface="宋体" pitchFamily="2" charset="-122"/>
                <a:cs typeface="Times New Roman" pitchFamily="18" charset="0"/>
              </a:rPr>
              <a:t>  </a:t>
            </a:r>
            <a:endParaRPr lang="en-US" altLang="zh-CN">
              <a:latin typeface="Arial" pitchFamily="34" charset="0"/>
              <a:ea typeface="宋体" pitchFamily="2" charset="-122"/>
            </a:endParaRPr>
          </a:p>
        </p:txBody>
      </p:sp>
      <p:sp>
        <p:nvSpPr>
          <p:cNvPr id="10249" name="Rectangle 9"/>
          <p:cNvSpPr>
            <a:spLocks noChangeArrowheads="1"/>
          </p:cNvSpPr>
          <p:nvPr/>
        </p:nvSpPr>
        <p:spPr bwMode="auto">
          <a:xfrm>
            <a:off x="5195754" y="8634026"/>
            <a:ext cx="1800493"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zh-CN" altLang="en-US" sz="1200">
                <a:latin typeface="宋体" pitchFamily="2" charset="-122"/>
                <a:ea typeface="宋体" pitchFamily="2" charset="-122"/>
                <a:cs typeface="Times New Roman" pitchFamily="18" charset="0"/>
              </a:rPr>
              <a:t>图</a:t>
            </a:r>
            <a:r>
              <a:rPr lang="en-US" altLang="zh-CN" sz="1200">
                <a:latin typeface="宋体" pitchFamily="2" charset="-122"/>
                <a:ea typeface="宋体" pitchFamily="2" charset="-122"/>
                <a:cs typeface="Times New Roman" pitchFamily="18" charset="0"/>
              </a:rPr>
              <a:t>10-2   </a:t>
            </a:r>
            <a:r>
              <a:rPr lang="zh-CN" altLang="en-US" sz="1200">
                <a:latin typeface="宋体" pitchFamily="2" charset="-122"/>
                <a:ea typeface="宋体" pitchFamily="2" charset="-122"/>
                <a:cs typeface="Times New Roman" pitchFamily="18" charset="0"/>
              </a:rPr>
              <a:t>感觉功能检查</a:t>
            </a:r>
            <a:endParaRPr lang="zh-CN" altLang="en-US">
              <a:latin typeface="Arial" pitchFamily="34" charset="0"/>
              <a:ea typeface="宋体" pitchFamily="2" charset="-122"/>
            </a:endParaRPr>
          </a:p>
        </p:txBody>
      </p:sp>
      <p:sp>
        <p:nvSpPr>
          <p:cNvPr id="25" name="TextBox 24"/>
          <p:cNvSpPr txBox="1"/>
          <p:nvPr/>
        </p:nvSpPr>
        <p:spPr>
          <a:xfrm>
            <a:off x="3863599" y="3273982"/>
            <a:ext cx="646331" cy="369332"/>
          </a:xfrm>
          <a:prstGeom prst="rect">
            <a:avLst/>
          </a:prstGeom>
          <a:noFill/>
        </p:spPr>
        <p:txBody>
          <a:bodyPr wrap="none" rtlCol="0">
            <a:spAutoFit/>
          </a:bodyPr>
          <a:lstStyle/>
          <a:p>
            <a:r>
              <a:rPr lang="zh-CN" altLang="en-US" dirty="0">
                <a:latin typeface="隶书" pitchFamily="49" charset="-122"/>
                <a:ea typeface="隶书" pitchFamily="49" charset="-122"/>
              </a:rPr>
              <a:t>痛觉</a:t>
            </a:r>
          </a:p>
        </p:txBody>
      </p:sp>
      <p:sp>
        <p:nvSpPr>
          <p:cNvPr id="26" name="TextBox 25"/>
          <p:cNvSpPr txBox="1"/>
          <p:nvPr/>
        </p:nvSpPr>
        <p:spPr>
          <a:xfrm>
            <a:off x="5720987" y="3273982"/>
            <a:ext cx="646331" cy="369332"/>
          </a:xfrm>
          <a:prstGeom prst="rect">
            <a:avLst/>
          </a:prstGeom>
          <a:noFill/>
        </p:spPr>
        <p:txBody>
          <a:bodyPr wrap="none" rtlCol="0">
            <a:spAutoFit/>
          </a:bodyPr>
          <a:lstStyle/>
          <a:p>
            <a:r>
              <a:rPr lang="zh-CN" altLang="en-US" dirty="0">
                <a:latin typeface="隶书" pitchFamily="49" charset="-122"/>
                <a:ea typeface="隶书" pitchFamily="49" charset="-122"/>
              </a:rPr>
              <a:t>触觉</a:t>
            </a:r>
          </a:p>
        </p:txBody>
      </p:sp>
      <p:sp>
        <p:nvSpPr>
          <p:cNvPr id="27" name="TextBox 26"/>
          <p:cNvSpPr txBox="1"/>
          <p:nvPr/>
        </p:nvSpPr>
        <p:spPr>
          <a:xfrm>
            <a:off x="6738942" y="5274246"/>
            <a:ext cx="1338828" cy="369332"/>
          </a:xfrm>
          <a:prstGeom prst="rect">
            <a:avLst/>
          </a:prstGeom>
          <a:noFill/>
        </p:spPr>
        <p:txBody>
          <a:bodyPr wrap="none" rtlCol="0">
            <a:spAutoFit/>
          </a:bodyPr>
          <a:lstStyle/>
          <a:p>
            <a:r>
              <a:rPr lang="zh-CN" altLang="en-US" dirty="0">
                <a:latin typeface="隶书" pitchFamily="49" charset="-122"/>
                <a:ea typeface="隶书" pitchFamily="49" charset="-122"/>
              </a:rPr>
              <a:t>两点辨别觉</a:t>
            </a:r>
          </a:p>
        </p:txBody>
      </p:sp>
      <p:sp>
        <p:nvSpPr>
          <p:cNvPr id="28" name="TextBox 27"/>
          <p:cNvSpPr txBox="1"/>
          <p:nvPr/>
        </p:nvSpPr>
        <p:spPr>
          <a:xfrm>
            <a:off x="3309919" y="5202808"/>
            <a:ext cx="877163" cy="369332"/>
          </a:xfrm>
          <a:prstGeom prst="rect">
            <a:avLst/>
          </a:prstGeom>
          <a:noFill/>
        </p:spPr>
        <p:txBody>
          <a:bodyPr wrap="none" rtlCol="0">
            <a:spAutoFit/>
          </a:bodyPr>
          <a:lstStyle/>
          <a:p>
            <a:r>
              <a:rPr lang="zh-CN" altLang="en-US" dirty="0">
                <a:latin typeface="隶书" pitchFamily="49" charset="-122"/>
                <a:ea typeface="隶书" pitchFamily="49" charset="-122"/>
              </a:rPr>
              <a:t>形体觉</a:t>
            </a:r>
          </a:p>
        </p:txBody>
      </p:sp>
      <p:pic>
        <p:nvPicPr>
          <p:cNvPr id="29" name="Picture 12" descr="D:\sun\教学\评估\图片\扫描图\其他\震动觉.jpg"/>
          <p:cNvPicPr>
            <a:picLocks noChangeAspect="1" noChangeArrowheads="1"/>
          </p:cNvPicPr>
          <p:nvPr/>
        </p:nvPicPr>
        <p:blipFill>
          <a:blip r:embed="rId6"/>
          <a:srcRect/>
          <a:stretch>
            <a:fillRect/>
          </a:stretch>
        </p:blipFill>
        <p:spPr bwMode="auto">
          <a:xfrm>
            <a:off x="4952992" y="3916925"/>
            <a:ext cx="1042984" cy="1158871"/>
          </a:xfrm>
          <a:prstGeom prst="rect">
            <a:avLst/>
          </a:prstGeom>
          <a:noFill/>
          <a:ln w="9525">
            <a:noFill/>
            <a:miter lim="800000"/>
            <a:headEnd/>
            <a:tailEnd/>
          </a:ln>
        </p:spPr>
      </p:pic>
      <p:sp>
        <p:nvSpPr>
          <p:cNvPr id="40" name="TextBox 39"/>
          <p:cNvSpPr txBox="1"/>
          <p:nvPr/>
        </p:nvSpPr>
        <p:spPr>
          <a:xfrm>
            <a:off x="5095869" y="5202808"/>
            <a:ext cx="877163" cy="369332"/>
          </a:xfrm>
          <a:prstGeom prst="rect">
            <a:avLst/>
          </a:prstGeom>
          <a:noFill/>
        </p:spPr>
        <p:txBody>
          <a:bodyPr wrap="none" rtlCol="0">
            <a:spAutoFit/>
          </a:bodyPr>
          <a:lstStyle/>
          <a:p>
            <a:r>
              <a:rPr lang="zh-CN" altLang="en-US" dirty="0">
                <a:latin typeface="隶书" pitchFamily="49" charset="-122"/>
                <a:ea typeface="隶书" pitchFamily="49" charset="-122"/>
              </a:rPr>
              <a:t>震动觉</a:t>
            </a:r>
          </a:p>
        </p:txBody>
      </p:sp>
    </p:spTree>
    <p:extLst>
      <p:ext uri="{BB962C8B-B14F-4D97-AF65-F5344CB8AC3E}">
        <p14:creationId xmlns:p14="http://schemas.microsoft.com/office/powerpoint/2010/main" val="2167498206"/>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运动</a:t>
            </a:r>
            <a:r>
              <a:rPr lang="zh-CN" altLang="en-US" dirty="0" smtClean="0"/>
              <a:t>功能</a:t>
            </a:r>
            <a:endParaRPr lang="zh-CN" altLang="en-US" dirty="0"/>
          </a:p>
        </p:txBody>
      </p:sp>
      <p:sp>
        <p:nvSpPr>
          <p:cNvPr id="3" name="内容占位符 2"/>
          <p:cNvSpPr>
            <a:spLocks noGrp="1"/>
          </p:cNvSpPr>
          <p:nvPr>
            <p:ph idx="1"/>
          </p:nvPr>
        </p:nvSpPr>
        <p:spPr>
          <a:xfrm>
            <a:off x="1076321" y="1300146"/>
            <a:ext cx="8610600" cy="5033978"/>
          </a:xfrm>
        </p:spPr>
        <p:txBody>
          <a:bodyPr/>
          <a:lstStyle/>
          <a:p>
            <a:pPr>
              <a:buNone/>
            </a:pPr>
            <a:r>
              <a:rPr lang="zh-CN" altLang="en-US" b="1" dirty="0" smtClean="0"/>
              <a:t>一、</a:t>
            </a:r>
            <a:r>
              <a:rPr lang="zh-CN" altLang="en-US" dirty="0" smtClean="0"/>
              <a:t>肌力</a:t>
            </a:r>
            <a:endParaRPr lang="en-US" altLang="zh-CN" dirty="0" smtClean="0"/>
          </a:p>
          <a:p>
            <a:pPr lvl="1"/>
            <a:r>
              <a:rPr lang="zh-CN" altLang="en-US" dirty="0" smtClean="0"/>
              <a:t>定义</a:t>
            </a:r>
          </a:p>
          <a:p>
            <a:pPr lvl="2"/>
            <a:r>
              <a:rPr lang="zh-CN" altLang="en-US" dirty="0" smtClean="0"/>
              <a:t>主动运动</a:t>
            </a:r>
            <a:r>
              <a:rPr lang="zh-CN" altLang="en-US" dirty="0"/>
              <a:t>时</a:t>
            </a:r>
            <a:r>
              <a:rPr dirty="0" err="1" smtClean="0"/>
              <a:t>肌肉</a:t>
            </a:r>
            <a:r>
              <a:rPr lang="zh-CN" altLang="en-US" dirty="0" smtClean="0"/>
              <a:t>产生</a:t>
            </a:r>
            <a:r>
              <a:rPr dirty="0" err="1" smtClean="0"/>
              <a:t>的</a:t>
            </a:r>
            <a:r>
              <a:rPr dirty="0" err="1" smtClean="0">
                <a:solidFill>
                  <a:srgbClr val="990000"/>
                </a:solidFill>
              </a:rPr>
              <a:t>最大收缩力</a:t>
            </a:r>
            <a:endParaRPr dirty="0">
              <a:solidFill>
                <a:srgbClr val="990000"/>
              </a:solidFill>
            </a:endParaRPr>
          </a:p>
          <a:p>
            <a:pPr lvl="1"/>
            <a:r>
              <a:rPr lang="zh-CN" altLang="en-US" dirty="0" smtClean="0"/>
              <a:t>检查方法</a:t>
            </a:r>
            <a:endParaRPr lang="en-US" altLang="zh-CN" dirty="0" smtClean="0"/>
          </a:p>
          <a:p>
            <a:pPr lvl="2"/>
            <a:r>
              <a:rPr altLang="en-US" dirty="0" smtClean="0"/>
              <a:t>对抗阻力、克服重力等能力</a:t>
            </a:r>
            <a:endParaRPr lang="zh-CN" altLang="en-US" dirty="0" smtClean="0"/>
          </a:p>
          <a:p>
            <a:pPr>
              <a:buNone/>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wanghan\图片\脊柱、四肢和神经\手臂肌力.jpg"/>
          <p:cNvPicPr>
            <a:picLocks noChangeAspect="1" noChangeArrowheads="1"/>
          </p:cNvPicPr>
          <p:nvPr/>
        </p:nvPicPr>
        <p:blipFill>
          <a:blip r:embed="rId2"/>
          <a:srcRect/>
          <a:stretch>
            <a:fillRect/>
          </a:stretch>
        </p:blipFill>
        <p:spPr bwMode="auto">
          <a:xfrm>
            <a:off x="3095605" y="4208785"/>
            <a:ext cx="1421457" cy="1301423"/>
          </a:xfrm>
          <a:prstGeom prst="rect">
            <a:avLst/>
          </a:prstGeom>
          <a:noFill/>
          <a:ln w="9525">
            <a:noFill/>
            <a:miter lim="800000"/>
            <a:headEnd/>
            <a:tailEnd/>
          </a:ln>
        </p:spPr>
      </p:pic>
      <p:pic>
        <p:nvPicPr>
          <p:cNvPr id="6" name="Picture 5" descr="D:\wanghan\图片\脊柱、四肢和神经\握力评估（双手）.jpg"/>
          <p:cNvPicPr>
            <a:picLocks noChangeAspect="1" noChangeArrowheads="1"/>
          </p:cNvPicPr>
          <p:nvPr/>
        </p:nvPicPr>
        <p:blipFill>
          <a:blip r:embed="rId3"/>
          <a:srcRect/>
          <a:stretch>
            <a:fillRect/>
          </a:stretch>
        </p:blipFill>
        <p:spPr bwMode="auto">
          <a:xfrm>
            <a:off x="7735886" y="4214819"/>
            <a:ext cx="1217634" cy="1281719"/>
          </a:xfrm>
          <a:prstGeom prst="rect">
            <a:avLst/>
          </a:prstGeom>
          <a:noFill/>
          <a:ln w="9525">
            <a:noFill/>
            <a:miter lim="800000"/>
            <a:headEnd/>
            <a:tailEnd/>
          </a:ln>
        </p:spPr>
      </p:pic>
      <p:pic>
        <p:nvPicPr>
          <p:cNvPr id="7" name="Picture 7" descr="D:\sun\教学\评估\图片\扫描图\其他\上肢肌力1.jpg"/>
          <p:cNvPicPr>
            <a:picLocks noChangeAspect="1" noChangeArrowheads="1"/>
          </p:cNvPicPr>
          <p:nvPr/>
        </p:nvPicPr>
        <p:blipFill>
          <a:blip r:embed="rId4" cstate="print"/>
          <a:srcRect/>
          <a:stretch>
            <a:fillRect/>
          </a:stretch>
        </p:blipFill>
        <p:spPr bwMode="auto">
          <a:xfrm>
            <a:off x="5524496" y="4214819"/>
            <a:ext cx="1399406" cy="1305135"/>
          </a:xfrm>
          <a:prstGeom prst="rect">
            <a:avLst/>
          </a:prstGeom>
          <a:noFill/>
          <a:ln w="9525">
            <a:noFill/>
            <a:miter lim="800000"/>
            <a:headEnd/>
            <a:tailEnd/>
          </a:ln>
        </p:spPr>
      </p:pic>
      <p:sp>
        <p:nvSpPr>
          <p:cNvPr id="10" name="TextBox 9"/>
          <p:cNvSpPr txBox="1"/>
          <p:nvPr/>
        </p:nvSpPr>
        <p:spPr>
          <a:xfrm>
            <a:off x="7878763" y="5572140"/>
            <a:ext cx="1005403" cy="338554"/>
          </a:xfrm>
          <a:prstGeom prst="rect">
            <a:avLst/>
          </a:prstGeom>
          <a:noFill/>
        </p:spPr>
        <p:txBody>
          <a:bodyPr wrap="none" rtlCol="0">
            <a:spAutoFit/>
          </a:bodyPr>
          <a:lstStyle/>
          <a:p>
            <a:r>
              <a:rPr lang="zh-CN" altLang="en-US" sz="1600" dirty="0">
                <a:latin typeface="隶书" pitchFamily="49" charset="-122"/>
                <a:ea typeface="隶书" pitchFamily="49" charset="-122"/>
              </a:rPr>
              <a:t>握力检查</a:t>
            </a:r>
          </a:p>
        </p:txBody>
      </p:sp>
      <p:sp>
        <p:nvSpPr>
          <p:cNvPr id="11" name="TextBox 10"/>
          <p:cNvSpPr txBox="1"/>
          <p:nvPr/>
        </p:nvSpPr>
        <p:spPr>
          <a:xfrm>
            <a:off x="2881291" y="5572140"/>
            <a:ext cx="1826141" cy="338554"/>
          </a:xfrm>
          <a:prstGeom prst="rect">
            <a:avLst/>
          </a:prstGeom>
          <a:noFill/>
        </p:spPr>
        <p:txBody>
          <a:bodyPr wrap="none" rtlCol="0">
            <a:spAutoFit/>
          </a:bodyPr>
          <a:lstStyle/>
          <a:p>
            <a:r>
              <a:rPr lang="zh-CN" altLang="en-US" sz="1600" dirty="0">
                <a:latin typeface="隶书" pitchFamily="49" charset="-122"/>
                <a:ea typeface="隶书" pitchFamily="49" charset="-122"/>
              </a:rPr>
              <a:t>上肢伸肌肌力检查</a:t>
            </a:r>
          </a:p>
        </p:txBody>
      </p:sp>
      <p:sp>
        <p:nvSpPr>
          <p:cNvPr id="12" name="TextBox 11"/>
          <p:cNvSpPr txBox="1"/>
          <p:nvPr/>
        </p:nvSpPr>
        <p:spPr>
          <a:xfrm>
            <a:off x="5381621" y="5572140"/>
            <a:ext cx="1826141" cy="338554"/>
          </a:xfrm>
          <a:prstGeom prst="rect">
            <a:avLst/>
          </a:prstGeom>
          <a:noFill/>
        </p:spPr>
        <p:txBody>
          <a:bodyPr wrap="none" rtlCol="0">
            <a:spAutoFit/>
          </a:bodyPr>
          <a:lstStyle/>
          <a:p>
            <a:r>
              <a:rPr lang="zh-CN" altLang="en-US" sz="1600" dirty="0">
                <a:latin typeface="隶书" pitchFamily="49" charset="-122"/>
                <a:ea typeface="隶书" pitchFamily="49" charset="-122"/>
              </a:rPr>
              <a:t>上肢屈肌肌力检查</a:t>
            </a:r>
          </a:p>
        </p:txBody>
      </p:sp>
    </p:spTree>
    <p:extLst>
      <p:ext uri="{BB962C8B-B14F-4D97-AF65-F5344CB8AC3E}">
        <p14:creationId xmlns:p14="http://schemas.microsoft.com/office/powerpoint/2010/main" val="1859727468"/>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运动功能</a:t>
            </a:r>
            <a:endParaRPr lang="zh-CN" altLang="en-US" dirty="0"/>
          </a:p>
        </p:txBody>
      </p:sp>
      <p:sp>
        <p:nvSpPr>
          <p:cNvPr id="3" name="内容占位符 2"/>
          <p:cNvSpPr>
            <a:spLocks noGrp="1"/>
          </p:cNvSpPr>
          <p:nvPr>
            <p:ph idx="1"/>
          </p:nvPr>
        </p:nvSpPr>
        <p:spPr/>
        <p:txBody>
          <a:bodyPr/>
          <a:lstStyle/>
          <a:p>
            <a:pPr lvl="1"/>
            <a:r>
              <a:rPr dirty="0" smtClean="0"/>
              <a:t>肌力的六级分级法</a:t>
            </a:r>
            <a:endParaRPr dirty="0"/>
          </a:p>
          <a:p>
            <a:pPr lvl="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Group 4"/>
          <p:cNvGraphicFramePr>
            <a:graphicFrameLocks noGrp="1"/>
          </p:cNvGraphicFramePr>
          <p:nvPr/>
        </p:nvGraphicFramePr>
        <p:xfrm>
          <a:off x="2166910" y="2071679"/>
          <a:ext cx="8153400" cy="3429003"/>
        </p:xfrm>
        <a:graphic>
          <a:graphicData uri="http://schemas.openxmlformats.org/drawingml/2006/table">
            <a:tbl>
              <a:tblPr/>
              <a:tblGrid>
                <a:gridCol w="871538"/>
                <a:gridCol w="7281862"/>
              </a:tblGrid>
              <a:tr h="566738">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en-US" altLang="zh-CN" sz="2800" b="0" i="0" u="none" strike="noStrike" cap="none" normalizeH="0" baseline="0" dirty="0" smtClean="0">
                          <a:ln>
                            <a:noFill/>
                          </a:ln>
                          <a:solidFill>
                            <a:srgbClr val="660033"/>
                          </a:solidFill>
                          <a:effectLst/>
                          <a:latin typeface="宋体" pitchFamily="2" charset="-122"/>
                          <a:ea typeface="宋体" pitchFamily="2" charset="-122"/>
                        </a:rPr>
                        <a:t>0</a:t>
                      </a:r>
                      <a:r>
                        <a:rPr kumimoji="1" lang="zh-CN" altLang="en-US" sz="2800" b="0" i="0" u="none" strike="noStrike" cap="none" normalizeH="0" baseline="0" dirty="0" smtClean="0">
                          <a:ln>
                            <a:noFill/>
                          </a:ln>
                          <a:solidFill>
                            <a:srgbClr val="660033"/>
                          </a:solidFill>
                          <a:effectLst/>
                          <a:latin typeface="华文隶书" pitchFamily="2" charset="-122"/>
                          <a:ea typeface="华文隶书" pitchFamily="2" charset="-122"/>
                        </a:rPr>
                        <a:t>级</a:t>
                      </a:r>
                    </a:p>
                  </a:txBody>
                  <a:tcPr horzOverflow="overflow">
                    <a:lnL cap="flat">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zh-CN" altLang="en-US" sz="2800" b="0" i="0" u="none" strike="noStrike" cap="none" normalizeH="0" baseline="0" smtClean="0">
                          <a:ln>
                            <a:noFill/>
                          </a:ln>
                          <a:solidFill>
                            <a:srgbClr val="000099"/>
                          </a:solidFill>
                          <a:effectLst/>
                          <a:latin typeface="华文新魏" pitchFamily="2" charset="-122"/>
                          <a:ea typeface="华文新魏" pitchFamily="2" charset="-122"/>
                        </a:rPr>
                        <a:t>完全瘫痪</a:t>
                      </a:r>
                    </a:p>
                  </a:txBody>
                  <a:tcPr horzOverflow="overflow">
                    <a:lnL cap="flat">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just"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en-US" altLang="zh-CN" sz="2800" b="0" i="0" u="none" strike="noStrike" cap="none" normalizeH="0" baseline="0" smtClean="0">
                          <a:ln>
                            <a:noFill/>
                          </a:ln>
                          <a:solidFill>
                            <a:srgbClr val="660033"/>
                          </a:solidFill>
                          <a:effectLst/>
                          <a:latin typeface="宋体" pitchFamily="2" charset="-122"/>
                          <a:ea typeface="宋体" pitchFamily="2" charset="-122"/>
                        </a:rPr>
                        <a:t>l</a:t>
                      </a:r>
                      <a:r>
                        <a:rPr kumimoji="1" lang="zh-CN" altLang="en-US" sz="2800" b="0" i="0" u="none" strike="noStrike" cap="none" normalizeH="0" baseline="0" smtClean="0">
                          <a:ln>
                            <a:noFill/>
                          </a:ln>
                          <a:solidFill>
                            <a:srgbClr val="660033"/>
                          </a:solidFill>
                          <a:effectLst/>
                          <a:latin typeface="华文隶书" pitchFamily="2" charset="-122"/>
                          <a:ea typeface="华文隶书" pitchFamily="2" charset="-122"/>
                        </a:rPr>
                        <a:t>级</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zh-CN" altLang="en-US" sz="2800" b="0" i="0" u="none" strike="noStrike" cap="none" normalizeH="0" baseline="0" smtClean="0">
                          <a:ln>
                            <a:noFill/>
                          </a:ln>
                          <a:solidFill>
                            <a:srgbClr val="000099"/>
                          </a:solidFill>
                          <a:effectLst/>
                          <a:latin typeface="华文新魏" pitchFamily="2" charset="-122"/>
                          <a:ea typeface="华文新魏" pitchFamily="2" charset="-122"/>
                        </a:rPr>
                        <a:t>肌肉可收缩，但不能产生动作</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en-US" altLang="zh-CN" sz="2800" b="0" i="0" u="none" strike="noStrike" cap="none" normalizeH="0" baseline="0" dirty="0" smtClean="0">
                          <a:ln>
                            <a:noFill/>
                          </a:ln>
                          <a:solidFill>
                            <a:srgbClr val="660033"/>
                          </a:solidFill>
                          <a:effectLst/>
                          <a:latin typeface="宋体" pitchFamily="2" charset="-122"/>
                          <a:ea typeface="宋体" pitchFamily="2" charset="-122"/>
                        </a:rPr>
                        <a:t>2</a:t>
                      </a:r>
                      <a:r>
                        <a:rPr kumimoji="1" lang="zh-CN" altLang="en-US" sz="2800" b="0" i="0" u="none" strike="noStrike" cap="none" normalizeH="0" baseline="0" dirty="0" smtClean="0">
                          <a:ln>
                            <a:noFill/>
                          </a:ln>
                          <a:solidFill>
                            <a:srgbClr val="660033"/>
                          </a:solidFill>
                          <a:effectLst/>
                          <a:latin typeface="华文隶书" pitchFamily="2" charset="-122"/>
                          <a:ea typeface="华文隶书" pitchFamily="2" charset="-122"/>
                        </a:rPr>
                        <a:t>级</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zh-CN" altLang="en-US" sz="2800" b="0" i="0" u="none" strike="noStrike" cap="none" normalizeH="0" baseline="0" smtClean="0">
                          <a:ln>
                            <a:noFill/>
                          </a:ln>
                          <a:solidFill>
                            <a:srgbClr val="000099"/>
                          </a:solidFill>
                          <a:effectLst/>
                          <a:latin typeface="华文新魏" pitchFamily="2" charset="-122"/>
                          <a:ea typeface="华文新魏" pitchFamily="2" charset="-122"/>
                        </a:rPr>
                        <a:t>肢体能在床面上移动，但不能抬离床面</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95313">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en-US" altLang="zh-CN" sz="2800" b="0" i="0" u="none" strike="noStrike" cap="none" normalizeH="0" baseline="0" smtClean="0">
                          <a:ln>
                            <a:noFill/>
                          </a:ln>
                          <a:solidFill>
                            <a:srgbClr val="660033"/>
                          </a:solidFill>
                          <a:effectLst/>
                          <a:latin typeface="宋体" pitchFamily="2" charset="-122"/>
                          <a:ea typeface="宋体" pitchFamily="2" charset="-122"/>
                        </a:rPr>
                        <a:t>3</a:t>
                      </a:r>
                      <a:r>
                        <a:rPr kumimoji="1" lang="zh-CN" altLang="en-US" sz="2800" b="0" i="0" u="none" strike="noStrike" cap="none" normalizeH="0" baseline="0" smtClean="0">
                          <a:ln>
                            <a:noFill/>
                          </a:ln>
                          <a:solidFill>
                            <a:srgbClr val="660033"/>
                          </a:solidFill>
                          <a:effectLst/>
                          <a:latin typeface="华文隶书" pitchFamily="2" charset="-122"/>
                          <a:ea typeface="华文隶书" pitchFamily="2" charset="-122"/>
                        </a:rPr>
                        <a:t>级</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zh-CN" altLang="en-US" sz="2800" b="0" i="0" u="none" strike="noStrike" cap="none" normalizeH="0" baseline="0" dirty="0" smtClean="0">
                          <a:ln>
                            <a:noFill/>
                          </a:ln>
                          <a:solidFill>
                            <a:srgbClr val="000099"/>
                          </a:solidFill>
                          <a:effectLst/>
                          <a:latin typeface="华文新魏" pitchFamily="2" charset="-122"/>
                          <a:ea typeface="华文新魏" pitchFamily="2" charset="-122"/>
                        </a:rPr>
                        <a:t>肢体能抬离床面，但不能抗阻力</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en-US" altLang="zh-CN" sz="2800" b="0" i="0" u="none" strike="noStrike" cap="none" normalizeH="0" baseline="0" smtClean="0">
                          <a:ln>
                            <a:noFill/>
                          </a:ln>
                          <a:solidFill>
                            <a:srgbClr val="660033"/>
                          </a:solidFill>
                          <a:effectLst/>
                          <a:latin typeface="宋体" pitchFamily="2" charset="-122"/>
                          <a:ea typeface="宋体" pitchFamily="2" charset="-122"/>
                        </a:rPr>
                        <a:t>4</a:t>
                      </a:r>
                      <a:r>
                        <a:rPr kumimoji="1" lang="zh-CN" altLang="en-US" sz="2800" b="0" i="0" u="none" strike="noStrike" cap="none" normalizeH="0" baseline="0" smtClean="0">
                          <a:ln>
                            <a:noFill/>
                          </a:ln>
                          <a:solidFill>
                            <a:srgbClr val="660033"/>
                          </a:solidFill>
                          <a:effectLst/>
                          <a:latin typeface="华文隶书" pitchFamily="2" charset="-122"/>
                          <a:ea typeface="华文隶书" pitchFamily="2" charset="-122"/>
                        </a:rPr>
                        <a:t>级</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zh-CN" altLang="en-US" sz="2800" b="0" i="0" u="none" strike="noStrike" cap="none" normalizeH="0" baseline="0" smtClean="0">
                          <a:ln>
                            <a:noFill/>
                          </a:ln>
                          <a:solidFill>
                            <a:srgbClr val="000099"/>
                          </a:solidFill>
                          <a:effectLst/>
                          <a:latin typeface="华文新魏" pitchFamily="2" charset="-122"/>
                          <a:ea typeface="华文新魏" pitchFamily="2" charset="-122"/>
                        </a:rPr>
                        <a:t>能作抗阻力动作，但较正常差</a:t>
                      </a:r>
                    </a:p>
                  </a:txBody>
                  <a:tcP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66738">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en-US" altLang="zh-CN" sz="2800" b="0" i="0" u="none" strike="noStrike" cap="none" normalizeH="0" baseline="0" smtClean="0">
                          <a:ln>
                            <a:noFill/>
                          </a:ln>
                          <a:solidFill>
                            <a:srgbClr val="660033"/>
                          </a:solidFill>
                          <a:effectLst/>
                          <a:latin typeface="宋体" pitchFamily="2" charset="-122"/>
                          <a:ea typeface="宋体" pitchFamily="2" charset="-122"/>
                        </a:rPr>
                        <a:t>5</a:t>
                      </a:r>
                      <a:r>
                        <a:rPr kumimoji="1" lang="zh-CN" altLang="en-US" sz="2800" b="0" i="0" u="none" strike="noStrike" cap="none" normalizeH="0" baseline="0" smtClean="0">
                          <a:ln>
                            <a:noFill/>
                          </a:ln>
                          <a:solidFill>
                            <a:srgbClr val="660033"/>
                          </a:solidFill>
                          <a:effectLst/>
                          <a:latin typeface="华文隶书" pitchFamily="2" charset="-122"/>
                          <a:ea typeface="华文隶书" pitchFamily="2" charset="-122"/>
                        </a:rPr>
                        <a:t>级</a:t>
                      </a:r>
                    </a:p>
                  </a:txBody>
                  <a:tcPr horzOverflow="overflow">
                    <a:lnL cap="flat">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110000"/>
                        <a:buFont typeface="Wingdings" pitchFamily="2" charset="2"/>
                        <a:buNone/>
                        <a:tabLst/>
                      </a:pPr>
                      <a:r>
                        <a:rPr kumimoji="1" lang="zh-CN" altLang="en-US" sz="2800" b="0" i="0" u="none" strike="noStrike" cap="none" normalizeH="0" baseline="0" dirty="0" smtClean="0">
                          <a:ln>
                            <a:noFill/>
                          </a:ln>
                          <a:solidFill>
                            <a:srgbClr val="000099"/>
                          </a:solidFill>
                          <a:effectLst/>
                          <a:latin typeface="华文新魏" pitchFamily="2" charset="-122"/>
                          <a:ea typeface="华文新魏" pitchFamily="2" charset="-122"/>
                        </a:rPr>
                        <a:t>正常肌力</a:t>
                      </a:r>
                    </a:p>
                  </a:txBody>
                  <a:tcPr horzOverflow="overflow">
                    <a:lnL cap="flat">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593449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pPr eaLnBrk="1" hangingPunct="1"/>
            <a:r>
              <a:rPr lang="zh-CN" altLang="en-US" sz="3600" dirty="0" smtClean="0"/>
              <a:t>第二章  一般评估</a:t>
            </a:r>
            <a:endParaRPr lang="en-US" altLang="zh-CN" sz="3600"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1819990185"/>
      </p:ext>
    </p:extLst>
  </p:cSld>
  <p:clrMapOvr>
    <a:masterClrMapping/>
  </p:clrMapOvr>
  <p:transition/>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运动功能</a:t>
            </a:r>
            <a:endParaRPr lang="zh-CN" altLang="en-US" dirty="0"/>
          </a:p>
        </p:txBody>
      </p:sp>
      <p:sp>
        <p:nvSpPr>
          <p:cNvPr id="3" name="内容占位符 2"/>
          <p:cNvSpPr>
            <a:spLocks noGrp="1"/>
          </p:cNvSpPr>
          <p:nvPr>
            <p:ph idx="1"/>
          </p:nvPr>
        </p:nvSpPr>
        <p:spPr/>
        <p:txBody>
          <a:bodyPr/>
          <a:lstStyle/>
          <a:p>
            <a:pPr>
              <a:buNone/>
            </a:pPr>
            <a:r>
              <a:rPr lang="zh-CN" altLang="en-US" dirty="0" smtClean="0"/>
              <a:t>二、肌张力</a:t>
            </a:r>
            <a:endParaRPr lang="en-US" altLang="zh-CN" dirty="0" smtClean="0"/>
          </a:p>
          <a:p>
            <a:pPr lvl="1"/>
            <a:r>
              <a:rPr dirty="0"/>
              <a:t>定义</a:t>
            </a:r>
            <a:endParaRPr lang="en-US" altLang="zh-CN" dirty="0"/>
          </a:p>
          <a:p>
            <a:pPr lvl="2"/>
            <a:r>
              <a:rPr dirty="0" smtClean="0"/>
              <a:t>静</a:t>
            </a:r>
            <a:r>
              <a:rPr lang="en-US" dirty="0" err="1" smtClean="0"/>
              <a:t>止、松弛</a:t>
            </a:r>
            <a:r>
              <a:rPr dirty="0" smtClean="0"/>
              <a:t>状态下的肌肉紧张度</a:t>
            </a:r>
            <a:endParaRPr lang="en-US" altLang="zh-CN" dirty="0"/>
          </a:p>
          <a:p>
            <a:pPr lvl="1"/>
            <a:r>
              <a:rPr dirty="0"/>
              <a:t>检查方法</a:t>
            </a:r>
            <a:endParaRPr lang="en-US" altLang="zh-CN" dirty="0"/>
          </a:p>
          <a:p>
            <a:pPr lvl="2"/>
            <a:r>
              <a:rPr dirty="0" smtClean="0"/>
              <a:t>肌肉的硬度</a:t>
            </a:r>
            <a:endParaRPr lang="en-US" dirty="0" smtClean="0"/>
          </a:p>
          <a:p>
            <a:pPr lvl="2"/>
            <a:r>
              <a:rPr dirty="0" smtClean="0"/>
              <a:t>被动运动时的阻力</a:t>
            </a:r>
            <a:endParaRPr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6252448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运动功能</a:t>
            </a:r>
            <a:endParaRPr lang="zh-CN" altLang="en-US" dirty="0"/>
          </a:p>
        </p:txBody>
      </p:sp>
      <p:sp>
        <p:nvSpPr>
          <p:cNvPr id="3" name="内容占位符 2"/>
          <p:cNvSpPr>
            <a:spLocks noGrp="1"/>
          </p:cNvSpPr>
          <p:nvPr>
            <p:ph idx="1"/>
          </p:nvPr>
        </p:nvSpPr>
        <p:spPr/>
        <p:txBody>
          <a:bodyPr/>
          <a:lstStyle/>
          <a:p>
            <a:pPr>
              <a:buNone/>
            </a:pPr>
            <a:r>
              <a:rPr lang="zh-CN" altLang="en-US" dirty="0" smtClean="0"/>
              <a:t>三、不自主运动</a:t>
            </a:r>
            <a:endParaRPr lang="en-US" altLang="zh-CN" dirty="0" smtClean="0"/>
          </a:p>
          <a:p>
            <a:pPr lvl="1"/>
            <a:r>
              <a:rPr lang="zh-CN" altLang="en-US" dirty="0" smtClean="0"/>
              <a:t>出现不能控制的骨骼肌不正常运动</a:t>
            </a:r>
            <a:endParaRPr lang="en-US" altLang="zh-CN" dirty="0" smtClean="0"/>
          </a:p>
          <a:p>
            <a:pPr lvl="1"/>
            <a:r>
              <a:rPr dirty="0"/>
              <a:t>舞蹈样运动、手足徐动、</a:t>
            </a:r>
            <a:r>
              <a:rPr dirty="0" smtClean="0"/>
              <a:t>震颤、抽搐等</a:t>
            </a:r>
            <a:endParaRPr lang="en-US" altLang="zh-CN" dirty="0" smtClean="0"/>
          </a:p>
          <a:p>
            <a:pPr>
              <a:buNone/>
            </a:pPr>
            <a:r>
              <a:rPr lang="zh-CN" altLang="en-US" dirty="0" smtClean="0"/>
              <a:t>四、共济运动</a:t>
            </a:r>
            <a:endParaRPr lang="en-US" altLang="zh-CN" dirty="0" smtClean="0"/>
          </a:p>
          <a:p>
            <a:pPr lvl="1"/>
            <a:r>
              <a:rPr lang="zh-CN" altLang="en-US" dirty="0" smtClean="0"/>
              <a:t>主要依赖于小脑的功能以及前庭神经、深感觉、锥体外系等的共同参与</a:t>
            </a:r>
            <a:endParaRPr lang="en-US" altLang="zh-CN" dirty="0" smtClean="0"/>
          </a:p>
          <a:p>
            <a:pPr lvl="1"/>
            <a:r>
              <a:rPr altLang="en-US" dirty="0" smtClean="0"/>
              <a:t>常用的共济失调检查</a:t>
            </a:r>
            <a:endParaRPr lang="en-US" altLang="en-US" dirty="0" smtClean="0"/>
          </a:p>
          <a:p>
            <a:pPr lvl="2"/>
            <a:r>
              <a:rPr dirty="0"/>
              <a:t>指鼻试验、跟</a:t>
            </a:r>
            <a:r>
              <a:rPr lang="en-US" dirty="0"/>
              <a:t>-</a:t>
            </a:r>
            <a:r>
              <a:rPr dirty="0"/>
              <a:t>膝</a:t>
            </a:r>
            <a:r>
              <a:rPr lang="en-US" dirty="0"/>
              <a:t>-</a:t>
            </a:r>
            <a:r>
              <a:rPr dirty="0"/>
              <a:t>胫试验、快复轮替试验、</a:t>
            </a:r>
            <a:r>
              <a:rPr dirty="0" smtClean="0"/>
              <a:t>闭目难立征等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56580179"/>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神经反射评估</a:t>
            </a:r>
            <a:endParaRPr lang="zh-CN" altLang="en-US" dirty="0"/>
          </a:p>
        </p:txBody>
      </p:sp>
      <p:sp>
        <p:nvSpPr>
          <p:cNvPr id="3" name="内容占位符 2"/>
          <p:cNvSpPr>
            <a:spLocks noGrp="1"/>
          </p:cNvSpPr>
          <p:nvPr>
            <p:ph idx="1"/>
          </p:nvPr>
        </p:nvSpPr>
        <p:spPr/>
        <p:txBody>
          <a:bodyPr/>
          <a:lstStyle/>
          <a:p>
            <a:pPr>
              <a:buNone/>
            </a:pPr>
            <a:r>
              <a:rPr lang="zh-CN" altLang="en-US" sz="3200" dirty="0"/>
              <a:t>一、浅反射</a:t>
            </a:r>
            <a:endParaRPr lang="en-US" altLang="zh-CN" sz="3200" dirty="0"/>
          </a:p>
          <a:p>
            <a:pPr lvl="1" algn="just"/>
            <a:r>
              <a:rPr dirty="0"/>
              <a:t>概念</a:t>
            </a:r>
          </a:p>
          <a:p>
            <a:pPr lvl="2" algn="just"/>
            <a:r>
              <a:rPr sz="2800" dirty="0" err="1" smtClean="0"/>
              <a:t>刺激皮肤或</a:t>
            </a:r>
            <a:r>
              <a:rPr lang="zh-CN" altLang="en-US" sz="2800" dirty="0" smtClean="0"/>
              <a:t>黏膜</a:t>
            </a:r>
            <a:r>
              <a:rPr sz="2800" dirty="0" err="1" smtClean="0"/>
              <a:t>引起的反射</a:t>
            </a:r>
            <a:r>
              <a:rPr sz="2800" dirty="0"/>
              <a:t>。</a:t>
            </a:r>
          </a:p>
          <a:p>
            <a:pPr lvl="1" algn="just"/>
            <a:r>
              <a:rPr dirty="0" smtClean="0"/>
              <a:t>主要体征</a:t>
            </a:r>
            <a:endParaRPr lang="en-US" dirty="0" smtClean="0"/>
          </a:p>
          <a:p>
            <a:pPr lvl="2" algn="just"/>
            <a:r>
              <a:rPr dirty="0" smtClean="0"/>
              <a:t>角膜反射</a:t>
            </a:r>
            <a:endParaRPr lang="en-US" altLang="zh-CN" dirty="0"/>
          </a:p>
          <a:p>
            <a:pPr lvl="2" algn="just"/>
            <a:r>
              <a:rPr dirty="0" smtClean="0"/>
              <a:t>腹壁反射</a:t>
            </a:r>
            <a:endParaRPr lang="en-US" altLang="zh-CN" dirty="0"/>
          </a:p>
          <a:p>
            <a:pPr lvl="2" algn="just"/>
            <a:r>
              <a:rPr dirty="0" smtClean="0"/>
              <a:t>提睾反射</a:t>
            </a:r>
            <a:endParaRPr lang="en-US" altLang="zh-CN" i="1" dirty="0">
              <a:solidFill>
                <a:srgbClr val="00B0F0"/>
              </a:solidFill>
            </a:endParaRPr>
          </a:p>
          <a:p>
            <a:pPr lvl="1" algn="just"/>
            <a:endParaRPr lang="en-US" altLang="zh-CN" dirty="0"/>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图片 11"/>
          <p:cNvPicPr>
            <a:picLocks noChangeAspect="1" noChangeArrowheads="1"/>
          </p:cNvPicPr>
          <p:nvPr/>
        </p:nvPicPr>
        <p:blipFill>
          <a:blip r:embed="rId2"/>
          <a:srcRect r="14526" b="13043"/>
          <a:stretch>
            <a:fillRect/>
          </a:stretch>
        </p:blipFill>
        <p:spPr bwMode="auto">
          <a:xfrm>
            <a:off x="8310579" y="2026507"/>
            <a:ext cx="1867551" cy="1473931"/>
          </a:xfrm>
          <a:prstGeom prst="rect">
            <a:avLst/>
          </a:prstGeom>
          <a:noFill/>
          <a:ln w="9525">
            <a:noFill/>
            <a:miter lim="800000"/>
            <a:headEnd/>
            <a:tailEnd/>
          </a:ln>
        </p:spPr>
      </p:pic>
      <p:pic>
        <p:nvPicPr>
          <p:cNvPr id="6" name="Picture 6" descr="D:\sun\教学\评估\图片\扫描图\其他\腹壁反射.JPG"/>
          <p:cNvPicPr>
            <a:picLocks noChangeAspect="1" noChangeArrowheads="1"/>
          </p:cNvPicPr>
          <p:nvPr/>
        </p:nvPicPr>
        <p:blipFill>
          <a:blip r:embed="rId3"/>
          <a:srcRect/>
          <a:stretch>
            <a:fillRect/>
          </a:stretch>
        </p:blipFill>
        <p:spPr bwMode="auto">
          <a:xfrm>
            <a:off x="6953256" y="4000505"/>
            <a:ext cx="1504290" cy="2143127"/>
          </a:xfrm>
          <a:prstGeom prst="rect">
            <a:avLst/>
          </a:prstGeom>
          <a:noFill/>
          <a:ln w="9525">
            <a:noFill/>
            <a:miter lim="800000"/>
            <a:headEnd/>
            <a:tailEnd/>
          </a:ln>
        </p:spPr>
      </p:pic>
      <p:pic>
        <p:nvPicPr>
          <p:cNvPr id="6146" name="Picture 2" descr="暴风截屏20110612033040"/>
          <p:cNvPicPr>
            <a:picLocks noChangeAspect="1" noChangeArrowheads="1"/>
          </p:cNvPicPr>
          <p:nvPr/>
        </p:nvPicPr>
        <p:blipFill>
          <a:blip r:embed="rId4" cstate="print"/>
          <a:srcRect/>
          <a:stretch>
            <a:fillRect/>
          </a:stretch>
        </p:blipFill>
        <p:spPr bwMode="auto">
          <a:xfrm>
            <a:off x="8667768" y="4429133"/>
            <a:ext cx="1675324" cy="1339845"/>
          </a:xfrm>
          <a:prstGeom prst="rect">
            <a:avLst/>
          </a:prstGeom>
          <a:noFill/>
          <a:ln w="9525">
            <a:noFill/>
            <a:miter lim="800000"/>
            <a:headEnd/>
            <a:tailEnd/>
          </a:ln>
        </p:spPr>
      </p:pic>
      <p:sp>
        <p:nvSpPr>
          <p:cNvPr id="8" name="TextBox 7"/>
          <p:cNvSpPr txBox="1"/>
          <p:nvPr/>
        </p:nvSpPr>
        <p:spPr>
          <a:xfrm>
            <a:off x="8739206" y="3571876"/>
            <a:ext cx="1107996" cy="369332"/>
          </a:xfrm>
          <a:prstGeom prst="rect">
            <a:avLst/>
          </a:prstGeom>
          <a:noFill/>
        </p:spPr>
        <p:txBody>
          <a:bodyPr wrap="none" rtlCol="0">
            <a:spAutoFit/>
          </a:bodyPr>
          <a:lstStyle/>
          <a:p>
            <a:r>
              <a:rPr lang="zh-CN" altLang="en-US" dirty="0">
                <a:latin typeface="隶书" pitchFamily="49" charset="-122"/>
                <a:ea typeface="隶书" pitchFamily="49" charset="-122"/>
              </a:rPr>
              <a:t>角膜反射</a:t>
            </a:r>
          </a:p>
        </p:txBody>
      </p:sp>
      <p:sp>
        <p:nvSpPr>
          <p:cNvPr id="9" name="TextBox 8"/>
          <p:cNvSpPr txBox="1"/>
          <p:nvPr/>
        </p:nvSpPr>
        <p:spPr>
          <a:xfrm>
            <a:off x="9024958" y="5786454"/>
            <a:ext cx="1107996" cy="369332"/>
          </a:xfrm>
          <a:prstGeom prst="rect">
            <a:avLst/>
          </a:prstGeom>
          <a:noFill/>
        </p:spPr>
        <p:txBody>
          <a:bodyPr wrap="none" rtlCol="0">
            <a:spAutoFit/>
          </a:bodyPr>
          <a:lstStyle/>
          <a:p>
            <a:r>
              <a:rPr lang="zh-CN" altLang="en-US" dirty="0">
                <a:latin typeface="隶书" pitchFamily="49" charset="-122"/>
                <a:ea typeface="隶书" pitchFamily="49" charset="-122"/>
              </a:rPr>
              <a:t>腹壁反射</a:t>
            </a:r>
          </a:p>
        </p:txBody>
      </p:sp>
      <p:sp>
        <p:nvSpPr>
          <p:cNvPr id="10" name="TextBox 9"/>
          <p:cNvSpPr txBox="1"/>
          <p:nvPr/>
        </p:nvSpPr>
        <p:spPr>
          <a:xfrm>
            <a:off x="5881686" y="5786454"/>
            <a:ext cx="1107996" cy="369332"/>
          </a:xfrm>
          <a:prstGeom prst="rect">
            <a:avLst/>
          </a:prstGeom>
          <a:noFill/>
        </p:spPr>
        <p:txBody>
          <a:bodyPr wrap="none" rtlCol="0">
            <a:spAutoFit/>
          </a:bodyPr>
          <a:lstStyle/>
          <a:p>
            <a:r>
              <a:rPr lang="zh-CN" altLang="en-US" dirty="0">
                <a:latin typeface="隶书" pitchFamily="49" charset="-122"/>
                <a:ea typeface="隶书" pitchFamily="49" charset="-122"/>
              </a:rPr>
              <a:t>提睾反射</a:t>
            </a:r>
          </a:p>
        </p:txBody>
      </p:sp>
      <p:cxnSp>
        <p:nvCxnSpPr>
          <p:cNvPr id="12" name="直接箭头连接符 11"/>
          <p:cNvCxnSpPr>
            <a:stCxn id="10" idx="3"/>
          </p:cNvCxnSpPr>
          <p:nvPr/>
        </p:nvCxnSpPr>
        <p:spPr>
          <a:xfrm flipV="1">
            <a:off x="6989682" y="5715016"/>
            <a:ext cx="392202" cy="256104"/>
          </a:xfrm>
          <a:prstGeom prst="straightConnector1">
            <a:avLst/>
          </a:prstGeom>
          <a:ln w="190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738810" y="4786322"/>
            <a:ext cx="1107996" cy="369332"/>
          </a:xfrm>
          <a:prstGeom prst="rect">
            <a:avLst/>
          </a:prstGeom>
          <a:noFill/>
        </p:spPr>
        <p:txBody>
          <a:bodyPr wrap="none" rtlCol="0">
            <a:spAutoFit/>
          </a:bodyPr>
          <a:lstStyle/>
          <a:p>
            <a:r>
              <a:rPr lang="zh-CN" altLang="en-US" dirty="0">
                <a:latin typeface="隶书" pitchFamily="49" charset="-122"/>
                <a:ea typeface="隶书" pitchFamily="49" charset="-122"/>
              </a:rPr>
              <a:t>腹壁反射</a:t>
            </a:r>
          </a:p>
        </p:txBody>
      </p:sp>
      <p:sp>
        <p:nvSpPr>
          <p:cNvPr id="14" name="左大括号 13"/>
          <p:cNvSpPr/>
          <p:nvPr/>
        </p:nvSpPr>
        <p:spPr>
          <a:xfrm>
            <a:off x="6881818" y="4714884"/>
            <a:ext cx="142876" cy="500066"/>
          </a:xfrm>
          <a:prstGeom prst="leftBrace">
            <a:avLst/>
          </a:prstGeom>
          <a:ln w="1905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1062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神经反射评估</a:t>
            </a:r>
            <a:endParaRPr lang="zh-CN" altLang="en-US" dirty="0"/>
          </a:p>
        </p:txBody>
      </p:sp>
      <p:sp>
        <p:nvSpPr>
          <p:cNvPr id="3" name="内容占位符 2"/>
          <p:cNvSpPr>
            <a:spLocks noGrp="1"/>
          </p:cNvSpPr>
          <p:nvPr>
            <p:ph idx="1"/>
          </p:nvPr>
        </p:nvSpPr>
        <p:spPr/>
        <p:txBody>
          <a:bodyPr/>
          <a:lstStyle/>
          <a:p>
            <a:pPr>
              <a:buNone/>
            </a:pPr>
            <a:r>
              <a:rPr lang="zh-CN" altLang="en-US" sz="3200" dirty="0"/>
              <a:t>二、深反射</a:t>
            </a:r>
            <a:endParaRPr lang="en-US" altLang="zh-CN" sz="3200" dirty="0"/>
          </a:p>
          <a:p>
            <a:pPr lvl="1" algn="just"/>
            <a:r>
              <a:rPr dirty="0"/>
              <a:t>概念</a:t>
            </a:r>
          </a:p>
          <a:p>
            <a:pPr lvl="2" algn="just"/>
            <a:r>
              <a:rPr sz="2800" dirty="0"/>
              <a:t>刺激骨膜或肌腱引起的反射。</a:t>
            </a:r>
            <a:endParaRPr lang="en-US" altLang="zh-CN" sz="2800" dirty="0"/>
          </a:p>
          <a:p>
            <a:pPr lvl="1" algn="just"/>
            <a:r>
              <a:rPr dirty="0" smtClean="0"/>
              <a:t>主要体征</a:t>
            </a:r>
            <a:endParaRPr lang="en-US" dirty="0" smtClean="0"/>
          </a:p>
          <a:p>
            <a:pPr lvl="2" algn="just"/>
            <a:r>
              <a:rPr dirty="0" smtClean="0"/>
              <a:t>肱二头肌反射</a:t>
            </a:r>
            <a:endParaRPr lang="en-US" dirty="0" smtClean="0"/>
          </a:p>
          <a:p>
            <a:pPr lvl="2" algn="just"/>
            <a:r>
              <a:rPr dirty="0" smtClean="0"/>
              <a:t>肱三头肌反射</a:t>
            </a:r>
            <a:endParaRPr dirty="0"/>
          </a:p>
          <a:p>
            <a:pPr lvl="2" algn="just"/>
            <a:r>
              <a:rPr dirty="0" smtClean="0"/>
              <a:t>膝腱反射</a:t>
            </a:r>
            <a:endParaRPr lang="en-US" dirty="0" smtClean="0"/>
          </a:p>
          <a:p>
            <a:pPr lvl="2" algn="just"/>
            <a:r>
              <a:rPr dirty="0" smtClean="0"/>
              <a:t>跟腱反射</a:t>
            </a:r>
            <a:endParaRPr dirty="0"/>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D:\sun\教学\评估\图片\扫描图\其他\膝腱反射0.jpg"/>
          <p:cNvPicPr>
            <a:picLocks noChangeAspect="1" noChangeArrowheads="1"/>
          </p:cNvPicPr>
          <p:nvPr/>
        </p:nvPicPr>
        <p:blipFill>
          <a:blip r:embed="rId2" cstate="print"/>
          <a:srcRect/>
          <a:stretch>
            <a:fillRect/>
          </a:stretch>
        </p:blipFill>
        <p:spPr bwMode="auto">
          <a:xfrm>
            <a:off x="6024563" y="4714885"/>
            <a:ext cx="2390859" cy="1421489"/>
          </a:xfrm>
          <a:prstGeom prst="rect">
            <a:avLst/>
          </a:prstGeom>
          <a:noFill/>
          <a:ln w="9525">
            <a:noFill/>
            <a:miter lim="800000"/>
            <a:headEnd/>
            <a:tailEnd/>
          </a:ln>
        </p:spPr>
      </p:pic>
      <p:pic>
        <p:nvPicPr>
          <p:cNvPr id="5122" name="图片框 1040"/>
          <p:cNvPicPr>
            <a:picLocks noChangeAspect="1" noChangeArrowheads="1"/>
          </p:cNvPicPr>
          <p:nvPr/>
        </p:nvPicPr>
        <p:blipFill>
          <a:blip r:embed="rId3" cstate="print"/>
          <a:srcRect/>
          <a:stretch>
            <a:fillRect/>
          </a:stretch>
        </p:blipFill>
        <p:spPr bwMode="auto">
          <a:xfrm>
            <a:off x="6453191" y="2857497"/>
            <a:ext cx="1716639" cy="1366833"/>
          </a:xfrm>
          <a:prstGeom prst="rect">
            <a:avLst/>
          </a:prstGeom>
          <a:noFill/>
          <a:ln w="9525">
            <a:noFill/>
            <a:miter lim="800000"/>
            <a:headEnd/>
            <a:tailEnd/>
          </a:ln>
        </p:spPr>
      </p:pic>
      <p:pic>
        <p:nvPicPr>
          <p:cNvPr id="5123" name="图片框 1042"/>
          <p:cNvPicPr>
            <a:picLocks noChangeAspect="1" noChangeArrowheads="1"/>
          </p:cNvPicPr>
          <p:nvPr/>
        </p:nvPicPr>
        <p:blipFill>
          <a:blip r:embed="rId4"/>
          <a:srcRect/>
          <a:stretch>
            <a:fillRect/>
          </a:stretch>
        </p:blipFill>
        <p:spPr bwMode="auto">
          <a:xfrm>
            <a:off x="8524892" y="2857496"/>
            <a:ext cx="1428760" cy="1273460"/>
          </a:xfrm>
          <a:prstGeom prst="rect">
            <a:avLst/>
          </a:prstGeom>
          <a:noFill/>
          <a:ln w="9525">
            <a:noFill/>
            <a:miter lim="800000"/>
            <a:headEnd/>
            <a:tailEnd/>
          </a:ln>
        </p:spPr>
      </p:pic>
      <p:pic>
        <p:nvPicPr>
          <p:cNvPr id="5124" name="图片框 1045"/>
          <p:cNvPicPr>
            <a:picLocks noChangeAspect="1" noChangeArrowheads="1"/>
          </p:cNvPicPr>
          <p:nvPr/>
        </p:nvPicPr>
        <p:blipFill>
          <a:blip r:embed="rId5"/>
          <a:srcRect/>
          <a:stretch>
            <a:fillRect/>
          </a:stretch>
        </p:blipFill>
        <p:spPr bwMode="auto">
          <a:xfrm>
            <a:off x="8667769" y="4786322"/>
            <a:ext cx="1743519" cy="1309686"/>
          </a:xfrm>
          <a:prstGeom prst="rect">
            <a:avLst/>
          </a:prstGeom>
          <a:noFill/>
          <a:ln w="9525">
            <a:noFill/>
            <a:miter lim="800000"/>
            <a:headEnd/>
            <a:tailEnd/>
          </a:ln>
        </p:spPr>
      </p:pic>
      <p:sp>
        <p:nvSpPr>
          <p:cNvPr id="10" name="TextBox 9"/>
          <p:cNvSpPr txBox="1"/>
          <p:nvPr/>
        </p:nvSpPr>
        <p:spPr>
          <a:xfrm>
            <a:off x="6667504" y="4214818"/>
            <a:ext cx="1569660" cy="369332"/>
          </a:xfrm>
          <a:prstGeom prst="rect">
            <a:avLst/>
          </a:prstGeom>
          <a:noFill/>
        </p:spPr>
        <p:txBody>
          <a:bodyPr wrap="none" rtlCol="0">
            <a:spAutoFit/>
          </a:bodyPr>
          <a:lstStyle/>
          <a:p>
            <a:r>
              <a:rPr lang="zh-CN" altLang="en-US" dirty="0">
                <a:latin typeface="隶书" pitchFamily="49" charset="-122"/>
                <a:ea typeface="隶书" pitchFamily="49" charset="-122"/>
              </a:rPr>
              <a:t>肱二头肌反射</a:t>
            </a:r>
          </a:p>
        </p:txBody>
      </p:sp>
      <p:sp>
        <p:nvSpPr>
          <p:cNvPr id="11" name="TextBox 10"/>
          <p:cNvSpPr txBox="1"/>
          <p:nvPr/>
        </p:nvSpPr>
        <p:spPr>
          <a:xfrm>
            <a:off x="8524892" y="4214818"/>
            <a:ext cx="1569660" cy="369332"/>
          </a:xfrm>
          <a:prstGeom prst="rect">
            <a:avLst/>
          </a:prstGeom>
          <a:noFill/>
        </p:spPr>
        <p:txBody>
          <a:bodyPr wrap="none" rtlCol="0">
            <a:spAutoFit/>
          </a:bodyPr>
          <a:lstStyle/>
          <a:p>
            <a:r>
              <a:rPr lang="zh-CN" altLang="en-US" dirty="0">
                <a:latin typeface="隶书" pitchFamily="49" charset="-122"/>
                <a:ea typeface="隶书" pitchFamily="49" charset="-122"/>
              </a:rPr>
              <a:t>肱三头肌反射</a:t>
            </a:r>
          </a:p>
        </p:txBody>
      </p:sp>
      <p:sp>
        <p:nvSpPr>
          <p:cNvPr id="12" name="TextBox 11"/>
          <p:cNvSpPr txBox="1"/>
          <p:nvPr/>
        </p:nvSpPr>
        <p:spPr>
          <a:xfrm>
            <a:off x="6524628" y="6072206"/>
            <a:ext cx="1107996" cy="369332"/>
          </a:xfrm>
          <a:prstGeom prst="rect">
            <a:avLst/>
          </a:prstGeom>
          <a:noFill/>
        </p:spPr>
        <p:txBody>
          <a:bodyPr wrap="none" rtlCol="0">
            <a:spAutoFit/>
          </a:bodyPr>
          <a:lstStyle/>
          <a:p>
            <a:r>
              <a:rPr lang="zh-CN" altLang="en-US" dirty="0">
                <a:latin typeface="隶书" pitchFamily="49" charset="-122"/>
                <a:ea typeface="隶书" pitchFamily="49" charset="-122"/>
              </a:rPr>
              <a:t>膝腱反射</a:t>
            </a:r>
          </a:p>
        </p:txBody>
      </p:sp>
      <p:sp>
        <p:nvSpPr>
          <p:cNvPr id="13" name="TextBox 12"/>
          <p:cNvSpPr txBox="1"/>
          <p:nvPr/>
        </p:nvSpPr>
        <p:spPr>
          <a:xfrm>
            <a:off x="8953520" y="6072206"/>
            <a:ext cx="1107996" cy="369332"/>
          </a:xfrm>
          <a:prstGeom prst="rect">
            <a:avLst/>
          </a:prstGeom>
          <a:noFill/>
        </p:spPr>
        <p:txBody>
          <a:bodyPr wrap="none" rtlCol="0">
            <a:spAutoFit/>
          </a:bodyPr>
          <a:lstStyle/>
          <a:p>
            <a:r>
              <a:rPr lang="zh-CN" altLang="en-US" dirty="0">
                <a:latin typeface="隶书" pitchFamily="49" charset="-122"/>
                <a:ea typeface="隶书" pitchFamily="49" charset="-122"/>
              </a:rPr>
              <a:t>跟腱反射</a:t>
            </a:r>
          </a:p>
        </p:txBody>
      </p:sp>
    </p:spTree>
    <p:extLst>
      <p:ext uri="{BB962C8B-B14F-4D97-AF65-F5344CB8AC3E}">
        <p14:creationId xmlns:p14="http://schemas.microsoft.com/office/powerpoint/2010/main" val="3440571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神经反射评估</a:t>
            </a:r>
            <a:endParaRPr lang="zh-CN" altLang="en-US" dirty="0"/>
          </a:p>
        </p:txBody>
      </p:sp>
      <p:sp>
        <p:nvSpPr>
          <p:cNvPr id="3" name="内容占位符 2"/>
          <p:cNvSpPr>
            <a:spLocks noGrp="1"/>
          </p:cNvSpPr>
          <p:nvPr>
            <p:ph idx="1"/>
          </p:nvPr>
        </p:nvSpPr>
        <p:spPr/>
        <p:txBody>
          <a:bodyPr/>
          <a:lstStyle/>
          <a:p>
            <a:pPr>
              <a:buNone/>
            </a:pPr>
            <a:r>
              <a:rPr lang="zh-CN" altLang="en-US" dirty="0" smtClean="0"/>
              <a:t>三、病理反射</a:t>
            </a:r>
            <a:endParaRPr lang="en-US" altLang="zh-CN" dirty="0" smtClean="0"/>
          </a:p>
          <a:p>
            <a:pPr lvl="1" algn="just"/>
            <a:r>
              <a:rPr lang="zh-CN" altLang="en-US" dirty="0" smtClean="0"/>
              <a:t>发生机制</a:t>
            </a:r>
          </a:p>
          <a:p>
            <a:pPr lvl="2" algn="just"/>
            <a:r>
              <a:rPr sz="2400" dirty="0"/>
              <a:t>锥体束病变</a:t>
            </a:r>
          </a:p>
          <a:p>
            <a:pPr lvl="3" algn="just">
              <a:buFont typeface="Wingdings" pitchFamily="2" charset="2"/>
              <a:buNone/>
            </a:pPr>
            <a:r>
              <a:rPr lang="en-US" altLang="zh-CN" sz="2400" dirty="0">
                <a:latin typeface="Times New Roman" pitchFamily="18" charset="0"/>
              </a:rPr>
              <a:t>—</a:t>
            </a:r>
            <a:r>
              <a:rPr sz="2400" dirty="0"/>
              <a:t>大脑失去对脑干和脊髓的抑制作用</a:t>
            </a:r>
          </a:p>
          <a:p>
            <a:pPr lvl="1" algn="just"/>
            <a:r>
              <a:rPr lang="zh-CN" altLang="en-US" dirty="0" smtClean="0"/>
              <a:t>常见病理性反射</a:t>
            </a:r>
          </a:p>
          <a:p>
            <a:pPr lvl="2" algn="just"/>
            <a:r>
              <a:rPr sz="2400" dirty="0"/>
              <a:t>巴宾斯基</a:t>
            </a:r>
            <a:r>
              <a:rPr sz="2200" dirty="0">
                <a:latin typeface="Times New Roman" pitchFamily="18" charset="0"/>
              </a:rPr>
              <a:t>征及其</a:t>
            </a:r>
            <a:r>
              <a:rPr sz="2400" dirty="0"/>
              <a:t>等</a:t>
            </a:r>
            <a:r>
              <a:rPr sz="2200" dirty="0"/>
              <a:t>位征</a:t>
            </a:r>
            <a:endParaRPr lang="en-US" sz="2200" dirty="0"/>
          </a:p>
          <a:p>
            <a:pPr lvl="3"/>
            <a:r>
              <a:rPr lang="zh-CN" altLang="en-US" sz="2400" dirty="0"/>
              <a:t>巴宾斯基</a:t>
            </a:r>
            <a:r>
              <a:rPr sz="2400" dirty="0"/>
              <a:t>征</a:t>
            </a:r>
            <a:endParaRPr lang="en-US" altLang="zh-CN" sz="2400" dirty="0"/>
          </a:p>
          <a:p>
            <a:pPr lvl="3"/>
            <a:r>
              <a:rPr lang="zh-CN" altLang="en-US" sz="2400" dirty="0"/>
              <a:t>查多克征</a:t>
            </a:r>
            <a:endParaRPr lang="en-US" altLang="zh-CN" sz="2400" dirty="0"/>
          </a:p>
          <a:p>
            <a:pPr lvl="3"/>
            <a:r>
              <a:rPr lang="zh-CN" altLang="en-US" sz="2400" dirty="0"/>
              <a:t>奥本海姆征</a:t>
            </a:r>
            <a:endParaRPr lang="en-US" altLang="zh-CN" sz="2400" dirty="0"/>
          </a:p>
          <a:p>
            <a:pPr lvl="3"/>
            <a:r>
              <a:rPr lang="zh-CN" altLang="en-US" sz="2400" dirty="0"/>
              <a:t>戈登征</a:t>
            </a:r>
            <a:endParaRPr lang="en-US" sz="2400" dirty="0"/>
          </a:p>
          <a:p>
            <a:pPr lvl="3" algn="just"/>
            <a:endParaRPr lang="en-US" sz="22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sun\教学\评估\图片\扫描图\其他\巴彬斯基征1－1.jpg"/>
          <p:cNvPicPr>
            <a:picLocks noChangeAspect="1" noChangeArrowheads="1"/>
          </p:cNvPicPr>
          <p:nvPr/>
        </p:nvPicPr>
        <p:blipFill>
          <a:blip r:embed="rId2"/>
          <a:srcRect/>
          <a:stretch>
            <a:fillRect/>
          </a:stretch>
        </p:blipFill>
        <p:spPr bwMode="auto">
          <a:xfrm>
            <a:off x="5524497" y="4214818"/>
            <a:ext cx="1276017" cy="1652582"/>
          </a:xfrm>
          <a:prstGeom prst="rect">
            <a:avLst/>
          </a:prstGeom>
          <a:noFill/>
          <a:ln w="9525">
            <a:noFill/>
            <a:miter lim="800000"/>
            <a:headEnd/>
            <a:tailEnd/>
          </a:ln>
        </p:spPr>
      </p:pic>
      <p:sp>
        <p:nvSpPr>
          <p:cNvPr id="9" name="TextBox 8"/>
          <p:cNvSpPr txBox="1"/>
          <p:nvPr/>
        </p:nvSpPr>
        <p:spPr>
          <a:xfrm>
            <a:off x="5310183" y="5929330"/>
            <a:ext cx="1877437" cy="369332"/>
          </a:xfrm>
          <a:prstGeom prst="rect">
            <a:avLst/>
          </a:prstGeom>
          <a:noFill/>
        </p:spPr>
        <p:txBody>
          <a:bodyPr wrap="none" rtlCol="0">
            <a:spAutoFit/>
          </a:bodyPr>
          <a:lstStyle/>
          <a:p>
            <a:r>
              <a:rPr lang="zh-CN" altLang="en-US" dirty="0"/>
              <a:t>巴宾斯基征</a:t>
            </a:r>
            <a:r>
              <a:rPr lang="zh-CN" altLang="en-US" dirty="0">
                <a:latin typeface="Times New Roman" pitchFamily="18" charset="0"/>
              </a:rPr>
              <a:t>（</a:t>
            </a:r>
            <a:r>
              <a:rPr lang="en-US" altLang="zh-CN" dirty="0">
                <a:latin typeface="Times New Roman" pitchFamily="18" charset="0"/>
              </a:rPr>
              <a:t>-</a:t>
            </a:r>
            <a:r>
              <a:rPr lang="zh-CN" altLang="en-US" dirty="0">
                <a:latin typeface="Times New Roman" pitchFamily="18" charset="0"/>
              </a:rPr>
              <a:t>）</a:t>
            </a:r>
            <a:endParaRPr lang="zh-CN" altLang="en-US" dirty="0">
              <a:latin typeface="隶书" pitchFamily="49" charset="-122"/>
              <a:ea typeface="隶书" pitchFamily="49" charset="-122"/>
            </a:endParaRPr>
          </a:p>
        </p:txBody>
      </p:sp>
      <p:sp>
        <p:nvSpPr>
          <p:cNvPr id="10" name="TextBox 9"/>
          <p:cNvSpPr txBox="1"/>
          <p:nvPr/>
        </p:nvSpPr>
        <p:spPr>
          <a:xfrm>
            <a:off x="7774086" y="5929330"/>
            <a:ext cx="1699504" cy="369332"/>
          </a:xfrm>
          <a:prstGeom prst="rect">
            <a:avLst/>
          </a:prstGeom>
          <a:noFill/>
        </p:spPr>
        <p:txBody>
          <a:bodyPr wrap="none" rtlCol="0">
            <a:spAutoFit/>
          </a:bodyPr>
          <a:lstStyle/>
          <a:p>
            <a:r>
              <a:rPr lang="zh-CN" altLang="en-US" dirty="0"/>
              <a:t>查多克征</a:t>
            </a:r>
            <a:r>
              <a:rPr lang="zh-CN" altLang="en-US" dirty="0">
                <a:latin typeface="Times New Roman" pitchFamily="18" charset="0"/>
              </a:rPr>
              <a:t>（</a:t>
            </a:r>
            <a:r>
              <a:rPr lang="en-US" altLang="zh-CN" dirty="0">
                <a:latin typeface="Times New Roman" pitchFamily="18" charset="0"/>
              </a:rPr>
              <a:t>+</a:t>
            </a:r>
            <a:r>
              <a:rPr lang="zh-CN" altLang="en-US" dirty="0">
                <a:latin typeface="Times New Roman" pitchFamily="18" charset="0"/>
              </a:rPr>
              <a:t>）</a:t>
            </a:r>
            <a:endParaRPr lang="zh-CN" altLang="en-US" dirty="0">
              <a:latin typeface="隶书" pitchFamily="49" charset="-122"/>
              <a:ea typeface="隶书" pitchFamily="49" charset="-122"/>
            </a:endParaRPr>
          </a:p>
        </p:txBody>
      </p:sp>
      <p:pic>
        <p:nvPicPr>
          <p:cNvPr id="1027" name="Picture 3" descr="C:\Documents and Settings\Administrator\桌面\无标题-1.jpg"/>
          <p:cNvPicPr>
            <a:picLocks noChangeAspect="1" noChangeArrowheads="1"/>
          </p:cNvPicPr>
          <p:nvPr/>
        </p:nvPicPr>
        <p:blipFill>
          <a:blip r:embed="rId3"/>
          <a:srcRect t="17328"/>
          <a:stretch>
            <a:fillRect/>
          </a:stretch>
        </p:blipFill>
        <p:spPr bwMode="auto">
          <a:xfrm>
            <a:off x="7453322" y="4214818"/>
            <a:ext cx="2679692" cy="1696468"/>
          </a:xfrm>
          <a:prstGeom prst="rect">
            <a:avLst/>
          </a:prstGeom>
          <a:noFill/>
        </p:spPr>
      </p:pic>
      <p:sp>
        <p:nvSpPr>
          <p:cNvPr id="13" name="TextBox 12"/>
          <p:cNvSpPr txBox="1"/>
          <p:nvPr/>
        </p:nvSpPr>
        <p:spPr>
          <a:xfrm>
            <a:off x="6953257" y="3845486"/>
            <a:ext cx="1955985" cy="369332"/>
          </a:xfrm>
          <a:prstGeom prst="rect">
            <a:avLst/>
          </a:prstGeom>
          <a:noFill/>
        </p:spPr>
        <p:txBody>
          <a:bodyPr wrap="none" rtlCol="0">
            <a:spAutoFit/>
          </a:bodyPr>
          <a:lstStyle/>
          <a:p>
            <a:r>
              <a:rPr lang="zh-CN" altLang="en-US" dirty="0"/>
              <a:t>巴宾斯基征</a:t>
            </a:r>
            <a:r>
              <a:rPr lang="zh-CN" altLang="en-US" dirty="0">
                <a:latin typeface="Times New Roman" pitchFamily="18" charset="0"/>
              </a:rPr>
              <a:t>（</a:t>
            </a:r>
            <a:r>
              <a:rPr lang="en-US" altLang="zh-CN" dirty="0">
                <a:latin typeface="Times New Roman" pitchFamily="18" charset="0"/>
              </a:rPr>
              <a:t>+</a:t>
            </a:r>
            <a:r>
              <a:rPr lang="zh-CN" altLang="en-US" dirty="0">
                <a:latin typeface="Times New Roman" pitchFamily="18" charset="0"/>
              </a:rPr>
              <a:t>）</a:t>
            </a:r>
            <a:endParaRPr lang="zh-CN" altLang="en-US" dirty="0">
              <a:latin typeface="隶书" pitchFamily="49" charset="-122"/>
              <a:ea typeface="隶书" pitchFamily="49" charset="-122"/>
            </a:endParaRPr>
          </a:p>
        </p:txBody>
      </p:sp>
      <p:sp>
        <p:nvSpPr>
          <p:cNvPr id="14" name="TextBox 13"/>
          <p:cNvSpPr txBox="1"/>
          <p:nvPr/>
        </p:nvSpPr>
        <p:spPr>
          <a:xfrm>
            <a:off x="9329173" y="5500702"/>
            <a:ext cx="877163" cy="369332"/>
          </a:xfrm>
          <a:prstGeom prst="rect">
            <a:avLst/>
          </a:prstGeom>
          <a:noFill/>
        </p:spPr>
        <p:txBody>
          <a:bodyPr wrap="none" rtlCol="0">
            <a:spAutoFit/>
          </a:bodyPr>
          <a:lstStyle/>
          <a:p>
            <a:r>
              <a:rPr lang="zh-CN" altLang="en-US" dirty="0"/>
              <a:t>戈登征</a:t>
            </a:r>
            <a:endParaRPr lang="zh-CN" altLang="en-US" dirty="0">
              <a:latin typeface="隶书" pitchFamily="49" charset="-122"/>
              <a:ea typeface="隶书" pitchFamily="49" charset="-122"/>
            </a:endParaRPr>
          </a:p>
        </p:txBody>
      </p:sp>
      <p:sp>
        <p:nvSpPr>
          <p:cNvPr id="15" name="TextBox 14"/>
          <p:cNvSpPr txBox="1"/>
          <p:nvPr/>
        </p:nvSpPr>
        <p:spPr>
          <a:xfrm>
            <a:off x="8953520" y="3916924"/>
            <a:ext cx="1338828" cy="369332"/>
          </a:xfrm>
          <a:prstGeom prst="rect">
            <a:avLst/>
          </a:prstGeom>
          <a:noFill/>
        </p:spPr>
        <p:txBody>
          <a:bodyPr wrap="none" rtlCol="0">
            <a:spAutoFit/>
          </a:bodyPr>
          <a:lstStyle/>
          <a:p>
            <a:r>
              <a:rPr lang="zh-CN" altLang="en-US" dirty="0"/>
              <a:t>奥本海姆征</a:t>
            </a:r>
            <a:endParaRPr lang="zh-CN" altLang="en-US" dirty="0">
              <a:latin typeface="隶书" pitchFamily="49" charset="-122"/>
              <a:ea typeface="隶书" pitchFamily="49" charset="-122"/>
            </a:endParaRPr>
          </a:p>
        </p:txBody>
      </p:sp>
    </p:spTree>
    <p:extLst>
      <p:ext uri="{BB962C8B-B14F-4D97-AF65-F5344CB8AC3E}">
        <p14:creationId xmlns:p14="http://schemas.microsoft.com/office/powerpoint/2010/main" val="1044936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神经反射评估</a:t>
            </a:r>
            <a:endParaRPr lang="zh-CN" altLang="en-US" dirty="0"/>
          </a:p>
        </p:txBody>
      </p:sp>
      <p:sp>
        <p:nvSpPr>
          <p:cNvPr id="3" name="内容占位符 2"/>
          <p:cNvSpPr>
            <a:spLocks noGrp="1"/>
          </p:cNvSpPr>
          <p:nvPr>
            <p:ph idx="1"/>
          </p:nvPr>
        </p:nvSpPr>
        <p:spPr/>
        <p:txBody>
          <a:bodyPr/>
          <a:lstStyle/>
          <a:p>
            <a:pPr lvl="2" algn="just"/>
            <a:r>
              <a:rPr lang="zh-CN" altLang="en-US" sz="2400" dirty="0"/>
              <a:t>霍夫曼（</a:t>
            </a:r>
            <a:r>
              <a:rPr lang="en-US" altLang="zh-CN" sz="2200" i="1" dirty="0">
                <a:latin typeface="Times New Roman" pitchFamily="18" charset="0"/>
              </a:rPr>
              <a:t>Hoffmann </a:t>
            </a:r>
            <a:r>
              <a:rPr lang="en-US" sz="2200" i="1" dirty="0">
                <a:latin typeface="Times New Roman" pitchFamily="18" charset="0"/>
              </a:rPr>
              <a:t>）</a:t>
            </a:r>
            <a:r>
              <a:rPr lang="zh-CN" altLang="en-US" sz="2400" dirty="0"/>
              <a:t>征</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DSC00894 - 复制"/>
          <p:cNvPicPr>
            <a:picLocks noChangeAspect="1" noChangeArrowheads="1"/>
          </p:cNvPicPr>
          <p:nvPr/>
        </p:nvPicPr>
        <p:blipFill>
          <a:blip r:embed="rId2"/>
          <a:srcRect/>
          <a:stretch>
            <a:fillRect/>
          </a:stretch>
        </p:blipFill>
        <p:spPr bwMode="auto">
          <a:xfrm>
            <a:off x="3667109" y="2000241"/>
            <a:ext cx="1888247" cy="1409699"/>
          </a:xfrm>
          <a:prstGeom prst="rect">
            <a:avLst/>
          </a:prstGeom>
          <a:noFill/>
          <a:ln w="9525">
            <a:noFill/>
            <a:miter lim="800000"/>
            <a:headEnd/>
            <a:tailEnd/>
          </a:ln>
        </p:spPr>
      </p:pic>
      <p:sp>
        <p:nvSpPr>
          <p:cNvPr id="6" name="TextBox 5"/>
          <p:cNvSpPr txBox="1"/>
          <p:nvPr/>
        </p:nvSpPr>
        <p:spPr>
          <a:xfrm>
            <a:off x="4095736" y="3429000"/>
            <a:ext cx="1107996" cy="369332"/>
          </a:xfrm>
          <a:prstGeom prst="rect">
            <a:avLst/>
          </a:prstGeom>
          <a:noFill/>
        </p:spPr>
        <p:txBody>
          <a:bodyPr wrap="none" rtlCol="0">
            <a:spAutoFit/>
          </a:bodyPr>
          <a:lstStyle/>
          <a:p>
            <a:r>
              <a:rPr lang="zh-CN" altLang="en-US" dirty="0"/>
              <a:t>霍夫曼征</a:t>
            </a:r>
          </a:p>
        </p:txBody>
      </p:sp>
    </p:spTree>
    <p:extLst>
      <p:ext uri="{BB962C8B-B14F-4D97-AF65-F5344CB8AC3E}">
        <p14:creationId xmlns:p14="http://schemas.microsoft.com/office/powerpoint/2010/main" val="91988138"/>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神经反射评估</a:t>
            </a:r>
            <a:endParaRPr lang="zh-CN" altLang="en-US" dirty="0"/>
          </a:p>
        </p:txBody>
      </p:sp>
      <p:sp>
        <p:nvSpPr>
          <p:cNvPr id="3" name="内容占位符 2"/>
          <p:cNvSpPr>
            <a:spLocks noGrp="1"/>
          </p:cNvSpPr>
          <p:nvPr>
            <p:ph idx="1"/>
          </p:nvPr>
        </p:nvSpPr>
        <p:spPr/>
        <p:txBody>
          <a:bodyPr/>
          <a:lstStyle/>
          <a:p>
            <a:pPr>
              <a:buNone/>
            </a:pPr>
            <a:r>
              <a:rPr lang="zh-CN" altLang="en-US" dirty="0" smtClean="0"/>
              <a:t>四、脑膜刺激征</a:t>
            </a:r>
            <a:endParaRPr lang="en-US" altLang="zh-CN" dirty="0" smtClean="0"/>
          </a:p>
          <a:p>
            <a:pPr lvl="1" algn="just"/>
            <a:r>
              <a:rPr lang="zh-CN" altLang="en-US" dirty="0" smtClean="0"/>
              <a:t>主要体征</a:t>
            </a:r>
          </a:p>
          <a:p>
            <a:pPr lvl="2" algn="just"/>
            <a:r>
              <a:rPr dirty="0" smtClean="0"/>
              <a:t>颈强直</a:t>
            </a:r>
            <a:endParaRPr dirty="0">
              <a:ea typeface="楷体_GB2312" pitchFamily="49" charset="-122"/>
            </a:endParaRPr>
          </a:p>
          <a:p>
            <a:pPr lvl="2" algn="just"/>
            <a:r>
              <a:rPr dirty="0"/>
              <a:t>克匿格</a:t>
            </a:r>
            <a:r>
              <a:rPr lang="en-US" dirty="0"/>
              <a:t>(</a:t>
            </a:r>
            <a:r>
              <a:rPr lang="en-US" dirty="0" err="1"/>
              <a:t>Kernig</a:t>
            </a:r>
            <a:r>
              <a:rPr lang="en-US" dirty="0"/>
              <a:t>)</a:t>
            </a:r>
            <a:r>
              <a:rPr dirty="0" smtClean="0"/>
              <a:t>征</a:t>
            </a:r>
            <a:endParaRPr lang="en-US" dirty="0" smtClean="0"/>
          </a:p>
          <a:p>
            <a:pPr lvl="2" algn="just"/>
            <a:r>
              <a:rPr dirty="0"/>
              <a:t>布鲁津斯基</a:t>
            </a:r>
            <a:r>
              <a:rPr lang="en-US" dirty="0"/>
              <a:t>(</a:t>
            </a:r>
            <a:r>
              <a:rPr lang="en-US" dirty="0" err="1"/>
              <a:t>Brudzinski</a:t>
            </a:r>
            <a:r>
              <a:rPr lang="en-US" dirty="0"/>
              <a:t>)</a:t>
            </a:r>
            <a:r>
              <a:rPr dirty="0" smtClean="0"/>
              <a:t>征</a:t>
            </a:r>
            <a:endParaRPr lang="en-US" dirty="0" smtClean="0"/>
          </a:p>
          <a:p>
            <a:pPr lvl="1" algn="just"/>
            <a:r>
              <a:rPr lang="zh-CN" altLang="en-US" dirty="0" smtClean="0"/>
              <a:t>脑膜刺激征</a:t>
            </a:r>
            <a:r>
              <a:rPr lang="en-US" altLang="zh-CN" dirty="0" smtClean="0"/>
              <a:t>(+)</a:t>
            </a:r>
            <a:r>
              <a:rPr lang="zh-CN" altLang="en-US" dirty="0" smtClean="0"/>
              <a:t>意义</a:t>
            </a:r>
            <a:endParaRPr lang="en-US" altLang="zh-CN" dirty="0" smtClean="0"/>
          </a:p>
          <a:p>
            <a:pPr lvl="2" algn="just"/>
            <a:r>
              <a:rPr dirty="0"/>
              <a:t>脑膜炎、蛛网膜下腔出血、颅内压增高</a:t>
            </a:r>
            <a:endParaRPr lang="en-US" altLang="zh-CN" dirty="0"/>
          </a:p>
          <a:p>
            <a:pPr>
              <a:buNone/>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D:\sun\教学\评估\图片\扫描图\其他\克氏征.gif.jpg"/>
          <p:cNvPicPr>
            <a:picLocks noChangeAspect="1" noChangeArrowheads="1"/>
          </p:cNvPicPr>
          <p:nvPr/>
        </p:nvPicPr>
        <p:blipFill>
          <a:blip r:embed="rId2"/>
          <a:srcRect/>
          <a:stretch>
            <a:fillRect/>
          </a:stretch>
        </p:blipFill>
        <p:spPr bwMode="auto">
          <a:xfrm>
            <a:off x="5310183" y="1025802"/>
            <a:ext cx="2657157" cy="1452889"/>
          </a:xfrm>
          <a:prstGeom prst="rect">
            <a:avLst/>
          </a:prstGeom>
          <a:noFill/>
          <a:ln w="9525">
            <a:noFill/>
            <a:miter lim="800000"/>
            <a:headEnd/>
            <a:tailEnd/>
          </a:ln>
        </p:spPr>
      </p:pic>
      <p:sp>
        <p:nvSpPr>
          <p:cNvPr id="6" name="矩形 5"/>
          <p:cNvSpPr/>
          <p:nvPr/>
        </p:nvSpPr>
        <p:spPr>
          <a:xfrm>
            <a:off x="6310315" y="2428868"/>
            <a:ext cx="1157817" cy="369332"/>
          </a:xfrm>
          <a:prstGeom prst="rect">
            <a:avLst/>
          </a:prstGeom>
        </p:spPr>
        <p:txBody>
          <a:bodyPr wrap="none">
            <a:spAutoFit/>
          </a:bodyPr>
          <a:lstStyle/>
          <a:p>
            <a:r>
              <a:rPr lang="en-US" dirty="0" err="1"/>
              <a:t>Kernig</a:t>
            </a:r>
            <a:r>
              <a:rPr lang="zh-CN" altLang="en-US" dirty="0"/>
              <a:t>征</a:t>
            </a:r>
          </a:p>
        </p:txBody>
      </p:sp>
      <p:pic>
        <p:nvPicPr>
          <p:cNvPr id="8194" name="图片框 1050"/>
          <p:cNvPicPr>
            <a:picLocks noChangeAspect="1" noChangeArrowheads="1"/>
          </p:cNvPicPr>
          <p:nvPr/>
        </p:nvPicPr>
        <p:blipFill>
          <a:blip r:embed="rId3"/>
          <a:srcRect/>
          <a:stretch>
            <a:fillRect/>
          </a:stretch>
        </p:blipFill>
        <p:spPr bwMode="auto">
          <a:xfrm>
            <a:off x="7504350" y="2428868"/>
            <a:ext cx="3122861" cy="1285884"/>
          </a:xfrm>
          <a:prstGeom prst="rect">
            <a:avLst/>
          </a:prstGeom>
          <a:noFill/>
          <a:ln w="9525">
            <a:noFill/>
            <a:miter lim="800000"/>
            <a:headEnd/>
            <a:tailEnd/>
          </a:ln>
        </p:spPr>
      </p:pic>
      <p:sp>
        <p:nvSpPr>
          <p:cNvPr id="8" name="矩形 7"/>
          <p:cNvSpPr/>
          <p:nvPr/>
        </p:nvSpPr>
        <p:spPr>
          <a:xfrm>
            <a:off x="8382017" y="3643314"/>
            <a:ext cx="1614545" cy="369332"/>
          </a:xfrm>
          <a:prstGeom prst="rect">
            <a:avLst/>
          </a:prstGeom>
        </p:spPr>
        <p:txBody>
          <a:bodyPr wrap="none">
            <a:spAutoFit/>
          </a:bodyPr>
          <a:lstStyle/>
          <a:p>
            <a:r>
              <a:rPr lang="en-US" dirty="0" err="1"/>
              <a:t>Brudzinski</a:t>
            </a:r>
            <a:r>
              <a:rPr lang="zh-CN" altLang="en-US" dirty="0"/>
              <a:t>征</a:t>
            </a:r>
          </a:p>
        </p:txBody>
      </p:sp>
    </p:spTree>
    <p:extLst>
      <p:ext uri="{BB962C8B-B14F-4D97-AF65-F5344CB8AC3E}">
        <p14:creationId xmlns:p14="http://schemas.microsoft.com/office/powerpoint/2010/main" val="3737341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pPr eaLnBrk="1" hangingPunct="1"/>
            <a:r>
              <a:rPr lang="zh-CN" altLang="en-US" sz="3600" dirty="0" smtClean="0"/>
              <a:t>第一章  基本评估</a:t>
            </a:r>
            <a:r>
              <a:rPr lang="zh-CN" altLang="en-US" sz="3600" dirty="0"/>
              <a:t>方</a:t>
            </a:r>
            <a:r>
              <a:rPr lang="zh-CN" altLang="en-US" sz="3600" dirty="0" smtClean="0"/>
              <a:t>法</a:t>
            </a:r>
            <a:endParaRPr lang="en-US" altLang="zh-CN" sz="3600"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451769203"/>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一般评估的主要内容</a:t>
            </a:r>
            <a:endParaRPr lang="zh-CN" altLang="en-US" dirty="0"/>
          </a:p>
        </p:txBody>
      </p:sp>
      <p:sp>
        <p:nvSpPr>
          <p:cNvPr id="3" name="内容占位符 2"/>
          <p:cNvSpPr>
            <a:spLocks noGrp="1"/>
          </p:cNvSpPr>
          <p:nvPr>
            <p:ph sz="half" idx="1"/>
          </p:nvPr>
        </p:nvSpPr>
        <p:spPr/>
        <p:txBody>
          <a:bodyPr/>
          <a:lstStyle/>
          <a:p>
            <a:pPr eaLnBrk="1" hangingPunct="1"/>
            <a:r>
              <a:rPr lang="zh-CN" altLang="en-US" dirty="0" smtClean="0"/>
              <a:t>全身状态评估</a:t>
            </a:r>
            <a:endParaRPr lang="en-US" altLang="zh-CN" dirty="0" smtClean="0"/>
          </a:p>
          <a:p>
            <a:pPr lvl="1" eaLnBrk="1" hangingPunct="1"/>
            <a:r>
              <a:rPr lang="zh-CN" altLang="en-US" dirty="0" smtClean="0"/>
              <a:t>性别与年龄</a:t>
            </a:r>
            <a:endParaRPr lang="en-US" altLang="zh-CN" dirty="0" smtClean="0"/>
          </a:p>
          <a:p>
            <a:pPr lvl="1" eaLnBrk="1" hangingPunct="1"/>
            <a:r>
              <a:rPr lang="zh-CN" altLang="en-US" dirty="0" smtClean="0"/>
              <a:t>生命体征</a:t>
            </a:r>
            <a:endParaRPr lang="en-US" altLang="zh-CN" dirty="0" smtClean="0"/>
          </a:p>
          <a:p>
            <a:pPr lvl="1" eaLnBrk="1" hangingPunct="1"/>
            <a:r>
              <a:rPr lang="zh-CN" altLang="en-US" dirty="0" smtClean="0"/>
              <a:t>发育与体型</a:t>
            </a:r>
            <a:endParaRPr lang="en-US" altLang="zh-CN" dirty="0" smtClean="0"/>
          </a:p>
          <a:p>
            <a:pPr lvl="1" eaLnBrk="1" hangingPunct="1"/>
            <a:r>
              <a:rPr lang="zh-CN" altLang="en-US" dirty="0" smtClean="0"/>
              <a:t>营养状态</a:t>
            </a:r>
            <a:endParaRPr lang="en-US" altLang="zh-CN" dirty="0" smtClean="0"/>
          </a:p>
          <a:p>
            <a:pPr lvl="1" eaLnBrk="1" hangingPunct="1"/>
            <a:r>
              <a:rPr lang="zh-CN" altLang="en-US" dirty="0" smtClean="0"/>
              <a:t>意识状态</a:t>
            </a:r>
            <a:endParaRPr lang="en-US" altLang="zh-CN" dirty="0" smtClean="0"/>
          </a:p>
          <a:p>
            <a:pPr lvl="1" eaLnBrk="1" hangingPunct="1"/>
            <a:r>
              <a:rPr lang="zh-CN" altLang="en-US" dirty="0" smtClean="0"/>
              <a:t>语调与语态</a:t>
            </a:r>
            <a:endParaRPr lang="en-US" altLang="zh-CN" dirty="0" smtClean="0"/>
          </a:p>
          <a:p>
            <a:pPr lvl="1" eaLnBrk="1" hangingPunct="1"/>
            <a:r>
              <a:rPr lang="zh-CN" altLang="en-US" dirty="0" smtClean="0"/>
              <a:t>面容与表情</a:t>
            </a:r>
            <a:endParaRPr lang="en-US" altLang="zh-CN" dirty="0" smtClean="0"/>
          </a:p>
          <a:p>
            <a:pPr lvl="1" eaLnBrk="1" hangingPunct="1"/>
            <a:r>
              <a:rPr lang="zh-CN" altLang="en-US" dirty="0" smtClean="0"/>
              <a:t>体位</a:t>
            </a:r>
            <a:endParaRPr lang="en-US" altLang="zh-CN" dirty="0" smtClean="0"/>
          </a:p>
          <a:p>
            <a:pPr lvl="1" eaLnBrk="1" hangingPunct="1"/>
            <a:r>
              <a:rPr lang="zh-CN" altLang="en-US" dirty="0" smtClean="0"/>
              <a:t>姿势与步态</a:t>
            </a:r>
          </a:p>
        </p:txBody>
      </p:sp>
      <p:sp>
        <p:nvSpPr>
          <p:cNvPr id="5" name="内容占位符 4"/>
          <p:cNvSpPr>
            <a:spLocks noGrp="1"/>
          </p:cNvSpPr>
          <p:nvPr>
            <p:ph sz="half" idx="2"/>
          </p:nvPr>
        </p:nvSpPr>
        <p:spPr/>
        <p:txBody>
          <a:bodyPr/>
          <a:lstStyle/>
          <a:p>
            <a:pPr eaLnBrk="1" hangingPunct="1"/>
            <a:r>
              <a:rPr lang="zh-CN" altLang="en-US" dirty="0" smtClean="0"/>
              <a:t>皮肤评估</a:t>
            </a:r>
            <a:endParaRPr lang="en-US" altLang="zh-CN" dirty="0" smtClean="0"/>
          </a:p>
          <a:p>
            <a:pPr lvl="1" eaLnBrk="1" hangingPunct="1"/>
            <a:r>
              <a:rPr lang="zh-CN" altLang="en-US" dirty="0" smtClean="0"/>
              <a:t>颜色</a:t>
            </a:r>
            <a:endParaRPr lang="en-US" altLang="zh-CN" dirty="0" smtClean="0"/>
          </a:p>
          <a:p>
            <a:pPr lvl="1" eaLnBrk="1" hangingPunct="1"/>
            <a:r>
              <a:rPr lang="zh-CN" altLang="en-US" dirty="0" smtClean="0"/>
              <a:t>湿度</a:t>
            </a:r>
            <a:endParaRPr lang="en-US" altLang="zh-CN" dirty="0" smtClean="0"/>
          </a:p>
          <a:p>
            <a:pPr lvl="1" eaLnBrk="1" hangingPunct="1"/>
            <a:r>
              <a:rPr lang="zh-CN" altLang="en-US" dirty="0" smtClean="0"/>
              <a:t>弹性</a:t>
            </a:r>
            <a:endParaRPr lang="en-US" altLang="zh-CN" dirty="0" smtClean="0"/>
          </a:p>
          <a:p>
            <a:pPr lvl="1" eaLnBrk="1" hangingPunct="1"/>
            <a:r>
              <a:rPr lang="zh-CN" altLang="en-US" dirty="0" smtClean="0"/>
              <a:t>皮疹</a:t>
            </a:r>
            <a:endParaRPr lang="en-US" altLang="zh-CN" dirty="0" smtClean="0"/>
          </a:p>
          <a:p>
            <a:pPr lvl="1" eaLnBrk="1" hangingPunct="1"/>
            <a:r>
              <a:rPr lang="zh-CN" altLang="en-US" dirty="0" smtClean="0"/>
              <a:t>皮下出血</a:t>
            </a:r>
            <a:endParaRPr lang="en-US" altLang="zh-CN" dirty="0" smtClean="0"/>
          </a:p>
          <a:p>
            <a:pPr lvl="1" eaLnBrk="1" hangingPunct="1"/>
            <a:r>
              <a:rPr lang="zh-CN" altLang="en-US" dirty="0" smtClean="0"/>
              <a:t>压疮</a:t>
            </a:r>
            <a:endParaRPr lang="en-US" altLang="zh-CN" dirty="0" smtClean="0"/>
          </a:p>
          <a:p>
            <a:pPr lvl="1" eaLnBrk="1" hangingPunct="1"/>
            <a:r>
              <a:rPr lang="zh-CN" altLang="en-US" dirty="0" smtClean="0"/>
              <a:t>蜘蛛痣与肝掌</a:t>
            </a:r>
            <a:endParaRPr lang="en-US" altLang="zh-CN" dirty="0" smtClean="0"/>
          </a:p>
          <a:p>
            <a:pPr lvl="1" eaLnBrk="1" hangingPunct="1"/>
            <a:r>
              <a:rPr lang="zh-CN" altLang="en-US" dirty="0" smtClean="0"/>
              <a:t>水肿</a:t>
            </a:r>
          </a:p>
          <a:p>
            <a:pPr eaLnBrk="1" hangingPunct="1"/>
            <a:r>
              <a:rPr lang="zh-CN" altLang="en-US" dirty="0" smtClean="0"/>
              <a:t>浅表淋巴结评估</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054654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第一</a:t>
            </a:r>
            <a:r>
              <a:rPr lang="zh-CN" altLang="en-US" dirty="0" smtClean="0"/>
              <a:t>节  全身状态评估</a:t>
            </a:r>
            <a:endParaRPr lang="zh-CN" altLang="en-US" dirty="0"/>
          </a:p>
        </p:txBody>
      </p:sp>
      <p:sp>
        <p:nvSpPr>
          <p:cNvPr id="7" name="副标题 6"/>
          <p:cNvSpPr>
            <a:spLocks noGrp="1"/>
          </p:cNvSpPr>
          <p:nvPr>
            <p:ph idx="1"/>
          </p:nvPr>
        </p:nvSpPr>
        <p:spPr/>
        <p:txBody>
          <a:bodyPr/>
          <a:lstStyle/>
          <a:p>
            <a:pPr lvl="0">
              <a:buNone/>
            </a:pPr>
            <a:r>
              <a:rPr lang="zh-CN" altLang="en-US" dirty="0" smtClean="0"/>
              <a:t>一</a:t>
            </a:r>
            <a:r>
              <a:rPr lang="zh-CN" altLang="en-US" dirty="0"/>
              <a:t>、</a:t>
            </a:r>
            <a:r>
              <a:rPr lang="zh-CN" altLang="en-US" dirty="0" smtClean="0"/>
              <a:t>性别</a:t>
            </a:r>
          </a:p>
          <a:p>
            <a:pPr lvl="1"/>
            <a:r>
              <a:rPr lang="zh-CN" altLang="en-US" dirty="0" smtClean="0"/>
              <a:t>某些疾病可引起性征改变</a:t>
            </a:r>
            <a:endParaRPr lang="zh-CN" altLang="en-US" dirty="0">
              <a:latin typeface="Arial" pitchFamily="34" charset="0"/>
            </a:endParaRPr>
          </a:p>
          <a:p>
            <a:pPr lvl="1"/>
            <a:r>
              <a:rPr lang="zh-CN" altLang="en-US" dirty="0" smtClean="0"/>
              <a:t>某些疾病发病率与性别有关</a:t>
            </a:r>
          </a:p>
          <a:p>
            <a:pPr lvl="0">
              <a:buClr>
                <a:srgbClr val="DDB523"/>
              </a:buClr>
              <a:buNone/>
            </a:pPr>
            <a:r>
              <a:rPr lang="zh-CN" altLang="en-US" sz="3000" dirty="0" smtClean="0">
                <a:solidFill>
                  <a:schemeClr val="tx2"/>
                </a:solidFill>
                <a:latin typeface="+mn-lt"/>
                <a:ea typeface="+mn-ea"/>
                <a:cs typeface="+mn-cs"/>
              </a:rPr>
              <a:t>二</a:t>
            </a:r>
            <a:r>
              <a:rPr lang="zh-CN" altLang="en-US" dirty="0"/>
              <a:t>、</a:t>
            </a:r>
            <a:r>
              <a:rPr lang="zh-CN" altLang="en-US" sz="3000" dirty="0" smtClean="0">
                <a:solidFill>
                  <a:schemeClr val="tx2"/>
                </a:solidFill>
                <a:latin typeface="+mn-lt"/>
                <a:ea typeface="+mn-ea"/>
                <a:cs typeface="+mn-cs"/>
              </a:rPr>
              <a:t>年龄</a:t>
            </a:r>
          </a:p>
          <a:p>
            <a:pPr lvl="1"/>
            <a:r>
              <a:rPr lang="zh-CN" altLang="en-US" dirty="0" smtClean="0"/>
              <a:t>与疾病发生、发展和预后等有着密切关系</a:t>
            </a:r>
            <a:endParaRPr lang="en-US" altLang="zh-CN" dirty="0" smtClean="0"/>
          </a:p>
          <a:p>
            <a:pPr lvl="0">
              <a:buNone/>
            </a:pPr>
            <a:r>
              <a:rPr lang="zh-CN" altLang="en-US" dirty="0" smtClean="0"/>
              <a:t>三</a:t>
            </a:r>
            <a:r>
              <a:rPr lang="zh-CN" altLang="en-US" dirty="0"/>
              <a:t>、</a:t>
            </a:r>
            <a:r>
              <a:rPr lang="zh-CN" altLang="en-US" dirty="0" smtClean="0"/>
              <a:t>生命体征</a:t>
            </a:r>
          </a:p>
          <a:p>
            <a:pPr lvl="1"/>
            <a:r>
              <a:rPr dirty="0"/>
              <a:t>体温、脉搏、呼吸和血压</a:t>
            </a:r>
            <a:endParaRPr lang="en-US" altLang="zh-CN" dirty="0"/>
          </a:p>
          <a:p>
            <a:pPr lvl="1">
              <a:buNone/>
            </a:pPr>
            <a:r>
              <a:rPr dirty="0"/>
              <a:t>（</a:t>
            </a:r>
            <a:r>
              <a:rPr dirty="0">
                <a:latin typeface="华文楷体" pitchFamily="2" charset="-122"/>
                <a:ea typeface="华文楷体" pitchFamily="2" charset="-122"/>
              </a:rPr>
              <a:t>详见</a:t>
            </a:r>
            <a:r>
              <a:rPr lang="en-US" altLang="zh-CN" dirty="0">
                <a:latin typeface="华文楷体" pitchFamily="2" charset="-122"/>
                <a:ea typeface="华文楷体" pitchFamily="2" charset="-122"/>
              </a:rPr>
              <a:t>《</a:t>
            </a:r>
            <a:r>
              <a:rPr dirty="0">
                <a:latin typeface="华文楷体" pitchFamily="2" charset="-122"/>
                <a:ea typeface="华文楷体" pitchFamily="2" charset="-122"/>
              </a:rPr>
              <a:t>护理学基础</a:t>
            </a:r>
            <a:r>
              <a:rPr lang="en-US" altLang="zh-CN" dirty="0">
                <a:latin typeface="华文楷体" pitchFamily="2" charset="-122"/>
                <a:ea typeface="华文楷体" pitchFamily="2" charset="-122"/>
              </a:rPr>
              <a:t>》</a:t>
            </a:r>
            <a:r>
              <a:rPr dirty="0"/>
              <a:t>）</a:t>
            </a:r>
          </a:p>
          <a:p>
            <a:pPr lvl="2"/>
            <a:endParaRPr lang="zh-CN" altLang="en-US" dirty="0"/>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221276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p:txBody>
          <a:bodyPr/>
          <a:lstStyle/>
          <a:p>
            <a:pPr>
              <a:buNone/>
            </a:pPr>
            <a:r>
              <a:rPr lang="zh-CN" altLang="en-US" dirty="0" smtClean="0"/>
              <a:t>四</a:t>
            </a:r>
            <a:r>
              <a:rPr lang="zh-CN" altLang="en-US" dirty="0"/>
              <a:t>、</a:t>
            </a:r>
            <a:r>
              <a:rPr lang="zh-CN" altLang="en-US" dirty="0" smtClean="0"/>
              <a:t>发育与体型</a:t>
            </a:r>
          </a:p>
          <a:p>
            <a:pPr marL="457200" lvl="1" indent="0" eaLnBrk="1" hangingPunct="1">
              <a:buNone/>
            </a:pPr>
            <a:r>
              <a:rPr lang="zh-CN" altLang="en-US" dirty="0" smtClean="0">
                <a:latin typeface="Times New Roman" pitchFamily="18" charset="0"/>
              </a:rPr>
              <a:t>（一）发育</a:t>
            </a:r>
          </a:p>
          <a:p>
            <a:pPr lvl="2" eaLnBrk="1" hangingPunct="1"/>
            <a:r>
              <a:rPr lang="zh-CN" altLang="en-US" dirty="0" smtClean="0">
                <a:latin typeface="Times New Roman" pitchFamily="18" charset="0"/>
                <a:ea typeface="华文新魏" pitchFamily="2" charset="-122"/>
              </a:rPr>
              <a:t>年龄与智力、体格成长状态的关系</a:t>
            </a:r>
          </a:p>
          <a:p>
            <a:pPr lvl="2" eaLnBrk="1" hangingPunct="1"/>
            <a:r>
              <a:rPr lang="zh-CN" altLang="en-US" dirty="0" smtClean="0">
                <a:latin typeface="Times New Roman" pitchFamily="18" charset="0"/>
                <a:ea typeface="华文新魏" pitchFamily="2" charset="-122"/>
              </a:rPr>
              <a:t>成人体格发育正常的常用指标</a:t>
            </a:r>
          </a:p>
          <a:p>
            <a:pPr lvl="3" eaLnBrk="1" hangingPunct="1"/>
            <a:r>
              <a:rPr lang="zh-CN" altLang="en-US" sz="2800" dirty="0">
                <a:latin typeface="Times New Roman" pitchFamily="18" charset="0"/>
                <a:ea typeface="华文新魏" pitchFamily="2" charset="-122"/>
              </a:rPr>
              <a:t>头部的长度约为身高</a:t>
            </a:r>
            <a:r>
              <a:rPr lang="zh-CN" altLang="en-US" sz="2800" dirty="0" smtClean="0">
                <a:latin typeface="Times New Roman" pitchFamily="18" charset="0"/>
                <a:ea typeface="华文新魏" pitchFamily="2" charset="-122"/>
              </a:rPr>
              <a:t>的</a:t>
            </a:r>
            <a:r>
              <a:rPr lang="en-US" altLang="zh-CN" sz="2800" dirty="0" smtClean="0">
                <a:latin typeface="Times New Roman" pitchFamily="18" charset="0"/>
                <a:ea typeface="华文新魏" pitchFamily="2" charset="-122"/>
              </a:rPr>
              <a:t>1/8</a:t>
            </a:r>
            <a:r>
              <a:rPr lang="zh-CN" altLang="en-US" sz="2800" dirty="0" smtClean="0">
                <a:latin typeface="Times New Roman" pitchFamily="18" charset="0"/>
                <a:ea typeface="华文新魏" pitchFamily="2" charset="-122"/>
              </a:rPr>
              <a:t>～</a:t>
            </a:r>
            <a:r>
              <a:rPr lang="en-US" altLang="zh-CN" sz="2800" dirty="0" smtClean="0">
                <a:latin typeface="Times New Roman" pitchFamily="18" charset="0"/>
                <a:ea typeface="华文新魏" pitchFamily="2" charset="-122"/>
              </a:rPr>
              <a:t>1/7</a:t>
            </a:r>
            <a:endParaRPr lang="zh-CN" altLang="en-US" sz="2800" dirty="0">
              <a:latin typeface="Times New Roman" pitchFamily="18" charset="0"/>
              <a:ea typeface="华文新魏" pitchFamily="2" charset="-122"/>
            </a:endParaRPr>
          </a:p>
          <a:p>
            <a:pPr lvl="3" eaLnBrk="1" hangingPunct="1"/>
            <a:r>
              <a:rPr lang="zh-CN" altLang="en-US" sz="2800" dirty="0">
                <a:latin typeface="Times New Roman" pitchFamily="18" charset="0"/>
                <a:ea typeface="华文新魏" pitchFamily="2" charset="-122"/>
              </a:rPr>
              <a:t>胸围约为身高的</a:t>
            </a:r>
            <a:r>
              <a:rPr lang="en-US" altLang="zh-CN" sz="2800" dirty="0" smtClean="0">
                <a:latin typeface="Times New Roman" pitchFamily="18" charset="0"/>
                <a:ea typeface="华文新魏" pitchFamily="2" charset="-122"/>
              </a:rPr>
              <a:t>1/2</a:t>
            </a:r>
            <a:endParaRPr lang="zh-CN" altLang="en-US" sz="2800" dirty="0">
              <a:latin typeface="Times New Roman" pitchFamily="18" charset="0"/>
              <a:ea typeface="华文新魏" pitchFamily="2" charset="-122"/>
            </a:endParaRPr>
          </a:p>
          <a:p>
            <a:pPr lvl="3" eaLnBrk="1" hangingPunct="1"/>
            <a:r>
              <a:rPr lang="zh-CN" altLang="en-US" sz="2800" dirty="0">
                <a:latin typeface="Times New Roman" pitchFamily="18" charset="0"/>
                <a:ea typeface="华文新魏" pitchFamily="2" charset="-122"/>
              </a:rPr>
              <a:t>双上肢展开后，左右手指端的距离约等于</a:t>
            </a:r>
            <a:r>
              <a:rPr lang="zh-CN" altLang="en-US" sz="2800" dirty="0" smtClean="0">
                <a:latin typeface="Times New Roman" pitchFamily="18" charset="0"/>
                <a:ea typeface="华文新魏" pitchFamily="2" charset="-122"/>
              </a:rPr>
              <a:t>身高</a:t>
            </a:r>
            <a:endParaRPr lang="zh-CN" altLang="en-US" sz="2800" dirty="0">
              <a:latin typeface="Times New Roman" pitchFamily="18" charset="0"/>
              <a:ea typeface="华文新魏" pitchFamily="2" charset="-122"/>
            </a:endParaRPr>
          </a:p>
          <a:p>
            <a:pPr lvl="3" eaLnBrk="1" hangingPunct="1"/>
            <a:r>
              <a:rPr lang="zh-CN" altLang="en-US" sz="2800" dirty="0">
                <a:latin typeface="Times New Roman" pitchFamily="18" charset="0"/>
                <a:ea typeface="华文新魏" pitchFamily="2" charset="-122"/>
              </a:rPr>
              <a:t>坐高约等于下肢的长度。</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37258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p:txBody>
          <a:bodyPr/>
          <a:lstStyle/>
          <a:p>
            <a:pPr marL="457200" lvl="1" indent="0" eaLnBrk="1" hangingPunct="1">
              <a:buNone/>
            </a:pPr>
            <a:r>
              <a:rPr lang="zh-CN" altLang="en-US" dirty="0" smtClean="0">
                <a:latin typeface="Times New Roman" pitchFamily="18" charset="0"/>
              </a:rPr>
              <a:t>（二）体型</a:t>
            </a:r>
          </a:p>
          <a:p>
            <a:pPr marL="914400" lvl="2" indent="0" eaLnBrk="1" hangingPunct="1">
              <a:buNone/>
            </a:pPr>
            <a:r>
              <a:rPr lang="en-US" altLang="zh-CN" dirty="0" smtClean="0">
                <a:latin typeface="Times New Roman" pitchFamily="18" charset="0"/>
                <a:ea typeface="华文新魏" pitchFamily="2" charset="-122"/>
              </a:rPr>
              <a:t>1.</a:t>
            </a:r>
            <a:r>
              <a:rPr lang="zh-CN" altLang="en-US" dirty="0" smtClean="0">
                <a:latin typeface="Times New Roman" pitchFamily="18" charset="0"/>
                <a:ea typeface="华文新魏" pitchFamily="2" charset="-122"/>
              </a:rPr>
              <a:t>无力型（瘦长型）</a:t>
            </a:r>
          </a:p>
          <a:p>
            <a:pPr marL="914400" lvl="2" indent="0" eaLnBrk="1" hangingPunct="1">
              <a:buNone/>
            </a:pPr>
            <a:r>
              <a:rPr lang="en-US" altLang="zh-CN" dirty="0" smtClean="0">
                <a:latin typeface="Times New Roman" pitchFamily="18" charset="0"/>
                <a:ea typeface="华文新魏" pitchFamily="2" charset="-122"/>
              </a:rPr>
              <a:t>2.</a:t>
            </a:r>
            <a:r>
              <a:rPr lang="zh-CN" altLang="en-US" dirty="0" smtClean="0">
                <a:latin typeface="Times New Roman" pitchFamily="18" charset="0"/>
                <a:ea typeface="华文新魏" pitchFamily="2" charset="-122"/>
              </a:rPr>
              <a:t>超力型（矮胖型）</a:t>
            </a:r>
          </a:p>
          <a:p>
            <a:pPr marL="914400" lvl="2" indent="0" eaLnBrk="1" hangingPunct="1">
              <a:buNone/>
            </a:pPr>
            <a:r>
              <a:rPr lang="en-US" altLang="zh-CN" dirty="0" smtClean="0">
                <a:latin typeface="Times New Roman" pitchFamily="18" charset="0"/>
                <a:ea typeface="华文新魏" pitchFamily="2" charset="-122"/>
              </a:rPr>
              <a:t>3.</a:t>
            </a:r>
            <a:r>
              <a:rPr lang="zh-CN" altLang="en-US" dirty="0" smtClean="0">
                <a:latin typeface="Times New Roman" pitchFamily="18" charset="0"/>
                <a:ea typeface="华文新魏" pitchFamily="2" charset="-122"/>
              </a:rPr>
              <a:t>正力型（均称型）</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982746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p:txBody>
          <a:bodyPr/>
          <a:lstStyle/>
          <a:p>
            <a:pPr eaLnBrk="1" hangingPunct="1">
              <a:buNone/>
            </a:pPr>
            <a:r>
              <a:rPr lang="zh-CN" altLang="en-US" dirty="0" smtClean="0"/>
              <a:t>五、</a:t>
            </a:r>
            <a:r>
              <a:rPr dirty="0" err="1" smtClean="0"/>
              <a:t>营养状态</a:t>
            </a:r>
            <a:endParaRPr lang="en-US" dirty="0" smtClean="0"/>
          </a:p>
          <a:p>
            <a:pPr lvl="1" eaLnBrk="1" hangingPunct="1">
              <a:buNone/>
            </a:pPr>
            <a:r>
              <a:rPr lang="en-US" altLang="zh-CN" dirty="0" smtClean="0">
                <a:latin typeface="Times New Roman" pitchFamily="18" charset="0"/>
              </a:rPr>
              <a:t>——</a:t>
            </a:r>
            <a:r>
              <a:rPr lang="zh-CN" altLang="en-US" sz="2400" dirty="0">
                <a:latin typeface="Times New Roman" pitchFamily="18" charset="0"/>
              </a:rPr>
              <a:t>是判断健康</a:t>
            </a:r>
            <a:r>
              <a:rPr lang="zh-CN" altLang="en-US" sz="2400" dirty="0" smtClean="0">
                <a:latin typeface="Times New Roman" pitchFamily="18" charset="0"/>
              </a:rPr>
              <a:t>状况、疾病</a:t>
            </a:r>
            <a:r>
              <a:rPr lang="zh-CN" altLang="en-US" sz="2400" dirty="0">
                <a:latin typeface="Times New Roman" pitchFamily="18" charset="0"/>
              </a:rPr>
              <a:t>严重</a:t>
            </a:r>
            <a:r>
              <a:rPr lang="zh-CN" altLang="en-US" sz="2400" dirty="0" smtClean="0">
                <a:latin typeface="Times New Roman" pitchFamily="18" charset="0"/>
              </a:rPr>
              <a:t>程度以及转归的</a:t>
            </a:r>
            <a:r>
              <a:rPr lang="zh-CN" altLang="en-US" sz="2400" dirty="0">
                <a:latin typeface="Times New Roman" pitchFamily="18" charset="0"/>
              </a:rPr>
              <a:t>重要指标之一</a:t>
            </a:r>
            <a:endParaRPr lang="zh-CN" altLang="en-US" dirty="0" smtClean="0">
              <a:latin typeface="Times New Roman" pitchFamily="18" charset="0"/>
            </a:endParaRPr>
          </a:p>
          <a:p>
            <a:pPr marL="457200" lvl="1" indent="0" eaLnBrk="1" hangingPunct="1">
              <a:buNone/>
            </a:pPr>
            <a:r>
              <a:rPr lang="zh-CN" altLang="en-US" dirty="0" smtClean="0">
                <a:latin typeface="Times New Roman" pitchFamily="18" charset="0"/>
              </a:rPr>
              <a:t>（一）评估方法</a:t>
            </a:r>
            <a:endParaRPr lang="en-US" altLang="zh-CN" dirty="0" smtClean="0">
              <a:latin typeface="Times New Roman" pitchFamily="18" charset="0"/>
            </a:endParaRPr>
          </a:p>
          <a:p>
            <a:pPr marL="1371600" lvl="2" indent="-514350" eaLnBrk="1" hangingPunct="1">
              <a:buClrTx/>
              <a:buFont typeface="Tahoma" pitchFamily="34" charset="0"/>
              <a:buAutoNum type="arabicPeriod"/>
            </a:pPr>
            <a:r>
              <a:rPr dirty="0" smtClean="0">
                <a:latin typeface="Times New Roman" pitchFamily="18" charset="0"/>
              </a:rPr>
              <a:t>综合判断</a:t>
            </a:r>
            <a:endParaRPr lang="en-US" dirty="0" smtClean="0">
              <a:latin typeface="Times New Roman" pitchFamily="18" charset="0"/>
            </a:endParaRPr>
          </a:p>
          <a:p>
            <a:pPr lvl="3" eaLnBrk="1" hangingPunct="1"/>
            <a:r>
              <a:rPr lang="zh-CN" altLang="en-US" dirty="0" smtClean="0">
                <a:latin typeface="Times New Roman" pitchFamily="18" charset="0"/>
              </a:rPr>
              <a:t>根据</a:t>
            </a:r>
            <a:r>
              <a:rPr dirty="0"/>
              <a:t>皮肤、黏膜、皮下脂肪、肌肉、</a:t>
            </a:r>
            <a:r>
              <a:rPr dirty="0" smtClean="0"/>
              <a:t>毛发的发育情况综合判断</a:t>
            </a:r>
            <a:endParaRPr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Group 48"/>
          <p:cNvGraphicFramePr>
            <a:graphicFrameLocks noGrp="1"/>
          </p:cNvGraphicFramePr>
          <p:nvPr>
            <p:extLst>
              <p:ext uri="{D42A27DB-BD31-4B8C-83A1-F6EECF244321}">
                <p14:modId xmlns:p14="http://schemas.microsoft.com/office/powerpoint/2010/main" val="2992380018"/>
              </p:ext>
            </p:extLst>
          </p:nvPr>
        </p:nvGraphicFramePr>
        <p:xfrm>
          <a:off x="1769391" y="4103052"/>
          <a:ext cx="8305800" cy="2173903"/>
        </p:xfrm>
        <a:graphic>
          <a:graphicData uri="http://schemas.openxmlformats.org/drawingml/2006/table">
            <a:tbl>
              <a:tblPr/>
              <a:tblGrid>
                <a:gridCol w="1606550"/>
                <a:gridCol w="1608138"/>
                <a:gridCol w="88900"/>
                <a:gridCol w="90487"/>
                <a:gridCol w="1428750"/>
                <a:gridCol w="1517650"/>
                <a:gridCol w="984250"/>
                <a:gridCol w="87313"/>
                <a:gridCol w="893762"/>
              </a:tblGrid>
              <a:tr h="373168">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endParaRPr kumimoji="1" lang="zh-CN" altLang="zh-CN" sz="2000" b="0" i="0" u="none" strike="noStrike" cap="none" normalizeH="0" baseline="0" dirty="0" smtClean="0">
                        <a:ln>
                          <a:noFill/>
                        </a:ln>
                        <a:solidFill>
                          <a:srgbClr val="0000FF"/>
                        </a:solidFill>
                        <a:effectLst/>
                        <a:latin typeface="Tahoma" pitchFamily="34" charset="0"/>
                        <a:ea typeface="宋体" pitchFamily="2" charset="-122"/>
                      </a:endParaRPr>
                    </a:p>
                  </a:txBody>
                  <a:tcPr marL="38100" marR="38100" marT="19050" marB="19050" horzOverflow="overflow">
                    <a:lnL cap="flat">
                      <a:noFill/>
                    </a:lnL>
                    <a:lnR cap="flat">
                      <a:noFill/>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dirty="0" smtClean="0">
                          <a:ln>
                            <a:noFill/>
                          </a:ln>
                          <a:solidFill>
                            <a:srgbClr val="0000FF"/>
                          </a:solidFill>
                          <a:effectLst>
                            <a:outerShdw blurRad="38100" dist="38100" dir="2700000" algn="tl">
                              <a:srgbClr val="C0C0C0"/>
                            </a:outerShdw>
                          </a:effectLst>
                          <a:latin typeface="Tahoma" pitchFamily="34" charset="0"/>
                          <a:ea typeface="华文隶书" pitchFamily="2" charset="-122"/>
                        </a:rPr>
                        <a:t>皮肤黏膜</a:t>
                      </a:r>
                    </a:p>
                  </a:txBody>
                  <a:tcPr marL="38100" marR="38100" marT="19050" marB="19050" horzOverflow="overflow">
                    <a:lnL cap="flat">
                      <a:noFill/>
                    </a:lnL>
                    <a:lnR cap="flat">
                      <a:noFill/>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gridSpan="3">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FF"/>
                          </a:solidFill>
                          <a:effectLst>
                            <a:outerShdw blurRad="38100" dist="38100" dir="2700000" algn="tl">
                              <a:srgbClr val="C0C0C0"/>
                            </a:outerShdw>
                          </a:effectLst>
                          <a:latin typeface="Tahoma" pitchFamily="34" charset="0"/>
                          <a:ea typeface="华文隶书" pitchFamily="2" charset="-122"/>
                        </a:rPr>
                        <a:t>皮肤弹性</a:t>
                      </a:r>
                    </a:p>
                  </a:txBody>
                  <a:tcPr marL="38100" marR="38100" marT="19050" marB="19050" horzOverflow="overflow">
                    <a:lnL cap="flat">
                      <a:noFill/>
                    </a:lnL>
                    <a:lnR cap="flat">
                      <a:noFill/>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FF"/>
                          </a:solidFill>
                          <a:effectLst>
                            <a:outerShdw blurRad="38100" dist="38100" dir="2700000" algn="tl">
                              <a:srgbClr val="C0C0C0"/>
                            </a:outerShdw>
                          </a:effectLst>
                          <a:latin typeface="Tahoma" pitchFamily="34" charset="0"/>
                          <a:ea typeface="华文隶书" pitchFamily="2" charset="-122"/>
                        </a:rPr>
                        <a:t>皮下脂肪</a:t>
                      </a:r>
                    </a:p>
                  </a:txBody>
                  <a:tcPr marL="38100" marR="38100" marT="19050" marB="19050" horzOverflow="overflow">
                    <a:lnL cap="flat">
                      <a:noFill/>
                    </a:lnL>
                    <a:lnR cap="flat">
                      <a:noFill/>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FF"/>
                          </a:solidFill>
                          <a:effectLst>
                            <a:outerShdw blurRad="38100" dist="38100" dir="2700000" algn="tl">
                              <a:srgbClr val="C0C0C0"/>
                            </a:outerShdw>
                          </a:effectLst>
                          <a:latin typeface="Tahoma" pitchFamily="34" charset="0"/>
                          <a:ea typeface="华文隶书" pitchFamily="2" charset="-122"/>
                        </a:rPr>
                        <a:t>肌肉</a:t>
                      </a:r>
                    </a:p>
                  </a:txBody>
                  <a:tcPr marL="38100" marR="38100" marT="19050" marB="19050" horzOverflow="overflow">
                    <a:lnL cap="flat">
                      <a:noFill/>
                    </a:lnL>
                    <a:lnR cap="flat">
                      <a:noFill/>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0" i="0" u="none" strike="noStrike" cap="none" normalizeH="0" baseline="0" smtClean="0">
                          <a:ln>
                            <a:noFill/>
                          </a:ln>
                          <a:solidFill>
                            <a:srgbClr val="0000FF"/>
                          </a:solidFill>
                          <a:effectLst>
                            <a:outerShdw blurRad="38100" dist="38100" dir="2700000" algn="tl">
                              <a:srgbClr val="C0C0C0"/>
                            </a:outerShdw>
                          </a:effectLst>
                          <a:latin typeface="Tahoma" pitchFamily="34" charset="0"/>
                          <a:ea typeface="华文隶书" pitchFamily="2" charset="-122"/>
                        </a:rPr>
                        <a:t>毛发</a:t>
                      </a:r>
                    </a:p>
                  </a:txBody>
                  <a:tcPr marL="38100" marR="38100" marT="19050" marB="19050" horzOverflow="overflow">
                    <a:lnL cap="flat">
                      <a:noFill/>
                    </a:lnL>
                    <a:lnR cap="flat">
                      <a:noFill/>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715975">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1" i="0" u="none" strike="noStrike" cap="none" normalizeH="0" baseline="0" dirty="0" smtClean="0">
                          <a:ln>
                            <a:noFill/>
                          </a:ln>
                          <a:solidFill>
                            <a:srgbClr val="993366"/>
                          </a:solidFill>
                          <a:effectLst/>
                          <a:latin typeface="Tahoma" pitchFamily="34" charset="0"/>
                          <a:ea typeface="华文隶书" pitchFamily="2" charset="-122"/>
                        </a:rPr>
                        <a:t>营养良好</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红润</a:t>
                      </a:r>
                    </a:p>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有光泽</a:t>
                      </a:r>
                    </a:p>
                  </a:txBody>
                  <a:tcPr marL="38100" marR="38100" marT="19050" marB="19050"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gridSpan="2">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dirty="0" smtClean="0">
                          <a:ln>
                            <a:noFill/>
                          </a:ln>
                          <a:solidFill>
                            <a:srgbClr val="0000FF"/>
                          </a:solidFill>
                          <a:effectLst/>
                          <a:latin typeface="Tahoma" pitchFamily="34" charset="0"/>
                          <a:ea typeface="华文行楷" pitchFamily="2" charset="-122"/>
                        </a:rPr>
                        <a:t>良好</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丰满</a:t>
                      </a:r>
                    </a:p>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有弹性</a:t>
                      </a:r>
                    </a:p>
                  </a:txBody>
                  <a:tcPr marL="38100" marR="38100" marT="19050" marB="19050"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丰满</a:t>
                      </a:r>
                    </a:p>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结实</a:t>
                      </a:r>
                    </a:p>
                  </a:txBody>
                  <a:tcPr marL="38100" marR="38100" marT="19050" marB="19050"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润泽</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r>
              <a:tr h="373168">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1" i="0" u="none" strike="noStrike" cap="none" normalizeH="0" baseline="0" dirty="0" smtClean="0">
                          <a:ln>
                            <a:noFill/>
                          </a:ln>
                          <a:solidFill>
                            <a:srgbClr val="993366"/>
                          </a:solidFill>
                          <a:effectLst/>
                          <a:latin typeface="Tahoma" pitchFamily="34" charset="0"/>
                          <a:ea typeface="华文隶书" pitchFamily="2" charset="-122"/>
                        </a:rPr>
                        <a:t>营养中等</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gridSpan="8">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介于两者之间</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686784">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400" b="1" i="0" u="none" strike="noStrike" cap="none" normalizeH="0" baseline="0" dirty="0" smtClean="0">
                          <a:ln>
                            <a:noFill/>
                          </a:ln>
                          <a:solidFill>
                            <a:srgbClr val="993366"/>
                          </a:solidFill>
                          <a:effectLst/>
                          <a:latin typeface="Tahoma" pitchFamily="34" charset="0"/>
                          <a:ea typeface="华文隶书" pitchFamily="2" charset="-122"/>
                        </a:rPr>
                        <a:t>营养不良</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gridSpan="3">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干燥</a:t>
                      </a:r>
                    </a:p>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无光泽</a:t>
                      </a:r>
                    </a:p>
                  </a:txBody>
                  <a:tcPr marL="38100" marR="38100" marT="19050" marB="19050" horzOverflow="overflow">
                    <a:lnL cap="flat">
                      <a:noFill/>
                    </a:lnL>
                    <a:lnR cap="flat">
                      <a:noFill/>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c hMerge="1">
                  <a:txBody>
                    <a:bodyPr/>
                    <a:lstStyle/>
                    <a:p>
                      <a:endParaRPr lang="zh-CN" altLang="en-US"/>
                    </a:p>
                  </a:txBody>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减低</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菲薄</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松弛</a:t>
                      </a:r>
                    </a:p>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smtClean="0">
                          <a:ln>
                            <a:noFill/>
                          </a:ln>
                          <a:solidFill>
                            <a:srgbClr val="0000FF"/>
                          </a:solidFill>
                          <a:effectLst/>
                          <a:latin typeface="Tahoma" pitchFamily="34" charset="0"/>
                          <a:ea typeface="华文行楷" pitchFamily="2" charset="-122"/>
                        </a:rPr>
                        <a:t>无力</a:t>
                      </a:r>
                    </a:p>
                  </a:txBody>
                  <a:tcPr marL="38100" marR="38100" marT="19050" marB="19050" horzOverflow="overflow">
                    <a:lnL cap="flat">
                      <a:noFill/>
                    </a:lnL>
                    <a:lnR cap="flat">
                      <a:noFill/>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000" b="0" i="0" u="none" strike="noStrike" cap="none" normalizeH="0" baseline="0" dirty="0" smtClean="0">
                          <a:ln>
                            <a:noFill/>
                          </a:ln>
                          <a:solidFill>
                            <a:srgbClr val="0000FF"/>
                          </a:solidFill>
                          <a:effectLst/>
                          <a:latin typeface="Tahoma" pitchFamily="34" charset="0"/>
                          <a:ea typeface="华文行楷" pitchFamily="2" charset="-122"/>
                        </a:rPr>
                        <a:t>稀疏</a:t>
                      </a:r>
                    </a:p>
                  </a:txBody>
                  <a:tcPr marL="38100" marR="38100" marT="19050" marB="19050" anchor="ctr" horzOverflow="overflow">
                    <a:lnL cap="flat">
                      <a:noFill/>
                    </a:lnL>
                    <a:lnR cap="flat">
                      <a:noFill/>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solidFill>
                      <a:schemeClr val="bg1"/>
                    </a:solidFill>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1754586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a:xfrm>
            <a:off x="0" y="1285860"/>
            <a:ext cx="11480800" cy="4876800"/>
          </a:xfrm>
        </p:spPr>
        <p:txBody>
          <a:bodyPr/>
          <a:lstStyle/>
          <a:p>
            <a:pPr marL="1260475" lvl="2" indent="-403225" eaLnBrk="1" hangingPunct="1">
              <a:buClrTx/>
              <a:buFont typeface="Wingdings" pitchFamily="2" charset="2"/>
              <a:buAutoNum type="arabicPeriod" startAt="2"/>
            </a:pPr>
            <a:r>
              <a:rPr dirty="0">
                <a:latin typeface="Times New Roman" pitchFamily="18" charset="0"/>
              </a:rPr>
              <a:t>身高与体重的关系</a:t>
            </a:r>
            <a:r>
              <a:rPr dirty="0"/>
              <a:t> </a:t>
            </a:r>
          </a:p>
          <a:p>
            <a:pPr marL="1828800" lvl="3" indent="-457200" algn="just" eaLnBrk="1" hangingPunct="1">
              <a:buNone/>
            </a:pPr>
            <a:r>
              <a:rPr lang="en-US" altLang="zh-CN" sz="2800" dirty="0">
                <a:latin typeface="华文新魏" pitchFamily="2" charset="-122"/>
                <a:ea typeface="华文新魏" pitchFamily="2" charset="-122"/>
              </a:rPr>
              <a:t>(1)</a:t>
            </a:r>
            <a:r>
              <a:rPr sz="2800" dirty="0">
                <a:latin typeface="华文新魏" pitchFamily="2" charset="-122"/>
                <a:ea typeface="华文新魏" pitchFamily="2" charset="-122"/>
              </a:rPr>
              <a:t>标准体重</a:t>
            </a:r>
            <a:r>
              <a:rPr lang="en-US" altLang="zh-CN" sz="2800" dirty="0">
                <a:latin typeface="华文新魏" pitchFamily="2" charset="-122"/>
                <a:ea typeface="华文新魏" pitchFamily="2" charset="-122"/>
              </a:rPr>
              <a:t>(kg)</a:t>
            </a:r>
          </a:p>
          <a:p>
            <a:pPr marL="2209800" lvl="4" indent="-381000" algn="just" eaLnBrk="1" hangingPunct="1"/>
            <a:r>
              <a:rPr dirty="0" smtClean="0">
                <a:latin typeface="华文新魏" pitchFamily="2" charset="-122"/>
                <a:ea typeface="华文新魏" pitchFamily="2" charset="-122"/>
              </a:rPr>
              <a:t>肥胖：高</a:t>
            </a:r>
            <a:r>
              <a:rPr lang="en-US" altLang="zh-CN" dirty="0" smtClean="0">
                <a:latin typeface="华文新魏" pitchFamily="2" charset="-122"/>
                <a:ea typeface="华文新魏" pitchFamily="2" charset="-122"/>
              </a:rPr>
              <a:t>20%</a:t>
            </a:r>
            <a:r>
              <a:rPr dirty="0" smtClean="0">
                <a:latin typeface="华文新魏" pitchFamily="2" charset="-122"/>
                <a:ea typeface="华文新魏" pitchFamily="2" charset="-122"/>
              </a:rPr>
              <a:t>以上</a:t>
            </a:r>
          </a:p>
          <a:p>
            <a:pPr marL="2209800" lvl="4" indent="-381000" algn="just" eaLnBrk="1" hangingPunct="1"/>
            <a:r>
              <a:rPr dirty="0" smtClean="0">
                <a:latin typeface="华文新魏" pitchFamily="2" charset="-122"/>
                <a:ea typeface="华文新魏" pitchFamily="2" charset="-122"/>
              </a:rPr>
              <a:t>消瘦：</a:t>
            </a:r>
            <a:r>
              <a:rPr dirty="0">
                <a:latin typeface="华文新魏" pitchFamily="2" charset="-122"/>
                <a:ea typeface="华文新魏" pitchFamily="2" charset="-122"/>
              </a:rPr>
              <a:t>低</a:t>
            </a:r>
            <a:r>
              <a:rPr lang="en-US" altLang="zh-CN" dirty="0">
                <a:latin typeface="华文新魏" pitchFamily="2" charset="-122"/>
                <a:ea typeface="华文新魏" pitchFamily="2" charset="-122"/>
              </a:rPr>
              <a:t>10%</a:t>
            </a:r>
            <a:r>
              <a:rPr dirty="0" smtClean="0">
                <a:latin typeface="华文新魏" pitchFamily="2" charset="-122"/>
                <a:ea typeface="华文新魏" pitchFamily="2" charset="-122"/>
              </a:rPr>
              <a:t>以上</a:t>
            </a:r>
            <a:endParaRPr lang="en-US" altLang="zh-CN" dirty="0">
              <a:latin typeface="华文新魏" pitchFamily="2" charset="-122"/>
              <a:ea typeface="华文新魏" pitchFamily="2" charset="-122"/>
            </a:endParaRPr>
          </a:p>
          <a:p>
            <a:pPr lvl="3" eaLnBrk="1" hangingPunct="1">
              <a:spcBef>
                <a:spcPct val="5000"/>
              </a:spcBef>
              <a:buFont typeface="Wingdings" pitchFamily="2" charset="2"/>
              <a:buNone/>
            </a:pPr>
            <a:r>
              <a:rPr lang="en-US" altLang="zh-CN" sz="2800" dirty="0">
                <a:latin typeface="华文新魏" pitchFamily="2" charset="-122"/>
                <a:ea typeface="华文新魏" pitchFamily="2" charset="-122"/>
              </a:rPr>
              <a:t>(2)</a:t>
            </a:r>
            <a:r>
              <a:rPr sz="2800" dirty="0" err="1">
                <a:latin typeface="华文新魏" pitchFamily="2" charset="-122"/>
                <a:ea typeface="华文新魏" pitchFamily="2" charset="-122"/>
              </a:rPr>
              <a:t>体重质量指数（</a:t>
            </a:r>
            <a:r>
              <a:rPr lang="en-US" altLang="zh-CN" sz="2800" dirty="0" err="1">
                <a:latin typeface="华文新魏" pitchFamily="2" charset="-122"/>
                <a:ea typeface="华文新魏" pitchFamily="2" charset="-122"/>
              </a:rPr>
              <a:t>BMI</a:t>
            </a:r>
            <a:r>
              <a:rPr sz="2800" dirty="0" smtClean="0">
                <a:latin typeface="华文新魏" pitchFamily="2" charset="-122"/>
                <a:ea typeface="华文新魏" pitchFamily="2" charset="-122"/>
              </a:rPr>
              <a:t>）</a:t>
            </a:r>
            <a:endParaRPr lang="en-US" sz="2800" dirty="0" smtClean="0">
              <a:latin typeface="华文新魏" pitchFamily="2" charset="-122"/>
              <a:ea typeface="华文新魏" pitchFamily="2" charset="-122"/>
            </a:endParaRPr>
          </a:p>
          <a:p>
            <a:pPr lvl="3" eaLnBrk="1" hangingPunct="1">
              <a:spcBef>
                <a:spcPct val="5000"/>
              </a:spcBef>
              <a:buFont typeface="Wingdings" pitchFamily="2" charset="2"/>
              <a:buNone/>
            </a:pPr>
            <a:r>
              <a:rPr lang="en-US" altLang="zh-CN" sz="2800" dirty="0">
                <a:latin typeface="华文新魏" pitchFamily="2" charset="-122"/>
                <a:ea typeface="华文新魏" pitchFamily="2" charset="-122"/>
              </a:rPr>
              <a:t> </a:t>
            </a:r>
            <a:r>
              <a:rPr lang="en-US" altLang="zh-CN" sz="2800" dirty="0" smtClean="0">
                <a:latin typeface="华文新魏" pitchFamily="2" charset="-122"/>
                <a:ea typeface="华文新魏" pitchFamily="2" charset="-122"/>
              </a:rPr>
              <a:t>    =</a:t>
            </a:r>
            <a:r>
              <a:rPr sz="2800" dirty="0">
                <a:latin typeface="华文新魏" pitchFamily="2" charset="-122"/>
                <a:ea typeface="华文新魏" pitchFamily="2" charset="-122"/>
              </a:rPr>
              <a:t>体重</a:t>
            </a:r>
            <a:r>
              <a:rPr lang="en-US" altLang="zh-CN" sz="2800" dirty="0">
                <a:latin typeface="华文新魏" pitchFamily="2" charset="-122"/>
                <a:ea typeface="华文新魏" pitchFamily="2" charset="-122"/>
              </a:rPr>
              <a:t>(kg)/</a:t>
            </a:r>
            <a:r>
              <a:rPr sz="2800" dirty="0">
                <a:latin typeface="华文新魏" pitchFamily="2" charset="-122"/>
                <a:ea typeface="华文新魏" pitchFamily="2" charset="-122"/>
              </a:rPr>
              <a:t>身高</a:t>
            </a:r>
            <a:r>
              <a:rPr lang="en-US" altLang="zh-CN" sz="2800" dirty="0">
                <a:latin typeface="华文新魏" pitchFamily="2" charset="-122"/>
                <a:ea typeface="华文新魏" pitchFamily="2" charset="-122"/>
              </a:rPr>
              <a:t>(m</a:t>
            </a:r>
            <a:r>
              <a:rPr lang="en-US" altLang="zh-CN" sz="2800" baseline="30000" dirty="0">
                <a:latin typeface="华文新魏" pitchFamily="2" charset="-122"/>
                <a:ea typeface="华文新魏" pitchFamily="2" charset="-122"/>
              </a:rPr>
              <a:t>2</a:t>
            </a:r>
            <a:r>
              <a:rPr lang="en-US" altLang="zh-CN" sz="2800" dirty="0">
                <a:latin typeface="华文新魏" pitchFamily="2" charset="-122"/>
                <a:ea typeface="华文新魏" pitchFamily="2" charset="-122"/>
              </a:rPr>
              <a:t>)</a:t>
            </a:r>
          </a:p>
          <a:p>
            <a:pPr lvl="4" eaLnBrk="1" hangingPunct="1">
              <a:spcBef>
                <a:spcPct val="5000"/>
              </a:spcBef>
            </a:pPr>
            <a:r>
              <a:rPr sz="2200" dirty="0">
                <a:latin typeface="华文新魏" pitchFamily="2" charset="-122"/>
                <a:ea typeface="华文新魏" pitchFamily="2" charset="-122"/>
              </a:rPr>
              <a:t>体重过低：</a:t>
            </a:r>
            <a:r>
              <a:rPr sz="2200" b="1" dirty="0">
                <a:latin typeface="华文中宋" pitchFamily="2" charset="-122"/>
                <a:ea typeface="华文中宋" pitchFamily="2" charset="-122"/>
              </a:rPr>
              <a:t>＜</a:t>
            </a:r>
            <a:r>
              <a:rPr lang="en-US" altLang="zh-CN" sz="2200" dirty="0">
                <a:latin typeface="华文新魏" pitchFamily="2" charset="-122"/>
                <a:ea typeface="华文新魏" pitchFamily="2" charset="-122"/>
              </a:rPr>
              <a:t>18.5</a:t>
            </a:r>
          </a:p>
          <a:p>
            <a:pPr lvl="4" eaLnBrk="1" hangingPunct="1">
              <a:spcBef>
                <a:spcPct val="5000"/>
              </a:spcBef>
            </a:pPr>
            <a:r>
              <a:rPr sz="2200" dirty="0">
                <a:latin typeface="华文新魏" pitchFamily="2" charset="-122"/>
                <a:ea typeface="华文新魏" pitchFamily="2" charset="-122"/>
              </a:rPr>
              <a:t>超重：≥ </a:t>
            </a:r>
            <a:r>
              <a:rPr lang="en-US" altLang="zh-CN" sz="2200" dirty="0">
                <a:latin typeface="华文新魏" pitchFamily="2" charset="-122"/>
                <a:ea typeface="华文新魏" pitchFamily="2" charset="-122"/>
              </a:rPr>
              <a:t>24</a:t>
            </a:r>
          </a:p>
          <a:p>
            <a:pPr lvl="4" eaLnBrk="1" hangingPunct="1">
              <a:spcBef>
                <a:spcPct val="5000"/>
              </a:spcBef>
            </a:pPr>
            <a:r>
              <a:rPr sz="2200" dirty="0">
                <a:latin typeface="华文新魏" pitchFamily="2" charset="-122"/>
                <a:ea typeface="华文新魏" pitchFamily="2" charset="-122"/>
              </a:rPr>
              <a:t>肥胖：≥ </a:t>
            </a:r>
            <a:r>
              <a:rPr lang="en-US" altLang="zh-CN" sz="2200" dirty="0">
                <a:latin typeface="华文新魏" pitchFamily="2" charset="-122"/>
                <a:ea typeface="华文新魏" pitchFamily="2" charset="-122"/>
              </a:rPr>
              <a:t>28</a:t>
            </a:r>
            <a:endParaRPr sz="1200" dirty="0"/>
          </a:p>
          <a:p>
            <a:pPr marL="1260475" lvl="2" indent="-403225" eaLnBrk="1" hangingPunct="1">
              <a:buClrTx/>
              <a:buFont typeface="Wingdings" pitchFamily="2" charset="2"/>
              <a:buAutoNum type="arabicPeriod" startAt="2"/>
            </a:pPr>
            <a:r>
              <a:rPr dirty="0" smtClean="0">
                <a:latin typeface="Times New Roman" pitchFamily="18" charset="0"/>
              </a:rPr>
              <a:t>皮下脂肪厚度</a:t>
            </a:r>
            <a:endParaRPr dirty="0">
              <a:latin typeface="Times New Roman" pitchFamily="18" charset="0"/>
            </a:endParaRPr>
          </a:p>
          <a:p>
            <a:endParaRPr lang="zh-CN" altLang="en-US" sz="20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p:cNvPicPr>
            <a:picLocks noChangeAspect="1" noChangeArrowheads="1"/>
          </p:cNvPicPr>
          <p:nvPr/>
        </p:nvPicPr>
        <p:blipFill>
          <a:blip r:embed="rId2"/>
          <a:srcRect/>
          <a:stretch>
            <a:fillRect/>
          </a:stretch>
        </p:blipFill>
        <p:spPr bwMode="auto">
          <a:xfrm>
            <a:off x="5661005" y="1517354"/>
            <a:ext cx="5299095" cy="2441188"/>
          </a:xfrm>
          <a:prstGeom prst="rect">
            <a:avLst/>
          </a:prstGeom>
          <a:noFill/>
          <a:ln w="9525">
            <a:noFill/>
            <a:miter lim="800000"/>
            <a:headEnd/>
            <a:tailEnd/>
          </a:ln>
        </p:spPr>
      </p:pic>
      <p:pic>
        <p:nvPicPr>
          <p:cNvPr id="6" name="Picture 4" descr="皮下脂肪3"/>
          <p:cNvPicPr>
            <a:picLocks noChangeAspect="1" noChangeArrowheads="1"/>
          </p:cNvPicPr>
          <p:nvPr/>
        </p:nvPicPr>
        <p:blipFill>
          <a:blip r:embed="rId3" cstate="screen"/>
          <a:srcRect/>
          <a:stretch>
            <a:fillRect/>
          </a:stretch>
        </p:blipFill>
        <p:spPr bwMode="auto">
          <a:xfrm>
            <a:off x="7181516" y="4856176"/>
            <a:ext cx="1970420" cy="1003300"/>
          </a:xfrm>
          <a:prstGeom prst="rect">
            <a:avLst/>
          </a:prstGeom>
          <a:noFill/>
          <a:ln w="9525">
            <a:noFill/>
            <a:miter lim="800000"/>
            <a:headEnd/>
            <a:tailEnd/>
          </a:ln>
        </p:spPr>
      </p:pic>
      <p:pic>
        <p:nvPicPr>
          <p:cNvPr id="7" name="Picture 5" descr="G:\截图\新图片(1).jpg"/>
          <p:cNvPicPr>
            <a:picLocks noChangeAspect="1" noChangeArrowheads="1"/>
          </p:cNvPicPr>
          <p:nvPr/>
        </p:nvPicPr>
        <p:blipFill>
          <a:blip r:embed="rId4" cstate="screen"/>
          <a:srcRect/>
          <a:stretch>
            <a:fillRect/>
          </a:stretch>
        </p:blipFill>
        <p:spPr bwMode="auto">
          <a:xfrm>
            <a:off x="5402780" y="4822041"/>
            <a:ext cx="1420292" cy="1071570"/>
          </a:xfrm>
          <a:prstGeom prst="rect">
            <a:avLst/>
          </a:prstGeom>
          <a:noFill/>
          <a:ln w="9525">
            <a:noFill/>
            <a:miter lim="800000"/>
            <a:headEnd/>
            <a:tailEnd/>
          </a:ln>
        </p:spPr>
      </p:pic>
    </p:spTree>
    <p:extLst>
      <p:ext uri="{BB962C8B-B14F-4D97-AF65-F5344CB8AC3E}">
        <p14:creationId xmlns:p14="http://schemas.microsoft.com/office/powerpoint/2010/main" val="292893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p:txBody>
          <a:bodyPr/>
          <a:lstStyle/>
          <a:p>
            <a:pPr marL="457200" lvl="1" indent="0">
              <a:spcBef>
                <a:spcPts val="600"/>
              </a:spcBef>
              <a:buNone/>
            </a:pPr>
            <a:r>
              <a:rPr lang="zh-CN" altLang="en-US" dirty="0" smtClean="0"/>
              <a:t>（二）营养状态异常</a:t>
            </a:r>
            <a:endParaRPr lang="en-US" altLang="zh-CN" dirty="0" smtClean="0"/>
          </a:p>
          <a:p>
            <a:pPr marL="914400" lvl="2" indent="0">
              <a:spcBef>
                <a:spcPts val="600"/>
              </a:spcBef>
              <a:buNone/>
            </a:pPr>
            <a:r>
              <a:rPr lang="en-US" dirty="0" smtClean="0"/>
              <a:t>1.</a:t>
            </a:r>
            <a:r>
              <a:rPr dirty="0" smtClean="0"/>
              <a:t>营养不</a:t>
            </a:r>
            <a:r>
              <a:rPr lang="zh-CN" altLang="en-US" dirty="0" smtClean="0"/>
              <a:t>良</a:t>
            </a:r>
            <a:endParaRPr lang="en-US" altLang="zh-CN" dirty="0"/>
          </a:p>
          <a:p>
            <a:pPr lvl="3">
              <a:spcBef>
                <a:spcPts val="600"/>
              </a:spcBef>
            </a:pPr>
            <a:r>
              <a:rPr dirty="0"/>
              <a:t>摄入不足</a:t>
            </a:r>
            <a:endParaRPr lang="en-US" altLang="zh-CN" dirty="0"/>
          </a:p>
          <a:p>
            <a:pPr lvl="3">
              <a:spcBef>
                <a:spcPts val="600"/>
              </a:spcBef>
            </a:pPr>
            <a:r>
              <a:rPr dirty="0"/>
              <a:t>消化吸收功能障碍</a:t>
            </a:r>
            <a:endParaRPr lang="en-US" altLang="zh-CN" dirty="0"/>
          </a:p>
          <a:p>
            <a:pPr lvl="3">
              <a:spcBef>
                <a:spcPts val="600"/>
              </a:spcBef>
            </a:pPr>
            <a:r>
              <a:rPr dirty="0"/>
              <a:t>消耗增加</a:t>
            </a:r>
            <a:endParaRPr lang="en-US" altLang="zh-CN" dirty="0"/>
          </a:p>
          <a:p>
            <a:pPr marL="914400" lvl="2" indent="0">
              <a:spcBef>
                <a:spcPts val="600"/>
              </a:spcBef>
              <a:buNone/>
            </a:pPr>
            <a:r>
              <a:rPr lang="en-US" dirty="0" smtClean="0"/>
              <a:t>2.</a:t>
            </a:r>
            <a:r>
              <a:rPr dirty="0" smtClean="0"/>
              <a:t>营养过度</a:t>
            </a:r>
            <a:endParaRPr lang="en-US" altLang="zh-CN" dirty="0"/>
          </a:p>
          <a:p>
            <a:pPr lvl="3">
              <a:spcBef>
                <a:spcPts val="600"/>
              </a:spcBef>
            </a:pPr>
            <a:r>
              <a:rPr dirty="0"/>
              <a:t>单纯性肥胖</a:t>
            </a:r>
            <a:endParaRPr lang="en-US" altLang="zh-CN" dirty="0"/>
          </a:p>
          <a:p>
            <a:pPr lvl="3">
              <a:spcBef>
                <a:spcPts val="600"/>
              </a:spcBef>
            </a:pPr>
            <a:r>
              <a:rPr dirty="0" smtClean="0"/>
              <a:t>继发性肥胖</a:t>
            </a:r>
            <a:endParaRPr sz="3200" dirty="0">
              <a:solidFill>
                <a:srgbClr val="1D1496"/>
              </a:solidFill>
              <a:latin typeface="Times New Roman" pitchFamily="18" charset="0"/>
              <a:cs typeface="+mn-cs"/>
            </a:endParaRPr>
          </a:p>
          <a:p>
            <a:pPr>
              <a:spcBef>
                <a:spcPts val="600"/>
              </a:spcBef>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5519335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a:xfrm>
            <a:off x="380960" y="1214422"/>
            <a:ext cx="10314048" cy="4876800"/>
          </a:xfrm>
        </p:spPr>
        <p:txBody>
          <a:bodyPr/>
          <a:lstStyle/>
          <a:p>
            <a:pPr lvl="0">
              <a:buNone/>
            </a:pPr>
            <a:r>
              <a:rPr lang="zh-CN" altLang="en-US" dirty="0" smtClean="0"/>
              <a:t>六、意识状态</a:t>
            </a:r>
          </a:p>
          <a:p>
            <a:pPr lvl="1" eaLnBrk="1" hangingPunct="1"/>
            <a:r>
              <a:rPr lang="zh-CN" altLang="en-US" dirty="0" smtClean="0"/>
              <a:t>正常人</a:t>
            </a:r>
          </a:p>
          <a:p>
            <a:pPr lvl="2" eaLnBrk="1" hangingPunct="1"/>
            <a:r>
              <a:rPr lang="zh-CN" altLang="en-US" dirty="0" smtClean="0">
                <a:solidFill>
                  <a:srgbClr val="1D1496"/>
                </a:solidFill>
                <a:latin typeface="楷体_GB2312" pitchFamily="49" charset="-122"/>
                <a:ea typeface="楷体_GB2312" pitchFamily="49" charset="-122"/>
              </a:rPr>
              <a:t>意识清晰 、定向力正常、反应敏捷精确、思维和情感正常、语言流畅准确</a:t>
            </a:r>
          </a:p>
          <a:p>
            <a:pPr lvl="1" eaLnBrk="1" hangingPunct="1">
              <a:lnSpc>
                <a:spcPct val="100000"/>
              </a:lnSpc>
            </a:pPr>
            <a:r>
              <a:rPr lang="zh-CN" altLang="en-US" dirty="0" smtClean="0"/>
              <a:t>意识障碍</a:t>
            </a:r>
          </a:p>
          <a:p>
            <a:pPr lvl="2" eaLnBrk="1" hangingPunct="1">
              <a:lnSpc>
                <a:spcPct val="100000"/>
              </a:lnSpc>
            </a:pPr>
            <a:r>
              <a:rPr lang="zh-CN" altLang="en-US" dirty="0" smtClean="0"/>
              <a:t>对周围环境及自身状态的识别和觉察能力障碍的精神状态</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908375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p:txBody>
          <a:bodyPr/>
          <a:lstStyle/>
          <a:p>
            <a:pPr>
              <a:buNone/>
            </a:pPr>
            <a:r>
              <a:rPr lang="zh-CN" altLang="en-US" dirty="0" smtClean="0"/>
              <a:t>七、语调与语态</a:t>
            </a:r>
            <a:endParaRPr lang="en-US" altLang="zh-CN" dirty="0" smtClean="0"/>
          </a:p>
          <a:p>
            <a:pPr lvl="1"/>
            <a:r>
              <a:rPr lang="zh-CN" altLang="en-US" dirty="0" smtClean="0"/>
              <a:t>语调</a:t>
            </a:r>
          </a:p>
          <a:p>
            <a:pPr lvl="2"/>
            <a:r>
              <a:rPr dirty="0"/>
              <a:t>言语过程中的音调</a:t>
            </a:r>
          </a:p>
          <a:p>
            <a:pPr lvl="1"/>
            <a:r>
              <a:rPr lang="zh-CN" altLang="en-US" dirty="0" smtClean="0"/>
              <a:t>语态</a:t>
            </a:r>
          </a:p>
          <a:p>
            <a:pPr lvl="2"/>
            <a:r>
              <a:rPr dirty="0"/>
              <a:t>言语过程中的节奏</a:t>
            </a:r>
          </a:p>
          <a:p>
            <a:pPr lvl="1"/>
            <a:r>
              <a:rPr lang="zh-CN" altLang="en-US" dirty="0" smtClean="0"/>
              <a:t>语调与语态改变</a:t>
            </a:r>
          </a:p>
          <a:p>
            <a:pPr lvl="2"/>
            <a:r>
              <a:rPr dirty="0" smtClean="0"/>
              <a:t>主要见于神经系统或发音器官病变</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27790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a:xfrm>
            <a:off x="380960" y="1214422"/>
            <a:ext cx="10059405" cy="4876800"/>
          </a:xfrm>
        </p:spPr>
        <p:txBody>
          <a:bodyPr/>
          <a:lstStyle/>
          <a:p>
            <a:pPr>
              <a:buNone/>
            </a:pPr>
            <a:r>
              <a:rPr lang="zh-CN" altLang="en-US" dirty="0" smtClean="0"/>
              <a:t>八、面容与表情</a:t>
            </a:r>
            <a:endParaRPr lang="en-US" altLang="zh-CN" dirty="0" smtClean="0"/>
          </a:p>
          <a:p>
            <a:pPr lvl="1"/>
            <a:r>
              <a:rPr lang="zh-CN" altLang="en-US" dirty="0" smtClean="0"/>
              <a:t>健康人</a:t>
            </a:r>
            <a:endParaRPr lang="en-US" altLang="zh-CN" dirty="0" smtClean="0"/>
          </a:p>
          <a:p>
            <a:pPr lvl="2"/>
            <a:r>
              <a:rPr dirty="0" smtClean="0"/>
              <a:t>面色红润</a:t>
            </a:r>
            <a:r>
              <a:rPr dirty="0"/>
              <a:t>、表情自然、</a:t>
            </a:r>
            <a:r>
              <a:rPr dirty="0" smtClean="0"/>
              <a:t>神态安逸</a:t>
            </a:r>
            <a:endParaRPr dirty="0"/>
          </a:p>
          <a:p>
            <a:pPr lvl="1"/>
            <a:r>
              <a:rPr lang="zh-CN" altLang="en-US" dirty="0" smtClean="0"/>
              <a:t>患病后</a:t>
            </a:r>
          </a:p>
          <a:p>
            <a:pPr lvl="2"/>
            <a:r>
              <a:rPr lang="zh-CN" altLang="en-US" dirty="0" smtClean="0"/>
              <a:t>痛苦、忧虑、疲惫等 </a:t>
            </a:r>
          </a:p>
          <a:p>
            <a:pPr lvl="1"/>
            <a:r>
              <a:rPr lang="zh-CN" altLang="en-US" dirty="0" smtClean="0"/>
              <a:t>临床常见病容 </a:t>
            </a:r>
          </a:p>
          <a:p>
            <a:pPr lvl="2"/>
            <a:r>
              <a:rPr lang="zh-CN" altLang="en-US" dirty="0" smtClean="0"/>
              <a:t>急性病容、慢性病容、贫血面容、二尖瓣面容、甲状腺功能亢进面容、脱水面容、满月面容</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308645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zh-CN" altLang="en-US" dirty="0" smtClean="0">
                <a:latin typeface="Times New Roman" pitchFamily="18" charset="0"/>
              </a:rPr>
              <a:t>概述</a:t>
            </a:r>
          </a:p>
        </p:txBody>
      </p:sp>
      <p:sp>
        <p:nvSpPr>
          <p:cNvPr id="34819" name="Rectangle 3"/>
          <p:cNvSpPr>
            <a:spLocks noGrp="1" noChangeArrowheads="1"/>
          </p:cNvSpPr>
          <p:nvPr>
            <p:ph type="body" idx="1"/>
          </p:nvPr>
        </p:nvSpPr>
        <p:spPr/>
        <p:txBody>
          <a:bodyPr/>
          <a:lstStyle/>
          <a:p>
            <a:pPr eaLnBrk="1" hangingPunct="1"/>
            <a:r>
              <a:rPr lang="zh-CN" altLang="en-US" dirty="0" smtClean="0"/>
              <a:t>身体评估</a:t>
            </a:r>
            <a:endParaRPr lang="en-US" altLang="zh-CN" dirty="0" smtClean="0"/>
          </a:p>
          <a:p>
            <a:pPr eaLnBrk="1" hangingPunct="1"/>
            <a:endParaRPr lang="zh-CN" altLang="en-US" dirty="0" smtClean="0"/>
          </a:p>
        </p:txBody>
      </p:sp>
      <p:pic>
        <p:nvPicPr>
          <p:cNvPr id="4" name="图片 9" descr="叩诊锤.jpg"/>
          <p:cNvPicPr>
            <a:picLocks noChangeAspect="1"/>
          </p:cNvPicPr>
          <p:nvPr/>
        </p:nvPicPr>
        <p:blipFill>
          <a:blip r:embed="rId2"/>
          <a:srcRect/>
          <a:stretch>
            <a:fillRect/>
          </a:stretch>
        </p:blipFill>
        <p:spPr bwMode="auto">
          <a:xfrm>
            <a:off x="3667108" y="4357695"/>
            <a:ext cx="928688" cy="1355725"/>
          </a:xfrm>
          <a:prstGeom prst="rect">
            <a:avLst/>
          </a:prstGeom>
          <a:noFill/>
          <a:ln w="9525">
            <a:noFill/>
            <a:miter lim="800000"/>
            <a:headEnd/>
            <a:tailEnd/>
          </a:ln>
        </p:spPr>
      </p:pic>
      <p:pic>
        <p:nvPicPr>
          <p:cNvPr id="5" name="图片 11" descr="听诊器模式图.jpg"/>
          <p:cNvPicPr>
            <a:picLocks noChangeAspect="1"/>
          </p:cNvPicPr>
          <p:nvPr/>
        </p:nvPicPr>
        <p:blipFill>
          <a:blip r:embed="rId3" cstate="screen"/>
          <a:srcRect/>
          <a:stretch>
            <a:fillRect/>
          </a:stretch>
        </p:blipFill>
        <p:spPr bwMode="auto">
          <a:xfrm>
            <a:off x="5310182" y="4357695"/>
            <a:ext cx="2106612" cy="1039813"/>
          </a:xfrm>
          <a:prstGeom prst="rect">
            <a:avLst/>
          </a:prstGeom>
          <a:noFill/>
          <a:ln w="9525">
            <a:noFill/>
            <a:miter lim="800000"/>
            <a:headEnd/>
            <a:tailEnd/>
          </a:ln>
        </p:spPr>
      </p:pic>
      <p:pic>
        <p:nvPicPr>
          <p:cNvPr id="6" name="Picture 50" descr="直尺"/>
          <p:cNvPicPr>
            <a:picLocks noChangeAspect="1" noChangeArrowheads="1"/>
          </p:cNvPicPr>
          <p:nvPr/>
        </p:nvPicPr>
        <p:blipFill>
          <a:blip r:embed="rId4" cstate="screen"/>
          <a:srcRect/>
          <a:stretch>
            <a:fillRect/>
          </a:stretch>
        </p:blipFill>
        <p:spPr bwMode="auto">
          <a:xfrm>
            <a:off x="8105796" y="4600581"/>
            <a:ext cx="850900" cy="125413"/>
          </a:xfrm>
          <a:prstGeom prst="rect">
            <a:avLst/>
          </a:prstGeom>
          <a:noFill/>
          <a:ln w="9525">
            <a:noFill/>
            <a:miter lim="800000"/>
            <a:headEnd/>
            <a:tailEnd/>
          </a:ln>
        </p:spPr>
      </p:pic>
      <p:pic>
        <p:nvPicPr>
          <p:cNvPr id="7" name="Picture 51" descr="皮尺"/>
          <p:cNvPicPr>
            <a:picLocks noChangeAspect="1" noChangeArrowheads="1"/>
          </p:cNvPicPr>
          <p:nvPr/>
        </p:nvPicPr>
        <p:blipFill>
          <a:blip r:embed="rId5" cstate="screen"/>
          <a:srcRect/>
          <a:stretch>
            <a:fillRect/>
          </a:stretch>
        </p:blipFill>
        <p:spPr bwMode="auto">
          <a:xfrm>
            <a:off x="7953397" y="4143381"/>
            <a:ext cx="1065213" cy="233363"/>
          </a:xfrm>
          <a:prstGeom prst="rect">
            <a:avLst/>
          </a:prstGeom>
          <a:noFill/>
          <a:ln w="9525">
            <a:noFill/>
            <a:miter lim="800000"/>
            <a:headEnd/>
            <a:tailEnd/>
          </a:ln>
        </p:spPr>
      </p:pic>
      <p:pic>
        <p:nvPicPr>
          <p:cNvPr id="8" name="Picture 52" descr="手电"/>
          <p:cNvPicPr>
            <a:picLocks noChangeAspect="1" noChangeArrowheads="1"/>
          </p:cNvPicPr>
          <p:nvPr/>
        </p:nvPicPr>
        <p:blipFill>
          <a:blip r:embed="rId6" cstate="screen"/>
          <a:srcRect/>
          <a:stretch>
            <a:fillRect/>
          </a:stretch>
        </p:blipFill>
        <p:spPr bwMode="auto">
          <a:xfrm>
            <a:off x="7877196" y="4981581"/>
            <a:ext cx="1219200" cy="225425"/>
          </a:xfrm>
          <a:prstGeom prst="rect">
            <a:avLst/>
          </a:prstGeom>
          <a:noFill/>
          <a:ln w="9525">
            <a:noFill/>
            <a:miter lim="800000"/>
            <a:headEnd/>
            <a:tailEnd/>
          </a:ln>
        </p:spPr>
      </p:pic>
      <p:sp>
        <p:nvSpPr>
          <p:cNvPr id="9" name="Text Box 4"/>
          <p:cNvSpPr txBox="1">
            <a:spLocks noChangeArrowheads="1"/>
          </p:cNvSpPr>
          <p:nvPr/>
        </p:nvSpPr>
        <p:spPr bwMode="auto">
          <a:xfrm>
            <a:off x="2524100" y="2236792"/>
            <a:ext cx="2247900" cy="1406522"/>
          </a:xfrm>
          <a:prstGeom prst="rect">
            <a:avLst/>
          </a:prstGeom>
          <a:noFill/>
          <a:ln w="28575">
            <a:solidFill>
              <a:srgbClr val="0000FF"/>
            </a:solidFill>
            <a:miter lim="800000"/>
            <a:headEnd/>
            <a:tailEnd/>
          </a:ln>
        </p:spPr>
        <p:txBody>
          <a:bodyPr/>
          <a:lstStyle/>
          <a:p>
            <a:pPr algn="ctr" eaLnBrk="0" hangingPunct="0">
              <a:defRPr/>
            </a:pPr>
            <a:r>
              <a:rPr lang="zh-CN" altLang="en-US" sz="2800" b="1" dirty="0">
                <a:solidFill>
                  <a:srgbClr val="003399"/>
                </a:solidFill>
                <a:effectLst>
                  <a:outerShdw blurRad="38100" dist="38100" dir="2700000" algn="tl">
                    <a:srgbClr val="FFFFFF"/>
                  </a:outerShdw>
                </a:effectLst>
                <a:latin typeface="隶书" pitchFamily="49" charset="-122"/>
                <a:ea typeface="隶书" pitchFamily="49" charset="-122"/>
              </a:rPr>
              <a:t>用自己的感官或传统的工具</a:t>
            </a:r>
          </a:p>
        </p:txBody>
      </p:sp>
      <p:sp>
        <p:nvSpPr>
          <p:cNvPr id="10" name="AutoShape 5"/>
          <p:cNvSpPr>
            <a:spLocks noChangeArrowheads="1"/>
          </p:cNvSpPr>
          <p:nvPr/>
        </p:nvSpPr>
        <p:spPr bwMode="auto">
          <a:xfrm>
            <a:off x="5005398" y="2846393"/>
            <a:ext cx="2590800" cy="395287"/>
          </a:xfrm>
          <a:prstGeom prst="rightArrow">
            <a:avLst>
              <a:gd name="adj1" fmla="val 50000"/>
              <a:gd name="adj2" fmla="val 163856"/>
            </a:avLst>
          </a:prstGeom>
          <a:solidFill>
            <a:srgbClr val="003399"/>
          </a:solidFill>
          <a:ln>
            <a:solidFill>
              <a:srgbClr val="0000FF"/>
            </a:solidFill>
            <a:headEnd/>
            <a:tailEnd/>
          </a:ln>
        </p:spPr>
        <p:style>
          <a:lnRef idx="1">
            <a:schemeClr val="accent1"/>
          </a:lnRef>
          <a:fillRef idx="1001">
            <a:schemeClr val="dk2"/>
          </a:fillRef>
          <a:effectRef idx="2">
            <a:schemeClr val="accent1"/>
          </a:effectRef>
          <a:fontRef idx="minor">
            <a:schemeClr val="lt1"/>
          </a:fontRef>
        </p:style>
        <p:txBody>
          <a:bodyPr/>
          <a:lstStyle/>
          <a:p>
            <a:pPr>
              <a:defRPr/>
            </a:pPr>
            <a:endParaRPr lang="zh-CN" altLang="en-US"/>
          </a:p>
        </p:txBody>
      </p:sp>
      <p:sp>
        <p:nvSpPr>
          <p:cNvPr id="11" name="Text Box 6"/>
          <p:cNvSpPr txBox="1">
            <a:spLocks noChangeArrowheads="1"/>
          </p:cNvSpPr>
          <p:nvPr/>
        </p:nvSpPr>
        <p:spPr bwMode="auto">
          <a:xfrm>
            <a:off x="7739074" y="2428869"/>
            <a:ext cx="2071702" cy="1133469"/>
          </a:xfrm>
          <a:prstGeom prst="rect">
            <a:avLst/>
          </a:prstGeom>
          <a:noFill/>
          <a:ln w="28575">
            <a:solidFill>
              <a:srgbClr val="0000FF"/>
            </a:solidFill>
            <a:miter lim="800000"/>
            <a:headEnd/>
            <a:tailEnd/>
          </a:ln>
        </p:spPr>
        <p:txBody>
          <a:bodyPr/>
          <a:lstStyle/>
          <a:p>
            <a:pPr eaLnBrk="0" hangingPunct="0">
              <a:defRPr/>
            </a:pPr>
            <a:r>
              <a:rPr lang="zh-CN" altLang="en-US" sz="2800" b="1" dirty="0">
                <a:solidFill>
                  <a:srgbClr val="003399"/>
                </a:solidFill>
                <a:effectLst>
                  <a:outerShdw blurRad="38100" dist="38100" dir="2700000" algn="tl">
                    <a:srgbClr val="FFFFFF"/>
                  </a:outerShdw>
                </a:effectLst>
                <a:latin typeface="隶书" pitchFamily="49" charset="-122"/>
                <a:ea typeface="隶书" pitchFamily="49" charset="-122"/>
              </a:rPr>
              <a:t>找出</a:t>
            </a:r>
            <a:r>
              <a:rPr lang="zh-CN" altLang="en-US" sz="2800" b="1" dirty="0">
                <a:solidFill>
                  <a:srgbClr val="FF0066"/>
                </a:solidFill>
                <a:latin typeface="隶书" pitchFamily="49" charset="-122"/>
                <a:ea typeface="隶书" pitchFamily="49" charset="-122"/>
              </a:rPr>
              <a:t>正常</a:t>
            </a:r>
            <a:r>
              <a:rPr lang="zh-CN" altLang="en-US" sz="2800" b="1" dirty="0">
                <a:solidFill>
                  <a:srgbClr val="003399"/>
                </a:solidFill>
                <a:effectLst>
                  <a:outerShdw blurRad="38100" dist="38100" dir="2700000" algn="tl">
                    <a:srgbClr val="FFFFFF"/>
                  </a:outerShdw>
                </a:effectLst>
                <a:latin typeface="隶书" pitchFamily="49" charset="-122"/>
                <a:ea typeface="隶书" pitchFamily="49" charset="-122"/>
              </a:rPr>
              <a:t>或</a:t>
            </a:r>
            <a:r>
              <a:rPr lang="zh-CN" altLang="en-US" sz="2800" b="1" dirty="0">
                <a:solidFill>
                  <a:srgbClr val="FF0066"/>
                </a:solidFill>
                <a:latin typeface="隶书" pitchFamily="49" charset="-122"/>
                <a:ea typeface="隶书" pitchFamily="49" charset="-122"/>
              </a:rPr>
              <a:t>异常</a:t>
            </a:r>
            <a:r>
              <a:rPr lang="zh-CN" altLang="en-US" sz="2800" b="1" dirty="0">
                <a:solidFill>
                  <a:srgbClr val="003399"/>
                </a:solidFill>
                <a:effectLst>
                  <a:outerShdw blurRad="38100" dist="38100" dir="2700000" algn="tl">
                    <a:srgbClr val="FFFFFF"/>
                  </a:outerShdw>
                </a:effectLst>
                <a:latin typeface="隶书" pitchFamily="49" charset="-122"/>
                <a:ea typeface="隶书" pitchFamily="49" charset="-122"/>
              </a:rPr>
              <a:t>征象</a:t>
            </a:r>
          </a:p>
        </p:txBody>
      </p:sp>
      <p:sp>
        <p:nvSpPr>
          <p:cNvPr id="12" name="Rectangle 7"/>
          <p:cNvSpPr>
            <a:spLocks noChangeArrowheads="1"/>
          </p:cNvSpPr>
          <p:nvPr/>
        </p:nvSpPr>
        <p:spPr bwMode="auto">
          <a:xfrm>
            <a:off x="5167306" y="2357431"/>
            <a:ext cx="1676400" cy="554037"/>
          </a:xfrm>
          <a:prstGeom prst="rect">
            <a:avLst/>
          </a:prstGeom>
          <a:solidFill>
            <a:schemeClr val="bg1"/>
          </a:solidFill>
          <a:ln w="9525">
            <a:solidFill>
              <a:schemeClr val="bg1"/>
            </a:solidFill>
            <a:miter lim="800000"/>
            <a:headEnd/>
            <a:tailEnd/>
          </a:ln>
          <a:effectLst/>
        </p:spPr>
        <p:txBody>
          <a:bodyPr wrap="none" anchor="ctr"/>
          <a:lstStyle/>
          <a:p>
            <a:pPr algn="ctr" eaLnBrk="0" hangingPunct="0">
              <a:defRPr/>
            </a:pPr>
            <a:r>
              <a:rPr lang="zh-CN" altLang="en-US" sz="2800" dirty="0">
                <a:solidFill>
                  <a:srgbClr val="A50021"/>
                </a:solidFill>
                <a:effectLst>
                  <a:outerShdw blurRad="38100" dist="38100" dir="2700000" algn="tl">
                    <a:srgbClr val="C0C0C0"/>
                  </a:outerShdw>
                </a:effectLst>
                <a:latin typeface="Times New Roman" pitchFamily="18" charset="0"/>
                <a:ea typeface="华文新魏" pitchFamily="2" charset="-122"/>
              </a:rPr>
              <a:t>细致的观察</a:t>
            </a:r>
            <a:r>
              <a:rPr lang="zh-CN" altLang="en-US" sz="2400" dirty="0">
                <a:latin typeface="Times New Roman" pitchFamily="18" charset="0"/>
              </a:rPr>
              <a:t> </a:t>
            </a:r>
          </a:p>
        </p:txBody>
      </p:sp>
      <p:sp>
        <p:nvSpPr>
          <p:cNvPr id="13" name="Rectangle 8"/>
          <p:cNvSpPr>
            <a:spLocks noChangeArrowheads="1"/>
          </p:cNvSpPr>
          <p:nvPr/>
        </p:nvSpPr>
        <p:spPr bwMode="auto">
          <a:xfrm>
            <a:off x="5238744" y="3143248"/>
            <a:ext cx="1676400" cy="461962"/>
          </a:xfrm>
          <a:prstGeom prst="rect">
            <a:avLst/>
          </a:prstGeom>
          <a:solidFill>
            <a:schemeClr val="bg1"/>
          </a:solidFill>
          <a:ln w="9525">
            <a:solidFill>
              <a:schemeClr val="bg1"/>
            </a:solidFill>
            <a:miter lim="800000"/>
            <a:headEnd/>
            <a:tailEnd/>
          </a:ln>
          <a:effectLst/>
        </p:spPr>
        <p:txBody>
          <a:bodyPr wrap="none" anchor="ctr"/>
          <a:lstStyle/>
          <a:p>
            <a:pPr algn="ctr" eaLnBrk="0" hangingPunct="0">
              <a:defRPr/>
            </a:pPr>
            <a:r>
              <a:rPr lang="zh-CN" altLang="en-US" sz="2800" dirty="0">
                <a:solidFill>
                  <a:srgbClr val="A50021"/>
                </a:solidFill>
                <a:effectLst>
                  <a:outerShdw blurRad="38100" dist="38100" dir="2700000" algn="tl">
                    <a:srgbClr val="C0C0C0"/>
                  </a:outerShdw>
                </a:effectLst>
                <a:latin typeface="Times New Roman" pitchFamily="18" charset="0"/>
                <a:ea typeface="华文新魏" pitchFamily="2" charset="-122"/>
              </a:rPr>
              <a:t>系统的检查</a:t>
            </a:r>
            <a:r>
              <a:rPr lang="zh-CN" altLang="en-US" sz="1600" dirty="0">
                <a:solidFill>
                  <a:srgbClr val="FF99FF"/>
                </a:solidFill>
                <a:latin typeface="Times New Roman" pitchFamily="18" charset="0"/>
              </a:rPr>
              <a:t> </a:t>
            </a:r>
          </a:p>
        </p:txBody>
      </p:sp>
    </p:spTree>
    <p:extLst>
      <p:ext uri="{BB962C8B-B14F-4D97-AF65-F5344CB8AC3E}">
        <p14:creationId xmlns:p14="http://schemas.microsoft.com/office/powerpoint/2010/main" val="24824794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0-#ppt_w/2"/>
                                          </p:val>
                                        </p:tav>
                                        <p:tav tm="100000">
                                          <p:val>
                                            <p:strVal val="#ppt_x"/>
                                          </p:val>
                                        </p:tav>
                                      </p:tavLst>
                                    </p:anim>
                                    <p:anim calcmode="lin" valueType="num">
                                      <p:cBhvr additive="base">
                                        <p:cTn id="29"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dissolve">
                                      <p:cBhvr>
                                        <p:cTn id="34" dur="500"/>
                                        <p:tgtEl>
                                          <p:spTgt spid="12"/>
                                        </p:tgtEl>
                                      </p:cBhvr>
                                    </p:animEffect>
                                  </p:childTnLst>
                                </p:cTn>
                              </p:par>
                            </p:childTnLst>
                          </p:cTn>
                        </p:par>
                        <p:par>
                          <p:cTn id="35" fill="hold">
                            <p:stCondLst>
                              <p:cond delay="500"/>
                            </p:stCondLst>
                            <p:childTnLst>
                              <p:par>
                                <p:cTn id="36" presetID="9" presetClass="entr" presetSubtype="0" fill="hold" grpId="0" nodeType="afterEffect">
                                  <p:stCondLst>
                                    <p:cond delay="1000"/>
                                  </p:stCondLst>
                                  <p:childTnLst>
                                    <p:set>
                                      <p:cBhvr>
                                        <p:cTn id="37" dur="1" fill="hold">
                                          <p:stCondLst>
                                            <p:cond delay="0"/>
                                          </p:stCondLst>
                                        </p:cTn>
                                        <p:tgtEl>
                                          <p:spTgt spid="13"/>
                                        </p:tgtEl>
                                        <p:attrNameLst>
                                          <p:attrName>style.visibility</p:attrName>
                                        </p:attrNameLst>
                                      </p:cBhvr>
                                      <p:to>
                                        <p:strVal val="visible"/>
                                      </p:to>
                                    </p:set>
                                    <p:animEffect transition="in" filter="dissolv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42"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outHorizontal)">
                                      <p:cBhvr>
                                        <p:cTn id="43" dur="500"/>
                                        <p:tgtEl>
                                          <p:spTgt spid="10"/>
                                        </p:tgtEl>
                                      </p:cBhvr>
                                    </p:animEffect>
                                  </p:childTnLst>
                                </p:cTn>
                              </p:par>
                            </p:childTnLst>
                          </p:cTn>
                        </p:par>
                        <p:par>
                          <p:cTn id="44" fill="hold">
                            <p:stCondLst>
                              <p:cond delay="500"/>
                            </p:stCondLst>
                            <p:childTnLst>
                              <p:par>
                                <p:cTn id="45" presetID="23" presetClass="entr" presetSubtype="16"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p:bldP spid="11" grpId="0" animBg="1" autoUpdateAnimBg="0"/>
      <p:bldP spid="12" grpId="0" animBg="1" autoUpdateAnimBg="0"/>
      <p:bldP spid="13"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p>
        </p:txBody>
      </p:sp>
      <p:sp>
        <p:nvSpPr>
          <p:cNvPr id="3" name="内容占位符 2"/>
          <p:cNvSpPr>
            <a:spLocks noGrp="1"/>
          </p:cNvSpPr>
          <p:nvPr>
            <p:ph idx="1"/>
          </p:nvPr>
        </p:nvSpPr>
        <p:spPr/>
        <p:txBody>
          <a:bodyPr/>
          <a:lstStyle/>
          <a:p>
            <a:pPr eaLnBrk="1" hangingPunct="1">
              <a:buNone/>
            </a:pPr>
            <a:r>
              <a:rPr lang="zh-CN" altLang="en-US" dirty="0" smtClean="0"/>
              <a:t>九、体位</a:t>
            </a:r>
            <a:endParaRPr lang="en-US" altLang="zh-CN" dirty="0" smtClean="0"/>
          </a:p>
          <a:p>
            <a:pPr marL="457200" lvl="1" indent="0" eaLnBrk="1" hangingPunct="1">
              <a:buNone/>
            </a:pPr>
            <a:r>
              <a:rPr lang="en-US" altLang="zh-CN" dirty="0" smtClean="0"/>
              <a:t>1.</a:t>
            </a:r>
            <a:r>
              <a:rPr lang="zh-CN" altLang="en-US" dirty="0" smtClean="0"/>
              <a:t>自动体位：</a:t>
            </a:r>
            <a:r>
              <a:rPr sz="2600" dirty="0">
                <a:solidFill>
                  <a:srgbClr val="692AA2"/>
                </a:solidFill>
                <a:latin typeface="Arial" pitchFamily="34" charset="0"/>
              </a:rPr>
              <a:t>身体活动自如，不受限制</a:t>
            </a:r>
            <a:endParaRPr lang="en-US" altLang="zh-CN" sz="2600" dirty="0">
              <a:solidFill>
                <a:srgbClr val="692AA2"/>
              </a:solidFill>
              <a:latin typeface="Arial" pitchFamily="34" charset="0"/>
            </a:endParaRPr>
          </a:p>
          <a:p>
            <a:pPr lvl="2" eaLnBrk="1" hangingPunct="1"/>
            <a:r>
              <a:rPr lang="zh-CN" altLang="en-US" dirty="0" smtClean="0"/>
              <a:t>健康人、轻患者 </a:t>
            </a:r>
          </a:p>
          <a:p>
            <a:pPr marL="457200" lvl="1" indent="0" eaLnBrk="1" hangingPunct="1">
              <a:buNone/>
            </a:pPr>
            <a:r>
              <a:rPr lang="en-US" altLang="zh-CN" dirty="0" smtClean="0"/>
              <a:t>2.</a:t>
            </a:r>
            <a:r>
              <a:rPr lang="zh-CN" altLang="en-US" dirty="0" smtClean="0"/>
              <a:t>被动体位：</a:t>
            </a:r>
            <a:r>
              <a:rPr sz="2600" dirty="0">
                <a:solidFill>
                  <a:srgbClr val="692AA2"/>
                </a:solidFill>
                <a:latin typeface="Arial" pitchFamily="34" charset="0"/>
              </a:rPr>
              <a:t>不能自己调整或变换肢体位置</a:t>
            </a:r>
            <a:endParaRPr lang="en-US" sz="2600" dirty="0">
              <a:solidFill>
                <a:srgbClr val="692AA2"/>
              </a:solidFill>
              <a:latin typeface="Arial" pitchFamily="34" charset="0"/>
            </a:endParaRPr>
          </a:p>
          <a:p>
            <a:pPr lvl="2" eaLnBrk="1" hangingPunct="1"/>
            <a:r>
              <a:rPr lang="zh-CN" altLang="en-US" dirty="0" smtClean="0"/>
              <a:t>昏迷或瘫痪患者</a:t>
            </a:r>
          </a:p>
          <a:p>
            <a:pPr marL="457200" lvl="1" indent="0" eaLnBrk="1" hangingPunct="1">
              <a:buNone/>
            </a:pPr>
            <a:r>
              <a:rPr lang="en-US" altLang="zh-CN" dirty="0" smtClean="0"/>
              <a:t>3.</a:t>
            </a:r>
            <a:r>
              <a:rPr lang="zh-CN" altLang="en-US" dirty="0" smtClean="0"/>
              <a:t>强迫体位：</a:t>
            </a:r>
            <a:r>
              <a:rPr sz="2600" dirty="0">
                <a:solidFill>
                  <a:srgbClr val="692AA2"/>
                </a:solidFill>
                <a:latin typeface="Arial" pitchFamily="34" charset="0"/>
              </a:rPr>
              <a:t>为减轻疾病痛苦而被迫采取的某种体位</a:t>
            </a:r>
            <a:endParaRPr lang="en-US" sz="2600" dirty="0">
              <a:solidFill>
                <a:srgbClr val="692AA2"/>
              </a:solidFill>
              <a:latin typeface="Arial" pitchFamily="34" charset="0"/>
            </a:endParaRPr>
          </a:p>
          <a:p>
            <a:pPr lvl="2" eaLnBrk="1" hangingPunct="1"/>
            <a:r>
              <a:rPr lang="zh-CN" altLang="en-US" dirty="0" smtClean="0"/>
              <a:t>强迫仰卧位：急性腹膜炎</a:t>
            </a:r>
            <a:endParaRPr lang="en-US" altLang="en-US" dirty="0" smtClean="0"/>
          </a:p>
          <a:p>
            <a:pPr lvl="2" eaLnBrk="1" hangingPunct="1"/>
            <a:r>
              <a:rPr lang="zh-CN" altLang="en-US" dirty="0" smtClean="0"/>
              <a:t>强迫坐位：心肺功能不全</a:t>
            </a:r>
            <a:endParaRPr lang="en-US" altLang="en-US" dirty="0"/>
          </a:p>
          <a:p>
            <a:pPr lvl="2" eaLnBrk="1" hangingPunct="1"/>
            <a:r>
              <a:rPr lang="zh-CN" altLang="en-US" dirty="0" smtClean="0"/>
              <a:t>其他</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69307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全身状态评估</a:t>
            </a:r>
            <a:endParaRPr lang="zh-CN" altLang="en-US" dirty="0" smtClean="0"/>
          </a:p>
        </p:txBody>
      </p:sp>
      <p:sp>
        <p:nvSpPr>
          <p:cNvPr id="3" name="内容占位符 2"/>
          <p:cNvSpPr>
            <a:spLocks noGrp="1"/>
          </p:cNvSpPr>
          <p:nvPr>
            <p:ph idx="1"/>
          </p:nvPr>
        </p:nvSpPr>
        <p:spPr/>
        <p:txBody>
          <a:bodyPr/>
          <a:lstStyle/>
          <a:p>
            <a:pPr eaLnBrk="1" hangingPunct="1">
              <a:buNone/>
            </a:pPr>
            <a:r>
              <a:rPr lang="zh-CN" altLang="en-US" sz="3200" dirty="0" smtClean="0"/>
              <a:t>十、姿势</a:t>
            </a:r>
            <a:r>
              <a:rPr lang="zh-CN" altLang="en-US" sz="3200" dirty="0"/>
              <a:t>与步态</a:t>
            </a:r>
          </a:p>
          <a:p>
            <a:pPr lvl="1" eaLnBrk="1" hangingPunct="1"/>
            <a:r>
              <a:rPr lang="zh-CN" altLang="en-US" dirty="0" smtClean="0">
                <a:latin typeface="Times New Roman" pitchFamily="18" charset="0"/>
              </a:rPr>
              <a:t>正常人</a:t>
            </a:r>
          </a:p>
          <a:p>
            <a:pPr lvl="2" eaLnBrk="1" hangingPunct="1"/>
            <a:r>
              <a:rPr lang="zh-CN" altLang="en-US" dirty="0" smtClean="0">
                <a:latin typeface="Times New Roman" pitchFamily="18" charset="0"/>
              </a:rPr>
              <a:t>躯干端正、肢体动作灵活、步态稳健</a:t>
            </a:r>
          </a:p>
          <a:p>
            <a:pPr lvl="1" eaLnBrk="1" hangingPunct="1"/>
            <a:r>
              <a:rPr lang="zh-CN" altLang="en-US" dirty="0" smtClean="0">
                <a:latin typeface="Times New Roman" pitchFamily="18" charset="0"/>
              </a:rPr>
              <a:t>异常表现</a:t>
            </a:r>
          </a:p>
          <a:p>
            <a:pPr lvl="2" eaLnBrk="1" hangingPunct="1"/>
            <a:r>
              <a:rPr lang="zh-CN" altLang="en-US" dirty="0" smtClean="0">
                <a:latin typeface="Times New Roman" pitchFamily="18" charset="0"/>
              </a:rPr>
              <a:t>蹒跚步态、醉酒步态、慌张步态、跨阈步态等</a:t>
            </a:r>
          </a:p>
          <a:p>
            <a:pPr lvl="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跨阈步态"/>
          <p:cNvPicPr>
            <a:picLocks noChangeAspect="1" noChangeArrowheads="1"/>
          </p:cNvPicPr>
          <p:nvPr/>
        </p:nvPicPr>
        <p:blipFill>
          <a:blip r:embed="rId2"/>
          <a:srcRect b="7331"/>
          <a:stretch>
            <a:fillRect/>
          </a:stretch>
        </p:blipFill>
        <p:spPr bwMode="auto">
          <a:xfrm>
            <a:off x="5190393" y="3904238"/>
            <a:ext cx="1152517" cy="1798636"/>
          </a:xfrm>
          <a:prstGeom prst="rect">
            <a:avLst/>
          </a:prstGeom>
          <a:noFill/>
          <a:ln w="9525">
            <a:noFill/>
            <a:miter lim="800000"/>
            <a:headEnd/>
            <a:tailEnd/>
          </a:ln>
        </p:spPr>
      </p:pic>
      <p:pic>
        <p:nvPicPr>
          <p:cNvPr id="6" name="Picture 5" descr="慌张步态"/>
          <p:cNvPicPr>
            <a:picLocks noChangeAspect="1" noChangeArrowheads="1"/>
          </p:cNvPicPr>
          <p:nvPr/>
        </p:nvPicPr>
        <p:blipFill>
          <a:blip r:embed="rId3"/>
          <a:srcRect/>
          <a:stretch>
            <a:fillRect/>
          </a:stretch>
        </p:blipFill>
        <p:spPr bwMode="auto">
          <a:xfrm>
            <a:off x="3401045" y="3916924"/>
            <a:ext cx="1640123" cy="2000264"/>
          </a:xfrm>
          <a:prstGeom prst="rect">
            <a:avLst/>
          </a:prstGeom>
          <a:noFill/>
          <a:ln w="9525">
            <a:noFill/>
            <a:miter lim="800000"/>
            <a:headEnd/>
            <a:tailEnd/>
          </a:ln>
        </p:spPr>
      </p:pic>
      <p:pic>
        <p:nvPicPr>
          <p:cNvPr id="7" name="Picture 6" descr="剪刀步态"/>
          <p:cNvPicPr>
            <a:picLocks noChangeAspect="1" noChangeArrowheads="1"/>
          </p:cNvPicPr>
          <p:nvPr/>
        </p:nvPicPr>
        <p:blipFill>
          <a:blip r:embed="rId4" cstate="screen"/>
          <a:srcRect b="9744"/>
          <a:stretch>
            <a:fillRect/>
          </a:stretch>
        </p:blipFill>
        <p:spPr bwMode="auto">
          <a:xfrm>
            <a:off x="6476276" y="3975676"/>
            <a:ext cx="1073236" cy="1655760"/>
          </a:xfrm>
          <a:prstGeom prst="rect">
            <a:avLst/>
          </a:prstGeom>
          <a:noFill/>
          <a:ln w="9525">
            <a:noFill/>
            <a:miter lim="800000"/>
            <a:headEnd/>
            <a:tailEnd/>
          </a:ln>
        </p:spPr>
      </p:pic>
      <p:sp>
        <p:nvSpPr>
          <p:cNvPr id="8" name="TextBox 7"/>
          <p:cNvSpPr txBox="1"/>
          <p:nvPr/>
        </p:nvSpPr>
        <p:spPr>
          <a:xfrm>
            <a:off x="3630682" y="5917188"/>
            <a:ext cx="1107996" cy="369332"/>
          </a:xfrm>
          <a:prstGeom prst="rect">
            <a:avLst/>
          </a:prstGeom>
          <a:noFill/>
        </p:spPr>
        <p:txBody>
          <a:bodyPr wrap="none" rtlCol="0">
            <a:spAutoFit/>
          </a:bodyPr>
          <a:lstStyle/>
          <a:p>
            <a:r>
              <a:rPr lang="zh-CN" altLang="en-US" dirty="0">
                <a:latin typeface="华文楷体" pitchFamily="2" charset="-122"/>
                <a:ea typeface="华文楷体" pitchFamily="2" charset="-122"/>
              </a:rPr>
              <a:t>慌张步态</a:t>
            </a:r>
          </a:p>
        </p:txBody>
      </p:sp>
      <p:sp>
        <p:nvSpPr>
          <p:cNvPr id="9" name="TextBox 8"/>
          <p:cNvSpPr txBox="1"/>
          <p:nvPr/>
        </p:nvSpPr>
        <p:spPr>
          <a:xfrm>
            <a:off x="5345194" y="5845750"/>
            <a:ext cx="1107996" cy="369332"/>
          </a:xfrm>
          <a:prstGeom prst="rect">
            <a:avLst/>
          </a:prstGeom>
          <a:noFill/>
        </p:spPr>
        <p:txBody>
          <a:bodyPr wrap="none" rtlCol="0">
            <a:spAutoFit/>
          </a:bodyPr>
          <a:lstStyle/>
          <a:p>
            <a:r>
              <a:rPr lang="zh-CN" altLang="en-US" dirty="0">
                <a:latin typeface="华文楷体" pitchFamily="2" charset="-122"/>
                <a:ea typeface="华文楷体" pitchFamily="2" charset="-122"/>
              </a:rPr>
              <a:t>跨阈步态</a:t>
            </a:r>
          </a:p>
        </p:txBody>
      </p:sp>
      <p:sp>
        <p:nvSpPr>
          <p:cNvPr id="10" name="TextBox 9"/>
          <p:cNvSpPr txBox="1"/>
          <p:nvPr/>
        </p:nvSpPr>
        <p:spPr>
          <a:xfrm>
            <a:off x="6631078" y="5774312"/>
            <a:ext cx="1107996" cy="369332"/>
          </a:xfrm>
          <a:prstGeom prst="rect">
            <a:avLst/>
          </a:prstGeom>
          <a:noFill/>
        </p:spPr>
        <p:txBody>
          <a:bodyPr wrap="none" rtlCol="0">
            <a:spAutoFit/>
          </a:bodyPr>
          <a:lstStyle/>
          <a:p>
            <a:r>
              <a:rPr lang="zh-CN" altLang="en-US" dirty="0">
                <a:latin typeface="华文楷体" pitchFamily="2" charset="-122"/>
                <a:ea typeface="华文楷体" pitchFamily="2" charset="-122"/>
              </a:rPr>
              <a:t>剪刀步态</a:t>
            </a:r>
          </a:p>
        </p:txBody>
      </p:sp>
    </p:spTree>
    <p:extLst>
      <p:ext uri="{BB962C8B-B14F-4D97-AF65-F5344CB8AC3E}">
        <p14:creationId xmlns:p14="http://schemas.microsoft.com/office/powerpoint/2010/main" val="33847691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皮肤评估</a:t>
            </a:r>
            <a:endParaRPr lang="zh-CN" altLang="en-US" dirty="0"/>
          </a:p>
        </p:txBody>
      </p:sp>
      <p:sp>
        <p:nvSpPr>
          <p:cNvPr id="3" name="内容占位符 2"/>
          <p:cNvSpPr>
            <a:spLocks noGrp="1"/>
          </p:cNvSpPr>
          <p:nvPr>
            <p:ph idx="1"/>
          </p:nvPr>
        </p:nvSpPr>
        <p:spPr/>
        <p:txBody>
          <a:bodyPr/>
          <a:lstStyle/>
          <a:p>
            <a:pPr eaLnBrk="1" hangingPunct="1">
              <a:buNone/>
            </a:pPr>
            <a:r>
              <a:rPr lang="zh-CN" altLang="en-US" dirty="0" smtClean="0"/>
              <a:t>一、颜色</a:t>
            </a:r>
            <a:endParaRPr lang="en-US" altLang="zh-CN" dirty="0" smtClean="0">
              <a:latin typeface="Times New Roman" pitchFamily="18" charset="0"/>
            </a:endParaRPr>
          </a:p>
          <a:p>
            <a:pPr lvl="1" eaLnBrk="1" hangingPunct="1"/>
            <a:r>
              <a:rPr lang="zh-CN" altLang="en-US" dirty="0" smtClean="0">
                <a:latin typeface="Times New Roman" pitchFamily="18" charset="0"/>
              </a:rPr>
              <a:t>相关因素</a:t>
            </a:r>
          </a:p>
          <a:p>
            <a:pPr lvl="2" eaLnBrk="1" hangingPunct="1"/>
            <a:r>
              <a:rPr dirty="0">
                <a:latin typeface="Times New Roman" pitchFamily="18" charset="0"/>
              </a:rPr>
              <a:t>毛细血管的分布、血液充盈程度、色素多少、皮下脂肪的厚度</a:t>
            </a:r>
          </a:p>
          <a:p>
            <a:pPr lvl="1" eaLnBrk="1" hangingPunct="1"/>
            <a:r>
              <a:rPr lang="zh-CN" altLang="en-US" dirty="0" smtClean="0">
                <a:latin typeface="Times New Roman" pitchFamily="18" charset="0"/>
              </a:rPr>
              <a:t>主要改变</a:t>
            </a:r>
          </a:p>
          <a:p>
            <a:pPr marL="914400" lvl="2" indent="0" eaLnBrk="1" hangingPunct="1">
              <a:buNone/>
            </a:pPr>
            <a:r>
              <a:rPr lang="en-US" dirty="0" smtClean="0">
                <a:latin typeface="Times New Roman" pitchFamily="18" charset="0"/>
              </a:rPr>
              <a:t>1.</a:t>
            </a:r>
            <a:r>
              <a:rPr dirty="0" smtClean="0">
                <a:latin typeface="Times New Roman" pitchFamily="18" charset="0"/>
              </a:rPr>
              <a:t>苍白</a:t>
            </a:r>
            <a:endParaRPr lang="en-US" altLang="zh-CN" dirty="0">
              <a:latin typeface="Times New Roman" pitchFamily="18" charset="0"/>
            </a:endParaRPr>
          </a:p>
          <a:p>
            <a:pPr lvl="3" eaLnBrk="1" hangingPunct="1"/>
            <a:r>
              <a:rPr sz="2800" dirty="0">
                <a:latin typeface="Times New Roman" pitchFamily="18" charset="0"/>
              </a:rPr>
              <a:t>原因</a:t>
            </a:r>
            <a:endParaRPr lang="en-US" sz="2800" dirty="0">
              <a:latin typeface="Times New Roman" pitchFamily="18" charset="0"/>
            </a:endParaRPr>
          </a:p>
          <a:p>
            <a:pPr lvl="4" eaLnBrk="1" hangingPunct="1"/>
            <a:r>
              <a:rPr dirty="0"/>
              <a:t>贫血、末梢血管痉挛或充盈不足</a:t>
            </a:r>
            <a:endParaRPr lang="en-US" dirty="0"/>
          </a:p>
          <a:p>
            <a:pPr lvl="3" eaLnBrk="1" hangingPunct="1"/>
            <a:r>
              <a:rPr altLang="en-US" sz="2800" dirty="0">
                <a:latin typeface="Times New Roman" pitchFamily="18" charset="0"/>
              </a:rPr>
              <a:t>评估部位</a:t>
            </a:r>
            <a:endParaRPr lang="en-US" altLang="en-US" sz="2800" dirty="0">
              <a:latin typeface="Times New Roman" pitchFamily="18" charset="0"/>
            </a:endParaRPr>
          </a:p>
          <a:p>
            <a:pPr lvl="4" eaLnBrk="1" hangingPunct="1"/>
            <a:r>
              <a:rPr dirty="0"/>
              <a:t>颜面、结膜、口唇、指甲</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结膜苍白1"/>
          <p:cNvPicPr>
            <a:picLocks noChangeAspect="1" noChangeArrowheads="1"/>
          </p:cNvPicPr>
          <p:nvPr/>
        </p:nvPicPr>
        <p:blipFill>
          <a:blip r:embed="rId2"/>
          <a:srcRect/>
          <a:stretch>
            <a:fillRect/>
          </a:stretch>
        </p:blipFill>
        <p:spPr bwMode="auto">
          <a:xfrm>
            <a:off x="8453454" y="3757147"/>
            <a:ext cx="1493490" cy="1291102"/>
          </a:xfrm>
          <a:prstGeom prst="rect">
            <a:avLst/>
          </a:prstGeom>
          <a:noFill/>
          <a:ln w="9525">
            <a:noFill/>
            <a:miter lim="800000"/>
            <a:headEnd/>
            <a:tailEnd/>
          </a:ln>
        </p:spPr>
      </p:pic>
    </p:spTree>
    <p:extLst>
      <p:ext uri="{BB962C8B-B14F-4D97-AF65-F5344CB8AC3E}">
        <p14:creationId xmlns:p14="http://schemas.microsoft.com/office/powerpoint/2010/main" val="3960550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a:xfrm>
            <a:off x="-314142" y="1376467"/>
            <a:ext cx="9410538" cy="5033978"/>
          </a:xfrm>
        </p:spPr>
        <p:txBody>
          <a:bodyPr/>
          <a:lstStyle/>
          <a:p>
            <a:pPr marL="914400" lvl="2" indent="0">
              <a:buNone/>
            </a:pPr>
            <a:r>
              <a:rPr lang="en-US" altLang="zh-CN" dirty="0" smtClean="0"/>
              <a:t>2.</a:t>
            </a:r>
            <a:r>
              <a:rPr lang="zh-CN" altLang="en-US" dirty="0" smtClean="0"/>
              <a:t>发红</a:t>
            </a:r>
            <a:endParaRPr lang="en-US" altLang="zh-CN" dirty="0" smtClean="0"/>
          </a:p>
          <a:p>
            <a:pPr lvl="3"/>
            <a:r>
              <a:rPr lang="zh-CN" altLang="en-US" dirty="0" smtClean="0"/>
              <a:t>毛细血管扩张充血、血流加速以及红细胞数量增多</a:t>
            </a:r>
            <a:endParaRPr lang="en-US" altLang="zh-CN" dirty="0" smtClean="0"/>
          </a:p>
          <a:p>
            <a:pPr lvl="3"/>
            <a:r>
              <a:rPr dirty="0" smtClean="0"/>
              <a:t>常见于酒后、发热性疾病等</a:t>
            </a:r>
            <a:endParaRPr lang="en-US" altLang="zh-CN" dirty="0" smtClean="0"/>
          </a:p>
          <a:p>
            <a:pPr marL="914400" lvl="2" indent="0">
              <a:buNone/>
            </a:pPr>
            <a:r>
              <a:rPr lang="en-US" altLang="en-US" dirty="0" smtClean="0"/>
              <a:t>3.</a:t>
            </a:r>
            <a:r>
              <a:rPr altLang="en-US" dirty="0" smtClean="0"/>
              <a:t>发绀</a:t>
            </a:r>
            <a:endParaRPr lang="en-US" altLang="en-US" dirty="0" smtClean="0"/>
          </a:p>
          <a:p>
            <a:pPr lvl="3"/>
            <a:r>
              <a:rPr dirty="0" smtClean="0"/>
              <a:t>单位容积血液中还原血红蛋白</a:t>
            </a:r>
            <a:r>
              <a:rPr lang="zh-CN" altLang="en-US" dirty="0" smtClean="0">
                <a:latin typeface="楷体_GB2312"/>
                <a:ea typeface="楷体_GB2312"/>
              </a:rPr>
              <a:t>↑</a:t>
            </a:r>
            <a:endParaRPr lang="en-US" dirty="0" smtClean="0"/>
          </a:p>
          <a:p>
            <a:pPr lvl="3"/>
            <a:r>
              <a:rPr altLang="en-US" dirty="0" smtClean="0"/>
              <a:t>常见于</a:t>
            </a:r>
            <a:r>
              <a:rPr dirty="0">
                <a:solidFill>
                  <a:srgbClr val="0070C0"/>
                </a:solidFill>
              </a:rPr>
              <a:t>心肺功能不全</a:t>
            </a:r>
            <a:endParaRPr lang="en-US" dirty="0">
              <a:solidFill>
                <a:srgbClr val="0070C0"/>
              </a:solidFill>
            </a:endParaRPr>
          </a:p>
          <a:p>
            <a:pPr lvl="3"/>
            <a:r>
              <a:rPr altLang="en-US" dirty="0" smtClean="0"/>
              <a:t>评估部位</a:t>
            </a:r>
            <a:endParaRPr lang="en-US" altLang="en-US" dirty="0" smtClean="0"/>
          </a:p>
          <a:p>
            <a:pPr lvl="4"/>
            <a:r>
              <a:rPr dirty="0"/>
              <a:t>口唇、面颊、肢端、耳廓</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2" descr="皮肤发红1"/>
          <p:cNvPicPr>
            <a:picLocks noChangeAspect="1" noChangeArrowheads="1"/>
          </p:cNvPicPr>
          <p:nvPr/>
        </p:nvPicPr>
        <p:blipFill>
          <a:blip r:embed="rId2" cstate="screen"/>
          <a:srcRect/>
          <a:stretch>
            <a:fillRect/>
          </a:stretch>
        </p:blipFill>
        <p:spPr bwMode="auto">
          <a:xfrm>
            <a:off x="9310678" y="1571612"/>
            <a:ext cx="1104896" cy="1032478"/>
          </a:xfrm>
          <a:prstGeom prst="rect">
            <a:avLst/>
          </a:prstGeom>
          <a:noFill/>
          <a:ln w="9525">
            <a:noFill/>
            <a:miter lim="800000"/>
            <a:headEnd/>
            <a:tailEnd/>
          </a:ln>
        </p:spPr>
      </p:pic>
      <p:pic>
        <p:nvPicPr>
          <p:cNvPr id="6" name="Picture 6" descr="口唇紫绀"/>
          <p:cNvPicPr>
            <a:picLocks noChangeAspect="1" noChangeArrowheads="1"/>
          </p:cNvPicPr>
          <p:nvPr/>
        </p:nvPicPr>
        <p:blipFill>
          <a:blip r:embed="rId3"/>
          <a:srcRect/>
          <a:stretch>
            <a:fillRect/>
          </a:stretch>
        </p:blipFill>
        <p:spPr bwMode="auto">
          <a:xfrm>
            <a:off x="9310678" y="3571877"/>
            <a:ext cx="1357322" cy="1120819"/>
          </a:xfrm>
          <a:prstGeom prst="rect">
            <a:avLst/>
          </a:prstGeom>
          <a:noFill/>
          <a:ln w="9525">
            <a:noFill/>
            <a:miter lim="800000"/>
            <a:headEnd/>
            <a:tailEnd/>
          </a:ln>
        </p:spPr>
      </p:pic>
    </p:spTree>
    <p:extLst>
      <p:ext uri="{BB962C8B-B14F-4D97-AF65-F5344CB8AC3E}">
        <p14:creationId xmlns:p14="http://schemas.microsoft.com/office/powerpoint/2010/main" val="193981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a:xfrm>
            <a:off x="0" y="2013076"/>
            <a:ext cx="7843246" cy="5033978"/>
          </a:xfrm>
        </p:spPr>
        <p:txBody>
          <a:bodyPr/>
          <a:lstStyle/>
          <a:p>
            <a:pPr marL="914400" lvl="2" indent="0">
              <a:buNone/>
            </a:pPr>
            <a:r>
              <a:rPr lang="en-US" altLang="en-US" dirty="0" smtClean="0"/>
              <a:t>4.</a:t>
            </a:r>
            <a:r>
              <a:rPr altLang="en-US" dirty="0" smtClean="0"/>
              <a:t>黄染</a:t>
            </a:r>
            <a:endParaRPr lang="en-US" altLang="en-US" dirty="0" smtClean="0"/>
          </a:p>
          <a:p>
            <a:pPr lvl="3"/>
            <a:r>
              <a:rPr dirty="0" smtClean="0"/>
              <a:t>血中总胆红素浓度</a:t>
            </a:r>
            <a:r>
              <a:rPr lang="zh-CN" altLang="en-US" dirty="0" smtClean="0">
                <a:latin typeface="楷体_GB2312"/>
                <a:ea typeface="楷体_GB2312"/>
              </a:rPr>
              <a:t>↑</a:t>
            </a:r>
            <a:endParaRPr lang="en-US" altLang="zh-CN" dirty="0" smtClean="0">
              <a:latin typeface="楷体_GB2312"/>
              <a:ea typeface="楷体_GB2312"/>
            </a:endParaRPr>
          </a:p>
          <a:p>
            <a:pPr lvl="3"/>
            <a:r>
              <a:rPr dirty="0"/>
              <a:t>初期仅见于巩膜和软腭黏膜，黄疸明显时才见于皮肤</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D:\书稿\身体评估录像\2009\照片-地坛\照片 012.jpg"/>
          <p:cNvPicPr>
            <a:picLocks noChangeAspect="1" noChangeArrowheads="1"/>
          </p:cNvPicPr>
          <p:nvPr/>
        </p:nvPicPr>
        <p:blipFill>
          <a:blip r:embed="rId2" cstate="screen"/>
          <a:srcRect/>
          <a:stretch>
            <a:fillRect/>
          </a:stretch>
        </p:blipFill>
        <p:spPr bwMode="auto">
          <a:xfrm>
            <a:off x="8331200" y="2374245"/>
            <a:ext cx="1408741" cy="1214432"/>
          </a:xfrm>
          <a:prstGeom prst="rect">
            <a:avLst/>
          </a:prstGeom>
          <a:noFill/>
          <a:ln w="9525">
            <a:noFill/>
            <a:miter lim="800000"/>
            <a:headEnd/>
            <a:tailEnd/>
          </a:ln>
        </p:spPr>
      </p:pic>
    </p:spTree>
    <p:extLst>
      <p:ext uri="{BB962C8B-B14F-4D97-AF65-F5344CB8AC3E}">
        <p14:creationId xmlns:p14="http://schemas.microsoft.com/office/powerpoint/2010/main" val="26018281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endParaRPr lang="zh-CN" altLang="en-US" dirty="0" smtClean="0"/>
          </a:p>
        </p:txBody>
      </p:sp>
      <p:sp>
        <p:nvSpPr>
          <p:cNvPr id="3" name="内容占位符 2"/>
          <p:cNvSpPr>
            <a:spLocks noGrp="1"/>
          </p:cNvSpPr>
          <p:nvPr>
            <p:ph idx="1"/>
          </p:nvPr>
        </p:nvSpPr>
        <p:spPr/>
        <p:txBody>
          <a:bodyPr/>
          <a:lstStyle/>
          <a:p>
            <a:pPr algn="just" eaLnBrk="1" hangingPunct="1">
              <a:buNone/>
            </a:pPr>
            <a:r>
              <a:rPr lang="zh-CN" altLang="en-US" sz="3600" dirty="0" smtClean="0"/>
              <a:t>二、湿度</a:t>
            </a:r>
            <a:endParaRPr lang="zh-CN" altLang="en-US" sz="3600" dirty="0"/>
          </a:p>
          <a:p>
            <a:pPr lvl="1" algn="just" eaLnBrk="1" hangingPunct="1"/>
            <a:r>
              <a:rPr sz="3200" dirty="0">
                <a:latin typeface="Times New Roman" pitchFamily="18" charset="0"/>
              </a:rPr>
              <a:t>出汗情况</a:t>
            </a:r>
          </a:p>
          <a:p>
            <a:pPr lvl="2" algn="just" eaLnBrk="1" hangingPunct="1"/>
            <a:r>
              <a:rPr sz="3200" dirty="0">
                <a:latin typeface="Times New Roman" pitchFamily="18" charset="0"/>
                <a:ea typeface="华文新魏" pitchFamily="2" charset="-122"/>
              </a:rPr>
              <a:t>出汗过多、过少</a:t>
            </a:r>
          </a:p>
          <a:p>
            <a:pPr lvl="2" algn="just" eaLnBrk="1" hangingPunct="1"/>
            <a:r>
              <a:rPr sz="3200" dirty="0">
                <a:latin typeface="Times New Roman" pitchFamily="18" charset="0"/>
                <a:ea typeface="华文新魏" pitchFamily="2" charset="-122"/>
              </a:rPr>
              <a:t>冷汗、盗汗</a:t>
            </a:r>
          </a:p>
          <a:p>
            <a:pPr lvl="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899919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a:xfrm>
            <a:off x="0" y="1503789"/>
            <a:ext cx="7810512" cy="5033978"/>
          </a:xfrm>
        </p:spPr>
        <p:txBody>
          <a:bodyPr/>
          <a:lstStyle/>
          <a:p>
            <a:pPr algn="just" eaLnBrk="1" hangingPunct="1">
              <a:buNone/>
            </a:pPr>
            <a:r>
              <a:rPr lang="zh-CN" altLang="en-US" sz="3200" dirty="0" smtClean="0"/>
              <a:t>三、弹性</a:t>
            </a:r>
            <a:endParaRPr lang="zh-CN" altLang="en-US" sz="3200" dirty="0"/>
          </a:p>
          <a:p>
            <a:pPr lvl="1" algn="just" eaLnBrk="1" hangingPunct="1"/>
            <a:r>
              <a:rPr lang="zh-CN" altLang="en-US" dirty="0" smtClean="0">
                <a:latin typeface="Times New Roman" pitchFamily="18" charset="0"/>
              </a:rPr>
              <a:t>弹性良好</a:t>
            </a:r>
            <a:endParaRPr lang="en-US" altLang="zh-CN" dirty="0" smtClean="0">
              <a:latin typeface="Times New Roman" pitchFamily="18" charset="0"/>
            </a:endParaRPr>
          </a:p>
          <a:p>
            <a:pPr lvl="2" algn="just" eaLnBrk="1" hangingPunct="1"/>
            <a:r>
              <a:rPr dirty="0" err="1" smtClean="0">
                <a:latin typeface="Times New Roman" pitchFamily="18" charset="0"/>
              </a:rPr>
              <a:t>用食指和拇指将手背或前臂内侧皮肤捏起</a:t>
            </a:r>
            <a:r>
              <a:rPr dirty="0" err="1">
                <a:latin typeface="Times New Roman" pitchFamily="18" charset="0"/>
              </a:rPr>
              <a:t>，</a:t>
            </a:r>
            <a:r>
              <a:rPr dirty="0" err="1" smtClean="0">
                <a:latin typeface="Times New Roman" pitchFamily="18" charset="0"/>
              </a:rPr>
              <a:t>松手后立即复原</a:t>
            </a:r>
            <a:endParaRPr dirty="0">
              <a:latin typeface="Times New Roman" pitchFamily="18" charset="0"/>
            </a:endParaRPr>
          </a:p>
          <a:p>
            <a:pPr lvl="1" algn="just" eaLnBrk="1" hangingPunct="1"/>
            <a:r>
              <a:rPr lang="zh-CN" altLang="en-US" dirty="0" smtClean="0">
                <a:latin typeface="Times New Roman" pitchFamily="18" charset="0"/>
              </a:rPr>
              <a:t>弹性减退</a:t>
            </a:r>
            <a:endParaRPr lang="en-US" altLang="zh-CN" dirty="0" smtClean="0">
              <a:latin typeface="Times New Roman" pitchFamily="18" charset="0"/>
            </a:endParaRPr>
          </a:p>
          <a:p>
            <a:pPr lvl="2" algn="just" eaLnBrk="1" hangingPunct="1"/>
            <a:r>
              <a:rPr dirty="0" smtClean="0">
                <a:latin typeface="Times New Roman" pitchFamily="18" charset="0"/>
              </a:rPr>
              <a:t>重度脱水</a:t>
            </a:r>
            <a:r>
              <a:rPr dirty="0">
                <a:latin typeface="Times New Roman" pitchFamily="18" charset="0"/>
              </a:rPr>
              <a:t>、慢性消耗性疾病</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皮肤弹性0"/>
          <p:cNvPicPr>
            <a:picLocks noChangeAspect="1" noChangeArrowheads="1"/>
          </p:cNvPicPr>
          <p:nvPr/>
        </p:nvPicPr>
        <p:blipFill>
          <a:blip r:embed="rId2"/>
          <a:srcRect/>
          <a:stretch>
            <a:fillRect/>
          </a:stretch>
        </p:blipFill>
        <p:spPr bwMode="auto">
          <a:xfrm>
            <a:off x="8024827" y="1785926"/>
            <a:ext cx="1635243" cy="1338254"/>
          </a:xfrm>
          <a:prstGeom prst="rect">
            <a:avLst/>
          </a:prstGeom>
          <a:noFill/>
          <a:ln w="9525">
            <a:noFill/>
            <a:miter lim="800000"/>
            <a:headEnd/>
            <a:tailEnd/>
          </a:ln>
        </p:spPr>
      </p:pic>
    </p:spTree>
    <p:extLst>
      <p:ext uri="{BB962C8B-B14F-4D97-AF65-F5344CB8AC3E}">
        <p14:creationId xmlns:p14="http://schemas.microsoft.com/office/powerpoint/2010/main" val="3449650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p:txBody>
          <a:bodyPr/>
          <a:lstStyle/>
          <a:p>
            <a:pPr>
              <a:buNone/>
            </a:pPr>
            <a:r>
              <a:rPr lang="zh-CN" altLang="en-US" dirty="0" smtClean="0"/>
              <a:t>四、</a:t>
            </a:r>
            <a:r>
              <a:rPr lang="zh-CN" altLang="en-US" dirty="0" smtClean="0">
                <a:latin typeface="Times New Roman" pitchFamily="18" charset="0"/>
              </a:rPr>
              <a:t>皮疹</a:t>
            </a:r>
            <a:endParaRPr lang="zh-CN" altLang="en-US" dirty="0" smtClean="0"/>
          </a:p>
          <a:p>
            <a:pPr lvl="1"/>
            <a:r>
              <a:rPr lang="zh-CN" altLang="en-US" b="1" dirty="0" smtClean="0">
                <a:latin typeface="Times New Roman" pitchFamily="18" charset="0"/>
              </a:rPr>
              <a:t>临床意义</a:t>
            </a:r>
            <a:endParaRPr lang="en-US" altLang="zh-CN" b="1" dirty="0" smtClean="0">
              <a:latin typeface="Times New Roman" pitchFamily="18" charset="0"/>
            </a:endParaRPr>
          </a:p>
          <a:p>
            <a:pPr lvl="2"/>
            <a:r>
              <a:rPr dirty="0" smtClean="0">
                <a:latin typeface="Times New Roman" pitchFamily="18" charset="0"/>
              </a:rPr>
              <a:t>常见于传染病</a:t>
            </a:r>
            <a:r>
              <a:rPr dirty="0">
                <a:latin typeface="Times New Roman" pitchFamily="18" charset="0"/>
              </a:rPr>
              <a:t>、皮肤病、</a:t>
            </a:r>
            <a:r>
              <a:rPr dirty="0" smtClean="0">
                <a:latin typeface="Times New Roman" pitchFamily="18" charset="0"/>
              </a:rPr>
              <a:t>药物及某些物质过敏反应</a:t>
            </a:r>
            <a:endParaRPr lang="en-US" dirty="0" smtClean="0">
              <a:latin typeface="Times New Roman" pitchFamily="18" charset="0"/>
            </a:endParaRPr>
          </a:p>
          <a:p>
            <a:pPr lvl="1"/>
            <a:r>
              <a:rPr lang="zh-CN" altLang="en-US" b="1" dirty="0" smtClean="0">
                <a:latin typeface="Times New Roman" pitchFamily="18" charset="0"/>
              </a:rPr>
              <a:t>评估内容</a:t>
            </a:r>
          </a:p>
          <a:p>
            <a:pPr lvl="2"/>
            <a:r>
              <a:rPr dirty="0" smtClean="0">
                <a:latin typeface="Times New Roman" pitchFamily="18" charset="0"/>
              </a:rPr>
              <a:t>出现及消失的时间</a:t>
            </a:r>
            <a:r>
              <a:rPr dirty="0">
                <a:latin typeface="Times New Roman" pitchFamily="18" charset="0"/>
              </a:rPr>
              <a:t>、发展顺序、分布特点、形态大小、</a:t>
            </a:r>
            <a:r>
              <a:rPr dirty="0" smtClean="0">
                <a:latin typeface="Times New Roman" pitchFamily="18" charset="0"/>
              </a:rPr>
              <a:t>颜色等</a:t>
            </a:r>
            <a:endParaRPr lang="en-US" dirty="0" smtClean="0">
              <a:latin typeface="Times New Roman" pitchFamily="18" charset="0"/>
            </a:endParaRPr>
          </a:p>
          <a:p>
            <a:pPr lvl="1"/>
            <a:r>
              <a:rPr lang="zh-CN" altLang="en-US" b="1" dirty="0" smtClean="0">
                <a:latin typeface="Times New Roman" pitchFamily="18" charset="0"/>
              </a:rPr>
              <a:t>常见皮疹</a:t>
            </a:r>
            <a:endParaRPr lang="en-US" dirty="0" smtClean="0">
              <a:latin typeface="Times New Roman" pitchFamily="18" charset="0"/>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6" descr="疱疹"/>
          <p:cNvPicPr>
            <a:picLocks noChangeAspect="1" noChangeArrowheads="1"/>
          </p:cNvPicPr>
          <p:nvPr/>
        </p:nvPicPr>
        <p:blipFill>
          <a:blip r:embed="rId2"/>
          <a:srcRect l="5725" t="7653" r="49619" b="43877"/>
          <a:stretch>
            <a:fillRect/>
          </a:stretch>
        </p:blipFill>
        <p:spPr bwMode="auto">
          <a:xfrm>
            <a:off x="6072851" y="4721758"/>
            <a:ext cx="1114404" cy="904884"/>
          </a:xfrm>
          <a:prstGeom prst="rect">
            <a:avLst/>
          </a:prstGeom>
          <a:noFill/>
          <a:ln w="9525">
            <a:noFill/>
            <a:miter lim="800000"/>
            <a:headEnd/>
            <a:tailEnd/>
          </a:ln>
        </p:spPr>
      </p:pic>
      <p:pic>
        <p:nvPicPr>
          <p:cNvPr id="7" name="Picture 8" descr="荨麻疹0"/>
          <p:cNvPicPr>
            <a:picLocks noChangeAspect="1" noChangeArrowheads="1"/>
          </p:cNvPicPr>
          <p:nvPr/>
        </p:nvPicPr>
        <p:blipFill>
          <a:blip r:embed="rId3"/>
          <a:srcRect l="4640" t="5905" r="40270" b="26772"/>
          <a:stretch>
            <a:fillRect/>
          </a:stretch>
        </p:blipFill>
        <p:spPr bwMode="auto">
          <a:xfrm>
            <a:off x="7644487" y="4650320"/>
            <a:ext cx="1000132" cy="1000132"/>
          </a:xfrm>
          <a:prstGeom prst="rect">
            <a:avLst/>
          </a:prstGeom>
          <a:noFill/>
          <a:ln w="9525">
            <a:noFill/>
            <a:miter lim="800000"/>
            <a:headEnd/>
            <a:tailEnd/>
          </a:ln>
        </p:spPr>
      </p:pic>
      <p:pic>
        <p:nvPicPr>
          <p:cNvPr id="8" name="Picture 9" descr="水痘1"/>
          <p:cNvPicPr>
            <a:picLocks noChangeAspect="1" noChangeArrowheads="1"/>
          </p:cNvPicPr>
          <p:nvPr/>
        </p:nvPicPr>
        <p:blipFill>
          <a:blip r:embed="rId4"/>
          <a:srcRect l="18940" t="28976" r="35605" b="14820"/>
          <a:stretch>
            <a:fillRect/>
          </a:stretch>
        </p:blipFill>
        <p:spPr bwMode="auto">
          <a:xfrm>
            <a:off x="4501216" y="4650320"/>
            <a:ext cx="1066807" cy="1000132"/>
          </a:xfrm>
          <a:prstGeom prst="rect">
            <a:avLst/>
          </a:prstGeom>
          <a:noFill/>
          <a:ln w="9525">
            <a:noFill/>
            <a:miter lim="800000"/>
            <a:headEnd/>
            <a:tailEnd/>
          </a:ln>
        </p:spPr>
      </p:pic>
      <p:sp>
        <p:nvSpPr>
          <p:cNvPr id="9" name="TextBox 8"/>
          <p:cNvSpPr txBox="1"/>
          <p:nvPr/>
        </p:nvSpPr>
        <p:spPr>
          <a:xfrm>
            <a:off x="3143894" y="5721890"/>
            <a:ext cx="646331" cy="369332"/>
          </a:xfrm>
          <a:prstGeom prst="rect">
            <a:avLst/>
          </a:prstGeom>
          <a:noFill/>
        </p:spPr>
        <p:txBody>
          <a:bodyPr wrap="none" rtlCol="0">
            <a:spAutoFit/>
          </a:bodyPr>
          <a:lstStyle/>
          <a:p>
            <a:r>
              <a:rPr lang="zh-CN" altLang="en-US" dirty="0"/>
              <a:t>丘疹</a:t>
            </a:r>
          </a:p>
        </p:txBody>
      </p:sp>
      <p:sp>
        <p:nvSpPr>
          <p:cNvPr id="10" name="TextBox 9"/>
          <p:cNvSpPr txBox="1"/>
          <p:nvPr/>
        </p:nvSpPr>
        <p:spPr>
          <a:xfrm>
            <a:off x="4644092" y="5721890"/>
            <a:ext cx="877163" cy="369332"/>
          </a:xfrm>
          <a:prstGeom prst="rect">
            <a:avLst/>
          </a:prstGeom>
          <a:noFill/>
        </p:spPr>
        <p:txBody>
          <a:bodyPr wrap="none" rtlCol="0">
            <a:spAutoFit/>
          </a:bodyPr>
          <a:lstStyle/>
          <a:p>
            <a:r>
              <a:rPr lang="zh-CN" altLang="en-US" dirty="0"/>
              <a:t>斑丘疹</a:t>
            </a:r>
          </a:p>
        </p:txBody>
      </p:sp>
      <p:sp>
        <p:nvSpPr>
          <p:cNvPr id="11" name="TextBox 10"/>
          <p:cNvSpPr txBox="1"/>
          <p:nvPr/>
        </p:nvSpPr>
        <p:spPr>
          <a:xfrm>
            <a:off x="6358604" y="5721890"/>
            <a:ext cx="646331" cy="369332"/>
          </a:xfrm>
          <a:prstGeom prst="rect">
            <a:avLst/>
          </a:prstGeom>
          <a:noFill/>
        </p:spPr>
        <p:txBody>
          <a:bodyPr wrap="none" rtlCol="0">
            <a:spAutoFit/>
          </a:bodyPr>
          <a:lstStyle/>
          <a:p>
            <a:r>
              <a:rPr lang="zh-CN" altLang="en-US" dirty="0"/>
              <a:t>疱疹</a:t>
            </a:r>
          </a:p>
        </p:txBody>
      </p:sp>
      <p:sp>
        <p:nvSpPr>
          <p:cNvPr id="12" name="TextBox 11"/>
          <p:cNvSpPr txBox="1"/>
          <p:nvPr/>
        </p:nvSpPr>
        <p:spPr>
          <a:xfrm>
            <a:off x="7715926" y="5721890"/>
            <a:ext cx="877163" cy="369332"/>
          </a:xfrm>
          <a:prstGeom prst="rect">
            <a:avLst/>
          </a:prstGeom>
          <a:noFill/>
        </p:spPr>
        <p:txBody>
          <a:bodyPr wrap="none" rtlCol="0">
            <a:spAutoFit/>
          </a:bodyPr>
          <a:lstStyle/>
          <a:p>
            <a:r>
              <a:rPr lang="zh-CN" altLang="en-US" dirty="0"/>
              <a:t>荨麻疹</a:t>
            </a:r>
          </a:p>
        </p:txBody>
      </p:sp>
      <p:pic>
        <p:nvPicPr>
          <p:cNvPr id="13" name="Picture 6" descr="麻疹-胸腹部"/>
          <p:cNvPicPr>
            <a:picLocks noChangeAspect="1" noChangeArrowheads="1"/>
          </p:cNvPicPr>
          <p:nvPr/>
        </p:nvPicPr>
        <p:blipFill>
          <a:blip r:embed="rId5" cstate="print">
            <a:extLst>
              <a:ext uri="{28A0092B-C50C-407E-A947-70E740481C1C}">
                <a14:useLocalDpi xmlns:a14="http://schemas.microsoft.com/office/drawing/2010/main" val="0"/>
              </a:ext>
            </a:extLst>
          </a:blip>
          <a:srcRect l="34295" t="46198" r="44483" b="28108"/>
          <a:stretch>
            <a:fillRect/>
          </a:stretch>
        </p:blipFill>
        <p:spPr bwMode="auto">
          <a:xfrm>
            <a:off x="2858141" y="4650320"/>
            <a:ext cx="1000132" cy="100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63544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p:txBody>
          <a:bodyPr/>
          <a:lstStyle/>
          <a:p>
            <a:pPr eaLnBrk="1" hangingPunct="1">
              <a:buNone/>
            </a:pPr>
            <a:r>
              <a:rPr lang="zh-CN" altLang="en-US" sz="3400" dirty="0" smtClean="0">
                <a:latin typeface="Times New Roman" pitchFamily="18" charset="0"/>
              </a:rPr>
              <a:t>五、</a:t>
            </a:r>
            <a:r>
              <a:rPr sz="3400" dirty="0" err="1" smtClean="0">
                <a:latin typeface="Times New Roman" pitchFamily="18" charset="0"/>
              </a:rPr>
              <a:t>皮下出血</a:t>
            </a:r>
            <a:endParaRPr sz="3400" dirty="0"/>
          </a:p>
          <a:p>
            <a:pPr lvl="1" eaLnBrk="1" hangingPunct="1"/>
            <a:r>
              <a:rPr sz="3200" dirty="0">
                <a:latin typeface="Times New Roman" pitchFamily="18" charset="0"/>
              </a:rPr>
              <a:t>瘀点 ：</a:t>
            </a:r>
            <a:r>
              <a:rPr sz="3200" dirty="0">
                <a:latin typeface="华文新魏" pitchFamily="2" charset="-122"/>
                <a:ea typeface="华文新魏" pitchFamily="2" charset="-122"/>
              </a:rPr>
              <a:t>直径</a:t>
            </a:r>
            <a:r>
              <a:rPr lang="en-US" altLang="zh-CN" sz="3200" dirty="0">
                <a:latin typeface="华文新魏" pitchFamily="2" charset="-122"/>
                <a:ea typeface="华文新魏" pitchFamily="2" charset="-122"/>
              </a:rPr>
              <a:t>&lt;2mm</a:t>
            </a:r>
          </a:p>
          <a:p>
            <a:pPr lvl="1" eaLnBrk="1" hangingPunct="1"/>
            <a:r>
              <a:rPr sz="3200" dirty="0">
                <a:latin typeface="Times New Roman" pitchFamily="18" charset="0"/>
              </a:rPr>
              <a:t>紫癜 ：</a:t>
            </a:r>
            <a:r>
              <a:rPr sz="3200" dirty="0">
                <a:latin typeface="华文新魏" pitchFamily="2" charset="-122"/>
                <a:ea typeface="华文新魏" pitchFamily="2" charset="-122"/>
              </a:rPr>
              <a:t>直径</a:t>
            </a:r>
            <a:r>
              <a:rPr lang="en-US" altLang="zh-CN" sz="3200" dirty="0">
                <a:latin typeface="华文新魏" pitchFamily="2" charset="-122"/>
                <a:ea typeface="华文新魏" pitchFamily="2" charset="-122"/>
              </a:rPr>
              <a:t>3</a:t>
            </a:r>
            <a:r>
              <a:rPr sz="3200" dirty="0">
                <a:latin typeface="华文新魏" pitchFamily="2" charset="-122"/>
                <a:ea typeface="华文新魏" pitchFamily="2" charset="-122"/>
              </a:rPr>
              <a:t>～</a:t>
            </a:r>
            <a:r>
              <a:rPr lang="en-US" altLang="zh-CN" sz="3200" dirty="0">
                <a:latin typeface="华文新魏" pitchFamily="2" charset="-122"/>
                <a:ea typeface="华文新魏" pitchFamily="2" charset="-122"/>
              </a:rPr>
              <a:t>5mm</a:t>
            </a:r>
            <a:r>
              <a:rPr lang="en-US" altLang="zh-CN" sz="3200" dirty="0">
                <a:latin typeface="Times New Roman" pitchFamily="18" charset="0"/>
              </a:rPr>
              <a:t> </a:t>
            </a:r>
          </a:p>
          <a:p>
            <a:pPr lvl="1" eaLnBrk="1" hangingPunct="1"/>
            <a:r>
              <a:rPr sz="3200" dirty="0">
                <a:latin typeface="Times New Roman" pitchFamily="18" charset="0"/>
              </a:rPr>
              <a:t>瘀斑 ：</a:t>
            </a:r>
            <a:r>
              <a:rPr sz="3200" dirty="0">
                <a:latin typeface="华文新魏" pitchFamily="2" charset="-122"/>
                <a:ea typeface="华文新魏" pitchFamily="2" charset="-122"/>
              </a:rPr>
              <a:t>直径</a:t>
            </a:r>
            <a:r>
              <a:rPr lang="en-US" altLang="zh-CN" sz="3200" dirty="0">
                <a:latin typeface="华文新魏" pitchFamily="2" charset="-122"/>
                <a:ea typeface="华文新魏" pitchFamily="2" charset="-122"/>
              </a:rPr>
              <a:t>&gt;5mm</a:t>
            </a:r>
          </a:p>
          <a:p>
            <a:pPr lvl="1" eaLnBrk="1" hangingPunct="1"/>
            <a:r>
              <a:rPr sz="3200" dirty="0">
                <a:latin typeface="Times New Roman" pitchFamily="18" charset="0"/>
              </a:rPr>
              <a:t>血肿 ：</a:t>
            </a:r>
            <a:r>
              <a:rPr sz="3200" dirty="0">
                <a:latin typeface="华文新魏" pitchFamily="2" charset="-122"/>
                <a:ea typeface="华文新魏" pitchFamily="2" charset="-122"/>
              </a:rPr>
              <a:t>片状</a:t>
            </a:r>
            <a:r>
              <a:rPr lang="en-US" altLang="zh-CN" sz="3200" dirty="0">
                <a:latin typeface="华文新魏" pitchFamily="2" charset="-122"/>
                <a:ea typeface="华文新魏" pitchFamily="2" charset="-122"/>
              </a:rPr>
              <a:t>+</a:t>
            </a:r>
            <a:r>
              <a:rPr sz="3200" dirty="0">
                <a:latin typeface="华文新魏" pitchFamily="2" charset="-122"/>
                <a:ea typeface="华文新魏" pitchFamily="2" charset="-122"/>
              </a:rPr>
              <a:t>显著隆起</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028" descr="紫癜"/>
          <p:cNvPicPr>
            <a:picLocks noChangeAspect="1" noChangeArrowheads="1"/>
          </p:cNvPicPr>
          <p:nvPr/>
        </p:nvPicPr>
        <p:blipFill>
          <a:blip r:embed="rId2"/>
          <a:srcRect l="8882" t="11722" r="19079" b="2153"/>
          <a:stretch>
            <a:fillRect/>
          </a:stretch>
        </p:blipFill>
        <p:spPr bwMode="auto">
          <a:xfrm>
            <a:off x="6881819" y="1214423"/>
            <a:ext cx="1381113" cy="1362211"/>
          </a:xfrm>
          <a:prstGeom prst="rect">
            <a:avLst/>
          </a:prstGeom>
          <a:noFill/>
          <a:ln w="9525">
            <a:noFill/>
            <a:miter lim="800000"/>
            <a:headEnd/>
            <a:tailEnd/>
          </a:ln>
        </p:spPr>
      </p:pic>
      <p:pic>
        <p:nvPicPr>
          <p:cNvPr id="6" name="Picture 1029" descr="瘀斑1"/>
          <p:cNvPicPr>
            <a:picLocks noChangeAspect="1" noChangeArrowheads="1"/>
          </p:cNvPicPr>
          <p:nvPr/>
        </p:nvPicPr>
        <p:blipFill>
          <a:blip r:embed="rId3"/>
          <a:srcRect l="16875" t="23900" r="9999"/>
          <a:stretch>
            <a:fillRect/>
          </a:stretch>
        </p:blipFill>
        <p:spPr bwMode="auto">
          <a:xfrm>
            <a:off x="8810644" y="1500175"/>
            <a:ext cx="1440722" cy="1235069"/>
          </a:xfrm>
          <a:prstGeom prst="rect">
            <a:avLst/>
          </a:prstGeom>
          <a:noFill/>
          <a:ln w="9525">
            <a:noFill/>
            <a:miter lim="800000"/>
            <a:headEnd/>
            <a:tailEnd/>
          </a:ln>
        </p:spPr>
      </p:pic>
      <p:pic>
        <p:nvPicPr>
          <p:cNvPr id="7" name="Picture 1030" descr="血肿-血友病"/>
          <p:cNvPicPr>
            <a:picLocks noChangeAspect="1" noChangeArrowheads="1"/>
          </p:cNvPicPr>
          <p:nvPr/>
        </p:nvPicPr>
        <p:blipFill>
          <a:blip r:embed="rId4"/>
          <a:srcRect l="23544" t="4415" r="16646" b="8442"/>
          <a:stretch>
            <a:fillRect/>
          </a:stretch>
        </p:blipFill>
        <p:spPr bwMode="auto">
          <a:xfrm>
            <a:off x="7739075" y="2857496"/>
            <a:ext cx="1143007" cy="1360722"/>
          </a:xfrm>
          <a:prstGeom prst="rect">
            <a:avLst/>
          </a:prstGeom>
          <a:noFill/>
          <a:ln w="9525">
            <a:noFill/>
            <a:miter lim="800000"/>
            <a:headEnd/>
            <a:tailEnd/>
          </a:ln>
        </p:spPr>
      </p:pic>
    </p:spTree>
    <p:extLst>
      <p:ext uri="{BB962C8B-B14F-4D97-AF65-F5344CB8AC3E}">
        <p14:creationId xmlns:p14="http://schemas.microsoft.com/office/powerpoint/2010/main" val="2557792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a:xfrm>
            <a:off x="380960" y="1214422"/>
            <a:ext cx="10476093" cy="4876800"/>
          </a:xfrm>
        </p:spPr>
        <p:txBody>
          <a:bodyPr/>
          <a:lstStyle/>
          <a:p>
            <a:pPr>
              <a:buNone/>
            </a:pPr>
            <a:r>
              <a:rPr lang="zh-CN" altLang="en-US" dirty="0" smtClean="0"/>
              <a:t>六、压疮</a:t>
            </a:r>
            <a:endParaRPr lang="en-US" altLang="zh-CN" dirty="0" smtClean="0"/>
          </a:p>
          <a:p>
            <a:pPr lvl="1"/>
            <a:r>
              <a:rPr lang="zh-CN" altLang="en-US" dirty="0" smtClean="0"/>
              <a:t>发生机制</a:t>
            </a:r>
            <a:endParaRPr lang="en-US" altLang="zh-CN" dirty="0" smtClean="0"/>
          </a:p>
          <a:p>
            <a:pPr lvl="2"/>
            <a:r>
              <a:rPr lang="zh-CN" altLang="en-US" dirty="0" smtClean="0"/>
              <a:t>局部组织长期受压，血液循环障碍，发生持续性缺血、缺氧、营养不良所致</a:t>
            </a:r>
            <a:endParaRPr lang="en-US" altLang="zh-CN" dirty="0" smtClean="0"/>
          </a:p>
          <a:p>
            <a:pPr lvl="1"/>
            <a:r>
              <a:rPr lang="zh-CN" altLang="en-US" dirty="0" smtClean="0"/>
              <a:t>常见部位</a:t>
            </a:r>
            <a:endParaRPr lang="en-US" altLang="zh-CN" dirty="0" smtClean="0"/>
          </a:p>
          <a:p>
            <a:pPr lvl="2"/>
            <a:r>
              <a:rPr lang="zh-CN" altLang="en-US" dirty="0" smtClean="0"/>
              <a:t>身体受压较大的骨突部位</a:t>
            </a:r>
            <a:endParaRPr lang="en-US" altLang="zh-CN" dirty="0" smtClean="0"/>
          </a:p>
          <a:p>
            <a:pPr lvl="1"/>
            <a:r>
              <a:rPr lang="zh-CN" altLang="en-US" dirty="0" smtClean="0"/>
              <a:t>分期</a:t>
            </a:r>
            <a:endParaRPr lang="en-US" altLang="zh-CN" dirty="0" smtClean="0"/>
          </a:p>
          <a:p>
            <a:pPr lvl="2"/>
            <a:r>
              <a:rPr lang="en-US" altLang="zh-CN" dirty="0" smtClean="0"/>
              <a:t>1</a:t>
            </a:r>
            <a:r>
              <a:rPr dirty="0" smtClean="0"/>
              <a:t>期</a:t>
            </a:r>
            <a:r>
              <a:rPr lang="en-US" altLang="zh-CN" dirty="0" smtClean="0"/>
              <a:t>—4</a:t>
            </a:r>
            <a:r>
              <a:rPr dirty="0" smtClean="0"/>
              <a:t>期</a:t>
            </a:r>
            <a:endParaRPr lang="en-US" dirty="0" smtClean="0"/>
          </a:p>
          <a:p>
            <a:pPr lvl="1"/>
            <a:r>
              <a:rPr lang="zh-CN" altLang="en-US" dirty="0" smtClean="0"/>
              <a:t>高危人群</a:t>
            </a:r>
            <a:endParaRPr lang="en-US" altLang="zh-CN" dirty="0" smtClean="0"/>
          </a:p>
          <a:p>
            <a:pPr lvl="2"/>
            <a:r>
              <a:rPr dirty="0" smtClean="0"/>
              <a:t>压疮评估量表</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8" name="Picture 5"/>
          <p:cNvPicPr>
            <a:picLocks noChangeAspect="1" noChangeArrowheads="1"/>
          </p:cNvPicPr>
          <p:nvPr/>
        </p:nvPicPr>
        <p:blipFill>
          <a:blip r:embed="rId2"/>
          <a:srcRect l="1874" t="2500" r="15625" b="17500"/>
          <a:stretch>
            <a:fillRect/>
          </a:stretch>
        </p:blipFill>
        <p:spPr bwMode="auto">
          <a:xfrm>
            <a:off x="7739074" y="3286124"/>
            <a:ext cx="2062772" cy="1500198"/>
          </a:xfrm>
          <a:prstGeom prst="rect">
            <a:avLst/>
          </a:prstGeom>
          <a:noFill/>
          <a:ln w="9525">
            <a:noFill/>
            <a:miter lim="800000"/>
            <a:headEnd/>
            <a:tailEnd/>
          </a:ln>
        </p:spPr>
      </p:pic>
    </p:spTree>
    <p:extLst>
      <p:ext uri="{BB962C8B-B14F-4D97-AF65-F5344CB8AC3E}">
        <p14:creationId xmlns:p14="http://schemas.microsoft.com/office/powerpoint/2010/main" val="3982400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Times New Roman" pitchFamily="18" charset="0"/>
              </a:rPr>
              <a:t>概述</a:t>
            </a:r>
            <a:endParaRPr lang="zh-CN" altLang="en-US" dirty="0"/>
          </a:p>
        </p:txBody>
      </p:sp>
      <p:sp>
        <p:nvSpPr>
          <p:cNvPr id="3" name="内容占位符 2"/>
          <p:cNvSpPr>
            <a:spLocks noGrp="1"/>
          </p:cNvSpPr>
          <p:nvPr>
            <p:ph idx="1"/>
          </p:nvPr>
        </p:nvSpPr>
        <p:spPr/>
        <p:txBody>
          <a:bodyPr/>
          <a:lstStyle/>
          <a:p>
            <a:pPr algn="just" eaLnBrk="1" hangingPunct="1">
              <a:spcBef>
                <a:spcPts val="0"/>
              </a:spcBef>
            </a:pPr>
            <a:r>
              <a:rPr lang="zh-CN" altLang="en-US" dirty="0" smtClean="0"/>
              <a:t>身体评估的注意事项</a:t>
            </a:r>
            <a:endParaRPr lang="en-US" altLang="zh-CN" dirty="0" smtClean="0"/>
          </a:p>
          <a:p>
            <a:pPr lvl="1" algn="just" eaLnBrk="1" hangingPunct="1">
              <a:spcBef>
                <a:spcPts val="0"/>
              </a:spcBef>
            </a:pPr>
            <a:r>
              <a:rPr lang="zh-CN" altLang="en-US" dirty="0" smtClean="0">
                <a:latin typeface="隶书" pitchFamily="49" charset="-122"/>
                <a:ea typeface="隶书" pitchFamily="49" charset="-122"/>
              </a:rPr>
              <a:t>检查前的准备</a:t>
            </a:r>
            <a:endParaRPr lang="en-US" altLang="zh-CN" dirty="0" smtClean="0">
              <a:latin typeface="隶书" pitchFamily="49" charset="-122"/>
              <a:ea typeface="隶书" pitchFamily="49" charset="-122"/>
            </a:endParaRPr>
          </a:p>
          <a:p>
            <a:pPr lvl="2" algn="just" eaLnBrk="1" hangingPunct="1">
              <a:spcBef>
                <a:spcPts val="0"/>
              </a:spcBef>
            </a:pPr>
            <a:r>
              <a:rPr altLang="en-US" dirty="0" smtClean="0">
                <a:latin typeface="隶书" pitchFamily="49" charset="-122"/>
                <a:ea typeface="隶书" pitchFamily="49" charset="-122"/>
              </a:rPr>
              <a:t>着装、洗手等</a:t>
            </a:r>
            <a:endParaRPr lang="en-US" altLang="en-US" dirty="0" smtClean="0">
              <a:latin typeface="隶书" pitchFamily="49" charset="-122"/>
              <a:ea typeface="隶书" pitchFamily="49" charset="-122"/>
            </a:endParaRPr>
          </a:p>
          <a:p>
            <a:pPr lvl="2" algn="just" eaLnBrk="1" hangingPunct="1">
              <a:spcBef>
                <a:spcPts val="0"/>
              </a:spcBef>
            </a:pPr>
            <a:r>
              <a:rPr altLang="en-US" dirty="0">
                <a:latin typeface="隶书" pitchFamily="49" charset="-122"/>
                <a:ea typeface="隶书" pitchFamily="49" charset="-122"/>
              </a:rPr>
              <a:t>用品准备</a:t>
            </a:r>
            <a:endParaRPr lang="zh-CN" altLang="en-US" dirty="0" smtClean="0">
              <a:latin typeface="隶书" pitchFamily="49" charset="-122"/>
              <a:ea typeface="隶书" pitchFamily="49" charset="-122"/>
            </a:endParaRPr>
          </a:p>
          <a:p>
            <a:pPr lvl="1" algn="just" eaLnBrk="1" hangingPunct="1">
              <a:spcBef>
                <a:spcPts val="0"/>
              </a:spcBef>
            </a:pPr>
            <a:r>
              <a:rPr lang="zh-CN" altLang="en-US" dirty="0" smtClean="0">
                <a:latin typeface="隶书" pitchFamily="49" charset="-122"/>
                <a:ea typeface="隶书" pitchFamily="49" charset="-122"/>
              </a:rPr>
              <a:t>“爱伤”精神</a:t>
            </a:r>
          </a:p>
          <a:p>
            <a:pPr lvl="1" algn="just" eaLnBrk="1" hangingPunct="1">
              <a:spcBef>
                <a:spcPts val="0"/>
              </a:spcBef>
            </a:pPr>
            <a:r>
              <a:rPr lang="zh-CN" altLang="en-US" dirty="0" smtClean="0">
                <a:latin typeface="隶书" pitchFamily="49" charset="-122"/>
                <a:ea typeface="隶书" pitchFamily="49" charset="-122"/>
              </a:rPr>
              <a:t>适宜的环境</a:t>
            </a:r>
          </a:p>
          <a:p>
            <a:pPr lvl="1" algn="just" eaLnBrk="1" hangingPunct="1">
              <a:spcBef>
                <a:spcPts val="0"/>
              </a:spcBef>
            </a:pPr>
            <a:r>
              <a:rPr lang="zh-CN" altLang="en-US" dirty="0" smtClean="0">
                <a:latin typeface="隶书" pitchFamily="49" charset="-122"/>
                <a:ea typeface="隶书" pitchFamily="49" charset="-122"/>
              </a:rPr>
              <a:t>手法准确、规范</a:t>
            </a:r>
          </a:p>
          <a:p>
            <a:pPr lvl="1" algn="just" eaLnBrk="1" hangingPunct="1">
              <a:spcBef>
                <a:spcPts val="0"/>
              </a:spcBef>
            </a:pPr>
            <a:r>
              <a:rPr lang="zh-CN" altLang="en-US" dirty="0" smtClean="0">
                <a:latin typeface="隶书" pitchFamily="49" charset="-122"/>
                <a:ea typeface="隶书" pitchFamily="49" charset="-122"/>
              </a:rPr>
              <a:t>内容全面、又要重点突出</a:t>
            </a:r>
          </a:p>
          <a:p>
            <a:pPr lvl="1" algn="just" eaLnBrk="1" hangingPunct="1">
              <a:spcBef>
                <a:spcPts val="0"/>
              </a:spcBef>
            </a:pPr>
            <a:r>
              <a:rPr lang="zh-CN" altLang="en-US" dirty="0" smtClean="0">
                <a:latin typeface="隶书" pitchFamily="49" charset="-122"/>
                <a:ea typeface="隶书" pitchFamily="49" charset="-122"/>
              </a:rPr>
              <a:t>按顺序依次进行</a:t>
            </a:r>
          </a:p>
          <a:p>
            <a:pPr lvl="1" algn="just" eaLnBrk="1" hangingPunct="1">
              <a:spcBef>
                <a:spcPts val="0"/>
              </a:spcBef>
            </a:pPr>
            <a:r>
              <a:rPr lang="zh-CN" altLang="en-US" dirty="0" smtClean="0">
                <a:latin typeface="隶书" pitchFamily="49" charset="-122"/>
                <a:ea typeface="隶书" pitchFamily="49" charset="-122"/>
              </a:rPr>
              <a:t>手脑并用</a:t>
            </a:r>
          </a:p>
          <a:p>
            <a:pPr lvl="1" algn="just" eaLnBrk="1" hangingPunct="1">
              <a:spcBef>
                <a:spcPts val="0"/>
              </a:spcBef>
            </a:pPr>
            <a:r>
              <a:rPr lang="zh-CN" altLang="en-US" dirty="0" smtClean="0">
                <a:latin typeface="隶书" pitchFamily="49" charset="-122"/>
                <a:ea typeface="隶书" pitchFamily="49" charset="-122"/>
              </a:rPr>
              <a:t>动态观察</a:t>
            </a:r>
          </a:p>
          <a:p>
            <a:pPr>
              <a:spcBef>
                <a:spcPts val="0"/>
              </a:spcBef>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6" name="Picture 2" descr="暴风截屏20110701032631"/>
          <p:cNvPicPr>
            <a:picLocks noChangeAspect="1" noChangeArrowheads="1"/>
          </p:cNvPicPr>
          <p:nvPr/>
        </p:nvPicPr>
        <p:blipFill>
          <a:blip r:embed="rId2" cstate="screen"/>
          <a:srcRect/>
          <a:stretch>
            <a:fillRect/>
          </a:stretch>
        </p:blipFill>
        <p:spPr bwMode="auto">
          <a:xfrm>
            <a:off x="7239009" y="1500175"/>
            <a:ext cx="2011883" cy="1336691"/>
          </a:xfrm>
          <a:prstGeom prst="rect">
            <a:avLst/>
          </a:prstGeom>
          <a:noFill/>
          <a:ln w="9525">
            <a:noFill/>
            <a:miter lim="800000"/>
            <a:headEnd/>
            <a:tailEnd/>
          </a:ln>
        </p:spPr>
      </p:pic>
    </p:spTree>
    <p:extLst>
      <p:ext uri="{BB962C8B-B14F-4D97-AF65-F5344CB8AC3E}">
        <p14:creationId xmlns:p14="http://schemas.microsoft.com/office/powerpoint/2010/main" val="10964471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endParaRPr lang="zh-CN" altLang="en-US" dirty="0" smtClean="0"/>
          </a:p>
        </p:txBody>
      </p:sp>
      <p:sp>
        <p:nvSpPr>
          <p:cNvPr id="3" name="内容占位符 2"/>
          <p:cNvSpPr>
            <a:spLocks noGrp="1"/>
          </p:cNvSpPr>
          <p:nvPr>
            <p:ph idx="1"/>
          </p:nvPr>
        </p:nvSpPr>
        <p:spPr>
          <a:xfrm>
            <a:off x="190500" y="1214422"/>
            <a:ext cx="7691450" cy="5033978"/>
          </a:xfrm>
        </p:spPr>
        <p:txBody>
          <a:bodyPr/>
          <a:lstStyle/>
          <a:p>
            <a:pPr eaLnBrk="1" hangingPunct="1">
              <a:buNone/>
              <a:defRPr/>
            </a:pPr>
            <a:r>
              <a:rPr lang="zh-CN" altLang="en-US" dirty="0" smtClean="0"/>
              <a:t>七、蜘蛛痣与肝掌</a:t>
            </a:r>
          </a:p>
          <a:p>
            <a:pPr lvl="1" eaLnBrk="1" hangingPunct="1">
              <a:defRPr/>
            </a:pPr>
            <a:r>
              <a:rPr lang="zh-CN" altLang="en-US" dirty="0" smtClean="0">
                <a:latin typeface="Times New Roman" pitchFamily="18" charset="0"/>
              </a:rPr>
              <a:t>蜘蛛痣</a:t>
            </a:r>
            <a:endParaRPr lang="en-US" altLang="zh-CN" dirty="0" smtClean="0">
              <a:latin typeface="Times New Roman" pitchFamily="18" charset="0"/>
            </a:endParaRPr>
          </a:p>
          <a:p>
            <a:pPr lvl="2" eaLnBrk="1" hangingPunct="1">
              <a:buNone/>
              <a:defRPr/>
            </a:pPr>
            <a:r>
              <a:rPr lang="en-US" altLang="zh-CN" dirty="0">
                <a:latin typeface="Times New Roman" pitchFamily="18" charset="0"/>
              </a:rPr>
              <a:t>——</a:t>
            </a:r>
            <a:r>
              <a:rPr dirty="0" smtClean="0"/>
              <a:t>皮肤小</a:t>
            </a:r>
            <a:r>
              <a:rPr lang="en-US" altLang="zh-CN" dirty="0"/>
              <a:t>A</a:t>
            </a:r>
            <a:r>
              <a:rPr dirty="0"/>
              <a:t>分支性扩张所形成的血管痣，形似蜘蛛</a:t>
            </a:r>
            <a:endParaRPr lang="en-US" dirty="0" smtClean="0">
              <a:solidFill>
                <a:srgbClr val="FF0000"/>
              </a:solidFill>
              <a:latin typeface="Times New Roman" pitchFamily="18" charset="0"/>
            </a:endParaRPr>
          </a:p>
          <a:p>
            <a:pPr lvl="2" eaLnBrk="1" hangingPunct="1">
              <a:defRPr/>
            </a:pPr>
            <a:r>
              <a:rPr dirty="0" smtClean="0">
                <a:latin typeface="Times New Roman" pitchFamily="18" charset="0"/>
              </a:rPr>
              <a:t>常见部位</a:t>
            </a:r>
            <a:endParaRPr lang="en-US" dirty="0" smtClean="0">
              <a:latin typeface="Times New Roman" pitchFamily="18" charset="0"/>
            </a:endParaRPr>
          </a:p>
          <a:p>
            <a:pPr lvl="3" eaLnBrk="1" hangingPunct="1">
              <a:defRPr/>
            </a:pPr>
            <a:r>
              <a:rPr dirty="0" smtClean="0">
                <a:latin typeface="Times New Roman" pitchFamily="18" charset="0"/>
              </a:rPr>
              <a:t>上腔静脉分布的区域</a:t>
            </a:r>
            <a:endParaRPr lang="en-US" altLang="zh-CN" dirty="0">
              <a:latin typeface="Times New Roman" pitchFamily="18" charset="0"/>
            </a:endParaRPr>
          </a:p>
          <a:p>
            <a:pPr lvl="1" eaLnBrk="1" hangingPunct="1">
              <a:defRPr/>
            </a:pPr>
            <a:r>
              <a:rPr lang="zh-CN" altLang="en-US" dirty="0" smtClean="0">
                <a:latin typeface="Times New Roman" pitchFamily="18" charset="0"/>
              </a:rPr>
              <a:t>肝掌</a:t>
            </a:r>
            <a:endParaRPr lang="en-US" altLang="zh-CN" dirty="0" smtClean="0">
              <a:latin typeface="Times New Roman" pitchFamily="18" charset="0"/>
            </a:endParaRPr>
          </a:p>
          <a:p>
            <a:pPr lvl="2" eaLnBrk="1" hangingPunct="1">
              <a:defRPr/>
            </a:pPr>
            <a:r>
              <a:rPr altLang="en-US" dirty="0" smtClean="0">
                <a:latin typeface="Times New Roman" pitchFamily="18" charset="0"/>
              </a:rPr>
              <a:t>大小鱼际处皮肤发红，压之褪色</a:t>
            </a:r>
            <a:endParaRPr lang="zh-CN" altLang="en-US" dirty="0" smtClean="0">
              <a:latin typeface="Times New Roman" pitchFamily="18" charset="0"/>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蜘蛛痣"/>
          <p:cNvPicPr>
            <a:picLocks noChangeAspect="1" noChangeArrowheads="1"/>
          </p:cNvPicPr>
          <p:nvPr/>
        </p:nvPicPr>
        <p:blipFill>
          <a:blip r:embed="rId2"/>
          <a:srcRect/>
          <a:stretch>
            <a:fillRect/>
          </a:stretch>
        </p:blipFill>
        <p:spPr bwMode="auto">
          <a:xfrm>
            <a:off x="8956468" y="2895053"/>
            <a:ext cx="1108733" cy="1214434"/>
          </a:xfrm>
          <a:prstGeom prst="rect">
            <a:avLst/>
          </a:prstGeom>
          <a:noFill/>
          <a:ln w="9525">
            <a:noFill/>
            <a:miter lim="800000"/>
            <a:headEnd/>
            <a:tailEnd/>
          </a:ln>
        </p:spPr>
      </p:pic>
      <p:pic>
        <p:nvPicPr>
          <p:cNvPr id="6" name="Picture 5" descr="蜘蛛痣1"/>
          <p:cNvPicPr>
            <a:picLocks noChangeAspect="1" noChangeArrowheads="1"/>
          </p:cNvPicPr>
          <p:nvPr/>
        </p:nvPicPr>
        <p:blipFill>
          <a:blip r:embed="rId3"/>
          <a:srcRect/>
          <a:stretch>
            <a:fillRect/>
          </a:stretch>
        </p:blipFill>
        <p:spPr bwMode="auto">
          <a:xfrm>
            <a:off x="8039104" y="1285860"/>
            <a:ext cx="2628896" cy="1452674"/>
          </a:xfrm>
          <a:prstGeom prst="rect">
            <a:avLst/>
          </a:prstGeom>
          <a:noFill/>
          <a:ln w="9525">
            <a:noFill/>
            <a:miter lim="800000"/>
            <a:headEnd/>
            <a:tailEnd/>
          </a:ln>
        </p:spPr>
      </p:pic>
      <p:pic>
        <p:nvPicPr>
          <p:cNvPr id="7" name="Picture 7" descr="肝掌1"/>
          <p:cNvPicPr>
            <a:picLocks noChangeAspect="1" noChangeArrowheads="1"/>
          </p:cNvPicPr>
          <p:nvPr/>
        </p:nvPicPr>
        <p:blipFill>
          <a:blip r:embed="rId4"/>
          <a:srcRect l="4463" t="7143" b="9523"/>
          <a:stretch>
            <a:fillRect/>
          </a:stretch>
        </p:blipFill>
        <p:spPr bwMode="auto">
          <a:xfrm>
            <a:off x="8553691" y="4266006"/>
            <a:ext cx="1914289" cy="1367362"/>
          </a:xfrm>
          <a:prstGeom prst="rect">
            <a:avLst/>
          </a:prstGeom>
          <a:noFill/>
          <a:ln w="9525">
            <a:noFill/>
            <a:miter lim="800000"/>
            <a:headEnd/>
            <a:tailEnd/>
          </a:ln>
        </p:spPr>
      </p:pic>
      <p:sp>
        <p:nvSpPr>
          <p:cNvPr id="8" name="TextBox 7"/>
          <p:cNvSpPr txBox="1"/>
          <p:nvPr/>
        </p:nvSpPr>
        <p:spPr>
          <a:xfrm>
            <a:off x="2524101" y="5357826"/>
            <a:ext cx="4134465" cy="523220"/>
          </a:xfrm>
          <a:prstGeom prst="rect">
            <a:avLst/>
          </a:prstGeom>
          <a:noFill/>
        </p:spPr>
        <p:txBody>
          <a:bodyPr wrap="none" rtlCol="0">
            <a:spAutoFit/>
          </a:bodyPr>
          <a:lstStyle/>
          <a:p>
            <a:r>
              <a:rPr lang="zh-CN" altLang="en-US" sz="2800" dirty="0">
                <a:solidFill>
                  <a:srgbClr val="1D1496"/>
                </a:solidFill>
                <a:latin typeface="黑体" pitchFamily="2" charset="-122"/>
                <a:ea typeface="黑体" pitchFamily="2" charset="-122"/>
              </a:rPr>
              <a:t>发生机制</a:t>
            </a:r>
            <a:r>
              <a:rPr lang="zh-CN" altLang="en-US" sz="2800" dirty="0"/>
              <a:t>：</a:t>
            </a:r>
            <a:r>
              <a:rPr lang="zh-CN" altLang="en-US" sz="2800" dirty="0">
                <a:solidFill>
                  <a:srgbClr val="7030A0"/>
                </a:solidFill>
                <a:latin typeface="华文楷体" pitchFamily="2" charset="-122"/>
                <a:ea typeface="华文楷体" pitchFamily="2" charset="-122"/>
              </a:rPr>
              <a:t>雌激素灭活↓</a:t>
            </a:r>
          </a:p>
        </p:txBody>
      </p:sp>
    </p:spTree>
    <p:extLst>
      <p:ext uri="{BB962C8B-B14F-4D97-AF65-F5344CB8AC3E}">
        <p14:creationId xmlns:p14="http://schemas.microsoft.com/office/powerpoint/2010/main" val="304615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2" presetClass="entr" presetSubtype="2" fill="hold" nodeType="after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皮肤评估</a:t>
            </a:r>
          </a:p>
        </p:txBody>
      </p:sp>
      <p:sp>
        <p:nvSpPr>
          <p:cNvPr id="3" name="内容占位符 2"/>
          <p:cNvSpPr>
            <a:spLocks noGrp="1"/>
          </p:cNvSpPr>
          <p:nvPr>
            <p:ph idx="1"/>
          </p:nvPr>
        </p:nvSpPr>
        <p:spPr/>
        <p:txBody>
          <a:bodyPr/>
          <a:lstStyle/>
          <a:p>
            <a:pPr algn="just" eaLnBrk="1" hangingPunct="1">
              <a:buNone/>
            </a:pPr>
            <a:r>
              <a:rPr lang="zh-CN" altLang="en-US" sz="2800" dirty="0"/>
              <a:t>（八）水肿</a:t>
            </a:r>
          </a:p>
          <a:p>
            <a:pPr algn="just" eaLnBrk="1" hangingPunct="1">
              <a:buNone/>
            </a:pPr>
            <a:r>
              <a:rPr lang="en-US" altLang="zh-CN" sz="2800" dirty="0">
                <a:solidFill>
                  <a:srgbClr val="660033"/>
                </a:solidFill>
                <a:latin typeface="华文楷体" pitchFamily="2" charset="-122"/>
                <a:ea typeface="华文楷体" pitchFamily="2" charset="-122"/>
              </a:rPr>
              <a:t>——</a:t>
            </a:r>
            <a:r>
              <a:rPr lang="zh-CN" altLang="en-US" sz="2800" dirty="0">
                <a:solidFill>
                  <a:srgbClr val="660033"/>
                </a:solidFill>
                <a:latin typeface="华文楷体" pitchFamily="2" charset="-122"/>
                <a:ea typeface="华文楷体" pitchFamily="2" charset="-122"/>
              </a:rPr>
              <a:t>皮下组织的细胞内、组织间隙液体潴留过多</a:t>
            </a:r>
          </a:p>
          <a:p>
            <a:pPr lvl="1" algn="just" eaLnBrk="1" hangingPunct="1"/>
            <a:r>
              <a:rPr lang="zh-CN" altLang="en-US" sz="2600" dirty="0">
                <a:latin typeface="Times New Roman" pitchFamily="18" charset="0"/>
              </a:rPr>
              <a:t>可凹性水肿</a:t>
            </a:r>
          </a:p>
          <a:p>
            <a:pPr lvl="2" algn="just" eaLnBrk="1" hangingPunct="1">
              <a:buNone/>
            </a:pPr>
            <a:r>
              <a:rPr sz="3000" dirty="0">
                <a:latin typeface="华文新魏" pitchFamily="2" charset="-122"/>
                <a:ea typeface="华文新魏" pitchFamily="2" charset="-122"/>
              </a:rPr>
              <a:t>	</a:t>
            </a:r>
            <a:r>
              <a:rPr lang="en-US" altLang="zh-CN" sz="2200" dirty="0">
                <a:latin typeface="Times New Roman" pitchFamily="18" charset="0"/>
              </a:rPr>
              <a:t>—</a:t>
            </a:r>
            <a:r>
              <a:rPr sz="2400" dirty="0">
                <a:latin typeface="Times New Roman" pitchFamily="18" charset="0"/>
              </a:rPr>
              <a:t>指压后可出现凹陷</a:t>
            </a:r>
          </a:p>
          <a:p>
            <a:pPr lvl="1" algn="just" eaLnBrk="1" hangingPunct="1"/>
            <a:r>
              <a:rPr lang="zh-CN" altLang="en-US" sz="2600" dirty="0">
                <a:latin typeface="Times New Roman" pitchFamily="18" charset="0"/>
              </a:rPr>
              <a:t>检查方法及部位</a:t>
            </a:r>
            <a:endParaRPr lang="en-US" altLang="zh-CN" sz="2600" dirty="0">
              <a:latin typeface="Times New Roman" pitchFamily="18" charset="0"/>
            </a:endParaRPr>
          </a:p>
          <a:p>
            <a:pPr lvl="2" algn="just" eaLnBrk="1" hangingPunct="1"/>
            <a:r>
              <a:rPr sz="2400" dirty="0">
                <a:latin typeface="Times New Roman" pitchFamily="18" charset="0"/>
              </a:rPr>
              <a:t>浅表骨面部位</a:t>
            </a:r>
            <a:endParaRPr lang="en-US" altLang="zh-CN" sz="2400" dirty="0">
              <a:solidFill>
                <a:srgbClr val="FF0000"/>
              </a:solidFill>
              <a:latin typeface="Times New Roman" pitchFamily="18" charset="0"/>
            </a:endParaRPr>
          </a:p>
          <a:p>
            <a:pPr lvl="1" algn="just" eaLnBrk="1" hangingPunct="1"/>
            <a:r>
              <a:rPr lang="zh-CN" altLang="en-US" sz="2600" dirty="0">
                <a:latin typeface="Times New Roman" pitchFamily="18" charset="0"/>
              </a:rPr>
              <a:t>分度</a:t>
            </a:r>
          </a:p>
          <a:p>
            <a:pPr lvl="2" algn="just" eaLnBrk="1" hangingPunct="1"/>
            <a:r>
              <a:rPr lang="en-US" altLang="zh-CN" sz="2400" dirty="0" err="1">
                <a:latin typeface="Times New Roman" pitchFamily="18" charset="0"/>
              </a:rPr>
              <a:t>轻度</a:t>
            </a:r>
            <a:endParaRPr lang="en-US" altLang="zh-CN" sz="2400" dirty="0">
              <a:latin typeface="Times New Roman" pitchFamily="18" charset="0"/>
            </a:endParaRPr>
          </a:p>
          <a:p>
            <a:pPr lvl="2" algn="just" eaLnBrk="1" hangingPunct="1"/>
            <a:r>
              <a:rPr lang="en-US" altLang="zh-CN" sz="2400" dirty="0" err="1">
                <a:latin typeface="Times New Roman" pitchFamily="18" charset="0"/>
              </a:rPr>
              <a:t>中度</a:t>
            </a:r>
            <a:endParaRPr lang="en-US" altLang="zh-CN" sz="2400" dirty="0">
              <a:latin typeface="Times New Roman" pitchFamily="18" charset="0"/>
            </a:endParaRPr>
          </a:p>
          <a:p>
            <a:pPr lvl="2" algn="just" eaLnBrk="1" hangingPunct="1"/>
            <a:r>
              <a:rPr lang="en-US" altLang="zh-CN" sz="2400" dirty="0" err="1">
                <a:latin typeface="Times New Roman" pitchFamily="18" charset="0"/>
              </a:rPr>
              <a:t>重度</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D:\书稿\身体评估录像\2009\交网络学院\新图\IMG_1947.JPG"/>
          <p:cNvPicPr>
            <a:picLocks noChangeAspect="1" noChangeArrowheads="1"/>
          </p:cNvPicPr>
          <p:nvPr/>
        </p:nvPicPr>
        <p:blipFill>
          <a:blip r:embed="rId2" cstate="screen"/>
          <a:srcRect/>
          <a:stretch>
            <a:fillRect/>
          </a:stretch>
        </p:blipFill>
        <p:spPr bwMode="auto">
          <a:xfrm>
            <a:off x="7239008" y="3286124"/>
            <a:ext cx="1928806" cy="1446330"/>
          </a:xfrm>
          <a:prstGeom prst="rect">
            <a:avLst/>
          </a:prstGeom>
          <a:noFill/>
          <a:ln w="9525">
            <a:noFill/>
            <a:miter lim="800000"/>
            <a:headEnd/>
            <a:tailEnd/>
          </a:ln>
        </p:spPr>
      </p:pic>
    </p:spTree>
    <p:extLst>
      <p:ext uri="{BB962C8B-B14F-4D97-AF65-F5344CB8AC3E}">
        <p14:creationId xmlns:p14="http://schemas.microsoft.com/office/powerpoint/2010/main" val="287943842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浅表淋巴结评估</a:t>
            </a:r>
            <a:endParaRPr lang="zh-CN" altLang="en-US" dirty="0"/>
          </a:p>
        </p:txBody>
      </p:sp>
      <p:sp>
        <p:nvSpPr>
          <p:cNvPr id="3" name="内容占位符 2"/>
          <p:cNvSpPr>
            <a:spLocks noGrp="1"/>
          </p:cNvSpPr>
          <p:nvPr>
            <p:ph idx="1"/>
          </p:nvPr>
        </p:nvSpPr>
        <p:spPr>
          <a:xfrm>
            <a:off x="298040" y="1394007"/>
            <a:ext cx="8429575" cy="5033978"/>
          </a:xfrm>
        </p:spPr>
        <p:txBody>
          <a:bodyPr/>
          <a:lstStyle/>
          <a:p>
            <a:r>
              <a:rPr lang="zh-CN" altLang="en-US" dirty="0" smtClean="0">
                <a:latin typeface="Times New Roman" pitchFamily="18" charset="0"/>
              </a:rPr>
              <a:t>检查部位及顺序</a:t>
            </a:r>
            <a:endParaRPr lang="en-US" altLang="zh-CN" dirty="0" smtClean="0">
              <a:latin typeface="Times New Roman" pitchFamily="18" charset="0"/>
            </a:endParaRPr>
          </a:p>
          <a:p>
            <a:pPr lvl="1"/>
            <a:r>
              <a:rPr lang="zh-CN" altLang="en-US" dirty="0" smtClean="0">
                <a:latin typeface="Times New Roman" pitchFamily="18" charset="0"/>
                <a:ea typeface="华文新魏" pitchFamily="2" charset="-122"/>
              </a:rPr>
              <a:t>颌下→颈部→锁骨上窝→腋窝→腹股沟</a:t>
            </a:r>
            <a:endParaRPr lang="en-US" altLang="zh-CN" dirty="0" smtClean="0">
              <a:latin typeface="Times New Roman" pitchFamily="18" charset="0"/>
              <a:ea typeface="华文新魏" pitchFamily="2" charset="-122"/>
            </a:endParaRPr>
          </a:p>
          <a:p>
            <a:pPr eaLnBrk="1" hangingPunct="1"/>
            <a:r>
              <a:rPr lang="zh-CN" altLang="en-US" dirty="0" smtClean="0">
                <a:latin typeface="Times New Roman" pitchFamily="18" charset="0"/>
              </a:rPr>
              <a:t>检查方法</a:t>
            </a:r>
          </a:p>
          <a:p>
            <a:pPr lvl="1" eaLnBrk="1" hangingPunct="1"/>
            <a:r>
              <a:rPr dirty="0" smtClean="0">
                <a:latin typeface="Times New Roman" pitchFamily="18" charset="0"/>
                <a:ea typeface="华文新魏" pitchFamily="2" charset="-122"/>
              </a:rPr>
              <a:t>滑动触诊</a:t>
            </a:r>
            <a:endParaRPr dirty="0">
              <a:latin typeface="Times New Roman" pitchFamily="18" charset="0"/>
              <a:ea typeface="华文新魏" pitchFamily="2" charset="-122"/>
            </a:endParaRPr>
          </a:p>
          <a:p>
            <a:r>
              <a:rPr lang="zh-CN" altLang="en-US" dirty="0" smtClean="0">
                <a:latin typeface="Times New Roman" pitchFamily="18" charset="0"/>
              </a:rPr>
              <a:t>检查内容</a:t>
            </a:r>
            <a:endParaRPr lang="en-US" altLang="zh-CN" dirty="0" smtClean="0">
              <a:latin typeface="Times New Roman" pitchFamily="18" charset="0"/>
            </a:endParaRPr>
          </a:p>
          <a:p>
            <a:pPr lvl="1"/>
            <a:r>
              <a:rPr dirty="0" smtClean="0">
                <a:latin typeface="Times New Roman" pitchFamily="18" charset="0"/>
                <a:ea typeface="华文新魏" pitchFamily="2" charset="-122"/>
              </a:rPr>
              <a:t>大小</a:t>
            </a:r>
            <a:r>
              <a:rPr dirty="0">
                <a:latin typeface="Times New Roman" pitchFamily="18" charset="0"/>
                <a:ea typeface="华文新魏" pitchFamily="2" charset="-122"/>
              </a:rPr>
              <a:t>、数目、压痛、软硬度、局部红肿、活动度</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颈部淋巴结"/>
          <p:cNvPicPr>
            <a:picLocks noChangeAspect="1" noChangeArrowheads="1"/>
          </p:cNvPicPr>
          <p:nvPr/>
        </p:nvPicPr>
        <p:blipFill>
          <a:blip r:embed="rId2" cstate="screen"/>
          <a:srcRect/>
          <a:stretch>
            <a:fillRect/>
          </a:stretch>
        </p:blipFill>
        <p:spPr bwMode="auto">
          <a:xfrm>
            <a:off x="7940568" y="1584811"/>
            <a:ext cx="2820030" cy="2257983"/>
          </a:xfrm>
          <a:prstGeom prst="rect">
            <a:avLst/>
          </a:prstGeom>
          <a:noFill/>
          <a:ln w="9525">
            <a:noFill/>
            <a:miter lim="800000"/>
            <a:headEnd/>
            <a:tailEnd/>
          </a:ln>
        </p:spPr>
      </p:pic>
      <p:pic>
        <p:nvPicPr>
          <p:cNvPr id="6" name="Picture 5" descr="锁骨淋巴结"/>
          <p:cNvPicPr>
            <a:picLocks noChangeAspect="1" noChangeArrowheads="1"/>
          </p:cNvPicPr>
          <p:nvPr/>
        </p:nvPicPr>
        <p:blipFill>
          <a:blip r:embed="rId3"/>
          <a:srcRect/>
          <a:stretch>
            <a:fillRect/>
          </a:stretch>
        </p:blipFill>
        <p:spPr bwMode="auto">
          <a:xfrm>
            <a:off x="1793017" y="4964620"/>
            <a:ext cx="1078102" cy="1005106"/>
          </a:xfrm>
          <a:prstGeom prst="rect">
            <a:avLst/>
          </a:prstGeom>
          <a:noFill/>
          <a:ln w="9525">
            <a:noFill/>
            <a:miter lim="800000"/>
            <a:headEnd/>
            <a:tailEnd/>
          </a:ln>
        </p:spPr>
      </p:pic>
      <p:pic>
        <p:nvPicPr>
          <p:cNvPr id="7" name="Picture 8" descr="颌下淋巴结"/>
          <p:cNvPicPr>
            <a:picLocks noChangeAspect="1" noChangeArrowheads="1"/>
          </p:cNvPicPr>
          <p:nvPr/>
        </p:nvPicPr>
        <p:blipFill>
          <a:blip r:embed="rId4"/>
          <a:srcRect/>
          <a:stretch>
            <a:fillRect/>
          </a:stretch>
        </p:blipFill>
        <p:spPr bwMode="auto">
          <a:xfrm>
            <a:off x="4366096" y="4964620"/>
            <a:ext cx="988012" cy="971545"/>
          </a:xfrm>
          <a:prstGeom prst="rect">
            <a:avLst/>
          </a:prstGeom>
          <a:noFill/>
          <a:ln w="9525">
            <a:noFill/>
            <a:miter lim="800000"/>
            <a:headEnd/>
            <a:tailEnd/>
          </a:ln>
        </p:spPr>
      </p:pic>
    </p:spTree>
    <p:extLst>
      <p:ext uri="{BB962C8B-B14F-4D97-AF65-F5344CB8AC3E}">
        <p14:creationId xmlns:p14="http://schemas.microsoft.com/office/powerpoint/2010/main" val="372031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par>
                          <p:cTn id="7" fill="hold">
                            <p:stCondLst>
                              <p:cond delay="500"/>
                            </p:stCondLst>
                            <p:childTnLst>
                              <p:par>
                                <p:cTn id="8" presetID="3" presetClass="entr" presetSubtype="5"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ox(i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zh-CN" altLang="en-US" dirty="0" smtClean="0"/>
              <a:t>浅表淋巴结</a:t>
            </a:r>
            <a:r>
              <a:rPr lang="zh-CN" altLang="en-US" dirty="0"/>
              <a:t>评估</a:t>
            </a:r>
          </a:p>
        </p:txBody>
      </p:sp>
      <p:sp>
        <p:nvSpPr>
          <p:cNvPr id="3" name="内容占位符 2"/>
          <p:cNvSpPr>
            <a:spLocks noGrp="1"/>
          </p:cNvSpPr>
          <p:nvPr>
            <p:ph idx="1"/>
          </p:nvPr>
        </p:nvSpPr>
        <p:spPr/>
        <p:txBody>
          <a:bodyPr/>
          <a:lstStyle/>
          <a:p>
            <a:pPr eaLnBrk="1" hangingPunct="1"/>
            <a:r>
              <a:rPr lang="zh-CN" altLang="en-US" dirty="0" smtClean="0">
                <a:latin typeface="Times New Roman" pitchFamily="18" charset="0"/>
              </a:rPr>
              <a:t>临床意义</a:t>
            </a:r>
            <a:endParaRPr lang="en-US" altLang="zh-CN" dirty="0" smtClean="0">
              <a:latin typeface="Times New Roman" pitchFamily="18" charset="0"/>
            </a:endParaRPr>
          </a:p>
          <a:p>
            <a:pPr lvl="1" eaLnBrk="1" hangingPunct="1"/>
            <a:r>
              <a:rPr lang="zh-CN" altLang="en-US" dirty="0" smtClean="0">
                <a:latin typeface="Times New Roman" pitchFamily="18" charset="0"/>
              </a:rPr>
              <a:t>根据引流区域寻找原发病灶</a:t>
            </a:r>
          </a:p>
          <a:p>
            <a:pPr lvl="1" eaLnBrk="1" hangingPunct="1"/>
            <a:r>
              <a:rPr dirty="0" smtClean="0">
                <a:latin typeface="Times New Roman" pitchFamily="18" charset="0"/>
              </a:rPr>
              <a:t>常见病因</a:t>
            </a:r>
            <a:endParaRPr lang="en-US" dirty="0" smtClean="0">
              <a:latin typeface="Times New Roman" pitchFamily="18" charset="0"/>
            </a:endParaRPr>
          </a:p>
          <a:p>
            <a:pPr lvl="2" eaLnBrk="1" hangingPunct="1"/>
            <a:r>
              <a:rPr dirty="0" smtClean="0">
                <a:latin typeface="Times New Roman" pitchFamily="18" charset="0"/>
              </a:rPr>
              <a:t>局限性淋巴结肿大</a:t>
            </a:r>
            <a:endParaRPr lang="en-US" dirty="0" smtClean="0">
              <a:latin typeface="Times New Roman" pitchFamily="18" charset="0"/>
            </a:endParaRPr>
          </a:p>
          <a:p>
            <a:pPr lvl="3" eaLnBrk="1" hangingPunct="1"/>
            <a:r>
              <a:rPr dirty="0" smtClean="0">
                <a:latin typeface="Times New Roman" pitchFamily="18" charset="0"/>
              </a:rPr>
              <a:t>非特异性淋巴结炎</a:t>
            </a:r>
            <a:r>
              <a:rPr dirty="0">
                <a:latin typeface="Times New Roman" pitchFamily="18" charset="0"/>
              </a:rPr>
              <a:t>、淋巴结结核、肿瘤转移</a:t>
            </a:r>
          </a:p>
          <a:p>
            <a:pPr lvl="2" eaLnBrk="1" hangingPunct="1"/>
            <a:r>
              <a:rPr dirty="0">
                <a:latin typeface="Times New Roman" pitchFamily="18" charset="0"/>
              </a:rPr>
              <a:t>全身淋巴结肿大</a:t>
            </a:r>
          </a:p>
          <a:p>
            <a:pPr lvl="3" eaLnBrk="1" hangingPunct="1"/>
            <a:r>
              <a:rPr dirty="0">
                <a:latin typeface="Times New Roman" pitchFamily="18" charset="0"/>
              </a:rPr>
              <a:t>淋巴腺炎、淋巴瘤、白血病等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7849821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pPr eaLnBrk="1" hangingPunct="1"/>
            <a:r>
              <a:rPr lang="zh-CN" altLang="en-US" sz="3600" dirty="0" smtClean="0"/>
              <a:t>第三章  头部评估</a:t>
            </a:r>
            <a:endParaRPr lang="en-US" altLang="zh-CN" sz="3600"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2407527073"/>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一、头发与头皮</a:t>
            </a:r>
            <a:endParaRPr lang="zh-CN" altLang="en-US" dirty="0"/>
          </a:p>
        </p:txBody>
      </p:sp>
      <p:sp>
        <p:nvSpPr>
          <p:cNvPr id="3" name="内容占位符 2"/>
          <p:cNvSpPr>
            <a:spLocks noGrp="1"/>
          </p:cNvSpPr>
          <p:nvPr>
            <p:ph idx="1"/>
          </p:nvPr>
        </p:nvSpPr>
        <p:spPr/>
        <p:txBody>
          <a:bodyPr/>
          <a:lstStyle/>
          <a:p>
            <a:r>
              <a:rPr lang="zh-CN" altLang="en-US" dirty="0" smtClean="0"/>
              <a:t>头发</a:t>
            </a:r>
            <a:endParaRPr lang="en-US" altLang="zh-CN" dirty="0" smtClean="0"/>
          </a:p>
          <a:p>
            <a:pPr lvl="1"/>
            <a:r>
              <a:rPr dirty="0" smtClean="0"/>
              <a:t>评估内容</a:t>
            </a:r>
            <a:endParaRPr lang="en-US" dirty="0" smtClean="0"/>
          </a:p>
          <a:p>
            <a:pPr lvl="2"/>
            <a:r>
              <a:rPr dirty="0"/>
              <a:t>头发颜色、疏密度、</a:t>
            </a:r>
            <a:r>
              <a:rPr dirty="0" smtClean="0"/>
              <a:t>有无脱发</a:t>
            </a:r>
            <a:endParaRPr lang="en-US" dirty="0" smtClean="0"/>
          </a:p>
          <a:p>
            <a:pPr lvl="1"/>
            <a:r>
              <a:rPr dirty="0" smtClean="0"/>
              <a:t>常见异常</a:t>
            </a:r>
            <a:endParaRPr lang="en-US" dirty="0" smtClean="0"/>
          </a:p>
          <a:p>
            <a:pPr lvl="2"/>
            <a:r>
              <a:rPr dirty="0" smtClean="0"/>
              <a:t>脱发</a:t>
            </a:r>
            <a:endParaRPr lang="en-US" altLang="zh-CN" dirty="0" smtClean="0"/>
          </a:p>
          <a:p>
            <a:r>
              <a:rPr lang="zh-CN" altLang="en-US" dirty="0" smtClean="0"/>
              <a:t>头皮</a:t>
            </a:r>
          </a:p>
          <a:p>
            <a:pPr lvl="1"/>
            <a:r>
              <a:rPr lang="zh-CN" altLang="en-US" dirty="0" smtClean="0"/>
              <a:t>注意有无头癣、疖、痈、外伤及瘢痕等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2495601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二、头颅</a:t>
            </a:r>
            <a:endParaRPr lang="zh-CN" altLang="en-US" dirty="0"/>
          </a:p>
        </p:txBody>
      </p:sp>
      <p:sp>
        <p:nvSpPr>
          <p:cNvPr id="3" name="内容占位符 2"/>
          <p:cNvSpPr>
            <a:spLocks noGrp="1"/>
          </p:cNvSpPr>
          <p:nvPr>
            <p:ph idx="1"/>
          </p:nvPr>
        </p:nvSpPr>
        <p:spPr>
          <a:xfrm>
            <a:off x="856527" y="1584812"/>
            <a:ext cx="6157731" cy="5033978"/>
          </a:xfrm>
        </p:spPr>
        <p:txBody>
          <a:bodyPr/>
          <a:lstStyle/>
          <a:p>
            <a:pPr algn="just" eaLnBrk="1" hangingPunct="1"/>
            <a:r>
              <a:rPr lang="zh-CN" altLang="en-US" dirty="0" smtClean="0">
                <a:latin typeface="Times New Roman" pitchFamily="18" charset="0"/>
              </a:rPr>
              <a:t>评估内容</a:t>
            </a:r>
            <a:endParaRPr lang="en-US" altLang="zh-CN" dirty="0" smtClean="0">
              <a:latin typeface="Times New Roman" pitchFamily="18" charset="0"/>
            </a:endParaRPr>
          </a:p>
          <a:p>
            <a:pPr lvl="1" algn="just" eaLnBrk="1" hangingPunct="1"/>
            <a:r>
              <a:rPr lang="zh-CN" altLang="en-US" dirty="0" smtClean="0"/>
              <a:t>头颅大小、外形和有无异常运动</a:t>
            </a:r>
            <a:endParaRPr lang="en-US" altLang="zh-CN" dirty="0" smtClean="0">
              <a:latin typeface="Times New Roman" pitchFamily="18" charset="0"/>
            </a:endParaRPr>
          </a:p>
          <a:p>
            <a:pPr algn="just" eaLnBrk="1" hangingPunct="1"/>
            <a:r>
              <a:rPr lang="zh-CN" altLang="en-US" dirty="0" smtClean="0">
                <a:latin typeface="Times New Roman" pitchFamily="18" charset="0"/>
              </a:rPr>
              <a:t>头围的测量</a:t>
            </a:r>
            <a:endParaRPr lang="en-US" altLang="zh-CN" dirty="0" smtClean="0">
              <a:latin typeface="Times New Roman" pitchFamily="18" charset="0"/>
            </a:endParaRPr>
          </a:p>
          <a:p>
            <a:pPr lvl="1" algn="just" eaLnBrk="1" hangingPunct="1"/>
            <a:r>
              <a:rPr dirty="0"/>
              <a:t>以软尺自眉间绕到颅后通过枕骨粗隆一周的长度</a:t>
            </a:r>
            <a:endParaRPr lang="zh-CN" altLang="en-US" dirty="0" smtClean="0">
              <a:latin typeface="Times New Roman" pitchFamily="18" charset="0"/>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脑积水"/>
          <p:cNvPicPr>
            <a:picLocks noChangeAspect="1" noChangeArrowheads="1"/>
          </p:cNvPicPr>
          <p:nvPr/>
        </p:nvPicPr>
        <p:blipFill>
          <a:blip r:embed="rId2"/>
          <a:srcRect/>
          <a:stretch>
            <a:fillRect/>
          </a:stretch>
        </p:blipFill>
        <p:spPr bwMode="auto">
          <a:xfrm>
            <a:off x="8331200" y="2096817"/>
            <a:ext cx="1469430" cy="1628084"/>
          </a:xfrm>
          <a:prstGeom prst="rect">
            <a:avLst/>
          </a:prstGeom>
          <a:noFill/>
          <a:ln w="9525">
            <a:noFill/>
            <a:miter lim="800000"/>
            <a:headEnd/>
            <a:tailEnd/>
          </a:ln>
        </p:spPr>
      </p:pic>
    </p:spTree>
    <p:extLst>
      <p:ext uri="{BB962C8B-B14F-4D97-AF65-F5344CB8AC3E}">
        <p14:creationId xmlns:p14="http://schemas.microsoft.com/office/powerpoint/2010/main" val="1335639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三、头部器官</a:t>
            </a:r>
            <a:endParaRPr lang="zh-CN" altLang="en-US" dirty="0"/>
          </a:p>
        </p:txBody>
      </p:sp>
      <p:sp>
        <p:nvSpPr>
          <p:cNvPr id="3" name="内容占位符 2"/>
          <p:cNvSpPr>
            <a:spLocks noGrp="1"/>
          </p:cNvSpPr>
          <p:nvPr>
            <p:ph idx="1"/>
          </p:nvPr>
        </p:nvSpPr>
        <p:spPr>
          <a:xfrm>
            <a:off x="541880" y="1202848"/>
            <a:ext cx="10418220" cy="4876800"/>
          </a:xfrm>
        </p:spPr>
        <p:txBody>
          <a:bodyPr/>
          <a:lstStyle/>
          <a:p>
            <a:pPr marL="0" indent="0" algn="just" eaLnBrk="1" hangingPunct="1">
              <a:buSzPct val="95000"/>
              <a:buNone/>
            </a:pPr>
            <a:r>
              <a:rPr lang="zh-CN" altLang="en-US" dirty="0" smtClean="0">
                <a:latin typeface="Times New Roman" pitchFamily="18" charset="0"/>
              </a:rPr>
              <a:t>（一）眼</a:t>
            </a:r>
            <a:endParaRPr lang="en-US" altLang="zh-CN" dirty="0" smtClean="0">
              <a:latin typeface="Times New Roman" pitchFamily="18" charset="0"/>
            </a:endParaRPr>
          </a:p>
          <a:p>
            <a:pPr marL="533400" indent="-533400" algn="just" eaLnBrk="1" hangingPunct="1">
              <a:buSzPct val="95000"/>
              <a:buFont typeface="Wingdings" pitchFamily="2" charset="2"/>
              <a:buAutoNum type="arabicPeriod"/>
            </a:pPr>
            <a:r>
              <a:rPr lang="zh-CN" altLang="en-US" sz="2800" dirty="0" smtClean="0">
                <a:latin typeface="Times New Roman" pitchFamily="18" charset="0"/>
              </a:rPr>
              <a:t>眼睑</a:t>
            </a:r>
          </a:p>
          <a:p>
            <a:pPr marL="914400" lvl="1" indent="-457200" algn="just" eaLnBrk="1" hangingPunct="1"/>
            <a:r>
              <a:rPr dirty="0" err="1" smtClean="0">
                <a:latin typeface="Times New Roman" pitchFamily="18" charset="0"/>
                <a:ea typeface="华文新魏" pitchFamily="2" charset="-122"/>
              </a:rPr>
              <a:t>水肿、闭合障碍</a:t>
            </a:r>
            <a:r>
              <a:rPr lang="zh-CN" altLang="en-US" dirty="0" smtClean="0">
                <a:latin typeface="Times New Roman" pitchFamily="18" charset="0"/>
                <a:ea typeface="华文新魏" pitchFamily="2" charset="-122"/>
              </a:rPr>
              <a:t>、上睑下垂</a:t>
            </a:r>
            <a:endParaRPr lang="en-US" dirty="0" smtClean="0">
              <a:latin typeface="Times New Roman" pitchFamily="18" charset="0"/>
              <a:ea typeface="华文新魏" pitchFamily="2" charset="-122"/>
            </a:endParaRPr>
          </a:p>
          <a:p>
            <a:pPr marL="533400" indent="-533400" algn="just" eaLnBrk="1" hangingPunct="1">
              <a:buSzPct val="95000"/>
              <a:buFont typeface="Wingdings" pitchFamily="2" charset="2"/>
              <a:buAutoNum type="arabicPeriod" startAt="2"/>
            </a:pPr>
            <a:r>
              <a:rPr lang="zh-CN" altLang="en-US" sz="2800" dirty="0" smtClean="0">
                <a:latin typeface="Times New Roman" pitchFamily="18" charset="0"/>
              </a:rPr>
              <a:t>结膜</a:t>
            </a:r>
          </a:p>
          <a:p>
            <a:pPr marL="914400" lvl="1" indent="-457200" algn="just" eaLnBrk="1" hangingPunct="1"/>
            <a:r>
              <a:rPr dirty="0" err="1" smtClean="0">
                <a:latin typeface="Times New Roman" pitchFamily="18" charset="0"/>
                <a:ea typeface="华文新魏" pitchFamily="2" charset="-122"/>
              </a:rPr>
              <a:t>充血</a:t>
            </a:r>
            <a:r>
              <a:rPr dirty="0" err="1">
                <a:latin typeface="Times New Roman" pitchFamily="18" charset="0"/>
                <a:ea typeface="华文新魏" pitchFamily="2" charset="-122"/>
              </a:rPr>
              <a:t>、出血、苍白、水肿等</a:t>
            </a:r>
            <a:endParaRPr dirty="0"/>
          </a:p>
          <a:p>
            <a:pPr marL="533400" indent="-533400" algn="just" eaLnBrk="1" hangingPunct="1">
              <a:buSzPct val="95000"/>
              <a:buFont typeface="Wingdings" pitchFamily="2" charset="2"/>
              <a:buAutoNum type="arabicPeriod" startAt="3"/>
            </a:pPr>
            <a:r>
              <a:rPr lang="zh-CN" altLang="en-US" sz="2800" dirty="0">
                <a:latin typeface="Times New Roman" pitchFamily="18" charset="0"/>
              </a:rPr>
              <a:t>巩膜</a:t>
            </a:r>
          </a:p>
          <a:p>
            <a:pPr marL="803275" lvl="1" indent="-346075" algn="just" eaLnBrk="1" hangingPunct="1"/>
            <a:r>
              <a:rPr dirty="0">
                <a:latin typeface="Times New Roman" pitchFamily="18" charset="0"/>
                <a:ea typeface="华文新魏" pitchFamily="2" charset="-122"/>
              </a:rPr>
              <a:t>黄染</a:t>
            </a:r>
            <a:endParaRPr sz="2400" dirty="0">
              <a:latin typeface="Times New Roman" pitchFamily="18" charset="0"/>
              <a:ea typeface="华文新魏" pitchFamily="2" charset="-122"/>
            </a:endParaRPr>
          </a:p>
          <a:p>
            <a:pPr marL="533400" indent="-533400" algn="just" eaLnBrk="1" hangingPunct="1">
              <a:buSzPct val="95000"/>
              <a:buFont typeface="Wingdings" pitchFamily="2" charset="2"/>
              <a:buAutoNum type="arabicPeriod" startAt="4"/>
            </a:pPr>
            <a:r>
              <a:rPr lang="zh-CN" altLang="en-US" sz="2800" dirty="0">
                <a:latin typeface="Times New Roman" pitchFamily="18" charset="0"/>
              </a:rPr>
              <a:t>角膜</a:t>
            </a:r>
          </a:p>
          <a:p>
            <a:pPr marL="914400" lvl="1" indent="-457200" algn="just" eaLnBrk="1" hangingPunct="1"/>
            <a:r>
              <a:rPr dirty="0">
                <a:latin typeface="Times New Roman" pitchFamily="18" charset="0"/>
                <a:ea typeface="华文新魏" pitchFamily="2" charset="-122"/>
              </a:rPr>
              <a:t>透明度、溃疡、云翳</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9" descr="结膜苍白1"/>
          <p:cNvPicPr>
            <a:picLocks noChangeAspect="1" noChangeArrowheads="1"/>
          </p:cNvPicPr>
          <p:nvPr/>
        </p:nvPicPr>
        <p:blipFill>
          <a:blip r:embed="rId2"/>
          <a:srcRect/>
          <a:stretch>
            <a:fillRect/>
          </a:stretch>
        </p:blipFill>
        <p:spPr bwMode="auto">
          <a:xfrm>
            <a:off x="7953389" y="1928803"/>
            <a:ext cx="1631651" cy="1411285"/>
          </a:xfrm>
          <a:prstGeom prst="rect">
            <a:avLst/>
          </a:prstGeom>
          <a:noFill/>
          <a:ln w="9525">
            <a:noFill/>
            <a:miter lim="800000"/>
            <a:headEnd/>
            <a:tailEnd/>
          </a:ln>
        </p:spPr>
      </p:pic>
      <p:sp>
        <p:nvSpPr>
          <p:cNvPr id="7" name="TextBox 6"/>
          <p:cNvSpPr txBox="1"/>
          <p:nvPr/>
        </p:nvSpPr>
        <p:spPr>
          <a:xfrm>
            <a:off x="8239140" y="3357562"/>
            <a:ext cx="1107996" cy="369332"/>
          </a:xfrm>
          <a:prstGeom prst="rect">
            <a:avLst/>
          </a:prstGeom>
          <a:noFill/>
        </p:spPr>
        <p:txBody>
          <a:bodyPr wrap="none" rtlCol="0">
            <a:spAutoFit/>
          </a:bodyPr>
          <a:lstStyle/>
          <a:p>
            <a:r>
              <a:rPr lang="zh-CN" altLang="en-US" dirty="0"/>
              <a:t>结膜苍白</a:t>
            </a:r>
          </a:p>
        </p:txBody>
      </p:sp>
      <p:pic>
        <p:nvPicPr>
          <p:cNvPr id="9" name="Picture 9" descr="D:\书稿\身体评估录像\2009\交网络学院\一般及头颈\图\图14-巩膜黄染3.JPG"/>
          <p:cNvPicPr>
            <a:picLocks noChangeAspect="1" noChangeArrowheads="1"/>
          </p:cNvPicPr>
          <p:nvPr/>
        </p:nvPicPr>
        <p:blipFill>
          <a:blip r:embed="rId3"/>
          <a:srcRect/>
          <a:stretch>
            <a:fillRect/>
          </a:stretch>
        </p:blipFill>
        <p:spPr bwMode="auto">
          <a:xfrm>
            <a:off x="7953388" y="3929066"/>
            <a:ext cx="1704960" cy="1272754"/>
          </a:xfrm>
          <a:prstGeom prst="rect">
            <a:avLst/>
          </a:prstGeom>
          <a:noFill/>
          <a:ln w="9525">
            <a:noFill/>
            <a:miter lim="800000"/>
            <a:headEnd/>
            <a:tailEnd/>
          </a:ln>
        </p:spPr>
      </p:pic>
      <p:sp>
        <p:nvSpPr>
          <p:cNvPr id="10" name="TextBox 9"/>
          <p:cNvSpPr txBox="1"/>
          <p:nvPr/>
        </p:nvSpPr>
        <p:spPr>
          <a:xfrm>
            <a:off x="8310578" y="5286388"/>
            <a:ext cx="1107996" cy="369332"/>
          </a:xfrm>
          <a:prstGeom prst="rect">
            <a:avLst/>
          </a:prstGeom>
          <a:noFill/>
        </p:spPr>
        <p:txBody>
          <a:bodyPr wrap="none" rtlCol="0">
            <a:spAutoFit/>
          </a:bodyPr>
          <a:lstStyle/>
          <a:p>
            <a:r>
              <a:rPr lang="zh-CN" altLang="en-US" dirty="0"/>
              <a:t>巩膜黄染</a:t>
            </a:r>
          </a:p>
        </p:txBody>
      </p:sp>
    </p:spTree>
    <p:extLst>
      <p:ext uri="{BB962C8B-B14F-4D97-AF65-F5344CB8AC3E}">
        <p14:creationId xmlns:p14="http://schemas.microsoft.com/office/powerpoint/2010/main" val="106186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p:txBody>
          <a:bodyPr/>
          <a:lstStyle/>
          <a:p>
            <a:pPr marL="533400" indent="-533400" eaLnBrk="1" hangingPunct="1">
              <a:buSzPct val="95000"/>
              <a:buFont typeface="+mj-lt"/>
              <a:buAutoNum type="arabicPeriod" startAt="5"/>
            </a:pPr>
            <a:r>
              <a:rPr lang="zh-CN" altLang="en-US" sz="3200" dirty="0">
                <a:latin typeface="Times New Roman" pitchFamily="18" charset="0"/>
              </a:rPr>
              <a:t>眼球</a:t>
            </a:r>
          </a:p>
          <a:p>
            <a:pPr marL="914400" lvl="1" indent="-457200" eaLnBrk="1" hangingPunct="1"/>
            <a:r>
              <a:rPr sz="3200" dirty="0">
                <a:latin typeface="Times New Roman" pitchFamily="18" charset="0"/>
              </a:rPr>
              <a:t>突出、下陷</a:t>
            </a:r>
          </a:p>
          <a:p>
            <a:pPr marL="914400" lvl="1" indent="-457200" eaLnBrk="1" hangingPunct="1"/>
            <a:r>
              <a:rPr sz="3200" dirty="0">
                <a:latin typeface="Times New Roman" pitchFamily="18" charset="0"/>
              </a:rPr>
              <a:t>运动</a:t>
            </a:r>
            <a:endParaRPr sz="3200" dirty="0"/>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2050" name="Picture 2" descr="眼球运动加箭头"/>
          <p:cNvPicPr>
            <a:picLocks noChangeAspect="1" noChangeArrowheads="1"/>
          </p:cNvPicPr>
          <p:nvPr/>
        </p:nvPicPr>
        <p:blipFill>
          <a:blip r:embed="rId2"/>
          <a:srcRect/>
          <a:stretch>
            <a:fillRect/>
          </a:stretch>
        </p:blipFill>
        <p:spPr bwMode="auto">
          <a:xfrm>
            <a:off x="5738811" y="1928802"/>
            <a:ext cx="1687389" cy="1343024"/>
          </a:xfrm>
          <a:prstGeom prst="rect">
            <a:avLst/>
          </a:prstGeom>
          <a:noFill/>
          <a:ln w="9525">
            <a:noFill/>
            <a:miter lim="800000"/>
            <a:headEnd/>
            <a:tailEnd/>
          </a:ln>
        </p:spPr>
      </p:pic>
    </p:spTree>
    <p:extLst>
      <p:ext uri="{BB962C8B-B14F-4D97-AF65-F5344CB8AC3E}">
        <p14:creationId xmlns:p14="http://schemas.microsoft.com/office/powerpoint/2010/main" val="17505712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p:txBody>
          <a:bodyPr/>
          <a:lstStyle/>
          <a:p>
            <a:pPr marL="533400" indent="-533400" algn="just" eaLnBrk="1" hangingPunct="1">
              <a:spcBef>
                <a:spcPts val="600"/>
              </a:spcBef>
              <a:buSzPct val="95000"/>
              <a:buFont typeface="+mj-lt"/>
              <a:buAutoNum type="arabicPeriod" startAt="6"/>
              <a:defRPr/>
            </a:pPr>
            <a:r>
              <a:rPr lang="zh-CN" altLang="en-US" dirty="0" smtClean="0">
                <a:latin typeface="Times New Roman" pitchFamily="18" charset="0"/>
              </a:rPr>
              <a:t>瞳孔</a:t>
            </a:r>
            <a:endParaRPr lang="en-US" altLang="zh-CN" dirty="0" smtClean="0">
              <a:latin typeface="Times New Roman" pitchFamily="18" charset="0"/>
            </a:endParaRPr>
          </a:p>
          <a:p>
            <a:pPr marL="457200" lvl="1" indent="0" algn="just" eaLnBrk="1" hangingPunct="1">
              <a:spcBef>
                <a:spcPts val="600"/>
              </a:spcBef>
              <a:buSzPct val="95000"/>
              <a:buNone/>
              <a:defRPr/>
            </a:pPr>
            <a:r>
              <a:rPr lang="zh-CN" altLang="en-US" dirty="0" smtClean="0">
                <a:latin typeface="Times New Roman" pitchFamily="18" charset="0"/>
              </a:rPr>
              <a:t>（</a:t>
            </a:r>
            <a:r>
              <a:rPr lang="en-US" altLang="zh-CN" dirty="0" smtClean="0">
                <a:latin typeface="Times New Roman" pitchFamily="18" charset="0"/>
              </a:rPr>
              <a:t>1</a:t>
            </a:r>
            <a:r>
              <a:rPr lang="zh-CN" altLang="en-US" dirty="0" smtClean="0">
                <a:latin typeface="Times New Roman" pitchFamily="18" charset="0"/>
              </a:rPr>
              <a:t>）</a:t>
            </a:r>
            <a:r>
              <a:rPr dirty="0" err="1" smtClean="0">
                <a:latin typeface="Times New Roman" pitchFamily="18" charset="0"/>
              </a:rPr>
              <a:t>大小</a:t>
            </a:r>
            <a:r>
              <a:rPr lang="zh-CN" altLang="en-US" dirty="0" smtClean="0">
                <a:latin typeface="Times New Roman" pitchFamily="18" charset="0"/>
              </a:rPr>
              <a:t>与</a:t>
            </a:r>
            <a:r>
              <a:rPr dirty="0" err="1" smtClean="0">
                <a:latin typeface="Times New Roman" pitchFamily="18" charset="0"/>
              </a:rPr>
              <a:t>形状</a:t>
            </a:r>
            <a:endParaRPr lang="en-US" dirty="0">
              <a:latin typeface="Times New Roman" pitchFamily="18" charset="0"/>
            </a:endParaRPr>
          </a:p>
          <a:p>
            <a:pPr marL="1162050" lvl="2" indent="-247650" eaLnBrk="1" hangingPunct="1">
              <a:spcBef>
                <a:spcPts val="600"/>
              </a:spcBef>
              <a:buSzPct val="95000"/>
              <a:defRPr/>
            </a:pPr>
            <a:r>
              <a:rPr sz="2800" dirty="0">
                <a:latin typeface="Times New Roman" pitchFamily="18" charset="0"/>
              </a:rPr>
              <a:t>正常</a:t>
            </a:r>
            <a:endParaRPr lang="en-US" sz="2800" dirty="0">
              <a:latin typeface="Times New Roman" pitchFamily="18" charset="0"/>
            </a:endParaRPr>
          </a:p>
          <a:p>
            <a:pPr marL="1752600" lvl="3" indent="-381000" eaLnBrk="1" hangingPunct="1">
              <a:spcBef>
                <a:spcPts val="600"/>
              </a:spcBef>
              <a:buSzPct val="95000"/>
              <a:defRPr/>
            </a:pPr>
            <a:r>
              <a:rPr sz="2800" dirty="0">
                <a:latin typeface="Times New Roman" pitchFamily="18" charset="0"/>
              </a:rPr>
              <a:t>等大等圆</a:t>
            </a:r>
            <a:endParaRPr lang="en-US" altLang="zh-CN" sz="2800" dirty="0">
              <a:solidFill>
                <a:srgbClr val="FF0000"/>
              </a:solidFill>
              <a:latin typeface="Times New Roman" pitchFamily="18" charset="0"/>
            </a:endParaRPr>
          </a:p>
          <a:p>
            <a:pPr marL="1162050" lvl="2" indent="-247650" eaLnBrk="1" hangingPunct="1">
              <a:spcBef>
                <a:spcPts val="600"/>
              </a:spcBef>
            </a:pPr>
            <a:r>
              <a:rPr sz="2800" dirty="0">
                <a:latin typeface="Times New Roman" pitchFamily="18" charset="0"/>
              </a:rPr>
              <a:t>常见异常</a:t>
            </a:r>
          </a:p>
          <a:p>
            <a:pPr marL="1714500" lvl="3" indent="-342900" eaLnBrk="1" hangingPunct="1">
              <a:spcBef>
                <a:spcPts val="600"/>
              </a:spcBef>
            </a:pPr>
            <a:r>
              <a:rPr sz="2800" dirty="0">
                <a:latin typeface="Times New Roman" pitchFamily="18" charset="0"/>
              </a:rPr>
              <a:t>缩小、扩大、大小不等</a:t>
            </a:r>
            <a:endParaRPr lang="en-US" sz="2800" dirty="0">
              <a:latin typeface="Times New Roman" pitchFamily="18" charset="0"/>
            </a:endParaRPr>
          </a:p>
          <a:p>
            <a:pPr marL="457200" lvl="1" indent="0" eaLnBrk="1" hangingPunct="1">
              <a:spcBef>
                <a:spcPts val="600"/>
              </a:spcBef>
              <a:buNone/>
              <a:defRPr/>
            </a:pPr>
            <a:r>
              <a:rPr lang="zh-CN" altLang="en-US" dirty="0" smtClean="0">
                <a:latin typeface="Times New Roman" pitchFamily="18" charset="0"/>
              </a:rPr>
              <a:t>（</a:t>
            </a:r>
            <a:r>
              <a:rPr lang="en-US" altLang="zh-CN" dirty="0" smtClean="0">
                <a:latin typeface="Times New Roman" pitchFamily="18" charset="0"/>
              </a:rPr>
              <a:t>2</a:t>
            </a:r>
            <a:r>
              <a:rPr lang="zh-CN" altLang="en-US" dirty="0" smtClean="0">
                <a:latin typeface="Times New Roman" pitchFamily="18" charset="0"/>
              </a:rPr>
              <a:t>）</a:t>
            </a:r>
            <a:r>
              <a:rPr dirty="0" err="1" smtClean="0">
                <a:latin typeface="Times New Roman" pitchFamily="18" charset="0"/>
              </a:rPr>
              <a:t>对光反射</a:t>
            </a:r>
            <a:endParaRPr dirty="0">
              <a:latin typeface="Times New Roman" pitchFamily="18" charset="0"/>
            </a:endParaRPr>
          </a:p>
          <a:p>
            <a:pPr lvl="2" eaLnBrk="1" hangingPunct="1">
              <a:spcBef>
                <a:spcPts val="600"/>
              </a:spcBef>
              <a:defRPr/>
            </a:pPr>
            <a:r>
              <a:rPr sz="2400" dirty="0">
                <a:solidFill>
                  <a:srgbClr val="7030A0"/>
                </a:solidFill>
                <a:latin typeface="Times New Roman" pitchFamily="18" charset="0"/>
              </a:rPr>
              <a:t>直接</a:t>
            </a:r>
            <a:r>
              <a:rPr lang="en-US" sz="2400" dirty="0" err="1">
                <a:solidFill>
                  <a:srgbClr val="7030A0"/>
                </a:solidFill>
                <a:latin typeface="Times New Roman" pitchFamily="18" charset="0"/>
              </a:rPr>
              <a:t>对光</a:t>
            </a:r>
            <a:r>
              <a:rPr sz="2400" dirty="0">
                <a:solidFill>
                  <a:srgbClr val="7030A0"/>
                </a:solidFill>
                <a:latin typeface="Times New Roman" pitchFamily="18" charset="0"/>
              </a:rPr>
              <a:t>反射</a:t>
            </a:r>
            <a:endParaRPr sz="2400" dirty="0">
              <a:solidFill>
                <a:srgbClr val="FF0000"/>
              </a:solidFill>
              <a:latin typeface="Times New Roman" pitchFamily="18" charset="0"/>
            </a:endParaRPr>
          </a:p>
          <a:p>
            <a:pPr lvl="2" eaLnBrk="1" hangingPunct="1">
              <a:spcBef>
                <a:spcPts val="600"/>
              </a:spcBef>
              <a:defRPr/>
            </a:pPr>
            <a:r>
              <a:rPr sz="2400" dirty="0">
                <a:solidFill>
                  <a:srgbClr val="7030A0"/>
                </a:solidFill>
                <a:latin typeface="Times New Roman" pitchFamily="18" charset="0"/>
              </a:rPr>
              <a:t>间接</a:t>
            </a:r>
            <a:r>
              <a:rPr lang="en-US" sz="2400" dirty="0" err="1">
                <a:solidFill>
                  <a:srgbClr val="7030A0"/>
                </a:solidFill>
                <a:latin typeface="Times New Roman" pitchFamily="18" charset="0"/>
              </a:rPr>
              <a:t>对光</a:t>
            </a:r>
            <a:r>
              <a:rPr sz="2400" dirty="0">
                <a:solidFill>
                  <a:srgbClr val="7030A0"/>
                </a:solidFill>
                <a:latin typeface="Times New Roman" pitchFamily="18" charset="0"/>
              </a:rPr>
              <a:t>反射</a:t>
            </a:r>
            <a:r>
              <a:rPr sz="2400" dirty="0">
                <a:solidFill>
                  <a:srgbClr val="7030A0"/>
                </a:solidFill>
              </a:rPr>
              <a:t> </a:t>
            </a:r>
          </a:p>
          <a:p>
            <a:pPr marL="457200" lvl="1" indent="0" eaLnBrk="1" hangingPunct="1">
              <a:spcBef>
                <a:spcPts val="600"/>
              </a:spcBef>
              <a:buClr>
                <a:srgbClr val="8AC8DE"/>
              </a:buClr>
              <a:buNone/>
              <a:defRPr/>
            </a:pPr>
            <a:r>
              <a:rPr lang="zh-CN" altLang="en-US" dirty="0" smtClean="0">
                <a:latin typeface="Times New Roman" pitchFamily="18" charset="0"/>
              </a:rPr>
              <a:t>（</a:t>
            </a:r>
            <a:r>
              <a:rPr lang="en-US" altLang="zh-CN" dirty="0" smtClean="0">
                <a:latin typeface="Times New Roman" pitchFamily="18" charset="0"/>
              </a:rPr>
              <a:t>3</a:t>
            </a:r>
            <a:r>
              <a:rPr lang="zh-CN" altLang="en-US" dirty="0" smtClean="0">
                <a:latin typeface="Times New Roman" pitchFamily="18" charset="0"/>
              </a:rPr>
              <a:t>）集合反射</a:t>
            </a:r>
            <a:endParaRPr lang="zh-CN" altLang="en-US" dirty="0">
              <a:latin typeface="Times New Roman" pitchFamily="18" charset="0"/>
            </a:endParaRPr>
          </a:p>
          <a:p>
            <a:pPr>
              <a:spcBef>
                <a:spcPts val="600"/>
              </a:spcBef>
            </a:pP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6" name="Picture 2" descr="身体评估技术示范"/>
          <p:cNvPicPr>
            <a:picLocks noChangeAspect="1" noChangeArrowheads="1"/>
          </p:cNvPicPr>
          <p:nvPr/>
        </p:nvPicPr>
        <p:blipFill>
          <a:blip r:embed="rId2" cstate="print"/>
          <a:srcRect/>
          <a:stretch>
            <a:fillRect/>
          </a:stretch>
        </p:blipFill>
        <p:spPr bwMode="auto">
          <a:xfrm>
            <a:off x="7876477" y="3793933"/>
            <a:ext cx="2414735" cy="1781121"/>
          </a:xfrm>
          <a:prstGeom prst="rect">
            <a:avLst/>
          </a:prstGeom>
          <a:noFill/>
          <a:ln w="9525">
            <a:noFill/>
            <a:miter lim="800000"/>
            <a:headEnd/>
            <a:tailEnd/>
          </a:ln>
        </p:spPr>
      </p:pic>
      <p:sp>
        <p:nvSpPr>
          <p:cNvPr id="7" name="TextBox 6"/>
          <p:cNvSpPr txBox="1"/>
          <p:nvPr/>
        </p:nvSpPr>
        <p:spPr>
          <a:xfrm>
            <a:off x="8248187" y="5721890"/>
            <a:ext cx="1671317" cy="369332"/>
          </a:xfrm>
          <a:prstGeom prst="rect">
            <a:avLst/>
          </a:prstGeom>
          <a:noFill/>
        </p:spPr>
        <p:txBody>
          <a:bodyPr wrap="square" rtlCol="0">
            <a:spAutoFit/>
          </a:bodyPr>
          <a:lstStyle/>
          <a:p>
            <a:r>
              <a:rPr lang="zh-CN" altLang="en-US" dirty="0"/>
              <a:t>检查对光反射</a:t>
            </a:r>
          </a:p>
        </p:txBody>
      </p:sp>
    </p:spTree>
    <p:extLst>
      <p:ext uri="{BB962C8B-B14F-4D97-AF65-F5344CB8AC3E}">
        <p14:creationId xmlns:p14="http://schemas.microsoft.com/office/powerpoint/2010/main" val="40091713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9" name="Rectangle 3"/>
          <p:cNvSpPr>
            <a:spLocks noGrp="1" noChangeArrowheads="1"/>
          </p:cNvSpPr>
          <p:nvPr>
            <p:ph type="title"/>
          </p:nvPr>
        </p:nvSpPr>
        <p:spPr/>
        <p:txBody>
          <a:bodyPr/>
          <a:lstStyle/>
          <a:p>
            <a:pPr eaLnBrk="1" hangingPunct="1">
              <a:defRPr/>
            </a:pPr>
            <a:r>
              <a:rPr lang="zh-CN" altLang="en-US" smtClean="0"/>
              <a:t>基本评估法</a:t>
            </a:r>
          </a:p>
        </p:txBody>
      </p:sp>
      <p:sp>
        <p:nvSpPr>
          <p:cNvPr id="367621" name="Oval 5"/>
          <p:cNvSpPr>
            <a:spLocks noChangeArrowheads="1"/>
          </p:cNvSpPr>
          <p:nvPr/>
        </p:nvSpPr>
        <p:spPr bwMode="auto">
          <a:xfrm>
            <a:off x="3179763" y="1309689"/>
            <a:ext cx="4862512" cy="4567237"/>
          </a:xfrm>
          <a:prstGeom prst="ellipse">
            <a:avLst/>
          </a:prstGeom>
          <a:gradFill rotWithShape="1">
            <a:gsLst>
              <a:gs pos="0">
                <a:schemeClr val="accent2"/>
              </a:gs>
              <a:gs pos="100000">
                <a:schemeClr val="accent2">
                  <a:gamma/>
                  <a:tint val="0"/>
                  <a:invGamma/>
                </a:schemeClr>
              </a:gs>
            </a:gsLst>
            <a:lin ang="5400000" scaled="1"/>
          </a:gradFill>
          <a:ln w="9525" algn="ctr">
            <a:solidFill>
              <a:schemeClr val="accent1"/>
            </a:solidFill>
            <a:round/>
            <a:headEnd/>
            <a:tailEnd/>
          </a:ln>
          <a:effectLst/>
        </p:spPr>
        <p:txBody>
          <a:bodyPr wrap="none" anchor="ctr"/>
          <a:lstStyle/>
          <a:p>
            <a:pPr>
              <a:defRPr/>
            </a:pPr>
            <a:endParaRPr lang="zh-CN" altLang="en-US"/>
          </a:p>
        </p:txBody>
      </p:sp>
      <p:grpSp>
        <p:nvGrpSpPr>
          <p:cNvPr id="2" name="Group 6"/>
          <p:cNvGrpSpPr>
            <a:grpSpLocks/>
          </p:cNvGrpSpPr>
          <p:nvPr/>
        </p:nvGrpSpPr>
        <p:grpSpPr bwMode="auto">
          <a:xfrm>
            <a:off x="4398963" y="2452689"/>
            <a:ext cx="2419350" cy="2441575"/>
            <a:chOff x="2016" y="1920"/>
            <a:chExt cx="1680" cy="1680"/>
          </a:xfrm>
        </p:grpSpPr>
        <p:sp>
          <p:nvSpPr>
            <p:cNvPr id="17452" name="Oval 7"/>
            <p:cNvSpPr>
              <a:spLocks noChangeArrowheads="1"/>
            </p:cNvSpPr>
            <p:nvPr/>
          </p:nvSpPr>
          <p:spPr bwMode="gray">
            <a:xfrm>
              <a:off x="2016" y="1920"/>
              <a:ext cx="1680" cy="1680"/>
            </a:xfrm>
            <a:prstGeom prst="ellipse">
              <a:avLst/>
            </a:prstGeom>
            <a:gradFill rotWithShape="1">
              <a:gsLst>
                <a:gs pos="0">
                  <a:srgbClr val="FF6600"/>
                </a:gs>
                <a:gs pos="100000">
                  <a:srgbClr val="742E00"/>
                </a:gs>
              </a:gsLst>
              <a:lin ang="5400000" scaled="1"/>
            </a:gradFill>
            <a:ln w="9525">
              <a:solidFill>
                <a:schemeClr val="tx1"/>
              </a:solidFill>
              <a:round/>
              <a:headEnd/>
              <a:tailEnd/>
            </a:ln>
          </p:spPr>
          <p:txBody>
            <a:bodyPr wrap="none" anchor="ctr"/>
            <a:lstStyle/>
            <a:p>
              <a:endParaRPr lang="zh-CN" altLang="en-US"/>
            </a:p>
          </p:txBody>
        </p:sp>
        <p:sp>
          <p:nvSpPr>
            <p:cNvPr id="17453" name="Freeform 8"/>
            <p:cNvSpPr>
              <a:spLocks/>
            </p:cNvSpPr>
            <p:nvPr/>
          </p:nvSpPr>
          <p:spPr bwMode="gray">
            <a:xfrm>
              <a:off x="2208" y="1948"/>
              <a:ext cx="1296" cy="634"/>
            </a:xfrm>
            <a:custGeom>
              <a:avLst/>
              <a:gdLst>
                <a:gd name="T0" fmla="*/ 940 w 1321"/>
                <a:gd name="T1" fmla="*/ 55 h 712"/>
                <a:gd name="T2" fmla="*/ 952 w 1321"/>
                <a:gd name="T3" fmla="*/ 61 h 712"/>
                <a:gd name="T4" fmla="*/ 955 w 1321"/>
                <a:gd name="T5" fmla="*/ 67 h 712"/>
                <a:gd name="T6" fmla="*/ 950 w 1321"/>
                <a:gd name="T7" fmla="*/ 72 h 712"/>
                <a:gd name="T8" fmla="*/ 938 w 1321"/>
                <a:gd name="T9" fmla="*/ 76 h 712"/>
                <a:gd name="T10" fmla="*/ 919 w 1321"/>
                <a:gd name="T11" fmla="*/ 81 h 712"/>
                <a:gd name="T12" fmla="*/ 895 w 1321"/>
                <a:gd name="T13" fmla="*/ 84 h 712"/>
                <a:gd name="T14" fmla="*/ 864 w 1321"/>
                <a:gd name="T15" fmla="*/ 87 h 712"/>
                <a:gd name="T16" fmla="*/ 829 w 1321"/>
                <a:gd name="T17" fmla="*/ 91 h 712"/>
                <a:gd name="T18" fmla="*/ 789 w 1321"/>
                <a:gd name="T19" fmla="*/ 93 h 712"/>
                <a:gd name="T20" fmla="*/ 745 w 1321"/>
                <a:gd name="T21" fmla="*/ 94 h 712"/>
                <a:gd name="T22" fmla="*/ 699 w 1321"/>
                <a:gd name="T23" fmla="*/ 95 h 712"/>
                <a:gd name="T24" fmla="*/ 648 w 1321"/>
                <a:gd name="T25" fmla="*/ 98 h 712"/>
                <a:gd name="T26" fmla="*/ 596 w 1321"/>
                <a:gd name="T27" fmla="*/ 99 h 712"/>
                <a:gd name="T28" fmla="*/ 575 w 1321"/>
                <a:gd name="T29" fmla="*/ 100 h 712"/>
                <a:gd name="T30" fmla="*/ 344 w 1321"/>
                <a:gd name="T31" fmla="*/ 100 h 712"/>
                <a:gd name="T32" fmla="*/ 340 w 1321"/>
                <a:gd name="T33" fmla="*/ 100 h 712"/>
                <a:gd name="T34" fmla="*/ 295 w 1321"/>
                <a:gd name="T35" fmla="*/ 99 h 712"/>
                <a:gd name="T36" fmla="*/ 252 w 1321"/>
                <a:gd name="T37" fmla="*/ 98 h 712"/>
                <a:gd name="T38" fmla="*/ 211 w 1321"/>
                <a:gd name="T39" fmla="*/ 97 h 712"/>
                <a:gd name="T40" fmla="*/ 171 w 1321"/>
                <a:gd name="T41" fmla="*/ 94 h 712"/>
                <a:gd name="T42" fmla="*/ 134 w 1321"/>
                <a:gd name="T43" fmla="*/ 94 h 712"/>
                <a:gd name="T44" fmla="*/ 104 w 1321"/>
                <a:gd name="T45" fmla="*/ 92 h 712"/>
                <a:gd name="T46" fmla="*/ 73 w 1321"/>
                <a:gd name="T47" fmla="*/ 90 h 712"/>
                <a:gd name="T48" fmla="*/ 50 w 1321"/>
                <a:gd name="T49" fmla="*/ 88 h 712"/>
                <a:gd name="T50" fmla="*/ 26 w 1321"/>
                <a:gd name="T51" fmla="*/ 84 h 712"/>
                <a:gd name="T52" fmla="*/ 18 w 1321"/>
                <a:gd name="T53" fmla="*/ 81 h 712"/>
                <a:gd name="T54" fmla="*/ 6 w 1321"/>
                <a:gd name="T55" fmla="*/ 77 h 712"/>
                <a:gd name="T56" fmla="*/ 0 w 1321"/>
                <a:gd name="T57" fmla="*/ 73 h 712"/>
                <a:gd name="T58" fmla="*/ 0 w 1321"/>
                <a:gd name="T59" fmla="*/ 72 h 712"/>
                <a:gd name="T60" fmla="*/ 4 w 1321"/>
                <a:gd name="T61" fmla="*/ 67 h 712"/>
                <a:gd name="T62" fmla="*/ 16 w 1321"/>
                <a:gd name="T63" fmla="*/ 61 h 712"/>
                <a:gd name="T64" fmla="*/ 34 w 1321"/>
                <a:gd name="T65" fmla="*/ 52 h 712"/>
                <a:gd name="T66" fmla="*/ 69 w 1321"/>
                <a:gd name="T67" fmla="*/ 42 h 712"/>
                <a:gd name="T68" fmla="*/ 108 w 1321"/>
                <a:gd name="T69" fmla="*/ 33 h 712"/>
                <a:gd name="T70" fmla="*/ 148 w 1321"/>
                <a:gd name="T71" fmla="*/ 24 h 712"/>
                <a:gd name="T72" fmla="*/ 195 w 1321"/>
                <a:gd name="T73" fmla="*/ 17 h 712"/>
                <a:gd name="T74" fmla="*/ 247 w 1321"/>
                <a:gd name="T75" fmla="*/ 11 h 712"/>
                <a:gd name="T76" fmla="*/ 300 w 1321"/>
                <a:gd name="T77" fmla="*/ 6 h 712"/>
                <a:gd name="T78" fmla="*/ 360 w 1321"/>
                <a:gd name="T79" fmla="*/ 4 h 712"/>
                <a:gd name="T80" fmla="*/ 420 w 1321"/>
                <a:gd name="T81" fmla="*/ 4 h 712"/>
                <a:gd name="T82" fmla="*/ 483 w 1321"/>
                <a:gd name="T83" fmla="*/ 0 h 712"/>
                <a:gd name="T84" fmla="*/ 483 w 1321"/>
                <a:gd name="T85" fmla="*/ 0 h 712"/>
                <a:gd name="T86" fmla="*/ 548 w 1321"/>
                <a:gd name="T87" fmla="*/ 4 h 712"/>
                <a:gd name="T88" fmla="*/ 612 w 1321"/>
                <a:gd name="T89" fmla="*/ 4 h 712"/>
                <a:gd name="T90" fmla="*/ 674 w 1321"/>
                <a:gd name="T91" fmla="*/ 7 h 712"/>
                <a:gd name="T92" fmla="*/ 731 w 1321"/>
                <a:gd name="T93" fmla="*/ 12 h 712"/>
                <a:gd name="T94" fmla="*/ 782 w 1321"/>
                <a:gd name="T95" fmla="*/ 19 h 712"/>
                <a:gd name="T96" fmla="*/ 830 w 1321"/>
                <a:gd name="T97" fmla="*/ 27 h 712"/>
                <a:gd name="T98" fmla="*/ 873 w 1321"/>
                <a:gd name="T99" fmla="*/ 36 h 712"/>
                <a:gd name="T100" fmla="*/ 909 w 1321"/>
                <a:gd name="T101" fmla="*/ 45 h 712"/>
                <a:gd name="T102" fmla="*/ 940 w 1321"/>
                <a:gd name="T103" fmla="*/ 55 h 712"/>
                <a:gd name="T104" fmla="*/ 940 w 1321"/>
                <a:gd name="T105" fmla="*/ 5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6600"/>
                </a:gs>
              </a:gsLst>
              <a:lin ang="5400000" scaled="1"/>
            </a:gradFill>
            <a:ln w="0">
              <a:noFill/>
              <a:round/>
              <a:headEnd/>
              <a:tailEnd/>
            </a:ln>
          </p:spPr>
          <p:txBody>
            <a:bodyPr/>
            <a:lstStyle/>
            <a:p>
              <a:endParaRPr lang="zh-CN" altLang="en-US"/>
            </a:p>
          </p:txBody>
        </p:sp>
      </p:grpSp>
      <p:sp>
        <p:nvSpPr>
          <p:cNvPr id="367625" name="Text Box 9"/>
          <p:cNvSpPr txBox="1">
            <a:spLocks noChangeArrowheads="1"/>
          </p:cNvSpPr>
          <p:nvPr/>
        </p:nvSpPr>
        <p:spPr bwMode="gray">
          <a:xfrm>
            <a:off x="4592638" y="3344863"/>
            <a:ext cx="2012950" cy="641350"/>
          </a:xfrm>
          <a:prstGeom prst="rect">
            <a:avLst/>
          </a:prstGeom>
          <a:noFill/>
          <a:ln w="9525">
            <a:noFill/>
            <a:miter lim="800000"/>
            <a:headEnd/>
            <a:tailEnd/>
          </a:ln>
          <a:effectLst/>
        </p:spPr>
        <p:txBody>
          <a:bodyPr wrap="none">
            <a:spAutoFit/>
          </a:bodyPr>
          <a:lstStyle/>
          <a:p>
            <a:pPr algn="ctr" eaLnBrk="0" hangingPunct="0">
              <a:defRPr/>
            </a:pPr>
            <a:r>
              <a:rPr lang="zh-CN" altLang="en-US" sz="3600" b="1" dirty="0">
                <a:solidFill>
                  <a:srgbClr val="FFFF00"/>
                </a:solidFill>
                <a:effectLst>
                  <a:outerShdw blurRad="38100" dist="38100" dir="2700000" algn="tl">
                    <a:srgbClr val="C0C0C0"/>
                  </a:outerShdw>
                </a:effectLst>
                <a:latin typeface="Arial" charset="0"/>
              </a:rPr>
              <a:t>身体评估</a:t>
            </a:r>
          </a:p>
        </p:txBody>
      </p:sp>
      <p:grpSp>
        <p:nvGrpSpPr>
          <p:cNvPr id="3" name="Group 10"/>
          <p:cNvGrpSpPr>
            <a:grpSpLocks/>
          </p:cNvGrpSpPr>
          <p:nvPr/>
        </p:nvGrpSpPr>
        <p:grpSpPr bwMode="auto">
          <a:xfrm>
            <a:off x="3636963" y="4702176"/>
            <a:ext cx="1096962" cy="1103313"/>
            <a:chOff x="1901" y="3097"/>
            <a:chExt cx="691" cy="695"/>
          </a:xfrm>
        </p:grpSpPr>
        <p:grpSp>
          <p:nvGrpSpPr>
            <p:cNvPr id="4" name="Group 11"/>
            <p:cNvGrpSpPr>
              <a:grpSpLocks/>
            </p:cNvGrpSpPr>
            <p:nvPr/>
          </p:nvGrpSpPr>
          <p:grpSpPr bwMode="auto">
            <a:xfrm>
              <a:off x="2377" y="3097"/>
              <a:ext cx="215" cy="183"/>
              <a:chOff x="2236" y="3191"/>
              <a:chExt cx="201" cy="176"/>
            </a:xfrm>
          </p:grpSpPr>
          <p:sp>
            <p:nvSpPr>
              <p:cNvPr id="367628" name="Oval 12"/>
              <p:cNvSpPr>
                <a:spLocks noChangeArrowheads="1"/>
              </p:cNvSpPr>
              <p:nvPr/>
            </p:nvSpPr>
            <p:spPr bwMode="gray">
              <a:xfrm rot="18227093">
                <a:off x="2239" y="3287"/>
                <a:ext cx="82" cy="87"/>
              </a:xfrm>
              <a:prstGeom prst="ellipse">
                <a:avLst/>
              </a:prstGeom>
              <a:gradFill rotWithShape="1">
                <a:gsLst>
                  <a:gs pos="0">
                    <a:schemeClr val="folHlink"/>
                  </a:gs>
                  <a:gs pos="100000">
                    <a:schemeClr val="folHlink">
                      <a:gamma/>
                      <a:shade val="6666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sp>
            <p:nvSpPr>
              <p:cNvPr id="367629" name="Oval 13"/>
              <p:cNvSpPr>
                <a:spLocks noChangeArrowheads="1"/>
              </p:cNvSpPr>
              <p:nvPr/>
            </p:nvSpPr>
            <p:spPr bwMode="gray">
              <a:xfrm rot="18227093">
                <a:off x="2353" y="3188"/>
                <a:ext cx="82" cy="87"/>
              </a:xfrm>
              <a:prstGeom prst="ellipse">
                <a:avLst/>
              </a:prstGeom>
              <a:gradFill rotWithShape="1">
                <a:gsLst>
                  <a:gs pos="0">
                    <a:schemeClr val="folHlink"/>
                  </a:gs>
                  <a:gs pos="100000">
                    <a:schemeClr val="folHlink">
                      <a:gamma/>
                      <a:shade val="6666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grpSp>
        <p:grpSp>
          <p:nvGrpSpPr>
            <p:cNvPr id="5" name="Group 14"/>
            <p:cNvGrpSpPr>
              <a:grpSpLocks/>
            </p:cNvGrpSpPr>
            <p:nvPr/>
          </p:nvGrpSpPr>
          <p:grpSpPr bwMode="auto">
            <a:xfrm>
              <a:off x="1936" y="3251"/>
              <a:ext cx="560" cy="541"/>
              <a:chOff x="2016" y="1920"/>
              <a:chExt cx="1680" cy="1680"/>
            </a:xfrm>
          </p:grpSpPr>
          <p:sp>
            <p:nvSpPr>
              <p:cNvPr id="367631" name="Oval 15"/>
              <p:cNvSpPr>
                <a:spLocks noChangeArrowheads="1"/>
              </p:cNvSpPr>
              <p:nvPr/>
            </p:nvSpPr>
            <p:spPr bwMode="gray">
              <a:xfrm>
                <a:off x="2016" y="1920"/>
                <a:ext cx="1680" cy="1680"/>
              </a:xfrm>
              <a:prstGeom prst="ellipse">
                <a:avLst/>
              </a:prstGeom>
              <a:gradFill rotWithShape="1">
                <a:gsLst>
                  <a:gs pos="0">
                    <a:schemeClr val="folHlink"/>
                  </a:gs>
                  <a:gs pos="100000">
                    <a:schemeClr val="folHlink">
                      <a:gamma/>
                      <a:shade val="24314"/>
                      <a:invGamma/>
                    </a:schemeClr>
                  </a:gs>
                </a:gsLst>
                <a:lin ang="5400000" scaled="1"/>
              </a:gradFill>
              <a:ln w="9525">
                <a:noFill/>
                <a:round/>
                <a:headEnd/>
                <a:tailEnd/>
              </a:ln>
              <a:effectLst/>
            </p:spPr>
            <p:txBody>
              <a:bodyPr wrap="none" anchor="ctr"/>
              <a:lstStyle/>
              <a:p>
                <a:pPr>
                  <a:defRPr/>
                </a:pPr>
                <a:endParaRPr lang="zh-CN" altLang="en-US"/>
              </a:p>
            </p:txBody>
          </p:sp>
          <p:sp>
            <p:nvSpPr>
              <p:cNvPr id="17449" name="Freeform 16"/>
              <p:cNvSpPr>
                <a:spLocks/>
              </p:cNvSpPr>
              <p:nvPr/>
            </p:nvSpPr>
            <p:spPr bwMode="gray">
              <a:xfrm>
                <a:off x="2208" y="1948"/>
                <a:ext cx="1296" cy="634"/>
              </a:xfrm>
              <a:custGeom>
                <a:avLst/>
                <a:gdLst>
                  <a:gd name="T0" fmla="*/ 940 w 1321"/>
                  <a:gd name="T1" fmla="*/ 55 h 712"/>
                  <a:gd name="T2" fmla="*/ 952 w 1321"/>
                  <a:gd name="T3" fmla="*/ 61 h 712"/>
                  <a:gd name="T4" fmla="*/ 955 w 1321"/>
                  <a:gd name="T5" fmla="*/ 67 h 712"/>
                  <a:gd name="T6" fmla="*/ 950 w 1321"/>
                  <a:gd name="T7" fmla="*/ 72 h 712"/>
                  <a:gd name="T8" fmla="*/ 938 w 1321"/>
                  <a:gd name="T9" fmla="*/ 76 h 712"/>
                  <a:gd name="T10" fmla="*/ 919 w 1321"/>
                  <a:gd name="T11" fmla="*/ 81 h 712"/>
                  <a:gd name="T12" fmla="*/ 895 w 1321"/>
                  <a:gd name="T13" fmla="*/ 84 h 712"/>
                  <a:gd name="T14" fmla="*/ 864 w 1321"/>
                  <a:gd name="T15" fmla="*/ 87 h 712"/>
                  <a:gd name="T16" fmla="*/ 829 w 1321"/>
                  <a:gd name="T17" fmla="*/ 91 h 712"/>
                  <a:gd name="T18" fmla="*/ 789 w 1321"/>
                  <a:gd name="T19" fmla="*/ 93 h 712"/>
                  <a:gd name="T20" fmla="*/ 745 w 1321"/>
                  <a:gd name="T21" fmla="*/ 94 h 712"/>
                  <a:gd name="T22" fmla="*/ 699 w 1321"/>
                  <a:gd name="T23" fmla="*/ 95 h 712"/>
                  <a:gd name="T24" fmla="*/ 648 w 1321"/>
                  <a:gd name="T25" fmla="*/ 98 h 712"/>
                  <a:gd name="T26" fmla="*/ 596 w 1321"/>
                  <a:gd name="T27" fmla="*/ 99 h 712"/>
                  <a:gd name="T28" fmla="*/ 575 w 1321"/>
                  <a:gd name="T29" fmla="*/ 100 h 712"/>
                  <a:gd name="T30" fmla="*/ 344 w 1321"/>
                  <a:gd name="T31" fmla="*/ 100 h 712"/>
                  <a:gd name="T32" fmla="*/ 340 w 1321"/>
                  <a:gd name="T33" fmla="*/ 100 h 712"/>
                  <a:gd name="T34" fmla="*/ 295 w 1321"/>
                  <a:gd name="T35" fmla="*/ 99 h 712"/>
                  <a:gd name="T36" fmla="*/ 252 w 1321"/>
                  <a:gd name="T37" fmla="*/ 98 h 712"/>
                  <a:gd name="T38" fmla="*/ 211 w 1321"/>
                  <a:gd name="T39" fmla="*/ 97 h 712"/>
                  <a:gd name="T40" fmla="*/ 171 w 1321"/>
                  <a:gd name="T41" fmla="*/ 94 h 712"/>
                  <a:gd name="T42" fmla="*/ 134 w 1321"/>
                  <a:gd name="T43" fmla="*/ 94 h 712"/>
                  <a:gd name="T44" fmla="*/ 104 w 1321"/>
                  <a:gd name="T45" fmla="*/ 92 h 712"/>
                  <a:gd name="T46" fmla="*/ 73 w 1321"/>
                  <a:gd name="T47" fmla="*/ 90 h 712"/>
                  <a:gd name="T48" fmla="*/ 50 w 1321"/>
                  <a:gd name="T49" fmla="*/ 88 h 712"/>
                  <a:gd name="T50" fmla="*/ 26 w 1321"/>
                  <a:gd name="T51" fmla="*/ 84 h 712"/>
                  <a:gd name="T52" fmla="*/ 18 w 1321"/>
                  <a:gd name="T53" fmla="*/ 81 h 712"/>
                  <a:gd name="T54" fmla="*/ 6 w 1321"/>
                  <a:gd name="T55" fmla="*/ 77 h 712"/>
                  <a:gd name="T56" fmla="*/ 0 w 1321"/>
                  <a:gd name="T57" fmla="*/ 73 h 712"/>
                  <a:gd name="T58" fmla="*/ 0 w 1321"/>
                  <a:gd name="T59" fmla="*/ 72 h 712"/>
                  <a:gd name="T60" fmla="*/ 4 w 1321"/>
                  <a:gd name="T61" fmla="*/ 67 h 712"/>
                  <a:gd name="T62" fmla="*/ 16 w 1321"/>
                  <a:gd name="T63" fmla="*/ 61 h 712"/>
                  <a:gd name="T64" fmla="*/ 34 w 1321"/>
                  <a:gd name="T65" fmla="*/ 52 h 712"/>
                  <a:gd name="T66" fmla="*/ 69 w 1321"/>
                  <a:gd name="T67" fmla="*/ 42 h 712"/>
                  <a:gd name="T68" fmla="*/ 108 w 1321"/>
                  <a:gd name="T69" fmla="*/ 33 h 712"/>
                  <a:gd name="T70" fmla="*/ 148 w 1321"/>
                  <a:gd name="T71" fmla="*/ 24 h 712"/>
                  <a:gd name="T72" fmla="*/ 195 w 1321"/>
                  <a:gd name="T73" fmla="*/ 17 h 712"/>
                  <a:gd name="T74" fmla="*/ 247 w 1321"/>
                  <a:gd name="T75" fmla="*/ 11 h 712"/>
                  <a:gd name="T76" fmla="*/ 300 w 1321"/>
                  <a:gd name="T77" fmla="*/ 6 h 712"/>
                  <a:gd name="T78" fmla="*/ 360 w 1321"/>
                  <a:gd name="T79" fmla="*/ 4 h 712"/>
                  <a:gd name="T80" fmla="*/ 420 w 1321"/>
                  <a:gd name="T81" fmla="*/ 4 h 712"/>
                  <a:gd name="T82" fmla="*/ 483 w 1321"/>
                  <a:gd name="T83" fmla="*/ 0 h 712"/>
                  <a:gd name="T84" fmla="*/ 483 w 1321"/>
                  <a:gd name="T85" fmla="*/ 0 h 712"/>
                  <a:gd name="T86" fmla="*/ 548 w 1321"/>
                  <a:gd name="T87" fmla="*/ 4 h 712"/>
                  <a:gd name="T88" fmla="*/ 612 w 1321"/>
                  <a:gd name="T89" fmla="*/ 4 h 712"/>
                  <a:gd name="T90" fmla="*/ 674 w 1321"/>
                  <a:gd name="T91" fmla="*/ 7 h 712"/>
                  <a:gd name="T92" fmla="*/ 731 w 1321"/>
                  <a:gd name="T93" fmla="*/ 12 h 712"/>
                  <a:gd name="T94" fmla="*/ 782 w 1321"/>
                  <a:gd name="T95" fmla="*/ 19 h 712"/>
                  <a:gd name="T96" fmla="*/ 830 w 1321"/>
                  <a:gd name="T97" fmla="*/ 27 h 712"/>
                  <a:gd name="T98" fmla="*/ 873 w 1321"/>
                  <a:gd name="T99" fmla="*/ 36 h 712"/>
                  <a:gd name="T100" fmla="*/ 909 w 1321"/>
                  <a:gd name="T101" fmla="*/ 45 h 712"/>
                  <a:gd name="T102" fmla="*/ 940 w 1321"/>
                  <a:gd name="T103" fmla="*/ 55 h 712"/>
                  <a:gd name="T104" fmla="*/ 940 w 1321"/>
                  <a:gd name="T105" fmla="*/ 5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folHlink"/>
                  </a:gs>
                </a:gsLst>
                <a:lin ang="5400000" scaled="1"/>
              </a:gradFill>
              <a:ln w="0">
                <a:noFill/>
                <a:round/>
                <a:headEnd/>
                <a:tailEnd/>
              </a:ln>
            </p:spPr>
            <p:txBody>
              <a:bodyPr/>
              <a:lstStyle/>
              <a:p>
                <a:endParaRPr lang="zh-CN" altLang="en-US"/>
              </a:p>
            </p:txBody>
          </p:sp>
        </p:grpSp>
        <p:sp>
          <p:nvSpPr>
            <p:cNvPr id="367633" name="Text Box 17"/>
            <p:cNvSpPr txBox="1">
              <a:spLocks noChangeArrowheads="1"/>
            </p:cNvSpPr>
            <p:nvPr/>
          </p:nvSpPr>
          <p:spPr bwMode="gray">
            <a:xfrm>
              <a:off x="1901" y="3321"/>
              <a:ext cx="643" cy="327"/>
            </a:xfrm>
            <a:prstGeom prst="rect">
              <a:avLst/>
            </a:prstGeom>
            <a:noFill/>
            <a:ln w="9525" algn="ctr">
              <a:noFill/>
              <a:miter lim="800000"/>
              <a:headEnd/>
              <a:tailEnd/>
            </a:ln>
            <a:effectLst/>
          </p:spPr>
          <p:txBody>
            <a:bodyPr>
              <a:spAutoFit/>
            </a:bodyPr>
            <a:lstStyle/>
            <a:p>
              <a:pPr algn="ctr" eaLnBrk="0" hangingPunct="0">
                <a:defRPr/>
              </a:pPr>
              <a:r>
                <a:rPr lang="zh-CN" altLang="en-US" sz="2800" b="1" dirty="0">
                  <a:solidFill>
                    <a:srgbClr val="FFFFFF"/>
                  </a:solidFill>
                  <a:effectLst>
                    <a:outerShdw blurRad="38100" dist="38100" dir="2700000" algn="tl">
                      <a:srgbClr val="C0C0C0"/>
                    </a:outerShdw>
                  </a:effectLst>
                  <a:latin typeface="Verdana" pitchFamily="34" charset="0"/>
                </a:rPr>
                <a:t>嗅诊</a:t>
              </a:r>
            </a:p>
          </p:txBody>
        </p:sp>
      </p:grpSp>
      <p:grpSp>
        <p:nvGrpSpPr>
          <p:cNvPr id="6" name="Group 18"/>
          <p:cNvGrpSpPr>
            <a:grpSpLocks/>
          </p:cNvGrpSpPr>
          <p:nvPr/>
        </p:nvGrpSpPr>
        <p:grpSpPr bwMode="auto">
          <a:xfrm>
            <a:off x="6462713" y="4598988"/>
            <a:ext cx="1212850" cy="1130300"/>
            <a:chOff x="3412" y="3080"/>
            <a:chExt cx="764" cy="712"/>
          </a:xfrm>
        </p:grpSpPr>
        <p:grpSp>
          <p:nvGrpSpPr>
            <p:cNvPr id="7" name="Group 19"/>
            <p:cNvGrpSpPr>
              <a:grpSpLocks/>
            </p:cNvGrpSpPr>
            <p:nvPr/>
          </p:nvGrpSpPr>
          <p:grpSpPr bwMode="auto">
            <a:xfrm>
              <a:off x="3564" y="3256"/>
              <a:ext cx="564" cy="536"/>
              <a:chOff x="2016" y="1920"/>
              <a:chExt cx="1680" cy="1680"/>
            </a:xfrm>
          </p:grpSpPr>
          <p:sp>
            <p:nvSpPr>
              <p:cNvPr id="367636" name="Oval 20"/>
              <p:cNvSpPr>
                <a:spLocks noChangeArrowheads="1"/>
              </p:cNvSpPr>
              <p:nvPr/>
            </p:nvSpPr>
            <p:spPr bwMode="gray">
              <a:xfrm>
                <a:off x="2016" y="1920"/>
                <a:ext cx="1680" cy="1680"/>
              </a:xfrm>
              <a:prstGeom prst="ellipse">
                <a:avLst/>
              </a:prstGeom>
              <a:gradFill rotWithShape="1">
                <a:gsLst>
                  <a:gs pos="0">
                    <a:schemeClr val="bg2"/>
                  </a:gs>
                  <a:gs pos="100000">
                    <a:schemeClr val="bg2">
                      <a:gamma/>
                      <a:shade val="45490"/>
                      <a:invGamma/>
                    </a:schemeClr>
                  </a:gs>
                </a:gsLst>
                <a:lin ang="5400000" scaled="1"/>
              </a:gradFill>
              <a:ln w="9525">
                <a:noFill/>
                <a:round/>
                <a:headEnd/>
                <a:tailEnd/>
              </a:ln>
              <a:effectLst/>
            </p:spPr>
            <p:txBody>
              <a:bodyPr wrap="none" anchor="ctr"/>
              <a:lstStyle/>
              <a:p>
                <a:pPr>
                  <a:defRPr/>
                </a:pPr>
                <a:endParaRPr lang="zh-CN" altLang="en-US"/>
              </a:p>
            </p:txBody>
          </p:sp>
          <p:sp>
            <p:nvSpPr>
              <p:cNvPr id="17444" name="Freeform 21"/>
              <p:cNvSpPr>
                <a:spLocks/>
              </p:cNvSpPr>
              <p:nvPr/>
            </p:nvSpPr>
            <p:spPr bwMode="gray">
              <a:xfrm>
                <a:off x="2208" y="1948"/>
                <a:ext cx="1296" cy="634"/>
              </a:xfrm>
              <a:custGeom>
                <a:avLst/>
                <a:gdLst>
                  <a:gd name="T0" fmla="*/ 940 w 1321"/>
                  <a:gd name="T1" fmla="*/ 55 h 712"/>
                  <a:gd name="T2" fmla="*/ 952 w 1321"/>
                  <a:gd name="T3" fmla="*/ 61 h 712"/>
                  <a:gd name="T4" fmla="*/ 955 w 1321"/>
                  <a:gd name="T5" fmla="*/ 67 h 712"/>
                  <a:gd name="T6" fmla="*/ 950 w 1321"/>
                  <a:gd name="T7" fmla="*/ 72 h 712"/>
                  <a:gd name="T8" fmla="*/ 938 w 1321"/>
                  <a:gd name="T9" fmla="*/ 76 h 712"/>
                  <a:gd name="T10" fmla="*/ 919 w 1321"/>
                  <a:gd name="T11" fmla="*/ 81 h 712"/>
                  <a:gd name="T12" fmla="*/ 895 w 1321"/>
                  <a:gd name="T13" fmla="*/ 84 h 712"/>
                  <a:gd name="T14" fmla="*/ 864 w 1321"/>
                  <a:gd name="T15" fmla="*/ 87 h 712"/>
                  <a:gd name="T16" fmla="*/ 829 w 1321"/>
                  <a:gd name="T17" fmla="*/ 91 h 712"/>
                  <a:gd name="T18" fmla="*/ 789 w 1321"/>
                  <a:gd name="T19" fmla="*/ 93 h 712"/>
                  <a:gd name="T20" fmla="*/ 745 w 1321"/>
                  <a:gd name="T21" fmla="*/ 94 h 712"/>
                  <a:gd name="T22" fmla="*/ 699 w 1321"/>
                  <a:gd name="T23" fmla="*/ 95 h 712"/>
                  <a:gd name="T24" fmla="*/ 648 w 1321"/>
                  <a:gd name="T25" fmla="*/ 98 h 712"/>
                  <a:gd name="T26" fmla="*/ 596 w 1321"/>
                  <a:gd name="T27" fmla="*/ 99 h 712"/>
                  <a:gd name="T28" fmla="*/ 575 w 1321"/>
                  <a:gd name="T29" fmla="*/ 100 h 712"/>
                  <a:gd name="T30" fmla="*/ 344 w 1321"/>
                  <a:gd name="T31" fmla="*/ 100 h 712"/>
                  <a:gd name="T32" fmla="*/ 340 w 1321"/>
                  <a:gd name="T33" fmla="*/ 100 h 712"/>
                  <a:gd name="T34" fmla="*/ 295 w 1321"/>
                  <a:gd name="T35" fmla="*/ 99 h 712"/>
                  <a:gd name="T36" fmla="*/ 252 w 1321"/>
                  <a:gd name="T37" fmla="*/ 98 h 712"/>
                  <a:gd name="T38" fmla="*/ 211 w 1321"/>
                  <a:gd name="T39" fmla="*/ 97 h 712"/>
                  <a:gd name="T40" fmla="*/ 171 w 1321"/>
                  <a:gd name="T41" fmla="*/ 94 h 712"/>
                  <a:gd name="T42" fmla="*/ 134 w 1321"/>
                  <a:gd name="T43" fmla="*/ 94 h 712"/>
                  <a:gd name="T44" fmla="*/ 104 w 1321"/>
                  <a:gd name="T45" fmla="*/ 92 h 712"/>
                  <a:gd name="T46" fmla="*/ 73 w 1321"/>
                  <a:gd name="T47" fmla="*/ 90 h 712"/>
                  <a:gd name="T48" fmla="*/ 50 w 1321"/>
                  <a:gd name="T49" fmla="*/ 88 h 712"/>
                  <a:gd name="T50" fmla="*/ 26 w 1321"/>
                  <a:gd name="T51" fmla="*/ 84 h 712"/>
                  <a:gd name="T52" fmla="*/ 18 w 1321"/>
                  <a:gd name="T53" fmla="*/ 81 h 712"/>
                  <a:gd name="T54" fmla="*/ 6 w 1321"/>
                  <a:gd name="T55" fmla="*/ 77 h 712"/>
                  <a:gd name="T56" fmla="*/ 0 w 1321"/>
                  <a:gd name="T57" fmla="*/ 73 h 712"/>
                  <a:gd name="T58" fmla="*/ 0 w 1321"/>
                  <a:gd name="T59" fmla="*/ 72 h 712"/>
                  <a:gd name="T60" fmla="*/ 4 w 1321"/>
                  <a:gd name="T61" fmla="*/ 67 h 712"/>
                  <a:gd name="T62" fmla="*/ 16 w 1321"/>
                  <a:gd name="T63" fmla="*/ 61 h 712"/>
                  <a:gd name="T64" fmla="*/ 34 w 1321"/>
                  <a:gd name="T65" fmla="*/ 52 h 712"/>
                  <a:gd name="T66" fmla="*/ 69 w 1321"/>
                  <a:gd name="T67" fmla="*/ 42 h 712"/>
                  <a:gd name="T68" fmla="*/ 108 w 1321"/>
                  <a:gd name="T69" fmla="*/ 33 h 712"/>
                  <a:gd name="T70" fmla="*/ 148 w 1321"/>
                  <a:gd name="T71" fmla="*/ 24 h 712"/>
                  <a:gd name="T72" fmla="*/ 195 w 1321"/>
                  <a:gd name="T73" fmla="*/ 17 h 712"/>
                  <a:gd name="T74" fmla="*/ 247 w 1321"/>
                  <a:gd name="T75" fmla="*/ 11 h 712"/>
                  <a:gd name="T76" fmla="*/ 300 w 1321"/>
                  <a:gd name="T77" fmla="*/ 6 h 712"/>
                  <a:gd name="T78" fmla="*/ 360 w 1321"/>
                  <a:gd name="T79" fmla="*/ 4 h 712"/>
                  <a:gd name="T80" fmla="*/ 420 w 1321"/>
                  <a:gd name="T81" fmla="*/ 4 h 712"/>
                  <a:gd name="T82" fmla="*/ 483 w 1321"/>
                  <a:gd name="T83" fmla="*/ 0 h 712"/>
                  <a:gd name="T84" fmla="*/ 483 w 1321"/>
                  <a:gd name="T85" fmla="*/ 0 h 712"/>
                  <a:gd name="T86" fmla="*/ 548 w 1321"/>
                  <a:gd name="T87" fmla="*/ 4 h 712"/>
                  <a:gd name="T88" fmla="*/ 612 w 1321"/>
                  <a:gd name="T89" fmla="*/ 4 h 712"/>
                  <a:gd name="T90" fmla="*/ 674 w 1321"/>
                  <a:gd name="T91" fmla="*/ 7 h 712"/>
                  <a:gd name="T92" fmla="*/ 731 w 1321"/>
                  <a:gd name="T93" fmla="*/ 12 h 712"/>
                  <a:gd name="T94" fmla="*/ 782 w 1321"/>
                  <a:gd name="T95" fmla="*/ 19 h 712"/>
                  <a:gd name="T96" fmla="*/ 830 w 1321"/>
                  <a:gd name="T97" fmla="*/ 27 h 712"/>
                  <a:gd name="T98" fmla="*/ 873 w 1321"/>
                  <a:gd name="T99" fmla="*/ 36 h 712"/>
                  <a:gd name="T100" fmla="*/ 909 w 1321"/>
                  <a:gd name="T101" fmla="*/ 45 h 712"/>
                  <a:gd name="T102" fmla="*/ 940 w 1321"/>
                  <a:gd name="T103" fmla="*/ 55 h 712"/>
                  <a:gd name="T104" fmla="*/ 940 w 1321"/>
                  <a:gd name="T105" fmla="*/ 5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bg2"/>
                  </a:gs>
                </a:gsLst>
                <a:lin ang="5400000" scaled="1"/>
              </a:gradFill>
              <a:ln w="0">
                <a:noFill/>
                <a:round/>
                <a:headEnd/>
                <a:tailEnd/>
              </a:ln>
            </p:spPr>
            <p:txBody>
              <a:bodyPr/>
              <a:lstStyle/>
              <a:p>
                <a:endParaRPr lang="zh-CN" altLang="en-US"/>
              </a:p>
            </p:txBody>
          </p:sp>
        </p:grpSp>
        <p:sp>
          <p:nvSpPr>
            <p:cNvPr id="367638" name="Text Box 22"/>
            <p:cNvSpPr txBox="1">
              <a:spLocks noChangeArrowheads="1"/>
            </p:cNvSpPr>
            <p:nvPr/>
          </p:nvSpPr>
          <p:spPr bwMode="gray">
            <a:xfrm>
              <a:off x="3571" y="3321"/>
              <a:ext cx="605" cy="327"/>
            </a:xfrm>
            <a:prstGeom prst="rect">
              <a:avLst/>
            </a:prstGeom>
            <a:noFill/>
            <a:ln w="9525" algn="ctr">
              <a:noFill/>
              <a:miter lim="800000"/>
              <a:headEnd/>
              <a:tailEnd/>
            </a:ln>
            <a:effectLst/>
          </p:spPr>
          <p:txBody>
            <a:bodyPr>
              <a:spAutoFit/>
            </a:bodyPr>
            <a:lstStyle/>
            <a:p>
              <a:pPr algn="ctr" eaLnBrk="0" hangingPunct="0">
                <a:defRPr/>
              </a:pPr>
              <a:r>
                <a:rPr lang="zh-CN" altLang="en-US" sz="2800" b="1" dirty="0">
                  <a:solidFill>
                    <a:srgbClr val="FFFFFF"/>
                  </a:solidFill>
                  <a:effectLst>
                    <a:outerShdw blurRad="38100" dist="38100" dir="2700000" algn="tl">
                      <a:srgbClr val="C0C0C0"/>
                    </a:outerShdw>
                  </a:effectLst>
                  <a:latin typeface="Verdana" pitchFamily="34" charset="0"/>
                </a:rPr>
                <a:t>听诊</a:t>
              </a:r>
            </a:p>
          </p:txBody>
        </p:sp>
        <p:sp>
          <p:nvSpPr>
            <p:cNvPr id="367639" name="Oval 23"/>
            <p:cNvSpPr>
              <a:spLocks noChangeArrowheads="1"/>
            </p:cNvSpPr>
            <p:nvPr/>
          </p:nvSpPr>
          <p:spPr bwMode="gray">
            <a:xfrm rot="18227093">
              <a:off x="3491" y="3177"/>
              <a:ext cx="90" cy="89"/>
            </a:xfrm>
            <a:prstGeom prst="ellipse">
              <a:avLst/>
            </a:prstGeom>
            <a:gradFill rotWithShape="1">
              <a:gsLst>
                <a:gs pos="0">
                  <a:schemeClr val="bg2"/>
                </a:gs>
                <a:gs pos="100000">
                  <a:schemeClr val="bg2">
                    <a:gamma/>
                    <a:shade val="6666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sp>
          <p:nvSpPr>
            <p:cNvPr id="367640" name="Oval 24"/>
            <p:cNvSpPr>
              <a:spLocks noChangeArrowheads="1"/>
            </p:cNvSpPr>
            <p:nvPr/>
          </p:nvSpPr>
          <p:spPr bwMode="gray">
            <a:xfrm rot="18227093">
              <a:off x="3388" y="3095"/>
              <a:ext cx="90" cy="77"/>
            </a:xfrm>
            <a:prstGeom prst="ellipse">
              <a:avLst/>
            </a:prstGeom>
            <a:gradFill rotWithShape="1">
              <a:gsLst>
                <a:gs pos="0">
                  <a:schemeClr val="bg2"/>
                </a:gs>
                <a:gs pos="100000">
                  <a:schemeClr val="bg2">
                    <a:gamma/>
                    <a:shade val="6666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grpSp>
      <p:grpSp>
        <p:nvGrpSpPr>
          <p:cNvPr id="8" name="Group 25"/>
          <p:cNvGrpSpPr>
            <a:grpSpLocks/>
          </p:cNvGrpSpPr>
          <p:nvPr/>
        </p:nvGrpSpPr>
        <p:grpSpPr bwMode="auto">
          <a:xfrm>
            <a:off x="2738439" y="2528888"/>
            <a:ext cx="1431925" cy="838200"/>
            <a:chOff x="1210" y="1872"/>
            <a:chExt cx="902" cy="528"/>
          </a:xfrm>
        </p:grpSpPr>
        <p:grpSp>
          <p:nvGrpSpPr>
            <p:cNvPr id="9" name="Group 26"/>
            <p:cNvGrpSpPr>
              <a:grpSpLocks/>
            </p:cNvGrpSpPr>
            <p:nvPr/>
          </p:nvGrpSpPr>
          <p:grpSpPr bwMode="auto">
            <a:xfrm>
              <a:off x="1248" y="1872"/>
              <a:ext cx="558" cy="528"/>
              <a:chOff x="2016" y="1920"/>
              <a:chExt cx="1680" cy="1680"/>
            </a:xfrm>
          </p:grpSpPr>
          <p:sp>
            <p:nvSpPr>
              <p:cNvPr id="367643" name="Oval 27"/>
              <p:cNvSpPr>
                <a:spLocks noChangeArrowheads="1"/>
              </p:cNvSpPr>
              <p:nvPr/>
            </p:nvSpPr>
            <p:spPr bwMode="gray">
              <a:xfrm>
                <a:off x="2016" y="1920"/>
                <a:ext cx="1680" cy="1680"/>
              </a:xfrm>
              <a:prstGeom prst="ellipse">
                <a:avLst/>
              </a:prstGeom>
              <a:gradFill rotWithShape="1">
                <a:gsLst>
                  <a:gs pos="0">
                    <a:schemeClr val="accent1"/>
                  </a:gs>
                  <a:gs pos="100000">
                    <a:schemeClr val="accent1">
                      <a:gamma/>
                      <a:shade val="45490"/>
                      <a:invGamma/>
                    </a:schemeClr>
                  </a:gs>
                </a:gsLst>
                <a:lin ang="5400000" scaled="1"/>
              </a:gradFill>
              <a:ln w="9525">
                <a:noFill/>
                <a:round/>
                <a:headEnd/>
                <a:tailEnd/>
              </a:ln>
              <a:effectLst/>
            </p:spPr>
            <p:txBody>
              <a:bodyPr wrap="none" anchor="ctr"/>
              <a:lstStyle/>
              <a:p>
                <a:pPr>
                  <a:defRPr/>
                </a:pPr>
                <a:endParaRPr lang="zh-CN" altLang="en-US"/>
              </a:p>
            </p:txBody>
          </p:sp>
          <p:sp>
            <p:nvSpPr>
              <p:cNvPr id="17438" name="Freeform 28"/>
              <p:cNvSpPr>
                <a:spLocks/>
              </p:cNvSpPr>
              <p:nvPr/>
            </p:nvSpPr>
            <p:spPr bwMode="gray">
              <a:xfrm>
                <a:off x="2208" y="1948"/>
                <a:ext cx="1296" cy="634"/>
              </a:xfrm>
              <a:custGeom>
                <a:avLst/>
                <a:gdLst>
                  <a:gd name="T0" fmla="*/ 940 w 1321"/>
                  <a:gd name="T1" fmla="*/ 55 h 712"/>
                  <a:gd name="T2" fmla="*/ 952 w 1321"/>
                  <a:gd name="T3" fmla="*/ 61 h 712"/>
                  <a:gd name="T4" fmla="*/ 955 w 1321"/>
                  <a:gd name="T5" fmla="*/ 67 h 712"/>
                  <a:gd name="T6" fmla="*/ 950 w 1321"/>
                  <a:gd name="T7" fmla="*/ 72 h 712"/>
                  <a:gd name="T8" fmla="*/ 938 w 1321"/>
                  <a:gd name="T9" fmla="*/ 76 h 712"/>
                  <a:gd name="T10" fmla="*/ 919 w 1321"/>
                  <a:gd name="T11" fmla="*/ 81 h 712"/>
                  <a:gd name="T12" fmla="*/ 895 w 1321"/>
                  <a:gd name="T13" fmla="*/ 84 h 712"/>
                  <a:gd name="T14" fmla="*/ 864 w 1321"/>
                  <a:gd name="T15" fmla="*/ 87 h 712"/>
                  <a:gd name="T16" fmla="*/ 829 w 1321"/>
                  <a:gd name="T17" fmla="*/ 91 h 712"/>
                  <a:gd name="T18" fmla="*/ 789 w 1321"/>
                  <a:gd name="T19" fmla="*/ 93 h 712"/>
                  <a:gd name="T20" fmla="*/ 745 w 1321"/>
                  <a:gd name="T21" fmla="*/ 94 h 712"/>
                  <a:gd name="T22" fmla="*/ 699 w 1321"/>
                  <a:gd name="T23" fmla="*/ 95 h 712"/>
                  <a:gd name="T24" fmla="*/ 648 w 1321"/>
                  <a:gd name="T25" fmla="*/ 98 h 712"/>
                  <a:gd name="T26" fmla="*/ 596 w 1321"/>
                  <a:gd name="T27" fmla="*/ 99 h 712"/>
                  <a:gd name="T28" fmla="*/ 575 w 1321"/>
                  <a:gd name="T29" fmla="*/ 100 h 712"/>
                  <a:gd name="T30" fmla="*/ 344 w 1321"/>
                  <a:gd name="T31" fmla="*/ 100 h 712"/>
                  <a:gd name="T32" fmla="*/ 340 w 1321"/>
                  <a:gd name="T33" fmla="*/ 100 h 712"/>
                  <a:gd name="T34" fmla="*/ 295 w 1321"/>
                  <a:gd name="T35" fmla="*/ 99 h 712"/>
                  <a:gd name="T36" fmla="*/ 252 w 1321"/>
                  <a:gd name="T37" fmla="*/ 98 h 712"/>
                  <a:gd name="T38" fmla="*/ 211 w 1321"/>
                  <a:gd name="T39" fmla="*/ 97 h 712"/>
                  <a:gd name="T40" fmla="*/ 171 w 1321"/>
                  <a:gd name="T41" fmla="*/ 94 h 712"/>
                  <a:gd name="T42" fmla="*/ 134 w 1321"/>
                  <a:gd name="T43" fmla="*/ 94 h 712"/>
                  <a:gd name="T44" fmla="*/ 104 w 1321"/>
                  <a:gd name="T45" fmla="*/ 92 h 712"/>
                  <a:gd name="T46" fmla="*/ 73 w 1321"/>
                  <a:gd name="T47" fmla="*/ 90 h 712"/>
                  <a:gd name="T48" fmla="*/ 50 w 1321"/>
                  <a:gd name="T49" fmla="*/ 88 h 712"/>
                  <a:gd name="T50" fmla="*/ 26 w 1321"/>
                  <a:gd name="T51" fmla="*/ 84 h 712"/>
                  <a:gd name="T52" fmla="*/ 18 w 1321"/>
                  <a:gd name="T53" fmla="*/ 81 h 712"/>
                  <a:gd name="T54" fmla="*/ 6 w 1321"/>
                  <a:gd name="T55" fmla="*/ 77 h 712"/>
                  <a:gd name="T56" fmla="*/ 0 w 1321"/>
                  <a:gd name="T57" fmla="*/ 73 h 712"/>
                  <a:gd name="T58" fmla="*/ 0 w 1321"/>
                  <a:gd name="T59" fmla="*/ 72 h 712"/>
                  <a:gd name="T60" fmla="*/ 4 w 1321"/>
                  <a:gd name="T61" fmla="*/ 67 h 712"/>
                  <a:gd name="T62" fmla="*/ 16 w 1321"/>
                  <a:gd name="T63" fmla="*/ 61 h 712"/>
                  <a:gd name="T64" fmla="*/ 34 w 1321"/>
                  <a:gd name="T65" fmla="*/ 52 h 712"/>
                  <a:gd name="T66" fmla="*/ 69 w 1321"/>
                  <a:gd name="T67" fmla="*/ 42 h 712"/>
                  <a:gd name="T68" fmla="*/ 108 w 1321"/>
                  <a:gd name="T69" fmla="*/ 33 h 712"/>
                  <a:gd name="T70" fmla="*/ 148 w 1321"/>
                  <a:gd name="T71" fmla="*/ 24 h 712"/>
                  <a:gd name="T72" fmla="*/ 195 w 1321"/>
                  <a:gd name="T73" fmla="*/ 17 h 712"/>
                  <a:gd name="T74" fmla="*/ 247 w 1321"/>
                  <a:gd name="T75" fmla="*/ 11 h 712"/>
                  <a:gd name="T76" fmla="*/ 300 w 1321"/>
                  <a:gd name="T77" fmla="*/ 6 h 712"/>
                  <a:gd name="T78" fmla="*/ 360 w 1321"/>
                  <a:gd name="T79" fmla="*/ 4 h 712"/>
                  <a:gd name="T80" fmla="*/ 420 w 1321"/>
                  <a:gd name="T81" fmla="*/ 4 h 712"/>
                  <a:gd name="T82" fmla="*/ 483 w 1321"/>
                  <a:gd name="T83" fmla="*/ 0 h 712"/>
                  <a:gd name="T84" fmla="*/ 483 w 1321"/>
                  <a:gd name="T85" fmla="*/ 0 h 712"/>
                  <a:gd name="T86" fmla="*/ 548 w 1321"/>
                  <a:gd name="T87" fmla="*/ 4 h 712"/>
                  <a:gd name="T88" fmla="*/ 612 w 1321"/>
                  <a:gd name="T89" fmla="*/ 4 h 712"/>
                  <a:gd name="T90" fmla="*/ 674 w 1321"/>
                  <a:gd name="T91" fmla="*/ 7 h 712"/>
                  <a:gd name="T92" fmla="*/ 731 w 1321"/>
                  <a:gd name="T93" fmla="*/ 12 h 712"/>
                  <a:gd name="T94" fmla="*/ 782 w 1321"/>
                  <a:gd name="T95" fmla="*/ 19 h 712"/>
                  <a:gd name="T96" fmla="*/ 830 w 1321"/>
                  <a:gd name="T97" fmla="*/ 27 h 712"/>
                  <a:gd name="T98" fmla="*/ 873 w 1321"/>
                  <a:gd name="T99" fmla="*/ 36 h 712"/>
                  <a:gd name="T100" fmla="*/ 909 w 1321"/>
                  <a:gd name="T101" fmla="*/ 45 h 712"/>
                  <a:gd name="T102" fmla="*/ 940 w 1321"/>
                  <a:gd name="T103" fmla="*/ 55 h 712"/>
                  <a:gd name="T104" fmla="*/ 940 w 1321"/>
                  <a:gd name="T105" fmla="*/ 5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1"/>
                  </a:gs>
                </a:gsLst>
                <a:lin ang="5400000" scaled="1"/>
              </a:gradFill>
              <a:ln w="0">
                <a:noFill/>
                <a:round/>
                <a:headEnd/>
                <a:tailEnd/>
              </a:ln>
            </p:spPr>
            <p:txBody>
              <a:bodyPr/>
              <a:lstStyle/>
              <a:p>
                <a:endParaRPr lang="zh-CN" altLang="en-US"/>
              </a:p>
            </p:txBody>
          </p:sp>
        </p:grpSp>
        <p:sp>
          <p:nvSpPr>
            <p:cNvPr id="367645" name="Text Box 29"/>
            <p:cNvSpPr txBox="1">
              <a:spLocks noChangeArrowheads="1"/>
            </p:cNvSpPr>
            <p:nvPr/>
          </p:nvSpPr>
          <p:spPr bwMode="gray">
            <a:xfrm>
              <a:off x="1210" y="1968"/>
              <a:ext cx="566" cy="327"/>
            </a:xfrm>
            <a:prstGeom prst="rect">
              <a:avLst/>
            </a:prstGeom>
            <a:noFill/>
            <a:ln w="9525" algn="ctr">
              <a:noFill/>
              <a:miter lim="800000"/>
              <a:headEnd/>
              <a:tailEnd/>
            </a:ln>
            <a:effectLst/>
          </p:spPr>
          <p:txBody>
            <a:bodyPr wrap="none">
              <a:spAutoFit/>
            </a:bodyPr>
            <a:lstStyle/>
            <a:p>
              <a:pPr algn="ctr" eaLnBrk="0" hangingPunct="0">
                <a:defRPr/>
              </a:pPr>
              <a:r>
                <a:rPr lang="zh-CN" altLang="en-US" sz="2800" b="1" dirty="0">
                  <a:solidFill>
                    <a:srgbClr val="FFFFFF"/>
                  </a:solidFill>
                  <a:effectLst>
                    <a:outerShdw blurRad="38100" dist="38100" dir="2700000" algn="tl">
                      <a:srgbClr val="C0C0C0"/>
                    </a:outerShdw>
                  </a:effectLst>
                  <a:latin typeface="Verdana" pitchFamily="34" charset="0"/>
                </a:rPr>
                <a:t>视诊</a:t>
              </a:r>
            </a:p>
          </p:txBody>
        </p:sp>
        <p:grpSp>
          <p:nvGrpSpPr>
            <p:cNvPr id="10" name="Group 30"/>
            <p:cNvGrpSpPr>
              <a:grpSpLocks/>
            </p:cNvGrpSpPr>
            <p:nvPr/>
          </p:nvGrpSpPr>
          <p:grpSpPr bwMode="auto">
            <a:xfrm>
              <a:off x="1865" y="2185"/>
              <a:ext cx="247" cy="135"/>
              <a:chOff x="2016" y="2304"/>
              <a:chExt cx="231" cy="130"/>
            </a:xfrm>
          </p:grpSpPr>
          <p:sp>
            <p:nvSpPr>
              <p:cNvPr id="367647" name="Oval 31"/>
              <p:cNvSpPr>
                <a:spLocks noChangeArrowheads="1"/>
              </p:cNvSpPr>
              <p:nvPr/>
            </p:nvSpPr>
            <p:spPr bwMode="gray">
              <a:xfrm rot="18227093">
                <a:off x="2019" y="2301"/>
                <a:ext cx="82" cy="87"/>
              </a:xfrm>
              <a:prstGeom prst="ellipse">
                <a:avLst/>
              </a:prstGeom>
              <a:gradFill rotWithShape="1">
                <a:gsLst>
                  <a:gs pos="0">
                    <a:schemeClr val="accent1"/>
                  </a:gs>
                  <a:gs pos="100000">
                    <a:schemeClr val="accent1">
                      <a:gamma/>
                      <a:shade val="5764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sp>
            <p:nvSpPr>
              <p:cNvPr id="367648" name="Oval 32"/>
              <p:cNvSpPr>
                <a:spLocks noChangeArrowheads="1"/>
              </p:cNvSpPr>
              <p:nvPr/>
            </p:nvSpPr>
            <p:spPr bwMode="gray">
              <a:xfrm rot="18227093">
                <a:off x="2163" y="2352"/>
                <a:ext cx="82" cy="87"/>
              </a:xfrm>
              <a:prstGeom prst="ellipse">
                <a:avLst/>
              </a:prstGeom>
              <a:gradFill rotWithShape="1">
                <a:gsLst>
                  <a:gs pos="0">
                    <a:schemeClr val="accent1"/>
                  </a:gs>
                  <a:gs pos="100000">
                    <a:schemeClr val="accent1">
                      <a:gamma/>
                      <a:shade val="4862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grpSp>
      </p:grpSp>
      <p:grpSp>
        <p:nvGrpSpPr>
          <p:cNvPr id="11" name="Group 33"/>
          <p:cNvGrpSpPr>
            <a:grpSpLocks/>
          </p:cNvGrpSpPr>
          <p:nvPr/>
        </p:nvGrpSpPr>
        <p:grpSpPr bwMode="auto">
          <a:xfrm>
            <a:off x="5008563" y="928689"/>
            <a:ext cx="1066800" cy="1323975"/>
            <a:chOff x="2640" y="864"/>
            <a:chExt cx="672" cy="834"/>
          </a:xfrm>
        </p:grpSpPr>
        <p:grpSp>
          <p:nvGrpSpPr>
            <p:cNvPr id="12" name="Group 34"/>
            <p:cNvGrpSpPr>
              <a:grpSpLocks/>
            </p:cNvGrpSpPr>
            <p:nvPr/>
          </p:nvGrpSpPr>
          <p:grpSpPr bwMode="auto">
            <a:xfrm>
              <a:off x="2688" y="864"/>
              <a:ext cx="576" cy="528"/>
              <a:chOff x="2016" y="1920"/>
              <a:chExt cx="1680" cy="1680"/>
            </a:xfrm>
          </p:grpSpPr>
          <p:sp>
            <p:nvSpPr>
              <p:cNvPr id="367651" name="Oval 35"/>
              <p:cNvSpPr>
                <a:spLocks noChangeArrowheads="1"/>
              </p:cNvSpPr>
              <p:nvPr/>
            </p:nvSpPr>
            <p:spPr bwMode="gray">
              <a:xfrm>
                <a:off x="2016" y="1920"/>
                <a:ext cx="1680" cy="1680"/>
              </a:xfrm>
              <a:prstGeom prst="ellipse">
                <a:avLst/>
              </a:prstGeom>
              <a:gradFill rotWithShape="1">
                <a:gsLst>
                  <a:gs pos="0">
                    <a:schemeClr val="accent2"/>
                  </a:gs>
                  <a:gs pos="100000">
                    <a:schemeClr val="accent2">
                      <a:gamma/>
                      <a:shade val="42353"/>
                      <a:invGamma/>
                    </a:schemeClr>
                  </a:gs>
                </a:gsLst>
                <a:lin ang="5400000" scaled="1"/>
              </a:gradFill>
              <a:ln w="9525">
                <a:noFill/>
                <a:round/>
                <a:headEnd/>
                <a:tailEnd/>
              </a:ln>
              <a:effectLst/>
            </p:spPr>
            <p:txBody>
              <a:bodyPr wrap="none" anchor="ctr"/>
              <a:lstStyle/>
              <a:p>
                <a:pPr>
                  <a:defRPr/>
                </a:pPr>
                <a:endParaRPr lang="zh-CN" altLang="en-US"/>
              </a:p>
            </p:txBody>
          </p:sp>
          <p:sp>
            <p:nvSpPr>
              <p:cNvPr id="17431" name="Freeform 36"/>
              <p:cNvSpPr>
                <a:spLocks/>
              </p:cNvSpPr>
              <p:nvPr/>
            </p:nvSpPr>
            <p:spPr bwMode="gray">
              <a:xfrm>
                <a:off x="2208" y="1948"/>
                <a:ext cx="1296" cy="634"/>
              </a:xfrm>
              <a:custGeom>
                <a:avLst/>
                <a:gdLst>
                  <a:gd name="T0" fmla="*/ 940 w 1321"/>
                  <a:gd name="T1" fmla="*/ 55 h 712"/>
                  <a:gd name="T2" fmla="*/ 952 w 1321"/>
                  <a:gd name="T3" fmla="*/ 61 h 712"/>
                  <a:gd name="T4" fmla="*/ 955 w 1321"/>
                  <a:gd name="T5" fmla="*/ 67 h 712"/>
                  <a:gd name="T6" fmla="*/ 950 w 1321"/>
                  <a:gd name="T7" fmla="*/ 72 h 712"/>
                  <a:gd name="T8" fmla="*/ 938 w 1321"/>
                  <a:gd name="T9" fmla="*/ 76 h 712"/>
                  <a:gd name="T10" fmla="*/ 919 w 1321"/>
                  <a:gd name="T11" fmla="*/ 81 h 712"/>
                  <a:gd name="T12" fmla="*/ 895 w 1321"/>
                  <a:gd name="T13" fmla="*/ 84 h 712"/>
                  <a:gd name="T14" fmla="*/ 864 w 1321"/>
                  <a:gd name="T15" fmla="*/ 87 h 712"/>
                  <a:gd name="T16" fmla="*/ 829 w 1321"/>
                  <a:gd name="T17" fmla="*/ 91 h 712"/>
                  <a:gd name="T18" fmla="*/ 789 w 1321"/>
                  <a:gd name="T19" fmla="*/ 93 h 712"/>
                  <a:gd name="T20" fmla="*/ 745 w 1321"/>
                  <a:gd name="T21" fmla="*/ 94 h 712"/>
                  <a:gd name="T22" fmla="*/ 699 w 1321"/>
                  <a:gd name="T23" fmla="*/ 95 h 712"/>
                  <a:gd name="T24" fmla="*/ 648 w 1321"/>
                  <a:gd name="T25" fmla="*/ 98 h 712"/>
                  <a:gd name="T26" fmla="*/ 596 w 1321"/>
                  <a:gd name="T27" fmla="*/ 99 h 712"/>
                  <a:gd name="T28" fmla="*/ 575 w 1321"/>
                  <a:gd name="T29" fmla="*/ 100 h 712"/>
                  <a:gd name="T30" fmla="*/ 344 w 1321"/>
                  <a:gd name="T31" fmla="*/ 100 h 712"/>
                  <a:gd name="T32" fmla="*/ 340 w 1321"/>
                  <a:gd name="T33" fmla="*/ 100 h 712"/>
                  <a:gd name="T34" fmla="*/ 295 w 1321"/>
                  <a:gd name="T35" fmla="*/ 99 h 712"/>
                  <a:gd name="T36" fmla="*/ 252 w 1321"/>
                  <a:gd name="T37" fmla="*/ 98 h 712"/>
                  <a:gd name="T38" fmla="*/ 211 w 1321"/>
                  <a:gd name="T39" fmla="*/ 97 h 712"/>
                  <a:gd name="T40" fmla="*/ 171 w 1321"/>
                  <a:gd name="T41" fmla="*/ 94 h 712"/>
                  <a:gd name="T42" fmla="*/ 134 w 1321"/>
                  <a:gd name="T43" fmla="*/ 94 h 712"/>
                  <a:gd name="T44" fmla="*/ 104 w 1321"/>
                  <a:gd name="T45" fmla="*/ 92 h 712"/>
                  <a:gd name="T46" fmla="*/ 73 w 1321"/>
                  <a:gd name="T47" fmla="*/ 90 h 712"/>
                  <a:gd name="T48" fmla="*/ 50 w 1321"/>
                  <a:gd name="T49" fmla="*/ 88 h 712"/>
                  <a:gd name="T50" fmla="*/ 26 w 1321"/>
                  <a:gd name="T51" fmla="*/ 84 h 712"/>
                  <a:gd name="T52" fmla="*/ 18 w 1321"/>
                  <a:gd name="T53" fmla="*/ 81 h 712"/>
                  <a:gd name="T54" fmla="*/ 6 w 1321"/>
                  <a:gd name="T55" fmla="*/ 77 h 712"/>
                  <a:gd name="T56" fmla="*/ 0 w 1321"/>
                  <a:gd name="T57" fmla="*/ 73 h 712"/>
                  <a:gd name="T58" fmla="*/ 0 w 1321"/>
                  <a:gd name="T59" fmla="*/ 72 h 712"/>
                  <a:gd name="T60" fmla="*/ 4 w 1321"/>
                  <a:gd name="T61" fmla="*/ 67 h 712"/>
                  <a:gd name="T62" fmla="*/ 16 w 1321"/>
                  <a:gd name="T63" fmla="*/ 61 h 712"/>
                  <a:gd name="T64" fmla="*/ 34 w 1321"/>
                  <a:gd name="T65" fmla="*/ 52 h 712"/>
                  <a:gd name="T66" fmla="*/ 69 w 1321"/>
                  <a:gd name="T67" fmla="*/ 42 h 712"/>
                  <a:gd name="T68" fmla="*/ 108 w 1321"/>
                  <a:gd name="T69" fmla="*/ 33 h 712"/>
                  <a:gd name="T70" fmla="*/ 148 w 1321"/>
                  <a:gd name="T71" fmla="*/ 24 h 712"/>
                  <a:gd name="T72" fmla="*/ 195 w 1321"/>
                  <a:gd name="T73" fmla="*/ 17 h 712"/>
                  <a:gd name="T74" fmla="*/ 247 w 1321"/>
                  <a:gd name="T75" fmla="*/ 11 h 712"/>
                  <a:gd name="T76" fmla="*/ 300 w 1321"/>
                  <a:gd name="T77" fmla="*/ 6 h 712"/>
                  <a:gd name="T78" fmla="*/ 360 w 1321"/>
                  <a:gd name="T79" fmla="*/ 4 h 712"/>
                  <a:gd name="T80" fmla="*/ 420 w 1321"/>
                  <a:gd name="T81" fmla="*/ 4 h 712"/>
                  <a:gd name="T82" fmla="*/ 483 w 1321"/>
                  <a:gd name="T83" fmla="*/ 0 h 712"/>
                  <a:gd name="T84" fmla="*/ 483 w 1321"/>
                  <a:gd name="T85" fmla="*/ 0 h 712"/>
                  <a:gd name="T86" fmla="*/ 548 w 1321"/>
                  <a:gd name="T87" fmla="*/ 4 h 712"/>
                  <a:gd name="T88" fmla="*/ 612 w 1321"/>
                  <a:gd name="T89" fmla="*/ 4 h 712"/>
                  <a:gd name="T90" fmla="*/ 674 w 1321"/>
                  <a:gd name="T91" fmla="*/ 7 h 712"/>
                  <a:gd name="T92" fmla="*/ 731 w 1321"/>
                  <a:gd name="T93" fmla="*/ 12 h 712"/>
                  <a:gd name="T94" fmla="*/ 782 w 1321"/>
                  <a:gd name="T95" fmla="*/ 19 h 712"/>
                  <a:gd name="T96" fmla="*/ 830 w 1321"/>
                  <a:gd name="T97" fmla="*/ 27 h 712"/>
                  <a:gd name="T98" fmla="*/ 873 w 1321"/>
                  <a:gd name="T99" fmla="*/ 36 h 712"/>
                  <a:gd name="T100" fmla="*/ 909 w 1321"/>
                  <a:gd name="T101" fmla="*/ 45 h 712"/>
                  <a:gd name="T102" fmla="*/ 940 w 1321"/>
                  <a:gd name="T103" fmla="*/ 55 h 712"/>
                  <a:gd name="T104" fmla="*/ 940 w 1321"/>
                  <a:gd name="T105" fmla="*/ 5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accent2"/>
                  </a:gs>
                </a:gsLst>
                <a:lin ang="5400000" scaled="1"/>
              </a:gradFill>
              <a:ln w="0">
                <a:noFill/>
                <a:round/>
                <a:headEnd/>
                <a:tailEnd/>
              </a:ln>
            </p:spPr>
            <p:txBody>
              <a:bodyPr/>
              <a:lstStyle/>
              <a:p>
                <a:endParaRPr lang="zh-CN" altLang="en-US"/>
              </a:p>
            </p:txBody>
          </p:sp>
        </p:grpSp>
        <p:sp>
          <p:nvSpPr>
            <p:cNvPr id="367653" name="Text Box 37"/>
            <p:cNvSpPr txBox="1">
              <a:spLocks noChangeArrowheads="1"/>
            </p:cNvSpPr>
            <p:nvPr/>
          </p:nvSpPr>
          <p:spPr bwMode="gray">
            <a:xfrm>
              <a:off x="2640" y="920"/>
              <a:ext cx="672" cy="328"/>
            </a:xfrm>
            <a:prstGeom prst="rect">
              <a:avLst/>
            </a:prstGeom>
            <a:noFill/>
            <a:ln w="9525" algn="ctr">
              <a:noFill/>
              <a:miter lim="800000"/>
              <a:headEnd/>
              <a:tailEnd/>
            </a:ln>
            <a:effectLst/>
          </p:spPr>
          <p:txBody>
            <a:bodyPr>
              <a:spAutoFit/>
            </a:bodyPr>
            <a:lstStyle/>
            <a:p>
              <a:pPr algn="ctr" eaLnBrk="0" hangingPunct="0">
                <a:defRPr/>
              </a:pPr>
              <a:r>
                <a:rPr lang="zh-CN" altLang="en-US" sz="2800" b="1">
                  <a:solidFill>
                    <a:srgbClr val="FFFFFF"/>
                  </a:solidFill>
                  <a:effectLst>
                    <a:outerShdw blurRad="38100" dist="38100" dir="2700000" algn="tl">
                      <a:srgbClr val="C0C0C0"/>
                    </a:outerShdw>
                  </a:effectLst>
                  <a:latin typeface="Verdana" pitchFamily="34" charset="0"/>
                </a:rPr>
                <a:t>触诊</a:t>
              </a:r>
            </a:p>
          </p:txBody>
        </p:sp>
        <p:grpSp>
          <p:nvGrpSpPr>
            <p:cNvPr id="13" name="Group 38"/>
            <p:cNvGrpSpPr>
              <a:grpSpLocks/>
            </p:cNvGrpSpPr>
            <p:nvPr/>
          </p:nvGrpSpPr>
          <p:grpSpPr bwMode="auto">
            <a:xfrm>
              <a:off x="2914" y="1428"/>
              <a:ext cx="93" cy="270"/>
              <a:chOff x="2832" y="1612"/>
              <a:chExt cx="87" cy="260"/>
            </a:xfrm>
          </p:grpSpPr>
          <p:sp>
            <p:nvSpPr>
              <p:cNvPr id="367655" name="Oval 39"/>
              <p:cNvSpPr>
                <a:spLocks noChangeArrowheads="1"/>
              </p:cNvSpPr>
              <p:nvPr/>
            </p:nvSpPr>
            <p:spPr bwMode="gray">
              <a:xfrm rot="18227093">
                <a:off x="2835" y="1609"/>
                <a:ext cx="82" cy="87"/>
              </a:xfrm>
              <a:prstGeom prst="ellipse">
                <a:avLst/>
              </a:prstGeom>
              <a:gradFill rotWithShape="1">
                <a:gsLst>
                  <a:gs pos="0">
                    <a:schemeClr val="accent2"/>
                  </a:gs>
                  <a:gs pos="100000">
                    <a:schemeClr val="accent2">
                      <a:gamma/>
                      <a:shade val="45490"/>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sp>
            <p:nvSpPr>
              <p:cNvPr id="367656" name="Oval 40"/>
              <p:cNvSpPr>
                <a:spLocks noChangeArrowheads="1"/>
              </p:cNvSpPr>
              <p:nvPr/>
            </p:nvSpPr>
            <p:spPr bwMode="gray">
              <a:xfrm rot="18227093">
                <a:off x="2835" y="1790"/>
                <a:ext cx="82" cy="87"/>
              </a:xfrm>
              <a:prstGeom prst="ellipse">
                <a:avLst/>
              </a:prstGeom>
              <a:gradFill rotWithShape="1">
                <a:gsLst>
                  <a:gs pos="0">
                    <a:schemeClr val="accent2"/>
                  </a:gs>
                  <a:gs pos="100000">
                    <a:schemeClr val="accent2">
                      <a:gamma/>
                      <a:shade val="48627"/>
                      <a:invGamma/>
                    </a:schemeClr>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grpSp>
      </p:grpSp>
      <p:grpSp>
        <p:nvGrpSpPr>
          <p:cNvPr id="14" name="Group 41"/>
          <p:cNvGrpSpPr>
            <a:grpSpLocks/>
          </p:cNvGrpSpPr>
          <p:nvPr/>
        </p:nvGrpSpPr>
        <p:grpSpPr bwMode="auto">
          <a:xfrm>
            <a:off x="7065963" y="2376489"/>
            <a:ext cx="1371600" cy="955675"/>
            <a:chOff x="3936" y="1776"/>
            <a:chExt cx="864" cy="602"/>
          </a:xfrm>
        </p:grpSpPr>
        <p:grpSp>
          <p:nvGrpSpPr>
            <p:cNvPr id="15" name="Group 42"/>
            <p:cNvGrpSpPr>
              <a:grpSpLocks/>
            </p:cNvGrpSpPr>
            <p:nvPr/>
          </p:nvGrpSpPr>
          <p:grpSpPr bwMode="auto">
            <a:xfrm>
              <a:off x="4190" y="1776"/>
              <a:ext cx="562" cy="528"/>
              <a:chOff x="2016" y="1920"/>
              <a:chExt cx="1680" cy="1680"/>
            </a:xfrm>
          </p:grpSpPr>
          <p:sp>
            <p:nvSpPr>
              <p:cNvPr id="367659" name="Oval 43"/>
              <p:cNvSpPr>
                <a:spLocks noChangeArrowheads="1"/>
              </p:cNvSpPr>
              <p:nvPr/>
            </p:nvSpPr>
            <p:spPr bwMode="gray">
              <a:xfrm>
                <a:off x="2016" y="1920"/>
                <a:ext cx="1680" cy="1680"/>
              </a:xfrm>
              <a:prstGeom prst="ellipse">
                <a:avLst/>
              </a:prstGeom>
              <a:gradFill rotWithShape="1">
                <a:gsLst>
                  <a:gs pos="0">
                    <a:schemeClr val="hlink"/>
                  </a:gs>
                  <a:gs pos="100000">
                    <a:schemeClr val="hlink">
                      <a:gamma/>
                      <a:tint val="57647"/>
                      <a:invGamma/>
                    </a:schemeClr>
                  </a:gs>
                </a:gsLst>
                <a:lin ang="5400000" scaled="1"/>
              </a:gradFill>
              <a:ln w="9525">
                <a:noFill/>
                <a:round/>
                <a:headEnd/>
                <a:tailEnd/>
              </a:ln>
              <a:effectLst/>
            </p:spPr>
            <p:txBody>
              <a:bodyPr wrap="none" anchor="ctr"/>
              <a:lstStyle/>
              <a:p>
                <a:pPr>
                  <a:defRPr/>
                </a:pPr>
                <a:endParaRPr lang="zh-CN" altLang="en-US"/>
              </a:p>
            </p:txBody>
          </p:sp>
          <p:sp>
            <p:nvSpPr>
              <p:cNvPr id="17424" name="Freeform 44"/>
              <p:cNvSpPr>
                <a:spLocks/>
              </p:cNvSpPr>
              <p:nvPr/>
            </p:nvSpPr>
            <p:spPr bwMode="gray">
              <a:xfrm>
                <a:off x="2208" y="1948"/>
                <a:ext cx="1296" cy="634"/>
              </a:xfrm>
              <a:custGeom>
                <a:avLst/>
                <a:gdLst>
                  <a:gd name="T0" fmla="*/ 940 w 1321"/>
                  <a:gd name="T1" fmla="*/ 55 h 712"/>
                  <a:gd name="T2" fmla="*/ 952 w 1321"/>
                  <a:gd name="T3" fmla="*/ 61 h 712"/>
                  <a:gd name="T4" fmla="*/ 955 w 1321"/>
                  <a:gd name="T5" fmla="*/ 67 h 712"/>
                  <a:gd name="T6" fmla="*/ 950 w 1321"/>
                  <a:gd name="T7" fmla="*/ 72 h 712"/>
                  <a:gd name="T8" fmla="*/ 938 w 1321"/>
                  <a:gd name="T9" fmla="*/ 76 h 712"/>
                  <a:gd name="T10" fmla="*/ 919 w 1321"/>
                  <a:gd name="T11" fmla="*/ 81 h 712"/>
                  <a:gd name="T12" fmla="*/ 895 w 1321"/>
                  <a:gd name="T13" fmla="*/ 84 h 712"/>
                  <a:gd name="T14" fmla="*/ 864 w 1321"/>
                  <a:gd name="T15" fmla="*/ 87 h 712"/>
                  <a:gd name="T16" fmla="*/ 829 w 1321"/>
                  <a:gd name="T17" fmla="*/ 91 h 712"/>
                  <a:gd name="T18" fmla="*/ 789 w 1321"/>
                  <a:gd name="T19" fmla="*/ 93 h 712"/>
                  <a:gd name="T20" fmla="*/ 745 w 1321"/>
                  <a:gd name="T21" fmla="*/ 94 h 712"/>
                  <a:gd name="T22" fmla="*/ 699 w 1321"/>
                  <a:gd name="T23" fmla="*/ 95 h 712"/>
                  <a:gd name="T24" fmla="*/ 648 w 1321"/>
                  <a:gd name="T25" fmla="*/ 98 h 712"/>
                  <a:gd name="T26" fmla="*/ 596 w 1321"/>
                  <a:gd name="T27" fmla="*/ 99 h 712"/>
                  <a:gd name="T28" fmla="*/ 575 w 1321"/>
                  <a:gd name="T29" fmla="*/ 100 h 712"/>
                  <a:gd name="T30" fmla="*/ 344 w 1321"/>
                  <a:gd name="T31" fmla="*/ 100 h 712"/>
                  <a:gd name="T32" fmla="*/ 340 w 1321"/>
                  <a:gd name="T33" fmla="*/ 100 h 712"/>
                  <a:gd name="T34" fmla="*/ 295 w 1321"/>
                  <a:gd name="T35" fmla="*/ 99 h 712"/>
                  <a:gd name="T36" fmla="*/ 252 w 1321"/>
                  <a:gd name="T37" fmla="*/ 98 h 712"/>
                  <a:gd name="T38" fmla="*/ 211 w 1321"/>
                  <a:gd name="T39" fmla="*/ 97 h 712"/>
                  <a:gd name="T40" fmla="*/ 171 w 1321"/>
                  <a:gd name="T41" fmla="*/ 94 h 712"/>
                  <a:gd name="T42" fmla="*/ 134 w 1321"/>
                  <a:gd name="T43" fmla="*/ 94 h 712"/>
                  <a:gd name="T44" fmla="*/ 104 w 1321"/>
                  <a:gd name="T45" fmla="*/ 92 h 712"/>
                  <a:gd name="T46" fmla="*/ 73 w 1321"/>
                  <a:gd name="T47" fmla="*/ 90 h 712"/>
                  <a:gd name="T48" fmla="*/ 50 w 1321"/>
                  <a:gd name="T49" fmla="*/ 88 h 712"/>
                  <a:gd name="T50" fmla="*/ 26 w 1321"/>
                  <a:gd name="T51" fmla="*/ 84 h 712"/>
                  <a:gd name="T52" fmla="*/ 18 w 1321"/>
                  <a:gd name="T53" fmla="*/ 81 h 712"/>
                  <a:gd name="T54" fmla="*/ 6 w 1321"/>
                  <a:gd name="T55" fmla="*/ 77 h 712"/>
                  <a:gd name="T56" fmla="*/ 0 w 1321"/>
                  <a:gd name="T57" fmla="*/ 73 h 712"/>
                  <a:gd name="T58" fmla="*/ 0 w 1321"/>
                  <a:gd name="T59" fmla="*/ 72 h 712"/>
                  <a:gd name="T60" fmla="*/ 4 w 1321"/>
                  <a:gd name="T61" fmla="*/ 67 h 712"/>
                  <a:gd name="T62" fmla="*/ 16 w 1321"/>
                  <a:gd name="T63" fmla="*/ 61 h 712"/>
                  <a:gd name="T64" fmla="*/ 34 w 1321"/>
                  <a:gd name="T65" fmla="*/ 52 h 712"/>
                  <a:gd name="T66" fmla="*/ 69 w 1321"/>
                  <a:gd name="T67" fmla="*/ 42 h 712"/>
                  <a:gd name="T68" fmla="*/ 108 w 1321"/>
                  <a:gd name="T69" fmla="*/ 33 h 712"/>
                  <a:gd name="T70" fmla="*/ 148 w 1321"/>
                  <a:gd name="T71" fmla="*/ 24 h 712"/>
                  <a:gd name="T72" fmla="*/ 195 w 1321"/>
                  <a:gd name="T73" fmla="*/ 17 h 712"/>
                  <a:gd name="T74" fmla="*/ 247 w 1321"/>
                  <a:gd name="T75" fmla="*/ 11 h 712"/>
                  <a:gd name="T76" fmla="*/ 300 w 1321"/>
                  <a:gd name="T77" fmla="*/ 6 h 712"/>
                  <a:gd name="T78" fmla="*/ 360 w 1321"/>
                  <a:gd name="T79" fmla="*/ 4 h 712"/>
                  <a:gd name="T80" fmla="*/ 420 w 1321"/>
                  <a:gd name="T81" fmla="*/ 4 h 712"/>
                  <a:gd name="T82" fmla="*/ 483 w 1321"/>
                  <a:gd name="T83" fmla="*/ 0 h 712"/>
                  <a:gd name="T84" fmla="*/ 483 w 1321"/>
                  <a:gd name="T85" fmla="*/ 0 h 712"/>
                  <a:gd name="T86" fmla="*/ 548 w 1321"/>
                  <a:gd name="T87" fmla="*/ 4 h 712"/>
                  <a:gd name="T88" fmla="*/ 612 w 1321"/>
                  <a:gd name="T89" fmla="*/ 4 h 712"/>
                  <a:gd name="T90" fmla="*/ 674 w 1321"/>
                  <a:gd name="T91" fmla="*/ 7 h 712"/>
                  <a:gd name="T92" fmla="*/ 731 w 1321"/>
                  <a:gd name="T93" fmla="*/ 12 h 712"/>
                  <a:gd name="T94" fmla="*/ 782 w 1321"/>
                  <a:gd name="T95" fmla="*/ 19 h 712"/>
                  <a:gd name="T96" fmla="*/ 830 w 1321"/>
                  <a:gd name="T97" fmla="*/ 27 h 712"/>
                  <a:gd name="T98" fmla="*/ 873 w 1321"/>
                  <a:gd name="T99" fmla="*/ 36 h 712"/>
                  <a:gd name="T100" fmla="*/ 909 w 1321"/>
                  <a:gd name="T101" fmla="*/ 45 h 712"/>
                  <a:gd name="T102" fmla="*/ 940 w 1321"/>
                  <a:gd name="T103" fmla="*/ 55 h 712"/>
                  <a:gd name="T104" fmla="*/ 940 w 1321"/>
                  <a:gd name="T105" fmla="*/ 55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chemeClr val="hlink"/>
                  </a:gs>
                </a:gsLst>
                <a:lin ang="5400000" scaled="1"/>
              </a:gradFill>
              <a:ln w="0">
                <a:noFill/>
                <a:round/>
                <a:headEnd/>
                <a:tailEnd/>
              </a:ln>
            </p:spPr>
            <p:txBody>
              <a:bodyPr/>
              <a:lstStyle/>
              <a:p>
                <a:endParaRPr lang="zh-CN" altLang="en-US"/>
              </a:p>
            </p:txBody>
          </p:sp>
        </p:grpSp>
        <p:sp>
          <p:nvSpPr>
            <p:cNvPr id="367661" name="Text Box 45"/>
            <p:cNvSpPr txBox="1">
              <a:spLocks noChangeArrowheads="1"/>
            </p:cNvSpPr>
            <p:nvPr/>
          </p:nvSpPr>
          <p:spPr bwMode="gray">
            <a:xfrm>
              <a:off x="4176" y="1872"/>
              <a:ext cx="624" cy="327"/>
            </a:xfrm>
            <a:prstGeom prst="rect">
              <a:avLst/>
            </a:prstGeom>
            <a:noFill/>
            <a:ln w="9525" algn="ctr">
              <a:noFill/>
              <a:miter lim="800000"/>
              <a:headEnd/>
              <a:tailEnd/>
            </a:ln>
            <a:effectLst/>
          </p:spPr>
          <p:txBody>
            <a:bodyPr>
              <a:spAutoFit/>
            </a:bodyPr>
            <a:lstStyle/>
            <a:p>
              <a:pPr algn="ctr" eaLnBrk="0" hangingPunct="0">
                <a:defRPr/>
              </a:pPr>
              <a:r>
                <a:rPr lang="zh-CN" altLang="en-US" sz="2800" b="1" dirty="0">
                  <a:solidFill>
                    <a:srgbClr val="FFFFFF"/>
                  </a:solidFill>
                  <a:effectLst>
                    <a:outerShdw blurRad="38100" dist="38100" dir="2700000" algn="tl">
                      <a:srgbClr val="C0C0C0"/>
                    </a:outerShdw>
                  </a:effectLst>
                  <a:latin typeface="Verdana" pitchFamily="34" charset="0"/>
                </a:rPr>
                <a:t>叩诊</a:t>
              </a:r>
            </a:p>
          </p:txBody>
        </p:sp>
        <p:sp>
          <p:nvSpPr>
            <p:cNvPr id="367662" name="Oval 46"/>
            <p:cNvSpPr>
              <a:spLocks noChangeArrowheads="1"/>
            </p:cNvSpPr>
            <p:nvPr/>
          </p:nvSpPr>
          <p:spPr bwMode="gray">
            <a:xfrm rot="18227093">
              <a:off x="4091" y="2197"/>
              <a:ext cx="75" cy="96"/>
            </a:xfrm>
            <a:prstGeom prst="ellipse">
              <a:avLst/>
            </a:prstGeom>
            <a:gradFill rotWithShape="1">
              <a:gsLst>
                <a:gs pos="0">
                  <a:schemeClr val="hlink">
                    <a:gamma/>
                    <a:tint val="75686"/>
                    <a:invGamma/>
                  </a:schemeClr>
                </a:gs>
                <a:gs pos="100000">
                  <a:schemeClr val="hlink"/>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sp>
          <p:nvSpPr>
            <p:cNvPr id="367663" name="Oval 47"/>
            <p:cNvSpPr>
              <a:spLocks noChangeArrowheads="1"/>
            </p:cNvSpPr>
            <p:nvPr/>
          </p:nvSpPr>
          <p:spPr bwMode="gray">
            <a:xfrm rot="18227093">
              <a:off x="3929" y="2306"/>
              <a:ext cx="74" cy="95"/>
            </a:xfrm>
            <a:prstGeom prst="ellipse">
              <a:avLst/>
            </a:prstGeom>
            <a:gradFill rotWithShape="1">
              <a:gsLst>
                <a:gs pos="0">
                  <a:schemeClr val="hlink">
                    <a:gamma/>
                    <a:tint val="75686"/>
                    <a:invGamma/>
                  </a:schemeClr>
                </a:gs>
                <a:gs pos="100000">
                  <a:schemeClr val="hlink"/>
                </a:gs>
              </a:gsLst>
              <a:path path="shape">
                <a:fillToRect l="50000" t="50000" r="50000" b="50000"/>
              </a:path>
            </a:gradFill>
            <a:ln w="9525">
              <a:solidFill>
                <a:srgbClr val="000000"/>
              </a:solidFill>
              <a:round/>
              <a:headEnd/>
              <a:tailEnd/>
            </a:ln>
            <a:effectLst/>
          </p:spPr>
          <p:txBody>
            <a:bodyPr wrap="none" anchor="ctr"/>
            <a:lstStyle/>
            <a:p>
              <a:pPr>
                <a:defRPr/>
              </a:pPr>
              <a:endParaRPr lang="zh-CN" altLang="en-US"/>
            </a:p>
          </p:txBody>
        </p:sp>
      </p:grpSp>
    </p:spTree>
    <p:extLst>
      <p:ext uri="{BB962C8B-B14F-4D97-AF65-F5344CB8AC3E}">
        <p14:creationId xmlns:p14="http://schemas.microsoft.com/office/powerpoint/2010/main" val="114038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up)">
                                      <p:cBhvr>
                                        <p:cTn id="16" dur="500"/>
                                        <p:tgtEl>
                                          <p:spTgt spid="11"/>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right)">
                                      <p:cBhvr>
                                        <p:cTn id="20" dur="500"/>
                                        <p:tgtEl>
                                          <p:spTgt spid="14"/>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p:txBody>
          <a:bodyPr/>
          <a:lstStyle/>
          <a:p>
            <a:pPr marL="0" indent="0" eaLnBrk="1" hangingPunct="1">
              <a:buNone/>
            </a:pPr>
            <a:r>
              <a:rPr lang="zh-CN" altLang="en-US" dirty="0" smtClean="0">
                <a:latin typeface="Times New Roman" pitchFamily="18" charset="0"/>
              </a:rPr>
              <a:t>（二）耳</a:t>
            </a:r>
            <a:endParaRPr lang="en-US" altLang="zh-CN" dirty="0" smtClean="0">
              <a:latin typeface="Times New Roman" pitchFamily="18" charset="0"/>
            </a:endParaRPr>
          </a:p>
          <a:p>
            <a:pPr eaLnBrk="1" hangingPunct="1"/>
            <a:r>
              <a:rPr lang="zh-CN" altLang="en-US" sz="2800" dirty="0" smtClean="0">
                <a:latin typeface="Times New Roman" pitchFamily="18" charset="0"/>
              </a:rPr>
              <a:t>外耳</a:t>
            </a:r>
            <a:endParaRPr lang="en-US" altLang="zh-CN" sz="2800" dirty="0" smtClean="0">
              <a:latin typeface="Times New Roman" pitchFamily="18" charset="0"/>
            </a:endParaRPr>
          </a:p>
          <a:p>
            <a:pPr lvl="1" eaLnBrk="1" hangingPunct="1"/>
            <a:r>
              <a:rPr lang="zh-CN" altLang="en-US" sz="2400" dirty="0" smtClean="0">
                <a:latin typeface="Times New Roman" pitchFamily="18" charset="0"/>
              </a:rPr>
              <a:t>耳廓</a:t>
            </a:r>
          </a:p>
          <a:p>
            <a:pPr lvl="1" eaLnBrk="1" hangingPunct="1"/>
            <a:r>
              <a:rPr lang="zh-CN" altLang="en-US" sz="2400" dirty="0" smtClean="0">
                <a:latin typeface="Times New Roman" pitchFamily="18" charset="0"/>
              </a:rPr>
              <a:t>外耳道</a:t>
            </a:r>
          </a:p>
          <a:p>
            <a:pPr lvl="2" eaLnBrk="1" hangingPunct="1"/>
            <a:r>
              <a:rPr sz="2400" dirty="0">
                <a:latin typeface="Times New Roman" pitchFamily="18" charset="0"/>
              </a:rPr>
              <a:t>异常分泌物</a:t>
            </a:r>
          </a:p>
          <a:p>
            <a:pPr eaLnBrk="1" hangingPunct="1"/>
            <a:r>
              <a:rPr lang="zh-CN" altLang="en-US" sz="2800" dirty="0" smtClean="0">
                <a:latin typeface="Times New Roman" pitchFamily="18" charset="0"/>
              </a:rPr>
              <a:t>乳突压痛</a:t>
            </a:r>
          </a:p>
          <a:p>
            <a:pPr eaLnBrk="1" hangingPunct="1"/>
            <a:r>
              <a:rPr lang="zh-CN" altLang="en-US" sz="2800" dirty="0" smtClean="0">
                <a:latin typeface="Times New Roman" pitchFamily="18" charset="0"/>
              </a:rPr>
              <a:t>听力</a:t>
            </a:r>
          </a:p>
          <a:p>
            <a:pPr lvl="1" eaLnBrk="1" hangingPunct="1"/>
            <a:r>
              <a:rPr sz="2400" dirty="0">
                <a:latin typeface="Times New Roman" pitchFamily="18" charset="0"/>
              </a:rPr>
              <a:t>粗测听力</a:t>
            </a:r>
          </a:p>
          <a:p>
            <a:pPr>
              <a:buNone/>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外耳道"/>
          <p:cNvPicPr>
            <a:picLocks noChangeAspect="1" noChangeArrowheads="1"/>
          </p:cNvPicPr>
          <p:nvPr/>
        </p:nvPicPr>
        <p:blipFill>
          <a:blip r:embed="rId2"/>
          <a:srcRect/>
          <a:stretch>
            <a:fillRect/>
          </a:stretch>
        </p:blipFill>
        <p:spPr bwMode="auto">
          <a:xfrm>
            <a:off x="5643585" y="1851002"/>
            <a:ext cx="1276717" cy="1176330"/>
          </a:xfrm>
          <a:prstGeom prst="rect">
            <a:avLst/>
          </a:prstGeom>
          <a:noFill/>
          <a:ln w="9525">
            <a:noFill/>
            <a:miter lim="800000"/>
            <a:headEnd/>
            <a:tailEnd/>
          </a:ln>
        </p:spPr>
      </p:pic>
      <p:pic>
        <p:nvPicPr>
          <p:cNvPr id="3074" name="Picture 2" descr="粗测听力"/>
          <p:cNvPicPr>
            <a:picLocks noChangeAspect="1" noChangeArrowheads="1"/>
          </p:cNvPicPr>
          <p:nvPr/>
        </p:nvPicPr>
        <p:blipFill>
          <a:blip r:embed="rId3" cstate="print"/>
          <a:srcRect l="11215" t="4521" r="19087"/>
          <a:stretch>
            <a:fillRect/>
          </a:stretch>
        </p:blipFill>
        <p:spPr bwMode="auto">
          <a:xfrm>
            <a:off x="5733711" y="4137411"/>
            <a:ext cx="1186591" cy="1304191"/>
          </a:xfrm>
          <a:prstGeom prst="rect">
            <a:avLst/>
          </a:prstGeom>
          <a:noFill/>
          <a:ln w="9525">
            <a:noFill/>
            <a:miter lim="800000"/>
            <a:headEnd/>
            <a:tailEnd/>
          </a:ln>
        </p:spPr>
      </p:pic>
      <p:sp>
        <p:nvSpPr>
          <p:cNvPr id="7" name="TextBox 6"/>
          <p:cNvSpPr txBox="1"/>
          <p:nvPr/>
        </p:nvSpPr>
        <p:spPr>
          <a:xfrm>
            <a:off x="5715022" y="3208324"/>
            <a:ext cx="1107996" cy="369332"/>
          </a:xfrm>
          <a:prstGeom prst="rect">
            <a:avLst/>
          </a:prstGeom>
          <a:noFill/>
        </p:spPr>
        <p:txBody>
          <a:bodyPr wrap="none" rtlCol="0">
            <a:spAutoFit/>
          </a:bodyPr>
          <a:lstStyle/>
          <a:p>
            <a:r>
              <a:rPr lang="zh-CN" altLang="en-US" dirty="0"/>
              <a:t>检查外耳</a:t>
            </a:r>
          </a:p>
        </p:txBody>
      </p:sp>
      <p:sp>
        <p:nvSpPr>
          <p:cNvPr id="8" name="TextBox 7"/>
          <p:cNvSpPr txBox="1"/>
          <p:nvPr/>
        </p:nvSpPr>
        <p:spPr>
          <a:xfrm>
            <a:off x="5590834" y="5566170"/>
            <a:ext cx="1353256" cy="369332"/>
          </a:xfrm>
          <a:prstGeom prst="rect">
            <a:avLst/>
          </a:prstGeom>
          <a:noFill/>
        </p:spPr>
        <p:txBody>
          <a:bodyPr wrap="none" rtlCol="0">
            <a:spAutoFit/>
          </a:bodyPr>
          <a:lstStyle/>
          <a:p>
            <a:r>
              <a:rPr lang="zh-CN" altLang="en-US" dirty="0"/>
              <a:t>   粗测听力</a:t>
            </a:r>
          </a:p>
        </p:txBody>
      </p:sp>
    </p:spTree>
    <p:extLst>
      <p:ext uri="{BB962C8B-B14F-4D97-AF65-F5344CB8AC3E}">
        <p14:creationId xmlns:p14="http://schemas.microsoft.com/office/powerpoint/2010/main" val="77885135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a:xfrm>
            <a:off x="794487" y="1318594"/>
            <a:ext cx="6080876" cy="5357850"/>
          </a:xfrm>
        </p:spPr>
        <p:txBody>
          <a:bodyPr/>
          <a:lstStyle/>
          <a:p>
            <a:pPr marL="0" indent="0">
              <a:buNone/>
            </a:pPr>
            <a:r>
              <a:rPr lang="zh-CN" altLang="en-US" dirty="0" smtClean="0"/>
              <a:t>（三）鼻</a:t>
            </a:r>
            <a:endParaRPr lang="en-US" altLang="zh-CN" dirty="0" smtClean="0"/>
          </a:p>
          <a:p>
            <a:pPr marL="0" indent="0">
              <a:buNone/>
            </a:pPr>
            <a:r>
              <a:rPr lang="en-US" altLang="zh-CN" sz="2800" dirty="0">
                <a:latin typeface="Times New Roman" pitchFamily="18" charset="0"/>
              </a:rPr>
              <a:t>1.</a:t>
            </a:r>
            <a:r>
              <a:rPr lang="zh-CN" altLang="en-US" sz="2800" dirty="0">
                <a:latin typeface="Times New Roman" pitchFamily="18" charset="0"/>
              </a:rPr>
              <a:t>鼻外形</a:t>
            </a:r>
            <a:endParaRPr lang="en-US" altLang="zh-CN" sz="2800" dirty="0">
              <a:latin typeface="Times New Roman" pitchFamily="18" charset="0"/>
            </a:endParaRPr>
          </a:p>
          <a:p>
            <a:pPr marL="0" indent="0">
              <a:buNone/>
            </a:pPr>
            <a:r>
              <a:rPr lang="en-US" altLang="zh-CN" sz="2800" dirty="0" smtClean="0">
                <a:latin typeface="Times New Roman" pitchFamily="18" charset="0"/>
              </a:rPr>
              <a:t>2.</a:t>
            </a:r>
            <a:r>
              <a:rPr lang="zh-CN" altLang="en-US" sz="2800" dirty="0" smtClean="0">
                <a:latin typeface="Times New Roman" pitchFamily="18" charset="0"/>
              </a:rPr>
              <a:t>鼻翼扇动</a:t>
            </a:r>
            <a:endParaRPr lang="en-US" altLang="zh-CN" sz="2800" dirty="0" smtClean="0">
              <a:latin typeface="Times New Roman" pitchFamily="18" charset="0"/>
            </a:endParaRPr>
          </a:p>
          <a:p>
            <a:pPr marL="0" indent="0">
              <a:buNone/>
            </a:pPr>
            <a:r>
              <a:rPr lang="en-US" altLang="zh-CN" sz="2800" dirty="0" smtClean="0">
                <a:latin typeface="Times New Roman" pitchFamily="18" charset="0"/>
              </a:rPr>
              <a:t>3.</a:t>
            </a:r>
            <a:r>
              <a:rPr lang="zh-CN" altLang="en-US" sz="2800" dirty="0" smtClean="0">
                <a:latin typeface="Times New Roman" pitchFamily="18" charset="0"/>
              </a:rPr>
              <a:t>鼻出血</a:t>
            </a:r>
            <a:endParaRPr lang="en-US" altLang="zh-CN" sz="2800" dirty="0" smtClean="0">
              <a:latin typeface="Times New Roman" pitchFamily="18" charset="0"/>
            </a:endParaRPr>
          </a:p>
          <a:p>
            <a:pPr marL="0" indent="0">
              <a:buNone/>
            </a:pPr>
            <a:r>
              <a:rPr lang="en-US" altLang="zh-CN" sz="2800" dirty="0">
                <a:latin typeface="Times New Roman" pitchFamily="18" charset="0"/>
              </a:rPr>
              <a:t>4.</a:t>
            </a:r>
            <a:r>
              <a:rPr lang="zh-CN" altLang="en-US" sz="2800" dirty="0" smtClean="0">
                <a:latin typeface="Times New Roman" pitchFamily="18" charset="0"/>
              </a:rPr>
              <a:t>鼻腔黏膜和分泌物</a:t>
            </a:r>
            <a:endParaRPr lang="en-US" altLang="zh-CN" sz="2800" dirty="0">
              <a:latin typeface="Times New Roman" pitchFamily="18" charset="0"/>
            </a:endParaRPr>
          </a:p>
          <a:p>
            <a:pPr lvl="1"/>
            <a:r>
              <a:rPr sz="2400" dirty="0" err="1" smtClean="0"/>
              <a:t>鼻腔是否通畅</a:t>
            </a:r>
            <a:r>
              <a:rPr sz="2400" dirty="0" smtClean="0"/>
              <a:t>、</a:t>
            </a:r>
            <a:r>
              <a:rPr lang="zh-CN" altLang="en-US" sz="2400" dirty="0" smtClean="0"/>
              <a:t>黏</a:t>
            </a:r>
            <a:r>
              <a:rPr sz="2400" dirty="0" err="1" smtClean="0"/>
              <a:t>膜无充血</a:t>
            </a:r>
            <a:r>
              <a:rPr sz="2400" dirty="0" err="1"/>
              <a:t>、</a:t>
            </a:r>
            <a:r>
              <a:rPr sz="2400" dirty="0" err="1" smtClean="0"/>
              <a:t>肿胀及异常分泌物</a:t>
            </a:r>
            <a:endParaRPr lang="en-US" sz="2400" dirty="0" smtClean="0"/>
          </a:p>
          <a:p>
            <a:pPr marL="0" indent="0">
              <a:buNone/>
            </a:pPr>
            <a:r>
              <a:rPr lang="en-US" altLang="zh-CN" sz="2800" dirty="0">
                <a:latin typeface="Times New Roman" pitchFamily="18" charset="0"/>
              </a:rPr>
              <a:t>5.</a:t>
            </a:r>
            <a:r>
              <a:rPr lang="zh-CN" altLang="en-US" sz="2800" dirty="0" smtClean="0">
                <a:latin typeface="Times New Roman" pitchFamily="18" charset="0"/>
              </a:rPr>
              <a:t>鼻窦</a:t>
            </a:r>
            <a:endParaRPr lang="en-US" altLang="zh-CN" sz="2800" dirty="0">
              <a:latin typeface="Times New Roman" pitchFamily="18" charset="0"/>
            </a:endParaRPr>
          </a:p>
          <a:p>
            <a:endParaRPr lang="en-US" altLang="zh-CN" dirty="0" smtClean="0"/>
          </a:p>
          <a:p>
            <a:endParaRPr lang="zh-CN" altLang="en-US" dirty="0" smtClean="0">
              <a:latin typeface="Times New Roman" pitchFamily="18" charset="0"/>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4098" name="Picture 2" descr="观察鼻腔"/>
          <p:cNvPicPr>
            <a:picLocks noChangeAspect="1" noChangeArrowheads="1"/>
          </p:cNvPicPr>
          <p:nvPr/>
        </p:nvPicPr>
        <p:blipFill>
          <a:blip r:embed="rId2" cstate="print"/>
          <a:srcRect/>
          <a:stretch>
            <a:fillRect/>
          </a:stretch>
        </p:blipFill>
        <p:spPr bwMode="auto">
          <a:xfrm>
            <a:off x="7444657" y="1842676"/>
            <a:ext cx="1491172" cy="1193796"/>
          </a:xfrm>
          <a:prstGeom prst="rect">
            <a:avLst/>
          </a:prstGeom>
          <a:noFill/>
          <a:ln w="9525">
            <a:noFill/>
            <a:miter lim="800000"/>
            <a:headEnd/>
            <a:tailEnd/>
          </a:ln>
        </p:spPr>
      </p:pic>
      <p:sp>
        <p:nvSpPr>
          <p:cNvPr id="6" name="TextBox 5"/>
          <p:cNvSpPr txBox="1"/>
          <p:nvPr/>
        </p:nvSpPr>
        <p:spPr>
          <a:xfrm>
            <a:off x="7587533" y="3128560"/>
            <a:ext cx="1107996" cy="369332"/>
          </a:xfrm>
          <a:prstGeom prst="rect">
            <a:avLst/>
          </a:prstGeom>
          <a:noFill/>
        </p:spPr>
        <p:txBody>
          <a:bodyPr wrap="none" rtlCol="0">
            <a:spAutoFit/>
          </a:bodyPr>
          <a:lstStyle/>
          <a:p>
            <a:r>
              <a:rPr lang="zh-CN" altLang="en-US" dirty="0"/>
              <a:t>检查鼻腔</a:t>
            </a:r>
          </a:p>
        </p:txBody>
      </p:sp>
      <p:pic>
        <p:nvPicPr>
          <p:cNvPr id="4100" name="Picture 4" descr="检查上颌窦"/>
          <p:cNvPicPr>
            <a:picLocks noChangeAspect="1" noChangeArrowheads="1"/>
          </p:cNvPicPr>
          <p:nvPr/>
        </p:nvPicPr>
        <p:blipFill>
          <a:blip r:embed="rId3" cstate="print"/>
          <a:srcRect/>
          <a:stretch>
            <a:fillRect/>
          </a:stretch>
        </p:blipFill>
        <p:spPr bwMode="auto">
          <a:xfrm>
            <a:off x="7444657" y="4080603"/>
            <a:ext cx="1485900" cy="1200150"/>
          </a:xfrm>
          <a:prstGeom prst="rect">
            <a:avLst/>
          </a:prstGeom>
          <a:noFill/>
        </p:spPr>
      </p:pic>
      <p:pic>
        <p:nvPicPr>
          <p:cNvPr id="4099" name="Picture 3" descr="检查额窦"/>
          <p:cNvPicPr>
            <a:picLocks noChangeAspect="1" noChangeArrowheads="1"/>
          </p:cNvPicPr>
          <p:nvPr/>
        </p:nvPicPr>
        <p:blipFill>
          <a:blip r:embed="rId4" cstate="print"/>
          <a:srcRect l="10098" t="2032"/>
          <a:stretch>
            <a:fillRect/>
          </a:stretch>
        </p:blipFill>
        <p:spPr bwMode="auto">
          <a:xfrm>
            <a:off x="9587797" y="4080603"/>
            <a:ext cx="1371600" cy="1200150"/>
          </a:xfrm>
          <a:prstGeom prst="rect">
            <a:avLst/>
          </a:prstGeom>
          <a:noFill/>
        </p:spPr>
      </p:pic>
      <p:sp>
        <p:nvSpPr>
          <p:cNvPr id="4101" name="Rectangle 5"/>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102" name="Rectangle 6"/>
          <p:cNvSpPr>
            <a:spLocks noChangeArrowheads="1"/>
          </p:cNvSpPr>
          <p:nvPr/>
        </p:nvSpPr>
        <p:spPr bwMode="auto">
          <a:xfrm>
            <a:off x="1524001" y="1518852"/>
            <a:ext cx="954107" cy="27699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indent="457200" fontAlgn="base">
              <a:spcBef>
                <a:spcPct val="0"/>
              </a:spcBef>
              <a:spcAft>
                <a:spcPct val="0"/>
              </a:spcAft>
            </a:pPr>
            <a:r>
              <a:rPr lang="en-US" altLang="zh-CN" sz="1200">
                <a:latin typeface="宋体" pitchFamily="2" charset="-122"/>
                <a:ea typeface="宋体" pitchFamily="2" charset="-122"/>
                <a:cs typeface="Times New Roman" pitchFamily="18" charset="0"/>
              </a:rPr>
              <a:t>    </a:t>
            </a:r>
            <a:endParaRPr lang="en-US" altLang="zh-CN">
              <a:latin typeface="Arial" pitchFamily="34" charset="0"/>
              <a:ea typeface="宋体" pitchFamily="2" charset="-122"/>
            </a:endParaRPr>
          </a:p>
        </p:txBody>
      </p:sp>
      <p:sp>
        <p:nvSpPr>
          <p:cNvPr id="12" name="TextBox 11"/>
          <p:cNvSpPr txBox="1"/>
          <p:nvPr/>
        </p:nvSpPr>
        <p:spPr>
          <a:xfrm>
            <a:off x="7516095" y="5295049"/>
            <a:ext cx="1338828" cy="369332"/>
          </a:xfrm>
          <a:prstGeom prst="rect">
            <a:avLst/>
          </a:prstGeom>
          <a:noFill/>
        </p:spPr>
        <p:txBody>
          <a:bodyPr wrap="none" rtlCol="0">
            <a:spAutoFit/>
          </a:bodyPr>
          <a:lstStyle/>
          <a:p>
            <a:r>
              <a:rPr lang="zh-CN" altLang="en-US" dirty="0"/>
              <a:t>检查上颌窦</a:t>
            </a:r>
          </a:p>
        </p:txBody>
      </p:sp>
      <p:sp>
        <p:nvSpPr>
          <p:cNvPr id="13" name="TextBox 12"/>
          <p:cNvSpPr txBox="1"/>
          <p:nvPr/>
        </p:nvSpPr>
        <p:spPr>
          <a:xfrm>
            <a:off x="9719599" y="5280753"/>
            <a:ext cx="1107996" cy="369332"/>
          </a:xfrm>
          <a:prstGeom prst="rect">
            <a:avLst/>
          </a:prstGeom>
          <a:noFill/>
        </p:spPr>
        <p:txBody>
          <a:bodyPr wrap="none" rtlCol="0">
            <a:spAutoFit/>
          </a:bodyPr>
          <a:lstStyle/>
          <a:p>
            <a:r>
              <a:rPr lang="zh-CN" altLang="en-US" dirty="0"/>
              <a:t>检查额窦</a:t>
            </a:r>
          </a:p>
        </p:txBody>
      </p:sp>
    </p:spTree>
    <p:extLst>
      <p:ext uri="{BB962C8B-B14F-4D97-AF65-F5344CB8AC3E}">
        <p14:creationId xmlns:p14="http://schemas.microsoft.com/office/powerpoint/2010/main" val="350804968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a:xfrm>
            <a:off x="415684" y="1515364"/>
            <a:ext cx="7177308" cy="4876800"/>
          </a:xfrm>
        </p:spPr>
        <p:txBody>
          <a:bodyPr/>
          <a:lstStyle/>
          <a:p>
            <a:pPr marL="0" indent="0">
              <a:buNone/>
            </a:pPr>
            <a:r>
              <a:rPr lang="zh-CN" altLang="en-US" dirty="0" smtClean="0"/>
              <a:t>（四）口</a:t>
            </a:r>
            <a:endParaRPr lang="en-US" altLang="zh-CN" dirty="0" smtClean="0"/>
          </a:p>
          <a:p>
            <a:pPr marL="0" indent="0">
              <a:buNone/>
            </a:pPr>
            <a:r>
              <a:rPr lang="en-US" altLang="zh-CN" dirty="0" smtClean="0"/>
              <a:t>1.</a:t>
            </a:r>
            <a:r>
              <a:rPr lang="zh-CN" altLang="en-US" dirty="0" smtClean="0"/>
              <a:t>口唇</a:t>
            </a:r>
            <a:endParaRPr lang="en-US" altLang="zh-CN" dirty="0" smtClean="0"/>
          </a:p>
          <a:p>
            <a:pPr marL="0" indent="0">
              <a:buNone/>
            </a:pPr>
            <a:r>
              <a:rPr lang="en-US" altLang="zh-CN" dirty="0" smtClean="0"/>
              <a:t>2.</a:t>
            </a:r>
            <a:r>
              <a:rPr lang="zh-CN" altLang="en-US" dirty="0" smtClean="0"/>
              <a:t>口腔黏膜</a:t>
            </a:r>
            <a:endParaRPr lang="en-US" altLang="zh-CN" dirty="0" smtClean="0"/>
          </a:p>
          <a:p>
            <a:pPr lvl="1"/>
            <a:r>
              <a:rPr lang="zh-CN" altLang="en-US" dirty="0" smtClean="0"/>
              <a:t>有无</a:t>
            </a:r>
            <a:r>
              <a:rPr dirty="0" err="1"/>
              <a:t>溃疡、出血</a:t>
            </a:r>
            <a:r>
              <a:rPr dirty="0" smtClean="0"/>
              <a:t>、</a:t>
            </a:r>
            <a:r>
              <a:rPr lang="zh-CN" altLang="en-US" dirty="0" smtClean="0"/>
              <a:t>黏膜</a:t>
            </a:r>
            <a:r>
              <a:rPr dirty="0" smtClean="0"/>
              <a:t>疹</a:t>
            </a:r>
            <a:endParaRPr lang="en-US" dirty="0" smtClean="0"/>
          </a:p>
          <a:p>
            <a:pPr marL="0" indent="0">
              <a:buNone/>
            </a:pPr>
            <a:r>
              <a:rPr lang="en-US" altLang="zh-CN" dirty="0" smtClean="0"/>
              <a:t>3.</a:t>
            </a:r>
            <a:r>
              <a:rPr lang="zh-CN" altLang="en-US" dirty="0" smtClean="0"/>
              <a:t>牙齿</a:t>
            </a:r>
            <a:endParaRPr lang="en-US" altLang="zh-CN" dirty="0" smtClean="0"/>
          </a:p>
          <a:p>
            <a:pPr lvl="1"/>
            <a:r>
              <a:rPr lang="zh-CN" altLang="en-US" dirty="0" smtClean="0"/>
              <a:t>有无运动</a:t>
            </a:r>
            <a:r>
              <a:rPr dirty="0"/>
              <a:t>障碍、松动、义齿、</a:t>
            </a:r>
            <a:r>
              <a:rPr dirty="0" smtClean="0"/>
              <a:t>脱齿等</a:t>
            </a:r>
            <a:endParaRPr 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Group 36"/>
          <p:cNvGraphicFramePr>
            <a:graphicFrameLocks noGrp="1"/>
          </p:cNvGraphicFramePr>
          <p:nvPr>
            <p:extLst>
              <p:ext uri="{D42A27DB-BD31-4B8C-83A1-F6EECF244321}">
                <p14:modId xmlns:p14="http://schemas.microsoft.com/office/powerpoint/2010/main" val="1708951616"/>
              </p:ext>
            </p:extLst>
          </p:nvPr>
        </p:nvGraphicFramePr>
        <p:xfrm>
          <a:off x="7056406" y="3687988"/>
          <a:ext cx="4805354" cy="914400"/>
        </p:xfrm>
        <a:graphic>
          <a:graphicData uri="http://schemas.openxmlformats.org/drawingml/2006/table">
            <a:tbl>
              <a:tblPr/>
              <a:tblGrid>
                <a:gridCol w="2433090"/>
                <a:gridCol w="2372264"/>
              </a:tblGrid>
              <a:tr h="359757">
                <a:tc>
                  <a:txBody>
                    <a:bodyPr/>
                    <a:lstStyle/>
                    <a:p>
                      <a:pPr marL="0" marR="0" lvl="0" indent="0" algn="dist" defTabSz="914400" rtl="0" eaLnBrk="1" fontAlgn="base" latinLnBrk="0" hangingPunct="1">
                        <a:lnSpc>
                          <a:spcPct val="120000"/>
                        </a:lnSpc>
                        <a:spcBef>
                          <a:spcPct val="15000"/>
                        </a:spcBef>
                        <a:spcAft>
                          <a:spcPct val="0"/>
                        </a:spcAft>
                        <a:buClr>
                          <a:schemeClr val="folHlink"/>
                        </a:buClr>
                        <a:buSzPct val="60000"/>
                        <a:buFont typeface="Wingdings" pitchFamily="2" charset="2"/>
                        <a:buNone/>
                        <a:tabLst/>
                      </a:pPr>
                      <a:r>
                        <a:rPr kumimoji="1" lang="en-US" altLang="zh-CN" sz="2000" b="0" i="0" u="none" strike="noStrike" cap="none" normalizeH="0" baseline="0" dirty="0" smtClean="0">
                          <a:ln>
                            <a:noFill/>
                          </a:ln>
                          <a:solidFill>
                            <a:srgbClr val="660033"/>
                          </a:solidFill>
                          <a:effectLst/>
                          <a:latin typeface="Tahoma" pitchFamily="34" charset="0"/>
                          <a:ea typeface="宋体" pitchFamily="2" charset="-122"/>
                        </a:rPr>
                        <a:t>87654321</a:t>
                      </a:r>
                    </a:p>
                  </a:txBody>
                  <a:tcPr horzOverflow="overflow">
                    <a:lnL cap="flat">
                      <a:noFill/>
                    </a:lnL>
                    <a:lnR w="38100" cap="flat" cmpd="sng" algn="ctr">
                      <a:solidFill>
                        <a:srgbClr val="663300"/>
                      </a:solidFill>
                      <a:prstDash val="solid"/>
                      <a:round/>
                      <a:headEnd type="none" w="med" len="med"/>
                      <a:tailEnd type="none" w="med" len="med"/>
                    </a:lnR>
                    <a:lnT cap="flat">
                      <a:noFill/>
                    </a:lnT>
                    <a:lnB w="38100" cap="flat" cmpd="sng" algn="ctr">
                      <a:solidFill>
                        <a:srgbClr val="663300"/>
                      </a:solidFill>
                      <a:prstDash val="solid"/>
                      <a:round/>
                      <a:headEnd type="none" w="med" len="med"/>
                      <a:tailEnd type="none" w="med" len="med"/>
                    </a:lnB>
                    <a:lnTlToBr>
                      <a:noFill/>
                    </a:lnTlToBr>
                    <a:lnBlToTr>
                      <a:noFill/>
                    </a:lnBlToTr>
                    <a:noFill/>
                  </a:tcPr>
                </a:tc>
                <a:tc>
                  <a:txBody>
                    <a:bodyPr/>
                    <a:lstStyle/>
                    <a:p>
                      <a:pPr marL="0" marR="0" lvl="0" indent="0" algn="dist" defTabSz="914400" rtl="0" eaLnBrk="1" fontAlgn="base" latinLnBrk="0" hangingPunct="1">
                        <a:lnSpc>
                          <a:spcPct val="120000"/>
                        </a:lnSpc>
                        <a:spcBef>
                          <a:spcPct val="15000"/>
                        </a:spcBef>
                        <a:spcAft>
                          <a:spcPct val="0"/>
                        </a:spcAft>
                        <a:buClr>
                          <a:schemeClr val="folHlink"/>
                        </a:buClr>
                        <a:buSzPct val="60000"/>
                        <a:buFont typeface="Wingdings" pitchFamily="2" charset="2"/>
                        <a:buNone/>
                        <a:tabLst/>
                      </a:pPr>
                      <a:r>
                        <a:rPr kumimoji="1" lang="en-US" altLang="zh-CN" sz="2000" b="0" i="0" u="none" strike="noStrike" cap="none" normalizeH="0" baseline="0" smtClean="0">
                          <a:ln>
                            <a:noFill/>
                          </a:ln>
                          <a:solidFill>
                            <a:srgbClr val="660033"/>
                          </a:solidFill>
                          <a:effectLst/>
                          <a:latin typeface="Tahoma" pitchFamily="34" charset="0"/>
                          <a:ea typeface="宋体" pitchFamily="2" charset="-122"/>
                        </a:rPr>
                        <a:t>12345678</a:t>
                      </a:r>
                    </a:p>
                  </a:txBody>
                  <a:tcPr horzOverflow="overflow">
                    <a:lnL w="38100" cap="flat" cmpd="sng" algn="ctr">
                      <a:solidFill>
                        <a:srgbClr val="663300"/>
                      </a:solidFill>
                      <a:prstDash val="solid"/>
                      <a:round/>
                      <a:headEnd type="none" w="med" len="med"/>
                      <a:tailEnd type="none" w="med" len="med"/>
                    </a:lnL>
                    <a:lnR cap="flat">
                      <a:noFill/>
                    </a:lnR>
                    <a:lnT cap="flat">
                      <a:noFill/>
                    </a:lnT>
                    <a:lnB w="38100" cap="flat" cmpd="sng" algn="ctr">
                      <a:solidFill>
                        <a:srgbClr val="663300"/>
                      </a:solidFill>
                      <a:prstDash val="solid"/>
                      <a:round/>
                      <a:headEnd type="none" w="med" len="med"/>
                      <a:tailEnd type="none" w="med" len="med"/>
                    </a:lnB>
                    <a:lnTlToBr>
                      <a:noFill/>
                    </a:lnTlToBr>
                    <a:lnBlToTr>
                      <a:noFill/>
                    </a:lnBlToTr>
                    <a:noFill/>
                  </a:tcPr>
                </a:tc>
              </a:tr>
              <a:tr h="359757">
                <a:tc>
                  <a:txBody>
                    <a:bodyPr/>
                    <a:lstStyle/>
                    <a:p>
                      <a:pPr marL="0" marR="0" lvl="0" indent="0" algn="dist" defTabSz="914400" rtl="0" eaLnBrk="1" fontAlgn="base" latinLnBrk="0" hangingPunct="1">
                        <a:lnSpc>
                          <a:spcPct val="120000"/>
                        </a:lnSpc>
                        <a:spcBef>
                          <a:spcPct val="15000"/>
                        </a:spcBef>
                        <a:spcAft>
                          <a:spcPct val="0"/>
                        </a:spcAft>
                        <a:buClr>
                          <a:schemeClr val="folHlink"/>
                        </a:buClr>
                        <a:buSzPct val="60000"/>
                        <a:buFont typeface="Wingdings" pitchFamily="2" charset="2"/>
                        <a:buNone/>
                        <a:tabLst/>
                      </a:pPr>
                      <a:r>
                        <a:rPr kumimoji="1" lang="en-US" altLang="zh-CN" sz="2000" b="0" i="0" u="none" strike="noStrike" cap="none" normalizeH="0" baseline="0" dirty="0" smtClean="0">
                          <a:ln>
                            <a:noFill/>
                          </a:ln>
                          <a:solidFill>
                            <a:srgbClr val="660033"/>
                          </a:solidFill>
                          <a:effectLst/>
                          <a:latin typeface="Tahoma" pitchFamily="34" charset="0"/>
                          <a:ea typeface="宋体" pitchFamily="2" charset="-122"/>
                        </a:rPr>
                        <a:t>87654321</a:t>
                      </a:r>
                    </a:p>
                  </a:txBody>
                  <a:tcPr horzOverflow="overflow">
                    <a:lnL cap="flat">
                      <a:noFill/>
                    </a:lnL>
                    <a:lnR w="38100" cap="flat" cmpd="sng" algn="ctr">
                      <a:solidFill>
                        <a:srgbClr val="663300"/>
                      </a:solidFill>
                      <a:prstDash val="solid"/>
                      <a:round/>
                      <a:headEnd type="none" w="med" len="med"/>
                      <a:tailEnd type="none" w="med" len="med"/>
                    </a:lnR>
                    <a:lnT w="38100" cap="flat" cmpd="sng" algn="ctr">
                      <a:solidFill>
                        <a:srgbClr val="663300"/>
                      </a:solidFill>
                      <a:prstDash val="solid"/>
                      <a:round/>
                      <a:headEnd type="none" w="med" len="med"/>
                      <a:tailEnd type="none" w="med" len="med"/>
                    </a:lnT>
                    <a:lnB cap="flat">
                      <a:noFill/>
                    </a:lnB>
                    <a:lnTlToBr>
                      <a:noFill/>
                    </a:lnTlToBr>
                    <a:lnBlToTr>
                      <a:noFill/>
                    </a:lnBlToTr>
                    <a:noFill/>
                  </a:tcPr>
                </a:tc>
                <a:tc>
                  <a:txBody>
                    <a:bodyPr/>
                    <a:lstStyle/>
                    <a:p>
                      <a:pPr marL="0" marR="0" lvl="0" indent="0" algn="dist" defTabSz="914400" rtl="0" eaLnBrk="1" fontAlgn="base" latinLnBrk="0" hangingPunct="1">
                        <a:lnSpc>
                          <a:spcPct val="120000"/>
                        </a:lnSpc>
                        <a:spcBef>
                          <a:spcPct val="15000"/>
                        </a:spcBef>
                        <a:spcAft>
                          <a:spcPct val="0"/>
                        </a:spcAft>
                        <a:buClr>
                          <a:schemeClr val="folHlink"/>
                        </a:buClr>
                        <a:buSzPct val="60000"/>
                        <a:buFont typeface="Wingdings" pitchFamily="2" charset="2"/>
                        <a:buNone/>
                        <a:tabLst/>
                      </a:pPr>
                      <a:r>
                        <a:rPr kumimoji="1" lang="en-US" altLang="zh-CN" sz="2000" b="0" i="0" u="none" strike="noStrike" cap="none" normalizeH="0" baseline="0" dirty="0" smtClean="0">
                          <a:ln>
                            <a:noFill/>
                          </a:ln>
                          <a:solidFill>
                            <a:srgbClr val="660033"/>
                          </a:solidFill>
                          <a:effectLst/>
                          <a:latin typeface="Tahoma" pitchFamily="34" charset="0"/>
                          <a:ea typeface="宋体" pitchFamily="2" charset="-122"/>
                        </a:rPr>
                        <a:t>12345678</a:t>
                      </a:r>
                    </a:p>
                  </a:txBody>
                  <a:tcPr horzOverflow="overflow">
                    <a:lnL w="38100" cap="flat" cmpd="sng" algn="ctr">
                      <a:solidFill>
                        <a:srgbClr val="663300"/>
                      </a:solidFill>
                      <a:prstDash val="solid"/>
                      <a:round/>
                      <a:headEnd type="none" w="med" len="med"/>
                      <a:tailEnd type="none" w="med" len="med"/>
                    </a:lnL>
                    <a:lnR cap="flat">
                      <a:noFill/>
                    </a:lnR>
                    <a:lnT w="38100" cap="flat" cmpd="sng" algn="ctr">
                      <a:solidFill>
                        <a:srgbClr val="663300"/>
                      </a:solidFill>
                      <a:prstDash val="solid"/>
                      <a:round/>
                      <a:headEnd type="none" w="med" len="med"/>
                      <a:tailEnd type="none" w="med" len="med"/>
                    </a:lnT>
                    <a:lnB cap="flat">
                      <a:noFill/>
                    </a:lnB>
                    <a:lnTlToBr>
                      <a:noFill/>
                    </a:lnTlToBr>
                    <a:lnBlToTr>
                      <a:noFill/>
                    </a:lnBlToTr>
                    <a:noFill/>
                  </a:tcPr>
                </a:tc>
              </a:tr>
            </a:tbl>
          </a:graphicData>
        </a:graphic>
      </p:graphicFrame>
      <p:sp>
        <p:nvSpPr>
          <p:cNvPr id="6" name="Rectangle 3"/>
          <p:cNvSpPr txBox="1">
            <a:spLocks noChangeArrowheads="1"/>
          </p:cNvSpPr>
          <p:nvPr/>
        </p:nvSpPr>
        <p:spPr bwMode="auto">
          <a:xfrm>
            <a:off x="7127844" y="4578588"/>
            <a:ext cx="5214974" cy="13239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algn="just" fontAlgn="base">
              <a:spcBef>
                <a:spcPct val="20000"/>
              </a:spcBef>
              <a:spcAft>
                <a:spcPct val="0"/>
              </a:spcAft>
              <a:buClr>
                <a:schemeClr val="hlink"/>
              </a:buClr>
              <a:defRPr/>
            </a:pPr>
            <a:r>
              <a:rPr lang="en-US" altLang="zh-CN" sz="2000" kern="0" dirty="0">
                <a:solidFill>
                  <a:schemeClr val="bg2">
                    <a:lumMod val="10000"/>
                  </a:schemeClr>
                </a:solidFill>
                <a:latin typeface="Times New Roman" pitchFamily="18" charset="0"/>
                <a:ea typeface="楷体_GB2312" pitchFamily="49" charset="-122"/>
              </a:rPr>
              <a:t>1.</a:t>
            </a:r>
            <a:r>
              <a:rPr lang="zh-CN" altLang="en-US" sz="2000" kern="0" dirty="0">
                <a:solidFill>
                  <a:schemeClr val="bg2">
                    <a:lumMod val="10000"/>
                  </a:schemeClr>
                </a:solidFill>
                <a:latin typeface="Times New Roman" pitchFamily="18" charset="0"/>
                <a:ea typeface="楷体_GB2312" pitchFamily="49" charset="-122"/>
              </a:rPr>
              <a:t>中切牙     </a:t>
            </a:r>
            <a:r>
              <a:rPr lang="en-US" altLang="zh-CN" sz="2000" kern="0" dirty="0">
                <a:solidFill>
                  <a:schemeClr val="bg2">
                    <a:lumMod val="10000"/>
                  </a:schemeClr>
                </a:solidFill>
                <a:latin typeface="Times New Roman" pitchFamily="18" charset="0"/>
                <a:ea typeface="楷体_GB2312" pitchFamily="49" charset="-122"/>
              </a:rPr>
              <a:t>2.</a:t>
            </a:r>
            <a:r>
              <a:rPr lang="zh-CN" altLang="en-US" sz="2000" kern="0" dirty="0">
                <a:solidFill>
                  <a:schemeClr val="bg2">
                    <a:lumMod val="10000"/>
                  </a:schemeClr>
                </a:solidFill>
                <a:latin typeface="Times New Roman" pitchFamily="18" charset="0"/>
                <a:ea typeface="楷体_GB2312" pitchFamily="49" charset="-122"/>
              </a:rPr>
              <a:t>侧切牙       </a:t>
            </a:r>
            <a:r>
              <a:rPr lang="en-US" altLang="zh-CN" sz="2000" kern="0" dirty="0">
                <a:solidFill>
                  <a:schemeClr val="bg2">
                    <a:lumMod val="10000"/>
                  </a:schemeClr>
                </a:solidFill>
                <a:latin typeface="Times New Roman" pitchFamily="18" charset="0"/>
                <a:ea typeface="楷体_GB2312" pitchFamily="49" charset="-122"/>
              </a:rPr>
              <a:t>3.</a:t>
            </a:r>
            <a:r>
              <a:rPr lang="zh-CN" altLang="en-US" sz="2000" kern="0" dirty="0">
                <a:solidFill>
                  <a:schemeClr val="bg2">
                    <a:lumMod val="10000"/>
                  </a:schemeClr>
                </a:solidFill>
                <a:latin typeface="Times New Roman" pitchFamily="18" charset="0"/>
                <a:ea typeface="楷体_GB2312" pitchFamily="49" charset="-122"/>
              </a:rPr>
              <a:t>尖牙</a:t>
            </a:r>
          </a:p>
          <a:p>
            <a:pPr marL="342900" indent="-342900" algn="just" fontAlgn="base">
              <a:spcBef>
                <a:spcPct val="20000"/>
              </a:spcBef>
              <a:spcAft>
                <a:spcPct val="0"/>
              </a:spcAft>
              <a:buClr>
                <a:schemeClr val="hlink"/>
              </a:buClr>
              <a:defRPr/>
            </a:pPr>
            <a:r>
              <a:rPr lang="en-US" altLang="zh-CN" sz="2000" kern="0" dirty="0">
                <a:solidFill>
                  <a:schemeClr val="bg2">
                    <a:lumMod val="10000"/>
                  </a:schemeClr>
                </a:solidFill>
                <a:latin typeface="Times New Roman" pitchFamily="18" charset="0"/>
                <a:ea typeface="楷体_GB2312" pitchFamily="49" charset="-122"/>
              </a:rPr>
              <a:t>4.</a:t>
            </a:r>
            <a:r>
              <a:rPr lang="zh-CN" altLang="en-US" sz="2000" kern="0" dirty="0">
                <a:solidFill>
                  <a:schemeClr val="bg2">
                    <a:lumMod val="10000"/>
                  </a:schemeClr>
                </a:solidFill>
                <a:latin typeface="Times New Roman" pitchFamily="18" charset="0"/>
                <a:ea typeface="楷体_GB2312" pitchFamily="49" charset="-122"/>
              </a:rPr>
              <a:t>第一前磨牙    </a:t>
            </a:r>
            <a:r>
              <a:rPr lang="en-US" altLang="zh-CN" sz="2000" kern="0" dirty="0">
                <a:solidFill>
                  <a:schemeClr val="bg2">
                    <a:lumMod val="10000"/>
                  </a:schemeClr>
                </a:solidFill>
                <a:latin typeface="Times New Roman" pitchFamily="18" charset="0"/>
                <a:ea typeface="楷体_GB2312" pitchFamily="49" charset="-122"/>
              </a:rPr>
              <a:t>5.</a:t>
            </a:r>
            <a:r>
              <a:rPr lang="zh-CN" altLang="en-US" sz="2000" kern="0" dirty="0">
                <a:solidFill>
                  <a:schemeClr val="bg2">
                    <a:lumMod val="10000"/>
                  </a:schemeClr>
                </a:solidFill>
                <a:latin typeface="Times New Roman" pitchFamily="18" charset="0"/>
                <a:ea typeface="楷体_GB2312" pitchFamily="49" charset="-122"/>
              </a:rPr>
              <a:t>第二前磨牙</a:t>
            </a:r>
          </a:p>
          <a:p>
            <a:pPr marL="342900" indent="-342900" algn="just" fontAlgn="base">
              <a:spcBef>
                <a:spcPct val="20000"/>
              </a:spcBef>
              <a:spcAft>
                <a:spcPct val="0"/>
              </a:spcAft>
              <a:buClr>
                <a:schemeClr val="hlink"/>
              </a:buClr>
              <a:defRPr/>
            </a:pPr>
            <a:r>
              <a:rPr lang="en-US" altLang="zh-CN" sz="2000" kern="0" dirty="0">
                <a:solidFill>
                  <a:schemeClr val="bg2">
                    <a:lumMod val="10000"/>
                  </a:schemeClr>
                </a:solidFill>
                <a:latin typeface="Times New Roman" pitchFamily="18" charset="0"/>
                <a:cs typeface="Times New Roman" pitchFamily="18" charset="0"/>
              </a:rPr>
              <a:t>6.</a:t>
            </a:r>
            <a:r>
              <a:rPr lang="zh-CN" altLang="en-US" sz="2000" kern="0" dirty="0">
                <a:solidFill>
                  <a:schemeClr val="bg2">
                    <a:lumMod val="10000"/>
                  </a:schemeClr>
                </a:solidFill>
                <a:latin typeface="Times New Roman" pitchFamily="18" charset="0"/>
                <a:ea typeface="楷体_GB2312" pitchFamily="49" charset="-122"/>
              </a:rPr>
              <a:t>第一磨牙</a:t>
            </a:r>
            <a:r>
              <a:rPr lang="zh-CN" altLang="en-US" sz="2000" kern="0" dirty="0">
                <a:solidFill>
                  <a:schemeClr val="bg2">
                    <a:lumMod val="10000"/>
                  </a:schemeClr>
                </a:solidFill>
                <a:latin typeface="Times New Roman" pitchFamily="18" charset="0"/>
                <a:cs typeface="Times New Roman" pitchFamily="18" charset="0"/>
              </a:rPr>
              <a:t>   </a:t>
            </a:r>
            <a:r>
              <a:rPr lang="en-US" altLang="zh-CN" sz="2000" kern="0" dirty="0">
                <a:solidFill>
                  <a:schemeClr val="bg2">
                    <a:lumMod val="10000"/>
                  </a:schemeClr>
                </a:solidFill>
                <a:latin typeface="Times New Roman" pitchFamily="18" charset="0"/>
                <a:cs typeface="Times New Roman" pitchFamily="18" charset="0"/>
              </a:rPr>
              <a:t>7.</a:t>
            </a:r>
            <a:r>
              <a:rPr lang="zh-CN" altLang="en-US" sz="2000" kern="0" dirty="0">
                <a:solidFill>
                  <a:schemeClr val="bg2">
                    <a:lumMod val="10000"/>
                  </a:schemeClr>
                </a:solidFill>
                <a:latin typeface="Times New Roman" pitchFamily="18" charset="0"/>
                <a:ea typeface="楷体_GB2312" pitchFamily="49" charset="-122"/>
              </a:rPr>
              <a:t>第二磨牙</a:t>
            </a:r>
            <a:r>
              <a:rPr lang="zh-CN" altLang="en-US" sz="2000" kern="0" dirty="0">
                <a:solidFill>
                  <a:schemeClr val="bg2">
                    <a:lumMod val="10000"/>
                  </a:schemeClr>
                </a:solidFill>
                <a:latin typeface="Times New Roman" pitchFamily="18" charset="0"/>
                <a:cs typeface="Times New Roman" pitchFamily="18" charset="0"/>
              </a:rPr>
              <a:t>    </a:t>
            </a:r>
            <a:r>
              <a:rPr lang="en-US" altLang="zh-CN" sz="2000" kern="0" dirty="0">
                <a:solidFill>
                  <a:schemeClr val="bg2">
                    <a:lumMod val="10000"/>
                  </a:schemeClr>
                </a:solidFill>
                <a:latin typeface="Times New Roman" pitchFamily="18" charset="0"/>
                <a:cs typeface="Times New Roman" pitchFamily="18" charset="0"/>
              </a:rPr>
              <a:t>8.</a:t>
            </a:r>
            <a:r>
              <a:rPr lang="zh-CN" altLang="en-US" sz="2000" kern="0" dirty="0">
                <a:solidFill>
                  <a:schemeClr val="bg2">
                    <a:lumMod val="10000"/>
                  </a:schemeClr>
                </a:solidFill>
                <a:latin typeface="Times New Roman" pitchFamily="18" charset="0"/>
                <a:ea typeface="楷体_GB2312" pitchFamily="49" charset="-122"/>
              </a:rPr>
              <a:t>第三磨牙</a:t>
            </a:r>
          </a:p>
          <a:p>
            <a:pPr marL="342900" indent="-342900" algn="just" fontAlgn="base">
              <a:spcBef>
                <a:spcPct val="20000"/>
              </a:spcBef>
              <a:spcAft>
                <a:spcPct val="0"/>
              </a:spcAft>
              <a:buClr>
                <a:schemeClr val="hlink"/>
              </a:buClr>
              <a:buFont typeface="Wingdings" pitchFamily="2" charset="2"/>
              <a:buChar char="v"/>
              <a:defRPr/>
            </a:pPr>
            <a:endParaRPr lang="en-US" altLang="zh-CN" sz="2400" kern="0" dirty="0">
              <a:solidFill>
                <a:schemeClr val="bg2">
                  <a:lumMod val="10000"/>
                </a:schemeClr>
              </a:solidFill>
              <a:latin typeface="Times New Roman" pitchFamily="18" charset="0"/>
            </a:endParaRPr>
          </a:p>
        </p:txBody>
      </p:sp>
      <p:sp>
        <p:nvSpPr>
          <p:cNvPr id="7" name="TextBox 6"/>
          <p:cNvSpPr txBox="1"/>
          <p:nvPr/>
        </p:nvSpPr>
        <p:spPr>
          <a:xfrm>
            <a:off x="8628043" y="5759691"/>
            <a:ext cx="1723549" cy="461665"/>
          </a:xfrm>
          <a:prstGeom prst="rect">
            <a:avLst/>
          </a:prstGeom>
          <a:noFill/>
        </p:spPr>
        <p:txBody>
          <a:bodyPr wrap="none" rtlCol="0">
            <a:spAutoFit/>
          </a:bodyPr>
          <a:lstStyle/>
          <a:p>
            <a:r>
              <a:rPr lang="zh-CN" altLang="en-US" sz="2400" dirty="0">
                <a:solidFill>
                  <a:srgbClr val="1D1496"/>
                </a:solidFill>
                <a:latin typeface="隶书" pitchFamily="49" charset="-122"/>
                <a:ea typeface="隶书" pitchFamily="49" charset="-122"/>
              </a:rPr>
              <a:t>牙齿的标注</a:t>
            </a:r>
          </a:p>
        </p:txBody>
      </p:sp>
      <p:pic>
        <p:nvPicPr>
          <p:cNvPr id="8" name="Picture 4"/>
          <p:cNvPicPr>
            <a:picLocks noChangeAspect="1" noChangeArrowheads="1"/>
          </p:cNvPicPr>
          <p:nvPr/>
        </p:nvPicPr>
        <p:blipFill>
          <a:blip r:embed="rId2" cstate="print"/>
          <a:srcRect/>
          <a:stretch>
            <a:fillRect/>
          </a:stretch>
        </p:blipFill>
        <p:spPr bwMode="auto">
          <a:xfrm>
            <a:off x="7881950" y="1357299"/>
            <a:ext cx="1714482" cy="1371751"/>
          </a:xfrm>
          <a:prstGeom prst="rect">
            <a:avLst/>
          </a:prstGeom>
          <a:noFill/>
          <a:ln w="9525">
            <a:noFill/>
            <a:miter lim="800000"/>
            <a:headEnd/>
            <a:tailEnd/>
          </a:ln>
        </p:spPr>
      </p:pic>
      <p:sp>
        <p:nvSpPr>
          <p:cNvPr id="9" name="TextBox 8"/>
          <p:cNvSpPr txBox="1"/>
          <p:nvPr/>
        </p:nvSpPr>
        <p:spPr>
          <a:xfrm>
            <a:off x="8024826" y="2786058"/>
            <a:ext cx="1569660" cy="369332"/>
          </a:xfrm>
          <a:prstGeom prst="rect">
            <a:avLst/>
          </a:prstGeom>
          <a:noFill/>
        </p:spPr>
        <p:txBody>
          <a:bodyPr wrap="none" rtlCol="0">
            <a:spAutoFit/>
          </a:bodyPr>
          <a:lstStyle/>
          <a:p>
            <a:r>
              <a:rPr lang="zh-CN" altLang="en-US" dirty="0"/>
              <a:t>观察</a:t>
            </a:r>
            <a:r>
              <a:rPr lang="zh-CN" altLang="en-US" dirty="0" smtClean="0"/>
              <a:t>口腔黏膜</a:t>
            </a:r>
            <a:endParaRPr lang="zh-CN" altLang="en-US" dirty="0"/>
          </a:p>
        </p:txBody>
      </p:sp>
    </p:spTree>
    <p:extLst>
      <p:ext uri="{BB962C8B-B14F-4D97-AF65-F5344CB8AC3E}">
        <p14:creationId xmlns:p14="http://schemas.microsoft.com/office/powerpoint/2010/main" val="3998210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ssolv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dissolv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p:txBody>
          <a:bodyPr/>
          <a:lstStyle/>
          <a:p>
            <a:pPr marL="0" indent="0">
              <a:buNone/>
            </a:pPr>
            <a:r>
              <a:rPr lang="en-US" altLang="zh-CN" dirty="0" smtClean="0"/>
              <a:t>4.</a:t>
            </a:r>
            <a:r>
              <a:rPr lang="zh-CN" altLang="en-US" dirty="0" smtClean="0"/>
              <a:t>牙龈</a:t>
            </a:r>
            <a:endParaRPr lang="en-US" altLang="zh-CN" dirty="0" smtClean="0"/>
          </a:p>
          <a:p>
            <a:pPr lvl="1"/>
            <a:r>
              <a:rPr dirty="0" smtClean="0"/>
              <a:t>有无红肿、溢脓、出血等</a:t>
            </a:r>
            <a:endParaRPr lang="en-US" altLang="zh-CN" dirty="0" smtClean="0"/>
          </a:p>
          <a:p>
            <a:pPr marL="0" indent="0">
              <a:buNone/>
            </a:pPr>
            <a:r>
              <a:rPr lang="en-US" altLang="zh-CN" dirty="0" smtClean="0"/>
              <a:t>5.</a:t>
            </a:r>
            <a:r>
              <a:rPr lang="zh-CN" altLang="en-US" dirty="0" smtClean="0"/>
              <a:t>舌</a:t>
            </a:r>
            <a:endParaRPr lang="en-US" altLang="zh-CN" dirty="0" smtClean="0"/>
          </a:p>
          <a:p>
            <a:pPr lvl="1"/>
            <a:r>
              <a:rPr dirty="0" smtClean="0"/>
              <a:t>舌质颜色</a:t>
            </a:r>
            <a:r>
              <a:rPr dirty="0"/>
              <a:t>、</a:t>
            </a:r>
            <a:r>
              <a:rPr dirty="0" smtClean="0"/>
              <a:t>舌苔厚薄</a:t>
            </a:r>
            <a:endParaRPr lang="en-US" dirty="0" smtClean="0"/>
          </a:p>
          <a:p>
            <a:pPr lvl="1"/>
            <a:r>
              <a:rPr dirty="0" smtClean="0"/>
              <a:t>舌体大小</a:t>
            </a:r>
            <a:endParaRPr lang="en-US" dirty="0" smtClean="0"/>
          </a:p>
          <a:p>
            <a:pPr lvl="1"/>
            <a:r>
              <a:rPr dirty="0" smtClean="0"/>
              <a:t>伸舌有无偏曲等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52500528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p:txBody>
          <a:bodyPr/>
          <a:lstStyle/>
          <a:p>
            <a:pPr marL="0" indent="0">
              <a:buNone/>
            </a:pPr>
            <a:r>
              <a:rPr lang="en-US" altLang="zh-CN" dirty="0" smtClean="0"/>
              <a:t>6.</a:t>
            </a:r>
            <a:r>
              <a:rPr lang="zh-CN" altLang="en-US" dirty="0" smtClean="0"/>
              <a:t>咽部与扁桃体</a:t>
            </a:r>
            <a:endParaRPr lang="en-US" altLang="zh-CN" dirty="0" smtClean="0"/>
          </a:p>
          <a:p>
            <a:pPr lvl="1"/>
            <a:r>
              <a:rPr lang="zh-CN" altLang="en-US" dirty="0" smtClean="0"/>
              <a:t>黏膜</a:t>
            </a:r>
            <a:endParaRPr lang="en-US" altLang="zh-CN" dirty="0" smtClean="0"/>
          </a:p>
          <a:p>
            <a:pPr lvl="2"/>
            <a:r>
              <a:rPr altLang="en-US" dirty="0" smtClean="0"/>
              <a:t>有无充血、红肿及分泌物</a:t>
            </a:r>
            <a:endParaRPr lang="en-US" altLang="en-US" dirty="0" smtClean="0"/>
          </a:p>
          <a:p>
            <a:pPr lvl="1"/>
            <a:r>
              <a:rPr altLang="en-US" dirty="0" smtClean="0"/>
              <a:t>扁桃体</a:t>
            </a:r>
            <a:endParaRPr lang="en-US" altLang="en-US" dirty="0" smtClean="0"/>
          </a:p>
          <a:p>
            <a:pPr lvl="2"/>
            <a:r>
              <a:rPr altLang="en-US" dirty="0" smtClean="0"/>
              <a:t>有无肿大</a:t>
            </a:r>
            <a:r>
              <a:rPr lang="en-US" altLang="en-US" dirty="0" err="1" smtClean="0"/>
              <a:t>及分度</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扁桃体2 拷贝"/>
          <p:cNvPicPr>
            <a:picLocks noChangeAspect="1" noChangeArrowheads="1"/>
          </p:cNvPicPr>
          <p:nvPr/>
        </p:nvPicPr>
        <p:blipFill>
          <a:blip r:embed="rId2"/>
          <a:srcRect/>
          <a:stretch>
            <a:fillRect/>
          </a:stretch>
        </p:blipFill>
        <p:spPr bwMode="auto">
          <a:xfrm>
            <a:off x="3738546" y="3929067"/>
            <a:ext cx="4143404" cy="1815479"/>
          </a:xfrm>
          <a:prstGeom prst="rect">
            <a:avLst/>
          </a:prstGeom>
          <a:noFill/>
          <a:ln w="9525">
            <a:noFill/>
            <a:miter lim="800000"/>
            <a:headEnd/>
            <a:tailEnd/>
          </a:ln>
        </p:spPr>
      </p:pic>
      <p:sp>
        <p:nvSpPr>
          <p:cNvPr id="6" name="TextBox 5"/>
          <p:cNvSpPr txBox="1"/>
          <p:nvPr/>
        </p:nvSpPr>
        <p:spPr>
          <a:xfrm>
            <a:off x="4524365" y="5929330"/>
            <a:ext cx="2031325" cy="369332"/>
          </a:xfrm>
          <a:prstGeom prst="rect">
            <a:avLst/>
          </a:prstGeom>
          <a:noFill/>
        </p:spPr>
        <p:txBody>
          <a:bodyPr wrap="square" rtlCol="0">
            <a:spAutoFit/>
          </a:bodyPr>
          <a:lstStyle/>
          <a:p>
            <a:r>
              <a:rPr lang="zh-CN" altLang="en-US" dirty="0"/>
              <a:t>扁桃体肿大的分度</a:t>
            </a:r>
          </a:p>
        </p:txBody>
      </p:sp>
    </p:spTree>
    <p:extLst>
      <p:ext uri="{BB962C8B-B14F-4D97-AF65-F5344CB8AC3E}">
        <p14:creationId xmlns:p14="http://schemas.microsoft.com/office/powerpoint/2010/main" val="106929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三、头部器官</a:t>
            </a:r>
          </a:p>
        </p:txBody>
      </p:sp>
      <p:sp>
        <p:nvSpPr>
          <p:cNvPr id="3" name="内容占位符 2"/>
          <p:cNvSpPr>
            <a:spLocks noGrp="1"/>
          </p:cNvSpPr>
          <p:nvPr>
            <p:ph idx="1"/>
          </p:nvPr>
        </p:nvSpPr>
        <p:spPr>
          <a:xfrm>
            <a:off x="966398" y="1685126"/>
            <a:ext cx="5724115" cy="5033978"/>
          </a:xfrm>
        </p:spPr>
        <p:txBody>
          <a:bodyPr/>
          <a:lstStyle/>
          <a:p>
            <a:pPr marL="0" indent="0">
              <a:buNone/>
            </a:pPr>
            <a:r>
              <a:rPr lang="en-US" altLang="zh-CN" dirty="0" smtClean="0"/>
              <a:t>7.</a:t>
            </a:r>
            <a:r>
              <a:rPr lang="zh-CN" altLang="en-US" dirty="0" smtClean="0"/>
              <a:t>腮腺</a:t>
            </a:r>
            <a:endParaRPr lang="en-US" altLang="zh-CN" dirty="0" smtClean="0"/>
          </a:p>
          <a:p>
            <a:pPr lvl="1"/>
            <a:r>
              <a:rPr lang="zh-CN" altLang="en-US" dirty="0" smtClean="0"/>
              <a:t>有无肿大</a:t>
            </a:r>
            <a:endParaRPr lang="en-US" altLang="zh-CN" dirty="0" smtClean="0"/>
          </a:p>
          <a:p>
            <a:pPr lvl="1"/>
            <a:r>
              <a:rPr lang="zh-CN" altLang="en-US" dirty="0" smtClean="0"/>
              <a:t>导管开口有无红肿及分泌物</a:t>
            </a:r>
            <a:endParaRPr lang="en-US" altLang="zh-CN"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33794" name="Picture 2" descr="暴风截屏20110714205551"/>
          <p:cNvPicPr>
            <a:picLocks noChangeAspect="1" noChangeArrowheads="1"/>
          </p:cNvPicPr>
          <p:nvPr/>
        </p:nvPicPr>
        <p:blipFill>
          <a:blip r:embed="rId2" cstate="print"/>
          <a:srcRect/>
          <a:stretch>
            <a:fillRect/>
          </a:stretch>
        </p:blipFill>
        <p:spPr bwMode="auto">
          <a:xfrm>
            <a:off x="6690513" y="4461304"/>
            <a:ext cx="1519992" cy="1214446"/>
          </a:xfrm>
          <a:prstGeom prst="rect">
            <a:avLst/>
          </a:prstGeom>
          <a:noFill/>
          <a:ln w="9525">
            <a:noFill/>
            <a:miter lim="800000"/>
            <a:headEnd/>
            <a:tailEnd/>
          </a:ln>
        </p:spPr>
      </p:pic>
      <p:cxnSp>
        <p:nvCxnSpPr>
          <p:cNvPr id="7" name="直接箭头连接符 6"/>
          <p:cNvCxnSpPr/>
          <p:nvPr/>
        </p:nvCxnSpPr>
        <p:spPr>
          <a:xfrm rot="16200000" flipV="1">
            <a:off x="7440612" y="5139964"/>
            <a:ext cx="785818" cy="42862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690513" y="5747187"/>
            <a:ext cx="1569660" cy="369332"/>
          </a:xfrm>
          <a:prstGeom prst="rect">
            <a:avLst/>
          </a:prstGeom>
          <a:noFill/>
        </p:spPr>
        <p:txBody>
          <a:bodyPr wrap="none" rtlCol="0">
            <a:spAutoFit/>
          </a:bodyPr>
          <a:lstStyle/>
          <a:p>
            <a:r>
              <a:rPr lang="zh-CN" altLang="en-US" dirty="0"/>
              <a:t>腮腺导管开口</a:t>
            </a:r>
          </a:p>
        </p:txBody>
      </p:sp>
    </p:spTree>
    <p:extLst>
      <p:ext uri="{BB962C8B-B14F-4D97-AF65-F5344CB8AC3E}">
        <p14:creationId xmlns:p14="http://schemas.microsoft.com/office/powerpoint/2010/main" val="213319533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p:txBody>
          <a:bodyPr/>
          <a:lstStyle/>
          <a:p>
            <a:pPr eaLnBrk="1" hangingPunct="1"/>
            <a:r>
              <a:rPr lang="zh-CN" altLang="en-US" sz="3600" dirty="0" smtClean="0"/>
              <a:t>第四章  颈部评估</a:t>
            </a:r>
            <a:endParaRPr lang="en-US" altLang="zh-CN" sz="3600"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3252172953"/>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一、颈部外形与运动</a:t>
            </a:r>
            <a:endParaRPr lang="zh-CN" altLang="en-US" dirty="0"/>
          </a:p>
        </p:txBody>
      </p:sp>
      <p:sp>
        <p:nvSpPr>
          <p:cNvPr id="3" name="内容占位符 2"/>
          <p:cNvSpPr>
            <a:spLocks noGrp="1"/>
          </p:cNvSpPr>
          <p:nvPr>
            <p:ph idx="1"/>
          </p:nvPr>
        </p:nvSpPr>
        <p:spPr/>
        <p:txBody>
          <a:bodyPr/>
          <a:lstStyle/>
          <a:p>
            <a:r>
              <a:rPr lang="zh-CN" altLang="en-US" dirty="0" smtClean="0"/>
              <a:t>正常人</a:t>
            </a:r>
            <a:endParaRPr lang="en-US" altLang="zh-CN" dirty="0" smtClean="0"/>
          </a:p>
          <a:p>
            <a:pPr lvl="1"/>
            <a:r>
              <a:rPr altLang="en-US" dirty="0" smtClean="0"/>
              <a:t>颈部直立、双侧对称、柔软、运动自如</a:t>
            </a:r>
            <a:endParaRPr lang="en-US" altLang="en-US" dirty="0" smtClean="0"/>
          </a:p>
          <a:p>
            <a:r>
              <a:rPr lang="zh-CN" altLang="en-US" dirty="0" smtClean="0"/>
              <a:t>常见异常</a:t>
            </a:r>
            <a:endParaRPr lang="en-US" altLang="zh-CN" dirty="0" smtClean="0"/>
          </a:p>
          <a:p>
            <a:pPr lvl="1"/>
            <a:r>
              <a:rPr altLang="en-US" dirty="0" smtClean="0"/>
              <a:t>斜颈</a:t>
            </a:r>
            <a:endParaRPr lang="en-US" altLang="en-US" dirty="0" smtClean="0"/>
          </a:p>
          <a:p>
            <a:pPr lvl="1"/>
            <a:r>
              <a:rPr altLang="en-US" dirty="0" smtClean="0"/>
              <a:t>颈部活动受限</a:t>
            </a:r>
            <a:endParaRPr lang="en-US" altLang="en-US" dirty="0" smtClean="0"/>
          </a:p>
          <a:p>
            <a:pPr lvl="1"/>
            <a:r>
              <a:rPr lang="zh-CN" altLang="en-US" dirty="0"/>
              <a:t>颈项</a:t>
            </a:r>
            <a:r>
              <a:rPr altLang="en-US" dirty="0" err="1" smtClean="0"/>
              <a:t>强直</a:t>
            </a:r>
            <a:endParaRPr lang="en-US" altLang="en-US" dirty="0" smtClean="0"/>
          </a:p>
          <a:p>
            <a:pPr lvl="2"/>
            <a:r>
              <a:rPr altLang="en-US" dirty="0" smtClean="0"/>
              <a:t>脑膜刺激征之一</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脑膜刺激征"/>
          <p:cNvPicPr>
            <a:picLocks noChangeAspect="1" noChangeArrowheads="1"/>
          </p:cNvPicPr>
          <p:nvPr/>
        </p:nvPicPr>
        <p:blipFill>
          <a:blip r:embed="rId2"/>
          <a:srcRect/>
          <a:stretch>
            <a:fillRect/>
          </a:stretch>
        </p:blipFill>
        <p:spPr bwMode="auto">
          <a:xfrm>
            <a:off x="6024562" y="3786191"/>
            <a:ext cx="2971800" cy="1895475"/>
          </a:xfrm>
          <a:prstGeom prst="rect">
            <a:avLst/>
          </a:prstGeom>
          <a:noFill/>
          <a:ln w="9525">
            <a:noFill/>
            <a:miter lim="800000"/>
            <a:headEnd/>
            <a:tailEnd/>
          </a:ln>
        </p:spPr>
      </p:pic>
      <p:sp>
        <p:nvSpPr>
          <p:cNvPr id="6" name="TextBox 5"/>
          <p:cNvSpPr txBox="1"/>
          <p:nvPr/>
        </p:nvSpPr>
        <p:spPr>
          <a:xfrm>
            <a:off x="6956464" y="5742002"/>
            <a:ext cx="1107996" cy="369332"/>
          </a:xfrm>
          <a:prstGeom prst="rect">
            <a:avLst/>
          </a:prstGeom>
          <a:noFill/>
        </p:spPr>
        <p:txBody>
          <a:bodyPr wrap="none" rtlCol="0">
            <a:spAutoFit/>
          </a:bodyPr>
          <a:lstStyle/>
          <a:p>
            <a:r>
              <a:rPr lang="zh-CN" altLang="en-US" dirty="0" smtClean="0"/>
              <a:t>颈项强直</a:t>
            </a:r>
            <a:endParaRPr lang="zh-CN" altLang="en-US" dirty="0"/>
          </a:p>
        </p:txBody>
      </p:sp>
    </p:spTree>
    <p:extLst>
      <p:ext uri="{BB962C8B-B14F-4D97-AF65-F5344CB8AC3E}">
        <p14:creationId xmlns:p14="http://schemas.microsoft.com/office/powerpoint/2010/main" val="199720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二、颈部血管</a:t>
            </a:r>
            <a:endParaRPr lang="zh-CN" altLang="en-US" dirty="0"/>
          </a:p>
        </p:txBody>
      </p:sp>
      <p:sp>
        <p:nvSpPr>
          <p:cNvPr id="3" name="内容占位符 2"/>
          <p:cNvSpPr>
            <a:spLocks noGrp="1"/>
          </p:cNvSpPr>
          <p:nvPr>
            <p:ph idx="1"/>
          </p:nvPr>
        </p:nvSpPr>
        <p:spPr>
          <a:xfrm>
            <a:off x="380960" y="1214421"/>
            <a:ext cx="11480800" cy="5267401"/>
          </a:xfrm>
        </p:spPr>
        <p:txBody>
          <a:bodyPr/>
          <a:lstStyle/>
          <a:p>
            <a:pPr marL="0" indent="0">
              <a:buNone/>
            </a:pPr>
            <a:r>
              <a:rPr lang="zh-CN" altLang="en-US" dirty="0" smtClean="0"/>
              <a:t>（一）颈静脉</a:t>
            </a:r>
            <a:endParaRPr lang="en-US" altLang="zh-CN" dirty="0" smtClean="0"/>
          </a:p>
          <a:p>
            <a:pPr lvl="1"/>
            <a:r>
              <a:rPr dirty="0" smtClean="0"/>
              <a:t>正常人</a:t>
            </a:r>
            <a:r>
              <a:rPr dirty="0"/>
              <a:t>充盈水平</a:t>
            </a:r>
            <a:endParaRPr lang="en-US" dirty="0" smtClean="0"/>
          </a:p>
          <a:p>
            <a:pPr lvl="2" eaLnBrk="1" hangingPunct="1"/>
            <a:r>
              <a:rPr dirty="0">
                <a:latin typeface="Times New Roman" pitchFamily="18" charset="0"/>
              </a:rPr>
              <a:t>平卧位：</a:t>
            </a:r>
            <a:r>
              <a:rPr dirty="0">
                <a:solidFill>
                  <a:srgbClr val="00B050"/>
                </a:solidFill>
                <a:latin typeface="华文新魏" pitchFamily="2" charset="-122"/>
                <a:ea typeface="华文新魏" pitchFamily="2" charset="-122"/>
              </a:rPr>
              <a:t>锁骨上缘至下颌角距离的下</a:t>
            </a:r>
            <a:r>
              <a:rPr lang="en-US" altLang="zh-CN" dirty="0">
                <a:solidFill>
                  <a:srgbClr val="00B050"/>
                </a:solidFill>
                <a:latin typeface="华文新魏" pitchFamily="2" charset="-122"/>
                <a:ea typeface="华文新魏" pitchFamily="2" charset="-122"/>
              </a:rPr>
              <a:t>2/3</a:t>
            </a:r>
            <a:r>
              <a:rPr dirty="0">
                <a:solidFill>
                  <a:srgbClr val="00B050"/>
                </a:solidFill>
                <a:latin typeface="华文新魏" pitchFamily="2" charset="-122"/>
                <a:ea typeface="华文新魏" pitchFamily="2" charset="-122"/>
              </a:rPr>
              <a:t>以内</a:t>
            </a:r>
          </a:p>
          <a:p>
            <a:pPr lvl="2" eaLnBrk="1" hangingPunct="1"/>
            <a:r>
              <a:rPr dirty="0">
                <a:latin typeface="Times New Roman" pitchFamily="18" charset="0"/>
              </a:rPr>
              <a:t>立位或坐位：</a:t>
            </a:r>
            <a:r>
              <a:rPr dirty="0">
                <a:solidFill>
                  <a:srgbClr val="00B050"/>
                </a:solidFill>
                <a:latin typeface="Times New Roman" pitchFamily="18" charset="0"/>
                <a:ea typeface="华文新魏" pitchFamily="2" charset="-122"/>
              </a:rPr>
              <a:t>不见充盈</a:t>
            </a:r>
          </a:p>
          <a:p>
            <a:pPr lvl="1" eaLnBrk="1" hangingPunct="1"/>
            <a:r>
              <a:rPr lang="zh-CN" altLang="en-US" dirty="0" smtClean="0">
                <a:latin typeface="Times New Roman" pitchFamily="18" charset="0"/>
              </a:rPr>
              <a:t>颈静脉怒张</a:t>
            </a:r>
            <a:endParaRPr lang="en-US" altLang="zh-CN" dirty="0" smtClean="0">
              <a:latin typeface="Times New Roman" pitchFamily="18" charset="0"/>
            </a:endParaRPr>
          </a:p>
          <a:p>
            <a:pPr lvl="2" eaLnBrk="1" hangingPunct="1">
              <a:buNone/>
            </a:pPr>
            <a:r>
              <a:rPr lang="en-US" altLang="zh-CN" dirty="0" smtClean="0"/>
              <a:t>——</a:t>
            </a:r>
            <a:r>
              <a:rPr dirty="0" smtClean="0"/>
              <a:t>坐位或半坐位时颈静脉充盈明显</a:t>
            </a:r>
            <a:endParaRPr lang="en-US" altLang="zh-CN" dirty="0" smtClean="0">
              <a:latin typeface="Times New Roman" pitchFamily="18" charset="0"/>
            </a:endParaRPr>
          </a:p>
          <a:p>
            <a:pPr lvl="2" eaLnBrk="1" hangingPunct="1"/>
            <a:r>
              <a:rPr dirty="0" smtClean="0">
                <a:latin typeface="Times New Roman" pitchFamily="18" charset="0"/>
              </a:rPr>
              <a:t>临床意义</a:t>
            </a:r>
            <a:endParaRPr dirty="0">
              <a:latin typeface="Times New Roman" pitchFamily="18" charset="0"/>
            </a:endParaRPr>
          </a:p>
          <a:p>
            <a:pPr lvl="3" eaLnBrk="1" hangingPunct="1"/>
            <a:r>
              <a:rPr dirty="0">
                <a:latin typeface="Times New Roman" pitchFamily="18" charset="0"/>
              </a:rPr>
              <a:t>静脉压</a:t>
            </a:r>
            <a:r>
              <a:rPr altLang="zh-CN" dirty="0"/>
              <a:t>↑</a:t>
            </a:r>
            <a:endParaRPr dirty="0"/>
          </a:p>
          <a:p>
            <a:pPr marL="0" indent="0">
              <a:buNone/>
            </a:pPr>
            <a:r>
              <a:rPr lang="zh-CN" altLang="en-US" dirty="0" smtClean="0"/>
              <a:t>（二）颈动脉</a:t>
            </a:r>
            <a:endParaRPr lang="en-US" altLang="zh-CN" dirty="0" smtClean="0"/>
          </a:p>
          <a:p>
            <a:pPr lvl="1"/>
            <a:r>
              <a:rPr dirty="0" smtClean="0"/>
              <a:t>颈动脉搏动：</a:t>
            </a:r>
            <a:r>
              <a:rPr sz="2600" dirty="0">
                <a:solidFill>
                  <a:srgbClr val="692AA2"/>
                </a:solidFill>
                <a:latin typeface="Arial" pitchFamily="34" charset="0"/>
              </a:rPr>
              <a:t>脉压↑</a:t>
            </a:r>
            <a:endParaRPr lang="en-US" altLang="zh-CN" sz="2600" dirty="0">
              <a:solidFill>
                <a:srgbClr val="692AA2"/>
              </a:solidFill>
              <a:latin typeface="Arial" pitchFamily="34" charset="0"/>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颈静脉怒张2"/>
          <p:cNvPicPr>
            <a:picLocks noChangeAspect="1" noChangeArrowheads="1"/>
          </p:cNvPicPr>
          <p:nvPr/>
        </p:nvPicPr>
        <p:blipFill>
          <a:blip r:embed="rId2"/>
          <a:srcRect/>
          <a:stretch>
            <a:fillRect/>
          </a:stretch>
        </p:blipFill>
        <p:spPr bwMode="auto">
          <a:xfrm>
            <a:off x="8367746" y="2928935"/>
            <a:ext cx="1728783" cy="1414459"/>
          </a:xfrm>
          <a:prstGeom prst="rect">
            <a:avLst/>
          </a:prstGeom>
          <a:noFill/>
          <a:ln w="9525">
            <a:noFill/>
            <a:miter lim="800000"/>
            <a:headEnd/>
            <a:tailEnd/>
          </a:ln>
        </p:spPr>
      </p:pic>
      <p:sp>
        <p:nvSpPr>
          <p:cNvPr id="6" name="TextBox 5"/>
          <p:cNvSpPr txBox="1"/>
          <p:nvPr/>
        </p:nvSpPr>
        <p:spPr>
          <a:xfrm>
            <a:off x="8562723" y="4452400"/>
            <a:ext cx="1338828" cy="369332"/>
          </a:xfrm>
          <a:prstGeom prst="rect">
            <a:avLst/>
          </a:prstGeom>
          <a:noFill/>
        </p:spPr>
        <p:txBody>
          <a:bodyPr wrap="none" rtlCol="0">
            <a:spAutoFit/>
          </a:bodyPr>
          <a:lstStyle/>
          <a:p>
            <a:r>
              <a:rPr lang="zh-CN" altLang="en-US" dirty="0"/>
              <a:t>颈静脉怒张</a:t>
            </a:r>
          </a:p>
        </p:txBody>
      </p:sp>
    </p:spTree>
    <p:extLst>
      <p:ext uri="{BB962C8B-B14F-4D97-AF65-F5344CB8AC3E}">
        <p14:creationId xmlns:p14="http://schemas.microsoft.com/office/powerpoint/2010/main" val="203214677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三、甲状腺</a:t>
            </a:r>
            <a:endParaRPr lang="zh-CN" altLang="en-US" dirty="0"/>
          </a:p>
        </p:txBody>
      </p:sp>
      <p:sp>
        <p:nvSpPr>
          <p:cNvPr id="3" name="内容占位符 2"/>
          <p:cNvSpPr>
            <a:spLocks noGrp="1"/>
          </p:cNvSpPr>
          <p:nvPr>
            <p:ph idx="1"/>
          </p:nvPr>
        </p:nvSpPr>
        <p:spPr/>
        <p:txBody>
          <a:bodyPr/>
          <a:lstStyle/>
          <a:p>
            <a:r>
              <a:rPr lang="zh-CN" altLang="en-US" dirty="0" smtClean="0"/>
              <a:t>正常人</a:t>
            </a:r>
            <a:endParaRPr lang="en-US" altLang="zh-CN" dirty="0" smtClean="0"/>
          </a:p>
          <a:p>
            <a:pPr lvl="1"/>
            <a:r>
              <a:rPr altLang="en-US" dirty="0" smtClean="0"/>
              <a:t>既看不到，也触不到</a:t>
            </a:r>
            <a:endParaRPr lang="en-US" altLang="en-US" dirty="0" smtClean="0"/>
          </a:p>
          <a:p>
            <a:r>
              <a:rPr altLang="en-US" dirty="0" smtClean="0"/>
              <a:t>评估方法</a:t>
            </a:r>
            <a:endParaRPr lang="en-US" altLang="en-US" dirty="0" smtClean="0"/>
          </a:p>
          <a:p>
            <a:pPr marL="457200" lvl="1" indent="0" eaLnBrk="1" hangingPunct="1">
              <a:buNone/>
            </a:pPr>
            <a:r>
              <a:rPr lang="en-US" dirty="0" smtClean="0">
                <a:latin typeface="Times New Roman" pitchFamily="18" charset="0"/>
              </a:rPr>
              <a:t>1.</a:t>
            </a:r>
            <a:r>
              <a:rPr dirty="0" smtClean="0">
                <a:latin typeface="Times New Roman" pitchFamily="18" charset="0"/>
              </a:rPr>
              <a:t>视诊</a:t>
            </a:r>
            <a:r>
              <a:rPr dirty="0">
                <a:latin typeface="Times New Roman" pitchFamily="18" charset="0"/>
              </a:rPr>
              <a:t>：大小、轮廓</a:t>
            </a:r>
          </a:p>
          <a:p>
            <a:pPr marL="457200" lvl="1" indent="0" eaLnBrk="1" hangingPunct="1">
              <a:buNone/>
            </a:pPr>
            <a:r>
              <a:rPr lang="en-US" dirty="0" smtClean="0">
                <a:latin typeface="Times New Roman" pitchFamily="18" charset="0"/>
              </a:rPr>
              <a:t>2.</a:t>
            </a:r>
            <a:r>
              <a:rPr dirty="0" smtClean="0">
                <a:latin typeface="Times New Roman" pitchFamily="18" charset="0"/>
              </a:rPr>
              <a:t>触诊</a:t>
            </a:r>
            <a:r>
              <a:rPr dirty="0">
                <a:latin typeface="Times New Roman" pitchFamily="18" charset="0"/>
              </a:rPr>
              <a:t>：大小、轮廓、质地、</a:t>
            </a:r>
            <a:r>
              <a:rPr dirty="0" smtClean="0">
                <a:latin typeface="Times New Roman" pitchFamily="18" charset="0"/>
              </a:rPr>
              <a:t>震颤</a:t>
            </a:r>
            <a:endParaRPr lang="en-US" dirty="0" smtClean="0">
              <a:latin typeface="Times New Roman" pitchFamily="18" charset="0"/>
            </a:endParaRPr>
          </a:p>
          <a:p>
            <a:pPr marL="457200" lvl="1" indent="0" eaLnBrk="1" hangingPunct="1">
              <a:buNone/>
            </a:pPr>
            <a:r>
              <a:rPr lang="en-US" dirty="0" smtClean="0">
                <a:latin typeface="Times New Roman" pitchFamily="18" charset="0"/>
              </a:rPr>
              <a:t>3.</a:t>
            </a:r>
            <a:r>
              <a:rPr dirty="0" smtClean="0">
                <a:latin typeface="Times New Roman" pitchFamily="18" charset="0"/>
              </a:rPr>
              <a:t>听诊</a:t>
            </a:r>
            <a:r>
              <a:rPr dirty="0">
                <a:latin typeface="Times New Roman" pitchFamily="18" charset="0"/>
              </a:rPr>
              <a:t>：</a:t>
            </a:r>
            <a:r>
              <a:rPr dirty="0" smtClean="0">
                <a:latin typeface="Times New Roman" pitchFamily="18" charset="0"/>
              </a:rPr>
              <a:t>血管杂音</a:t>
            </a:r>
            <a:endParaRPr lang="en-US" dirty="0" smtClean="0">
              <a:latin typeface="Times New Roman" pitchFamily="18" charset="0"/>
            </a:endParaRPr>
          </a:p>
          <a:p>
            <a:pPr lvl="1" eaLnBrk="1" hangingPunct="1"/>
            <a:endParaRPr dirty="0" smtClean="0">
              <a:latin typeface="Times New Roman" pitchFamily="18" charset="0"/>
            </a:endParaRPr>
          </a:p>
          <a:p>
            <a:pPr lvl="1" eaLnBrk="1" hangingPunct="1"/>
            <a:endParaRPr sz="2400" dirty="0"/>
          </a:p>
          <a:p>
            <a:pPr lvl="1"/>
            <a:endParaRPr lang="en-US" altLang="en-US" dirty="0" smtClean="0"/>
          </a:p>
          <a:p>
            <a:pPr lvl="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9" descr="甲状腺触诊后"/>
          <p:cNvPicPr>
            <a:picLocks noChangeAspect="1" noChangeArrowheads="1"/>
          </p:cNvPicPr>
          <p:nvPr/>
        </p:nvPicPr>
        <p:blipFill>
          <a:blip r:embed="rId2"/>
          <a:srcRect/>
          <a:stretch>
            <a:fillRect/>
          </a:stretch>
        </p:blipFill>
        <p:spPr bwMode="auto">
          <a:xfrm>
            <a:off x="7810512" y="1357298"/>
            <a:ext cx="1905000" cy="1741488"/>
          </a:xfrm>
          <a:prstGeom prst="rect">
            <a:avLst/>
          </a:prstGeom>
          <a:noFill/>
          <a:ln w="9525">
            <a:noFill/>
            <a:miter lim="800000"/>
            <a:headEnd/>
            <a:tailEnd/>
          </a:ln>
        </p:spPr>
      </p:pic>
    </p:spTree>
    <p:extLst>
      <p:ext uri="{BB962C8B-B14F-4D97-AF65-F5344CB8AC3E}">
        <p14:creationId xmlns:p14="http://schemas.microsoft.com/office/powerpoint/2010/main" val="50476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a:t>
            </a:r>
            <a:r>
              <a:rPr lang="zh-CN" altLang="en-US" dirty="0" smtClean="0"/>
              <a:t>节  视  诊</a:t>
            </a:r>
            <a:endParaRPr lang="zh-CN" altLang="en-US" dirty="0"/>
          </a:p>
        </p:txBody>
      </p:sp>
      <p:sp>
        <p:nvSpPr>
          <p:cNvPr id="4" name="内容占位符 3"/>
          <p:cNvSpPr>
            <a:spLocks noGrp="1"/>
          </p:cNvSpPr>
          <p:nvPr>
            <p:ph idx="1"/>
          </p:nvPr>
        </p:nvSpPr>
        <p:spPr/>
        <p:txBody>
          <a:bodyPr/>
          <a:lstStyle/>
          <a:p>
            <a:pPr eaLnBrk="1" hangingPunct="1"/>
            <a:r>
              <a:rPr lang="zh-CN" altLang="en-US" dirty="0" smtClean="0"/>
              <a:t>适用范围</a:t>
            </a:r>
          </a:p>
          <a:p>
            <a:pPr lvl="1" eaLnBrk="1" hangingPunct="1"/>
            <a:r>
              <a:rPr dirty="0"/>
              <a:t>全身一般状态</a:t>
            </a:r>
          </a:p>
          <a:p>
            <a:pPr lvl="1" eaLnBrk="1" hangingPunct="1"/>
            <a:r>
              <a:rPr dirty="0"/>
              <a:t>局部表现</a:t>
            </a:r>
          </a:p>
          <a:p>
            <a:endParaRPr lang="zh-CN" altLang="en-US" dirty="0"/>
          </a:p>
        </p:txBody>
      </p:sp>
      <p:sp>
        <p:nvSpPr>
          <p:cNvPr id="3" name="日期占位符 2"/>
          <p:cNvSpPr>
            <a:spLocks noGrp="1"/>
          </p:cNvSpPr>
          <p:nvPr>
            <p:ph type="dt" sz="half" idx="11"/>
          </p:nvPr>
        </p:nvSpPr>
        <p:spPr/>
        <p:txBody>
          <a:bodyPr/>
          <a:lstStyle/>
          <a:p>
            <a:pPr>
              <a:defRPr/>
            </a:pPr>
            <a:r>
              <a:rPr lang="en-US" smtClean="0"/>
              <a:t>www.pumpress.com.cn</a:t>
            </a:r>
            <a:endParaRPr lang="en-US"/>
          </a:p>
        </p:txBody>
      </p:sp>
      <p:pic>
        <p:nvPicPr>
          <p:cNvPr id="5" name="Picture 5" descr="D:\书稿\身体评估录像\2009\照片-地坛\照片 005.jpg"/>
          <p:cNvPicPr>
            <a:picLocks noChangeAspect="1" noChangeArrowheads="1"/>
          </p:cNvPicPr>
          <p:nvPr/>
        </p:nvPicPr>
        <p:blipFill>
          <a:blip r:embed="rId2" cstate="screen"/>
          <a:srcRect/>
          <a:stretch>
            <a:fillRect/>
          </a:stretch>
        </p:blipFill>
        <p:spPr bwMode="auto">
          <a:xfrm>
            <a:off x="2491838" y="3469155"/>
            <a:ext cx="2883812" cy="1922541"/>
          </a:xfrm>
          <a:prstGeom prst="rect">
            <a:avLst/>
          </a:prstGeom>
          <a:noFill/>
          <a:ln w="9525">
            <a:noFill/>
            <a:miter lim="800000"/>
            <a:headEnd/>
            <a:tailEnd/>
          </a:ln>
        </p:spPr>
      </p:pic>
      <p:pic>
        <p:nvPicPr>
          <p:cNvPr id="7" name="Picture 4" descr="J0127141"/>
          <p:cNvPicPr>
            <a:picLocks noChangeAspect="1" noChangeArrowheads="1"/>
          </p:cNvPicPr>
          <p:nvPr/>
        </p:nvPicPr>
        <p:blipFill>
          <a:blip r:embed="rId3"/>
          <a:srcRect/>
          <a:stretch>
            <a:fillRect/>
          </a:stretch>
        </p:blipFill>
        <p:spPr bwMode="auto">
          <a:xfrm>
            <a:off x="6873714" y="3469155"/>
            <a:ext cx="2108820" cy="1922541"/>
          </a:xfrm>
          <a:prstGeom prst="rect">
            <a:avLst/>
          </a:prstGeom>
          <a:noFill/>
          <a:ln w="9525">
            <a:noFill/>
            <a:miter lim="800000"/>
            <a:headEnd/>
            <a:tailEnd/>
          </a:ln>
        </p:spPr>
      </p:pic>
    </p:spTree>
    <p:extLst>
      <p:ext uri="{BB962C8B-B14F-4D97-AF65-F5344CB8AC3E}">
        <p14:creationId xmlns:p14="http://schemas.microsoft.com/office/powerpoint/2010/main" val="2093733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三、甲状腺</a:t>
            </a:r>
            <a:endParaRPr lang="zh-CN" altLang="en-US" dirty="0"/>
          </a:p>
        </p:txBody>
      </p:sp>
      <p:sp>
        <p:nvSpPr>
          <p:cNvPr id="3" name="内容占位符 2"/>
          <p:cNvSpPr>
            <a:spLocks noGrp="1"/>
          </p:cNvSpPr>
          <p:nvPr>
            <p:ph idx="1"/>
          </p:nvPr>
        </p:nvSpPr>
        <p:spPr>
          <a:xfrm>
            <a:off x="809223" y="1341744"/>
            <a:ext cx="6691172" cy="4876800"/>
          </a:xfrm>
        </p:spPr>
        <p:txBody>
          <a:bodyPr/>
          <a:lstStyle/>
          <a:p>
            <a:pPr eaLnBrk="1" hangingPunct="1"/>
            <a:r>
              <a:rPr lang="zh-CN" altLang="en-US" sz="2800" dirty="0">
                <a:latin typeface="Times New Roman" pitchFamily="18" charset="0"/>
              </a:rPr>
              <a:t>甲状腺肿大的分度</a:t>
            </a:r>
          </a:p>
          <a:p>
            <a:pPr lvl="1" eaLnBrk="1" hangingPunct="1"/>
            <a:r>
              <a:rPr lang="en-US" altLang="zh-CN" dirty="0">
                <a:latin typeface="Times New Roman" pitchFamily="18" charset="0"/>
              </a:rPr>
              <a:t>I</a:t>
            </a:r>
            <a:r>
              <a:rPr dirty="0">
                <a:latin typeface="Times New Roman" pitchFamily="18" charset="0"/>
              </a:rPr>
              <a:t>度</a:t>
            </a:r>
          </a:p>
          <a:p>
            <a:pPr lvl="1" eaLnBrk="1" hangingPunct="1"/>
            <a:r>
              <a:rPr lang="en-US" altLang="zh-CN" dirty="0">
                <a:latin typeface="Times New Roman" pitchFamily="18" charset="0"/>
              </a:rPr>
              <a:t>II</a:t>
            </a:r>
            <a:r>
              <a:rPr dirty="0">
                <a:latin typeface="Times New Roman" pitchFamily="18" charset="0"/>
              </a:rPr>
              <a:t>度</a:t>
            </a:r>
          </a:p>
          <a:p>
            <a:pPr lvl="1" eaLnBrk="1" hangingPunct="1"/>
            <a:r>
              <a:rPr lang="en-US" altLang="zh-CN" dirty="0">
                <a:latin typeface="Times New Roman" pitchFamily="18" charset="0"/>
              </a:rPr>
              <a:t>III</a:t>
            </a:r>
            <a:r>
              <a:rPr dirty="0">
                <a:latin typeface="Times New Roman" pitchFamily="18" charset="0"/>
              </a:rPr>
              <a:t>度</a:t>
            </a:r>
            <a:endParaRPr lang="en-US" dirty="0">
              <a:latin typeface="Times New Roman" pitchFamily="18" charset="0"/>
            </a:endParaRPr>
          </a:p>
          <a:p>
            <a:pPr eaLnBrk="1" hangingPunct="1"/>
            <a:r>
              <a:rPr sz="2800" dirty="0">
                <a:latin typeface="Times New Roman" pitchFamily="18" charset="0"/>
              </a:rPr>
              <a:t>常见病因</a:t>
            </a:r>
          </a:p>
          <a:p>
            <a:pPr lvl="1" eaLnBrk="1" hangingPunct="1"/>
            <a:r>
              <a:rPr dirty="0">
                <a:latin typeface="Times New Roman" pitchFamily="18" charset="0"/>
              </a:rPr>
              <a:t>甲状腺功能亢进</a:t>
            </a:r>
          </a:p>
          <a:p>
            <a:pPr lvl="1" eaLnBrk="1" hangingPunct="1"/>
            <a:r>
              <a:rPr dirty="0">
                <a:latin typeface="Times New Roman" pitchFamily="18" charset="0"/>
              </a:rPr>
              <a:t>单纯甲状腺肿</a:t>
            </a:r>
          </a:p>
          <a:p>
            <a:pPr lvl="1" eaLnBrk="1" hangingPunct="1"/>
            <a:r>
              <a:rPr dirty="0">
                <a:latin typeface="Times New Roman" pitchFamily="18" charset="0"/>
              </a:rPr>
              <a:t>结节性甲状腺肿</a:t>
            </a:r>
          </a:p>
          <a:p>
            <a:pPr lvl="1" eaLnBrk="1" hangingPunct="1"/>
            <a:r>
              <a:rPr dirty="0">
                <a:latin typeface="Times New Roman" pitchFamily="18" charset="0"/>
              </a:rPr>
              <a:t>甲状腺癌</a:t>
            </a:r>
            <a:endParaRPr sz="2400" dirty="0"/>
          </a:p>
          <a:p>
            <a:pPr lvl="1" eaLnBrk="1" hangingPunct="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甲亢1"/>
          <p:cNvPicPr>
            <a:picLocks noChangeAspect="1" noChangeArrowheads="1"/>
          </p:cNvPicPr>
          <p:nvPr/>
        </p:nvPicPr>
        <p:blipFill>
          <a:blip r:embed="rId2"/>
          <a:srcRect/>
          <a:stretch>
            <a:fillRect/>
          </a:stretch>
        </p:blipFill>
        <p:spPr bwMode="auto">
          <a:xfrm>
            <a:off x="8331200" y="2580891"/>
            <a:ext cx="2633938" cy="2143861"/>
          </a:xfrm>
          <a:prstGeom prst="rect">
            <a:avLst/>
          </a:prstGeom>
          <a:noFill/>
          <a:ln w="9525">
            <a:noFill/>
            <a:miter lim="800000"/>
            <a:headEnd/>
            <a:tailEnd/>
          </a:ln>
        </p:spPr>
      </p:pic>
    </p:spTree>
    <p:extLst>
      <p:ext uri="{BB962C8B-B14F-4D97-AF65-F5344CB8AC3E}">
        <p14:creationId xmlns:p14="http://schemas.microsoft.com/office/powerpoint/2010/main" val="260310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四、气管</a:t>
            </a:r>
            <a:endParaRPr lang="zh-CN" altLang="en-US" dirty="0"/>
          </a:p>
        </p:txBody>
      </p:sp>
      <p:sp>
        <p:nvSpPr>
          <p:cNvPr id="3" name="内容占位符 2"/>
          <p:cNvSpPr>
            <a:spLocks noGrp="1"/>
          </p:cNvSpPr>
          <p:nvPr>
            <p:ph idx="1"/>
          </p:nvPr>
        </p:nvSpPr>
        <p:spPr/>
        <p:txBody>
          <a:bodyPr/>
          <a:lstStyle/>
          <a:p>
            <a:r>
              <a:rPr lang="zh-CN" altLang="en-US" dirty="0" smtClean="0"/>
              <a:t>正常人</a:t>
            </a:r>
            <a:endParaRPr lang="en-US" altLang="zh-CN" dirty="0" smtClean="0"/>
          </a:p>
          <a:p>
            <a:pPr lvl="1"/>
            <a:r>
              <a:rPr dirty="0" smtClean="0"/>
              <a:t>位置居中</a:t>
            </a:r>
            <a:endParaRPr lang="en-US" altLang="zh-CN" dirty="0" smtClean="0"/>
          </a:p>
          <a:p>
            <a:r>
              <a:rPr lang="zh-CN" altLang="en-US" dirty="0" smtClean="0"/>
              <a:t>气管移位</a:t>
            </a:r>
            <a:endParaRPr lang="en-US" altLang="zh-CN" dirty="0" smtClean="0"/>
          </a:p>
          <a:p>
            <a:pPr lvl="1" algn="just" eaLnBrk="1" hangingPunct="1"/>
            <a:r>
              <a:rPr dirty="0" smtClean="0">
                <a:latin typeface="Times New Roman" pitchFamily="18" charset="0"/>
              </a:rPr>
              <a:t>移向健侧</a:t>
            </a:r>
            <a:endParaRPr lang="en-US" dirty="0" smtClean="0">
              <a:latin typeface="Times New Roman" pitchFamily="18" charset="0"/>
            </a:endParaRPr>
          </a:p>
          <a:p>
            <a:pPr lvl="2" algn="just" eaLnBrk="1" hangingPunct="1"/>
            <a:r>
              <a:rPr dirty="0"/>
              <a:t>大量胸腔积液、积气等</a:t>
            </a:r>
            <a:endParaRPr dirty="0">
              <a:latin typeface="Times New Roman" pitchFamily="18" charset="0"/>
            </a:endParaRPr>
          </a:p>
          <a:p>
            <a:pPr lvl="1" algn="just" eaLnBrk="1" hangingPunct="1"/>
            <a:r>
              <a:rPr dirty="0" smtClean="0">
                <a:latin typeface="Times New Roman" pitchFamily="18" charset="0"/>
              </a:rPr>
              <a:t>移向患侧</a:t>
            </a:r>
            <a:endParaRPr lang="en-US" dirty="0" smtClean="0">
              <a:latin typeface="Times New Roman" pitchFamily="18" charset="0"/>
            </a:endParaRPr>
          </a:p>
          <a:p>
            <a:pPr lvl="2" algn="just" eaLnBrk="1" hangingPunct="1"/>
            <a:r>
              <a:rPr/>
              <a:t>一侧肺不张、胸膜粘连等</a:t>
            </a:r>
            <a:endParaRPr lang="en-US" dirty="0" smtClean="0">
              <a:latin typeface="Times New Roman" pitchFamily="18" charset="0"/>
            </a:endParaRPr>
          </a:p>
          <a:p>
            <a:endParaRPr lang="en-US" altLang="zh-CN"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p:cNvPicPr>
            <a:picLocks noChangeAspect="1" noChangeArrowheads="1"/>
          </p:cNvPicPr>
          <p:nvPr/>
        </p:nvPicPr>
        <p:blipFill>
          <a:blip r:embed="rId2" cstate="print"/>
          <a:srcRect/>
          <a:stretch>
            <a:fillRect/>
          </a:stretch>
        </p:blipFill>
        <p:spPr bwMode="auto">
          <a:xfrm>
            <a:off x="6810380" y="1500175"/>
            <a:ext cx="1859542" cy="1487493"/>
          </a:xfrm>
          <a:prstGeom prst="rect">
            <a:avLst/>
          </a:prstGeom>
          <a:noFill/>
          <a:ln w="9525">
            <a:noFill/>
            <a:miter lim="800000"/>
            <a:headEnd/>
            <a:tailEnd/>
          </a:ln>
        </p:spPr>
      </p:pic>
    </p:spTree>
    <p:extLst>
      <p:ext uri="{BB962C8B-B14F-4D97-AF65-F5344CB8AC3E}">
        <p14:creationId xmlns:p14="http://schemas.microsoft.com/office/powerpoint/2010/main" val="188959253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366289" y="2264901"/>
            <a:ext cx="8210551" cy="2286000"/>
          </a:xfrm>
        </p:spPr>
        <p:txBody>
          <a:bodyPr/>
          <a:lstStyle/>
          <a:p>
            <a:pPr eaLnBrk="1" hangingPunct="1"/>
            <a:r>
              <a:rPr lang="zh-CN" altLang="en-US" sz="3600" dirty="0" smtClean="0"/>
              <a:t>第五章  胸部评估</a:t>
            </a:r>
            <a:endParaRPr lang="en-US" altLang="zh-CN" sz="3600" dirty="0" smtClean="0"/>
          </a:p>
        </p:txBody>
      </p:sp>
    </p:spTree>
    <p:extLst>
      <p:ext uri="{BB962C8B-B14F-4D97-AF65-F5344CB8AC3E}">
        <p14:creationId xmlns:p14="http://schemas.microsoft.com/office/powerpoint/2010/main" val="3464487237"/>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1026"/>
          <p:cNvSpPr>
            <a:spLocks noGrp="1" noChangeArrowheads="1"/>
          </p:cNvSpPr>
          <p:nvPr>
            <p:ph type="title"/>
          </p:nvPr>
        </p:nvSpPr>
        <p:spPr/>
        <p:txBody>
          <a:bodyPr/>
          <a:lstStyle/>
          <a:p>
            <a:pPr eaLnBrk="1" hangingPunct="1"/>
            <a:r>
              <a:rPr lang="zh-CN" altLang="en-US" dirty="0"/>
              <a:t>第一</a:t>
            </a:r>
            <a:r>
              <a:rPr lang="zh-CN" altLang="en-US" dirty="0" smtClean="0"/>
              <a:t>节  胸部体表标志</a:t>
            </a:r>
          </a:p>
        </p:txBody>
      </p:sp>
      <p:sp>
        <p:nvSpPr>
          <p:cNvPr id="153603" name="Rectangle 1027"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r>
              <a:rPr lang="zh-CN" altLang="en-US" dirty="0"/>
              <a:t>一、前胸部的体表标志</a:t>
            </a:r>
            <a:endParaRPr lang="en-US" altLang="zh-CN" dirty="0" smtClean="0"/>
          </a:p>
          <a:p>
            <a:pPr marL="0" indent="0" eaLnBrk="1" hangingPunct="1">
              <a:buNone/>
            </a:pPr>
            <a:r>
              <a:rPr lang="zh-CN" altLang="en-US" dirty="0" smtClean="0"/>
              <a:t>（一）自然标志</a:t>
            </a:r>
          </a:p>
          <a:p>
            <a:pPr lvl="1" eaLnBrk="1" hangingPunct="1"/>
            <a:r>
              <a:rPr lang="zh-CN" altLang="en-US" dirty="0" smtClean="0"/>
              <a:t>骨性标志</a:t>
            </a:r>
            <a:endParaRPr lang="en-US" altLang="zh-CN" dirty="0" smtClean="0"/>
          </a:p>
          <a:p>
            <a:pPr lvl="2" eaLnBrk="1" hangingPunct="1"/>
            <a:r>
              <a:rPr lang="zh-CN" altLang="en-US" dirty="0"/>
              <a:t>胸骨角</a:t>
            </a:r>
          </a:p>
          <a:p>
            <a:pPr lvl="2" eaLnBrk="1" hangingPunct="1"/>
            <a:r>
              <a:rPr altLang="en-US" dirty="0" smtClean="0"/>
              <a:t>剑突</a:t>
            </a:r>
            <a:endParaRPr lang="en-US" altLang="en-US" dirty="0" smtClean="0"/>
          </a:p>
          <a:p>
            <a:pPr lvl="2" eaLnBrk="1" hangingPunct="1"/>
            <a:r>
              <a:rPr lang="zh-CN" altLang="en-US" dirty="0" smtClean="0"/>
              <a:t>肋骨及肋间隙</a:t>
            </a:r>
          </a:p>
          <a:p>
            <a:pPr lvl="2" eaLnBrk="1" hangingPunct="1"/>
            <a:r>
              <a:rPr lang="zh-CN" altLang="en-US" dirty="0" smtClean="0"/>
              <a:t>腹上角</a:t>
            </a:r>
            <a:endParaRPr lang="en-US" altLang="zh-CN" dirty="0" smtClean="0"/>
          </a:p>
          <a:p>
            <a:pPr lvl="1" eaLnBrk="1" hangingPunct="1"/>
            <a:r>
              <a:rPr dirty="0" smtClean="0"/>
              <a:t>自然陷窝</a:t>
            </a:r>
            <a:endParaRPr lang="en-US" dirty="0" smtClean="0"/>
          </a:p>
          <a:p>
            <a:pPr lvl="2" eaLnBrk="1" hangingPunct="1"/>
            <a:r>
              <a:rPr altLang="en-US" dirty="0" smtClean="0"/>
              <a:t>胸骨上窝、锁骨上窝</a:t>
            </a:r>
            <a:endParaRPr lang="zh-CN" altLang="en-US" dirty="0" smtClean="0"/>
          </a:p>
        </p:txBody>
      </p:sp>
      <p:pic>
        <p:nvPicPr>
          <p:cNvPr id="4" name="Picture 5" descr="体表标志1－2"/>
          <p:cNvPicPr>
            <a:picLocks noChangeAspect="1" noChangeArrowheads="1"/>
          </p:cNvPicPr>
          <p:nvPr/>
        </p:nvPicPr>
        <p:blipFill>
          <a:blip r:embed="rId2"/>
          <a:srcRect/>
          <a:stretch>
            <a:fillRect/>
          </a:stretch>
        </p:blipFill>
        <p:spPr bwMode="auto">
          <a:xfrm>
            <a:off x="6238876" y="1571612"/>
            <a:ext cx="2928958" cy="2368550"/>
          </a:xfrm>
          <a:prstGeom prst="rect">
            <a:avLst/>
          </a:prstGeom>
          <a:noFill/>
          <a:ln w="9525">
            <a:noFill/>
            <a:miter lim="800000"/>
            <a:headEnd/>
            <a:tailEnd/>
          </a:ln>
        </p:spPr>
      </p:pic>
      <p:cxnSp>
        <p:nvCxnSpPr>
          <p:cNvPr id="6" name="直接连接符 5"/>
          <p:cNvCxnSpPr/>
          <p:nvPr/>
        </p:nvCxnSpPr>
        <p:spPr>
          <a:xfrm rot="10800000" flipV="1">
            <a:off x="8239140" y="1928802"/>
            <a:ext cx="357190" cy="142876"/>
          </a:xfrm>
          <a:prstGeom prst="line">
            <a:avLst/>
          </a:prstGeom>
          <a:ln w="19050">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797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53603">
                                            <p:txEl>
                                              <p:pRg st="0" end="0"/>
                                            </p:txEl>
                                          </p:spTgt>
                                        </p:tgtEl>
                                        <p:attrNameLst>
                                          <p:attrName>style.visibility</p:attrName>
                                        </p:attrNameLst>
                                      </p:cBhvr>
                                      <p:to>
                                        <p:strVal val="visible"/>
                                      </p:to>
                                    </p:set>
                                    <p:anim calcmode="lin" valueType="num">
                                      <p:cBhvr>
                                        <p:cTn id="7" dur="1000" fill="hold"/>
                                        <p:tgtEl>
                                          <p:spTgt spid="15360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5360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5360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360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53603">
                                            <p:txEl>
                                              <p:pRg st="1" end="1"/>
                                            </p:txEl>
                                          </p:spTgt>
                                        </p:tgtEl>
                                        <p:attrNameLst>
                                          <p:attrName>style.visibility</p:attrName>
                                        </p:attrNameLst>
                                      </p:cBhvr>
                                      <p:to>
                                        <p:strVal val="visible"/>
                                      </p:to>
                                    </p:set>
                                    <p:anim calcmode="lin" valueType="num">
                                      <p:cBhvr>
                                        <p:cTn id="15" dur="1000" fill="hold"/>
                                        <p:tgtEl>
                                          <p:spTgt spid="15360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15360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15360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53603">
                                            <p:txEl>
                                              <p:pRg st="1" end="1"/>
                                            </p:txEl>
                                          </p:spTgt>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grpId="0" nodeType="withEffect">
                                  <p:stCondLst>
                                    <p:cond delay="0"/>
                                  </p:stCondLst>
                                  <p:childTnLst>
                                    <p:set>
                                      <p:cBhvr>
                                        <p:cTn id="20" dur="1" fill="hold">
                                          <p:stCondLst>
                                            <p:cond delay="0"/>
                                          </p:stCondLst>
                                        </p:cTn>
                                        <p:tgtEl>
                                          <p:spTgt spid="153603">
                                            <p:txEl>
                                              <p:pRg st="2" end="2"/>
                                            </p:txEl>
                                          </p:spTgt>
                                        </p:tgtEl>
                                        <p:attrNameLst>
                                          <p:attrName>style.visibility</p:attrName>
                                        </p:attrNameLst>
                                      </p:cBhvr>
                                      <p:to>
                                        <p:strVal val="visible"/>
                                      </p:to>
                                    </p:set>
                                    <p:anim calcmode="lin" valueType="num">
                                      <p:cBhvr>
                                        <p:cTn id="21" dur="1000" fill="hold"/>
                                        <p:tgtEl>
                                          <p:spTgt spid="153603">
                                            <p:txEl>
                                              <p:pRg st="2" end="2"/>
                                            </p:txEl>
                                          </p:spTgt>
                                        </p:tgtEl>
                                        <p:attrNameLst>
                                          <p:attrName>ppt_w</p:attrName>
                                        </p:attrNameLst>
                                      </p:cBhvr>
                                      <p:tavLst>
                                        <p:tav tm="0">
                                          <p:val>
                                            <p:fltVal val="0"/>
                                          </p:val>
                                        </p:tav>
                                        <p:tav tm="100000">
                                          <p:val>
                                            <p:strVal val="#ppt_w"/>
                                          </p:val>
                                        </p:tav>
                                      </p:tavLst>
                                    </p:anim>
                                    <p:anim calcmode="lin" valueType="num">
                                      <p:cBhvr>
                                        <p:cTn id="22" dur="1000" fill="hold"/>
                                        <p:tgtEl>
                                          <p:spTgt spid="153603">
                                            <p:txEl>
                                              <p:pRg st="2" end="2"/>
                                            </p:txEl>
                                          </p:spTgt>
                                        </p:tgtEl>
                                        <p:attrNameLst>
                                          <p:attrName>ppt_h</p:attrName>
                                        </p:attrNameLst>
                                      </p:cBhvr>
                                      <p:tavLst>
                                        <p:tav tm="0">
                                          <p:val>
                                            <p:fltVal val="0"/>
                                          </p:val>
                                        </p:tav>
                                        <p:tav tm="100000">
                                          <p:val>
                                            <p:strVal val="#ppt_h"/>
                                          </p:val>
                                        </p:tav>
                                      </p:tavLst>
                                    </p:anim>
                                    <p:anim calcmode="lin" valueType="num">
                                      <p:cBhvr>
                                        <p:cTn id="23" dur="1000" fill="hold"/>
                                        <p:tgtEl>
                                          <p:spTgt spid="15360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53603">
                                            <p:txEl>
                                              <p:pRg st="2" end="2"/>
                                            </p:txEl>
                                          </p:spTgt>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grpId="0" nodeType="withEffect">
                                  <p:stCondLst>
                                    <p:cond delay="0"/>
                                  </p:stCondLst>
                                  <p:childTnLst>
                                    <p:set>
                                      <p:cBhvr>
                                        <p:cTn id="26" dur="1" fill="hold">
                                          <p:stCondLst>
                                            <p:cond delay="0"/>
                                          </p:stCondLst>
                                        </p:cTn>
                                        <p:tgtEl>
                                          <p:spTgt spid="153603">
                                            <p:txEl>
                                              <p:pRg st="3" end="3"/>
                                            </p:txEl>
                                          </p:spTgt>
                                        </p:tgtEl>
                                        <p:attrNameLst>
                                          <p:attrName>style.visibility</p:attrName>
                                        </p:attrNameLst>
                                      </p:cBhvr>
                                      <p:to>
                                        <p:strVal val="visible"/>
                                      </p:to>
                                    </p:set>
                                    <p:anim calcmode="lin" valueType="num">
                                      <p:cBhvr>
                                        <p:cTn id="27" dur="1000" fill="hold"/>
                                        <p:tgtEl>
                                          <p:spTgt spid="153603">
                                            <p:txEl>
                                              <p:pRg st="3" end="3"/>
                                            </p:txEl>
                                          </p:spTgt>
                                        </p:tgtEl>
                                        <p:attrNameLst>
                                          <p:attrName>ppt_w</p:attrName>
                                        </p:attrNameLst>
                                      </p:cBhvr>
                                      <p:tavLst>
                                        <p:tav tm="0">
                                          <p:val>
                                            <p:fltVal val="0"/>
                                          </p:val>
                                        </p:tav>
                                        <p:tav tm="100000">
                                          <p:val>
                                            <p:strVal val="#ppt_w"/>
                                          </p:val>
                                        </p:tav>
                                      </p:tavLst>
                                    </p:anim>
                                    <p:anim calcmode="lin" valueType="num">
                                      <p:cBhvr>
                                        <p:cTn id="28" dur="1000" fill="hold"/>
                                        <p:tgtEl>
                                          <p:spTgt spid="153603">
                                            <p:txEl>
                                              <p:pRg st="3" end="3"/>
                                            </p:txEl>
                                          </p:spTgt>
                                        </p:tgtEl>
                                        <p:attrNameLst>
                                          <p:attrName>ppt_h</p:attrName>
                                        </p:attrNameLst>
                                      </p:cBhvr>
                                      <p:tavLst>
                                        <p:tav tm="0">
                                          <p:val>
                                            <p:fltVal val="0"/>
                                          </p:val>
                                        </p:tav>
                                        <p:tav tm="100000">
                                          <p:val>
                                            <p:strVal val="#ppt_h"/>
                                          </p:val>
                                        </p:tav>
                                      </p:tavLst>
                                    </p:anim>
                                    <p:anim calcmode="lin" valueType="num">
                                      <p:cBhvr>
                                        <p:cTn id="29" dur="1000" fill="hold"/>
                                        <p:tgtEl>
                                          <p:spTgt spid="15360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53603">
                                            <p:txEl>
                                              <p:pRg st="3" end="3"/>
                                            </p:txEl>
                                          </p:spTgt>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153603">
                                            <p:txEl>
                                              <p:pRg st="4" end="4"/>
                                            </p:txEl>
                                          </p:spTgt>
                                        </p:tgtEl>
                                        <p:attrNameLst>
                                          <p:attrName>style.visibility</p:attrName>
                                        </p:attrNameLst>
                                      </p:cBhvr>
                                      <p:to>
                                        <p:strVal val="visible"/>
                                      </p:to>
                                    </p:set>
                                    <p:anim calcmode="lin" valueType="num">
                                      <p:cBhvr>
                                        <p:cTn id="33" dur="1000" fill="hold"/>
                                        <p:tgtEl>
                                          <p:spTgt spid="153603">
                                            <p:txEl>
                                              <p:pRg st="4" end="4"/>
                                            </p:txEl>
                                          </p:spTgt>
                                        </p:tgtEl>
                                        <p:attrNameLst>
                                          <p:attrName>ppt_w</p:attrName>
                                        </p:attrNameLst>
                                      </p:cBhvr>
                                      <p:tavLst>
                                        <p:tav tm="0">
                                          <p:val>
                                            <p:fltVal val="0"/>
                                          </p:val>
                                        </p:tav>
                                        <p:tav tm="100000">
                                          <p:val>
                                            <p:strVal val="#ppt_w"/>
                                          </p:val>
                                        </p:tav>
                                      </p:tavLst>
                                    </p:anim>
                                    <p:anim calcmode="lin" valueType="num">
                                      <p:cBhvr>
                                        <p:cTn id="34" dur="1000" fill="hold"/>
                                        <p:tgtEl>
                                          <p:spTgt spid="153603">
                                            <p:txEl>
                                              <p:pRg st="4" end="4"/>
                                            </p:txEl>
                                          </p:spTgt>
                                        </p:tgtEl>
                                        <p:attrNameLst>
                                          <p:attrName>ppt_h</p:attrName>
                                        </p:attrNameLst>
                                      </p:cBhvr>
                                      <p:tavLst>
                                        <p:tav tm="0">
                                          <p:val>
                                            <p:fltVal val="0"/>
                                          </p:val>
                                        </p:tav>
                                        <p:tav tm="100000">
                                          <p:val>
                                            <p:strVal val="#ppt_h"/>
                                          </p:val>
                                        </p:tav>
                                      </p:tavLst>
                                    </p:anim>
                                    <p:anim calcmode="lin" valueType="num">
                                      <p:cBhvr>
                                        <p:cTn id="35" dur="1000" fill="hold"/>
                                        <p:tgtEl>
                                          <p:spTgt spid="15360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153603">
                                            <p:txEl>
                                              <p:pRg st="4" end="4"/>
                                            </p:txEl>
                                          </p:spTgt>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153603">
                                            <p:txEl>
                                              <p:pRg st="5" end="5"/>
                                            </p:txEl>
                                          </p:spTgt>
                                        </p:tgtEl>
                                        <p:attrNameLst>
                                          <p:attrName>style.visibility</p:attrName>
                                        </p:attrNameLst>
                                      </p:cBhvr>
                                      <p:to>
                                        <p:strVal val="visible"/>
                                      </p:to>
                                    </p:set>
                                    <p:anim calcmode="lin" valueType="num">
                                      <p:cBhvr>
                                        <p:cTn id="39" dur="1000" fill="hold"/>
                                        <p:tgtEl>
                                          <p:spTgt spid="153603">
                                            <p:txEl>
                                              <p:pRg st="5" end="5"/>
                                            </p:txEl>
                                          </p:spTgt>
                                        </p:tgtEl>
                                        <p:attrNameLst>
                                          <p:attrName>ppt_w</p:attrName>
                                        </p:attrNameLst>
                                      </p:cBhvr>
                                      <p:tavLst>
                                        <p:tav tm="0">
                                          <p:val>
                                            <p:fltVal val="0"/>
                                          </p:val>
                                        </p:tav>
                                        <p:tav tm="100000">
                                          <p:val>
                                            <p:strVal val="#ppt_w"/>
                                          </p:val>
                                        </p:tav>
                                      </p:tavLst>
                                    </p:anim>
                                    <p:anim calcmode="lin" valueType="num">
                                      <p:cBhvr>
                                        <p:cTn id="40" dur="1000" fill="hold"/>
                                        <p:tgtEl>
                                          <p:spTgt spid="153603">
                                            <p:txEl>
                                              <p:pRg st="5" end="5"/>
                                            </p:txEl>
                                          </p:spTgt>
                                        </p:tgtEl>
                                        <p:attrNameLst>
                                          <p:attrName>ppt_h</p:attrName>
                                        </p:attrNameLst>
                                      </p:cBhvr>
                                      <p:tavLst>
                                        <p:tav tm="0">
                                          <p:val>
                                            <p:fltVal val="0"/>
                                          </p:val>
                                        </p:tav>
                                        <p:tav tm="100000">
                                          <p:val>
                                            <p:strVal val="#ppt_h"/>
                                          </p:val>
                                        </p:tav>
                                      </p:tavLst>
                                    </p:anim>
                                    <p:anim calcmode="lin" valueType="num">
                                      <p:cBhvr>
                                        <p:cTn id="41" dur="1000" fill="hold"/>
                                        <p:tgtEl>
                                          <p:spTgt spid="15360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153603">
                                            <p:txEl>
                                              <p:pRg st="5" end="5"/>
                                            </p:txEl>
                                          </p:spTgt>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153603">
                                            <p:txEl>
                                              <p:pRg st="6" end="6"/>
                                            </p:txEl>
                                          </p:spTgt>
                                        </p:tgtEl>
                                        <p:attrNameLst>
                                          <p:attrName>style.visibility</p:attrName>
                                        </p:attrNameLst>
                                      </p:cBhvr>
                                      <p:to>
                                        <p:strVal val="visible"/>
                                      </p:to>
                                    </p:set>
                                    <p:anim calcmode="lin" valueType="num">
                                      <p:cBhvr>
                                        <p:cTn id="45" dur="1000" fill="hold"/>
                                        <p:tgtEl>
                                          <p:spTgt spid="153603">
                                            <p:txEl>
                                              <p:pRg st="6" end="6"/>
                                            </p:txEl>
                                          </p:spTgt>
                                        </p:tgtEl>
                                        <p:attrNameLst>
                                          <p:attrName>ppt_w</p:attrName>
                                        </p:attrNameLst>
                                      </p:cBhvr>
                                      <p:tavLst>
                                        <p:tav tm="0">
                                          <p:val>
                                            <p:fltVal val="0"/>
                                          </p:val>
                                        </p:tav>
                                        <p:tav tm="100000">
                                          <p:val>
                                            <p:strVal val="#ppt_w"/>
                                          </p:val>
                                        </p:tav>
                                      </p:tavLst>
                                    </p:anim>
                                    <p:anim calcmode="lin" valueType="num">
                                      <p:cBhvr>
                                        <p:cTn id="46" dur="1000" fill="hold"/>
                                        <p:tgtEl>
                                          <p:spTgt spid="153603">
                                            <p:txEl>
                                              <p:pRg st="6" end="6"/>
                                            </p:txEl>
                                          </p:spTgt>
                                        </p:tgtEl>
                                        <p:attrNameLst>
                                          <p:attrName>ppt_h</p:attrName>
                                        </p:attrNameLst>
                                      </p:cBhvr>
                                      <p:tavLst>
                                        <p:tav tm="0">
                                          <p:val>
                                            <p:fltVal val="0"/>
                                          </p:val>
                                        </p:tav>
                                        <p:tav tm="100000">
                                          <p:val>
                                            <p:strVal val="#ppt_h"/>
                                          </p:val>
                                        </p:tav>
                                      </p:tavLst>
                                    </p:anim>
                                    <p:anim calcmode="lin" valueType="num">
                                      <p:cBhvr>
                                        <p:cTn id="47" dur="1000" fill="hold"/>
                                        <p:tgtEl>
                                          <p:spTgt spid="15360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153603">
                                            <p:txEl>
                                              <p:pRg st="6" end="6"/>
                                            </p:txEl>
                                          </p:spTgt>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153603">
                                            <p:txEl>
                                              <p:pRg st="7" end="7"/>
                                            </p:txEl>
                                          </p:spTgt>
                                        </p:tgtEl>
                                        <p:attrNameLst>
                                          <p:attrName>style.visibility</p:attrName>
                                        </p:attrNameLst>
                                      </p:cBhvr>
                                      <p:to>
                                        <p:strVal val="visible"/>
                                      </p:to>
                                    </p:set>
                                    <p:anim calcmode="lin" valueType="num">
                                      <p:cBhvr>
                                        <p:cTn id="51" dur="1000" fill="hold"/>
                                        <p:tgtEl>
                                          <p:spTgt spid="153603">
                                            <p:txEl>
                                              <p:pRg st="7" end="7"/>
                                            </p:txEl>
                                          </p:spTgt>
                                        </p:tgtEl>
                                        <p:attrNameLst>
                                          <p:attrName>ppt_w</p:attrName>
                                        </p:attrNameLst>
                                      </p:cBhvr>
                                      <p:tavLst>
                                        <p:tav tm="0">
                                          <p:val>
                                            <p:fltVal val="0"/>
                                          </p:val>
                                        </p:tav>
                                        <p:tav tm="100000">
                                          <p:val>
                                            <p:strVal val="#ppt_w"/>
                                          </p:val>
                                        </p:tav>
                                      </p:tavLst>
                                    </p:anim>
                                    <p:anim calcmode="lin" valueType="num">
                                      <p:cBhvr>
                                        <p:cTn id="52" dur="1000" fill="hold"/>
                                        <p:tgtEl>
                                          <p:spTgt spid="153603">
                                            <p:txEl>
                                              <p:pRg st="7" end="7"/>
                                            </p:txEl>
                                          </p:spTgt>
                                        </p:tgtEl>
                                        <p:attrNameLst>
                                          <p:attrName>ppt_h</p:attrName>
                                        </p:attrNameLst>
                                      </p:cBhvr>
                                      <p:tavLst>
                                        <p:tav tm="0">
                                          <p:val>
                                            <p:fltVal val="0"/>
                                          </p:val>
                                        </p:tav>
                                        <p:tav tm="100000">
                                          <p:val>
                                            <p:strVal val="#ppt_h"/>
                                          </p:val>
                                        </p:tav>
                                      </p:tavLst>
                                    </p:anim>
                                    <p:anim calcmode="lin" valueType="num">
                                      <p:cBhvr>
                                        <p:cTn id="53" dur="1000" fill="hold"/>
                                        <p:tgtEl>
                                          <p:spTgt spid="153603">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53603">
                                            <p:txEl>
                                              <p:pRg st="7" end="7"/>
                                            </p:txEl>
                                          </p:spTgt>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grpId="0" nodeType="withEffect">
                                  <p:stCondLst>
                                    <p:cond delay="0"/>
                                  </p:stCondLst>
                                  <p:childTnLst>
                                    <p:set>
                                      <p:cBhvr>
                                        <p:cTn id="56" dur="1" fill="hold">
                                          <p:stCondLst>
                                            <p:cond delay="0"/>
                                          </p:stCondLst>
                                        </p:cTn>
                                        <p:tgtEl>
                                          <p:spTgt spid="153603">
                                            <p:txEl>
                                              <p:pRg st="8" end="8"/>
                                            </p:txEl>
                                          </p:spTgt>
                                        </p:tgtEl>
                                        <p:attrNameLst>
                                          <p:attrName>style.visibility</p:attrName>
                                        </p:attrNameLst>
                                      </p:cBhvr>
                                      <p:to>
                                        <p:strVal val="visible"/>
                                      </p:to>
                                    </p:set>
                                    <p:anim calcmode="lin" valueType="num">
                                      <p:cBhvr>
                                        <p:cTn id="57" dur="1000" fill="hold"/>
                                        <p:tgtEl>
                                          <p:spTgt spid="153603">
                                            <p:txEl>
                                              <p:pRg st="8" end="8"/>
                                            </p:txEl>
                                          </p:spTgt>
                                        </p:tgtEl>
                                        <p:attrNameLst>
                                          <p:attrName>ppt_w</p:attrName>
                                        </p:attrNameLst>
                                      </p:cBhvr>
                                      <p:tavLst>
                                        <p:tav tm="0">
                                          <p:val>
                                            <p:fltVal val="0"/>
                                          </p:val>
                                        </p:tav>
                                        <p:tav tm="100000">
                                          <p:val>
                                            <p:strVal val="#ppt_w"/>
                                          </p:val>
                                        </p:tav>
                                      </p:tavLst>
                                    </p:anim>
                                    <p:anim calcmode="lin" valueType="num">
                                      <p:cBhvr>
                                        <p:cTn id="58" dur="1000" fill="hold"/>
                                        <p:tgtEl>
                                          <p:spTgt spid="153603">
                                            <p:txEl>
                                              <p:pRg st="8" end="8"/>
                                            </p:txEl>
                                          </p:spTgt>
                                        </p:tgtEl>
                                        <p:attrNameLst>
                                          <p:attrName>ppt_h</p:attrName>
                                        </p:attrNameLst>
                                      </p:cBhvr>
                                      <p:tavLst>
                                        <p:tav tm="0">
                                          <p:val>
                                            <p:fltVal val="0"/>
                                          </p:val>
                                        </p:tav>
                                        <p:tav tm="100000">
                                          <p:val>
                                            <p:strVal val="#ppt_h"/>
                                          </p:val>
                                        </p:tav>
                                      </p:tavLst>
                                    </p:anim>
                                    <p:anim calcmode="lin" valueType="num">
                                      <p:cBhvr>
                                        <p:cTn id="59" dur="1000" fill="hold"/>
                                        <p:tgtEl>
                                          <p:spTgt spid="153603">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153603">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par>
                          <p:cTn id="61" fill="hold">
                            <p:stCondLst>
                              <p:cond delay="1000"/>
                            </p:stCondLst>
                            <p:childTnLst>
                              <p:par>
                                <p:cTn id="62" presetID="9" presetClass="entr" presetSubtype="0"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dissolve">
                                      <p:cBhvr>
                                        <p:cTn id="6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03" grpId="0" build="p"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zh-CN" altLang="en-US" dirty="0"/>
              <a:t>第一节  胸部体表标志</a:t>
            </a:r>
            <a:endParaRPr lang="zh-CN" altLang="en-US" dirty="0" smtClean="0"/>
          </a:p>
        </p:txBody>
      </p:sp>
      <p:sp>
        <p:nvSpPr>
          <p:cNvPr id="154627" name="Rectangle 3"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r>
              <a:rPr lang="zh-CN" altLang="en-US" sz="3200" dirty="0" smtClean="0"/>
              <a:t>（二）人工</a:t>
            </a:r>
            <a:r>
              <a:rPr lang="zh-CN" altLang="en-US" sz="3200" dirty="0"/>
              <a:t>划线</a:t>
            </a:r>
          </a:p>
          <a:p>
            <a:pPr marL="457200" lvl="1" indent="0" eaLnBrk="1" hangingPunct="1">
              <a:buNone/>
            </a:pPr>
            <a:r>
              <a:rPr lang="en-US" altLang="zh-CN" dirty="0" smtClean="0"/>
              <a:t>1.</a:t>
            </a:r>
            <a:r>
              <a:rPr lang="zh-CN" altLang="en-US" dirty="0" smtClean="0"/>
              <a:t>前正中线</a:t>
            </a:r>
          </a:p>
          <a:p>
            <a:pPr marL="457200" lvl="1" indent="0" eaLnBrk="1" hangingPunct="1">
              <a:buNone/>
            </a:pPr>
            <a:r>
              <a:rPr lang="en-US" altLang="zh-CN" dirty="0" smtClean="0"/>
              <a:t>2.</a:t>
            </a:r>
            <a:r>
              <a:rPr lang="zh-CN" altLang="en-US" dirty="0" smtClean="0"/>
              <a:t>锁骨中线</a:t>
            </a:r>
          </a:p>
        </p:txBody>
      </p:sp>
      <p:pic>
        <p:nvPicPr>
          <p:cNvPr id="1026" name="对象 6"/>
          <p:cNvPicPr>
            <a:picLocks noChangeArrowheads="1"/>
          </p:cNvPicPr>
          <p:nvPr/>
        </p:nvPicPr>
        <p:blipFill>
          <a:blip r:embed="rId2" cstate="print"/>
          <a:srcRect t="-1324" r="-3056" b="-316"/>
          <a:stretch>
            <a:fillRect/>
          </a:stretch>
        </p:blipFill>
        <p:spPr bwMode="auto">
          <a:xfrm>
            <a:off x="5238744" y="1428736"/>
            <a:ext cx="2867024" cy="1671636"/>
          </a:xfrm>
          <a:prstGeom prst="rect">
            <a:avLst/>
          </a:prstGeom>
          <a:noFill/>
          <a:ln w="9525">
            <a:noFill/>
            <a:miter lim="800000"/>
            <a:headEnd/>
            <a:tailEnd/>
          </a:ln>
        </p:spPr>
      </p:pic>
    </p:spTree>
    <p:extLst>
      <p:ext uri="{BB962C8B-B14F-4D97-AF65-F5344CB8AC3E}">
        <p14:creationId xmlns:p14="http://schemas.microsoft.com/office/powerpoint/2010/main" val="3589711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4627">
                                            <p:txEl>
                                              <p:pRg st="0" end="0"/>
                                            </p:txEl>
                                          </p:spTgt>
                                        </p:tgtEl>
                                        <p:attrNameLst>
                                          <p:attrName>style.visibility</p:attrName>
                                        </p:attrNameLst>
                                      </p:cBhvr>
                                      <p:to>
                                        <p:strVal val="visible"/>
                                      </p:to>
                                    </p:set>
                                    <p:anim calcmode="lin" valueType="num">
                                      <p:cBhvr additive="base">
                                        <p:cTn id="7" dur="500" fill="hold"/>
                                        <p:tgtEl>
                                          <p:spTgt spid="15462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54627">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4627">
                                            <p:txEl>
                                              <p:pRg st="1" end="1"/>
                                            </p:txEl>
                                          </p:spTgt>
                                        </p:tgtEl>
                                        <p:attrNameLst>
                                          <p:attrName>style.visibility</p:attrName>
                                        </p:attrNameLst>
                                      </p:cBhvr>
                                      <p:to>
                                        <p:strVal val="visible"/>
                                      </p:to>
                                    </p:set>
                                    <p:anim calcmode="lin" valueType="num">
                                      <p:cBhvr additive="base">
                                        <p:cTn id="11" dur="500" fill="hold"/>
                                        <p:tgtEl>
                                          <p:spTgt spid="154627">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54627">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4627">
                                            <p:txEl>
                                              <p:pRg st="2" end="2"/>
                                            </p:txEl>
                                          </p:spTgt>
                                        </p:tgtEl>
                                        <p:attrNameLst>
                                          <p:attrName>style.visibility</p:attrName>
                                        </p:attrNameLst>
                                      </p:cBhvr>
                                      <p:to>
                                        <p:strVal val="visible"/>
                                      </p:to>
                                    </p:set>
                                    <p:anim calcmode="lin" valueType="num">
                                      <p:cBhvr additive="base">
                                        <p:cTn id="15" dur="500" fill="hold"/>
                                        <p:tgtEl>
                                          <p:spTgt spid="154627">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5462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build="p"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a:t>第一节  胸部体表标志</a:t>
            </a:r>
            <a:endParaRPr lang="zh-CN" altLang="en-US" dirty="0" smtClean="0"/>
          </a:p>
        </p:txBody>
      </p:sp>
      <p:sp>
        <p:nvSpPr>
          <p:cNvPr id="14339" name="Rectangle 3"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r>
              <a:rPr lang="zh-CN" altLang="en-US" sz="3200" dirty="0" smtClean="0"/>
              <a:t>二、侧胸部的体表标志</a:t>
            </a:r>
            <a:endParaRPr lang="en-US" altLang="zh-CN" sz="3200" dirty="0" smtClean="0"/>
          </a:p>
          <a:p>
            <a:pPr eaLnBrk="1" hangingPunct="1"/>
            <a:r>
              <a:rPr lang="zh-CN" altLang="en-US" sz="3200" dirty="0" smtClean="0"/>
              <a:t>自然</a:t>
            </a:r>
            <a:r>
              <a:rPr lang="zh-CN" altLang="en-US" sz="3200" dirty="0"/>
              <a:t>陷窝</a:t>
            </a:r>
            <a:endParaRPr lang="en-US" altLang="zh-CN" sz="3200" dirty="0"/>
          </a:p>
          <a:p>
            <a:pPr lvl="1" eaLnBrk="1" hangingPunct="1"/>
            <a:r>
              <a:rPr dirty="0"/>
              <a:t>腋窝</a:t>
            </a:r>
            <a:endParaRPr lang="en-US" altLang="zh-CN" dirty="0" smtClean="0"/>
          </a:p>
          <a:p>
            <a:pPr eaLnBrk="1" hangingPunct="1"/>
            <a:r>
              <a:rPr lang="zh-CN" altLang="en-US" sz="3200" dirty="0"/>
              <a:t>人工划线</a:t>
            </a:r>
            <a:endParaRPr lang="en-US" altLang="zh-CN" sz="3200" dirty="0"/>
          </a:p>
          <a:p>
            <a:pPr lvl="1" eaLnBrk="1" hangingPunct="1"/>
            <a:r>
              <a:rPr lang="zh-CN" altLang="en-US" dirty="0" smtClean="0"/>
              <a:t>腋前线</a:t>
            </a:r>
          </a:p>
          <a:p>
            <a:pPr lvl="1" eaLnBrk="1" hangingPunct="1"/>
            <a:r>
              <a:rPr lang="zh-CN" altLang="en-US" dirty="0" smtClean="0"/>
              <a:t>腋中线</a:t>
            </a:r>
          </a:p>
          <a:p>
            <a:pPr lvl="1" eaLnBrk="1" hangingPunct="1"/>
            <a:r>
              <a:rPr lang="zh-CN" altLang="en-US" dirty="0" smtClean="0"/>
              <a:t>腋后线</a:t>
            </a:r>
          </a:p>
          <a:p>
            <a:pPr eaLnBrk="1" hangingPunct="1">
              <a:buFont typeface="Wingdings" pitchFamily="2" charset="2"/>
              <a:buNone/>
            </a:pPr>
            <a:r>
              <a:rPr lang="zh-CN" altLang="en-US" sz="3200" dirty="0"/>
              <a:t>	</a:t>
            </a:r>
          </a:p>
        </p:txBody>
      </p:sp>
      <p:pic>
        <p:nvPicPr>
          <p:cNvPr id="9220" name="Picture 7" descr="胸部标志侧"/>
          <p:cNvPicPr>
            <a:picLocks noChangeAspect="1" noChangeArrowheads="1"/>
          </p:cNvPicPr>
          <p:nvPr/>
        </p:nvPicPr>
        <p:blipFill>
          <a:blip r:embed="rId2"/>
          <a:srcRect/>
          <a:stretch>
            <a:fillRect/>
          </a:stretch>
        </p:blipFill>
        <p:spPr bwMode="auto">
          <a:xfrm>
            <a:off x="5095869" y="2071679"/>
            <a:ext cx="1931997" cy="2138051"/>
          </a:xfrm>
          <a:prstGeom prst="rect">
            <a:avLst/>
          </a:prstGeom>
          <a:noFill/>
          <a:ln w="9525">
            <a:noFill/>
            <a:miter lim="800000"/>
            <a:headEnd/>
            <a:tailEnd/>
          </a:ln>
        </p:spPr>
      </p:pic>
    </p:spTree>
    <p:extLst>
      <p:ext uri="{BB962C8B-B14F-4D97-AF65-F5344CB8AC3E}">
        <p14:creationId xmlns:p14="http://schemas.microsoft.com/office/powerpoint/2010/main" val="1163535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additive="base">
                                        <p:cTn id="7" dur="500" fill="hold"/>
                                        <p:tgtEl>
                                          <p:spTgt spid="14339"/>
                                        </p:tgtEl>
                                        <p:attrNameLst>
                                          <p:attrName>ppt_x</p:attrName>
                                        </p:attrNameLst>
                                      </p:cBhvr>
                                      <p:tavLst>
                                        <p:tav tm="0">
                                          <p:val>
                                            <p:strVal val="0-#ppt_w/2"/>
                                          </p:val>
                                        </p:tav>
                                        <p:tav tm="100000">
                                          <p:val>
                                            <p:strVal val="#ppt_x"/>
                                          </p:val>
                                        </p:tav>
                                      </p:tavLst>
                                    </p:anim>
                                    <p:anim calcmode="lin" valueType="num">
                                      <p:cBhvr additive="base">
                                        <p:cTn id="8"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zh-CN" altLang="en-US" dirty="0"/>
              <a:t>第一节  胸部体表标志</a:t>
            </a:r>
            <a:endParaRPr lang="zh-CN" altLang="en-US" dirty="0" smtClean="0"/>
          </a:p>
        </p:txBody>
      </p:sp>
      <p:sp>
        <p:nvSpPr>
          <p:cNvPr id="155651" name="Rectangle 3" descr="Rectangle: Click to edit Master text styles&#10;Second level&#10;Third level&#10;Fourth level&#10;Fifth level"/>
          <p:cNvSpPr>
            <a:spLocks noGrp="1" noChangeArrowheads="1"/>
          </p:cNvSpPr>
          <p:nvPr>
            <p:ph type="body" idx="1"/>
          </p:nvPr>
        </p:nvSpPr>
        <p:spPr>
          <a:xfrm>
            <a:off x="711200" y="1307020"/>
            <a:ext cx="10759311" cy="4876800"/>
          </a:xfrm>
        </p:spPr>
        <p:txBody>
          <a:bodyPr/>
          <a:lstStyle/>
          <a:p>
            <a:pPr marL="0" indent="0" eaLnBrk="1" hangingPunct="1">
              <a:buNone/>
            </a:pPr>
            <a:r>
              <a:rPr lang="zh-CN" altLang="en-US" sz="3200" dirty="0" smtClean="0"/>
              <a:t>三、背部的体表标志</a:t>
            </a:r>
            <a:endParaRPr lang="en-US" altLang="zh-CN" sz="3200" dirty="0" smtClean="0"/>
          </a:p>
          <a:p>
            <a:pPr eaLnBrk="1" hangingPunct="1"/>
            <a:r>
              <a:rPr lang="zh-CN" altLang="en-US" sz="2800" dirty="0" smtClean="0"/>
              <a:t>自然</a:t>
            </a:r>
            <a:r>
              <a:rPr lang="zh-CN" altLang="en-US" sz="2800" dirty="0"/>
              <a:t>标志</a:t>
            </a:r>
            <a:endParaRPr lang="en-US" altLang="zh-CN" sz="2800" dirty="0"/>
          </a:p>
          <a:p>
            <a:pPr lvl="1" eaLnBrk="1" hangingPunct="1"/>
            <a:r>
              <a:rPr sz="2400" dirty="0"/>
              <a:t>第七颈椎棘突</a:t>
            </a:r>
          </a:p>
          <a:p>
            <a:pPr lvl="1" eaLnBrk="1" hangingPunct="1"/>
            <a:r>
              <a:rPr lang="zh-CN" altLang="en-US" sz="2400" dirty="0" smtClean="0"/>
              <a:t>肩胛骨</a:t>
            </a:r>
            <a:endParaRPr lang="en-US" altLang="zh-CN" sz="2400" dirty="0" smtClean="0"/>
          </a:p>
          <a:p>
            <a:pPr lvl="1" eaLnBrk="1" hangingPunct="1"/>
            <a:r>
              <a:rPr lang="zh-CN" altLang="en-US" sz="2400" dirty="0" smtClean="0"/>
              <a:t>肩胛间区</a:t>
            </a:r>
          </a:p>
          <a:p>
            <a:pPr lvl="1" eaLnBrk="1" hangingPunct="1"/>
            <a:r>
              <a:rPr lang="zh-CN" altLang="en-US" sz="2400" dirty="0" smtClean="0"/>
              <a:t>肋脊角</a:t>
            </a:r>
            <a:endParaRPr lang="zh-CN" altLang="en-US" sz="2400" dirty="0" smtClean="0">
              <a:solidFill>
                <a:srgbClr val="FF0000"/>
              </a:solidFill>
            </a:endParaRPr>
          </a:p>
          <a:p>
            <a:pPr eaLnBrk="1" hangingPunct="1"/>
            <a:r>
              <a:rPr lang="zh-CN" altLang="en-US" sz="2800" dirty="0"/>
              <a:t>人工划线</a:t>
            </a:r>
            <a:endParaRPr lang="en-US" altLang="zh-CN" sz="2800" dirty="0"/>
          </a:p>
          <a:p>
            <a:pPr lvl="1" eaLnBrk="1" hangingPunct="1"/>
            <a:r>
              <a:rPr lang="zh-CN" altLang="en-US" sz="2400" dirty="0" smtClean="0"/>
              <a:t>后正中线</a:t>
            </a:r>
          </a:p>
          <a:p>
            <a:pPr lvl="1" eaLnBrk="1" hangingPunct="1"/>
            <a:r>
              <a:rPr lang="zh-CN" altLang="en-US" sz="2400" dirty="0" smtClean="0"/>
              <a:t>肩胛线</a:t>
            </a:r>
          </a:p>
        </p:txBody>
      </p:sp>
      <p:pic>
        <p:nvPicPr>
          <p:cNvPr id="155654" name="Picture 6" descr="胸部标志后"/>
          <p:cNvPicPr>
            <a:picLocks noChangeAspect="1" noChangeArrowheads="1"/>
          </p:cNvPicPr>
          <p:nvPr/>
        </p:nvPicPr>
        <p:blipFill>
          <a:blip r:embed="rId2"/>
          <a:srcRect/>
          <a:stretch>
            <a:fillRect/>
          </a:stretch>
        </p:blipFill>
        <p:spPr bwMode="auto">
          <a:xfrm>
            <a:off x="5575300" y="2470459"/>
            <a:ext cx="3429024" cy="3169353"/>
          </a:xfrm>
          <a:prstGeom prst="rect">
            <a:avLst/>
          </a:prstGeom>
          <a:noFill/>
          <a:ln w="9525">
            <a:noFill/>
            <a:miter lim="800000"/>
            <a:headEnd/>
            <a:tailEnd/>
          </a:ln>
        </p:spPr>
      </p:pic>
      <p:sp>
        <p:nvSpPr>
          <p:cNvPr id="1026" name="Arc 2"/>
          <p:cNvSpPr>
            <a:spLocks/>
          </p:cNvSpPr>
          <p:nvPr/>
        </p:nvSpPr>
        <p:spPr bwMode="auto">
          <a:xfrm rot="10800000" flipH="1">
            <a:off x="7146938" y="4927923"/>
            <a:ext cx="200025" cy="11430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a:solidFill>
              <a:srgbClr val="FF0000"/>
            </a:solidFill>
            <a:round/>
            <a:headEnd type="arrow" w="med" len="med"/>
            <a:tailEnd type="arrow" w="med" len="med"/>
          </a:ln>
          <a:effectLst/>
        </p:spPr>
        <p:txBody>
          <a:bodyPr vert="horz" wrap="square" lIns="91440" tIns="45720" rIns="91440" bIns="45720" numCol="1" anchor="t" anchorCtr="0" compatLnSpc="1">
            <a:prstTxWarp prst="textNoShape">
              <a:avLst/>
            </a:prstTxWarp>
          </a:bodyPr>
          <a:lstStyle/>
          <a:p>
            <a:endParaRPr lang="zh-CN" altLang="en-US"/>
          </a:p>
        </p:txBody>
      </p:sp>
      <p:cxnSp>
        <p:nvCxnSpPr>
          <p:cNvPr id="1027" name="AutoShape 3"/>
          <p:cNvCxnSpPr>
            <a:cxnSpLocks noChangeShapeType="1"/>
            <a:stCxn id="1028" idx="1"/>
          </p:cNvCxnSpPr>
          <p:nvPr/>
        </p:nvCxnSpPr>
        <p:spPr bwMode="auto">
          <a:xfrm rot="10800000">
            <a:off x="7289812" y="5042226"/>
            <a:ext cx="1071570" cy="219076"/>
          </a:xfrm>
          <a:prstGeom prst="straightConnector1">
            <a:avLst/>
          </a:prstGeom>
          <a:noFill/>
          <a:ln w="9525">
            <a:solidFill>
              <a:srgbClr val="1F497D"/>
            </a:solidFill>
            <a:round/>
            <a:headEnd/>
            <a:tailEnd/>
          </a:ln>
        </p:spPr>
      </p:cxnSp>
      <p:sp>
        <p:nvSpPr>
          <p:cNvPr id="1028" name="Rectangle 4"/>
          <p:cNvSpPr>
            <a:spLocks noChangeArrowheads="1"/>
          </p:cNvSpPr>
          <p:nvPr/>
        </p:nvSpPr>
        <p:spPr bwMode="auto">
          <a:xfrm>
            <a:off x="8361383" y="5113665"/>
            <a:ext cx="752475" cy="2952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just" fontAlgn="base">
              <a:spcBef>
                <a:spcPct val="0"/>
              </a:spcBef>
              <a:spcAft>
                <a:spcPct val="0"/>
              </a:spcAft>
            </a:pPr>
            <a:r>
              <a:rPr lang="zh-CN" altLang="en-US" sz="1400" dirty="0">
                <a:solidFill>
                  <a:srgbClr val="0000FF"/>
                </a:solidFill>
                <a:latin typeface="黑体" pitchFamily="2" charset="-122"/>
                <a:ea typeface="黑体" pitchFamily="2" charset="-122"/>
              </a:rPr>
              <a:t>肋脊角</a:t>
            </a:r>
            <a:endParaRPr lang="zh-CN" altLang="en-US" sz="1400" dirty="0">
              <a:solidFill>
                <a:srgbClr val="0000FF"/>
              </a:solidFill>
              <a:latin typeface="Arial" pitchFamily="34" charset="0"/>
              <a:ea typeface="宋体" pitchFamily="2" charset="-122"/>
            </a:endParaRPr>
          </a:p>
        </p:txBody>
      </p:sp>
    </p:spTree>
    <p:extLst>
      <p:ext uri="{BB962C8B-B14F-4D97-AF65-F5344CB8AC3E}">
        <p14:creationId xmlns:p14="http://schemas.microsoft.com/office/powerpoint/2010/main" val="1933430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5654"/>
                                        </p:tgtEl>
                                        <p:attrNameLst>
                                          <p:attrName>style.visibility</p:attrName>
                                        </p:attrNameLst>
                                      </p:cBhvr>
                                      <p:to>
                                        <p:strVal val="visible"/>
                                      </p:to>
                                    </p:set>
                                    <p:anim calcmode="lin" valueType="num">
                                      <p:cBhvr additive="base">
                                        <p:cTn id="7" dur="500" fill="hold"/>
                                        <p:tgtEl>
                                          <p:spTgt spid="155654"/>
                                        </p:tgtEl>
                                        <p:attrNameLst>
                                          <p:attrName>ppt_x</p:attrName>
                                        </p:attrNameLst>
                                      </p:cBhvr>
                                      <p:tavLst>
                                        <p:tav tm="0">
                                          <p:val>
                                            <p:strVal val="1+#ppt_w/2"/>
                                          </p:val>
                                        </p:tav>
                                        <p:tav tm="100000">
                                          <p:val>
                                            <p:strVal val="#ppt_x"/>
                                          </p:val>
                                        </p:tav>
                                      </p:tavLst>
                                    </p:anim>
                                    <p:anim calcmode="lin" valueType="num">
                                      <p:cBhvr additive="base">
                                        <p:cTn id="8" dur="500" fill="hold"/>
                                        <p:tgtEl>
                                          <p:spTgt spid="1556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55651">
                                            <p:txEl>
                                              <p:pRg st="0" end="0"/>
                                            </p:txEl>
                                          </p:spTgt>
                                        </p:tgtEl>
                                        <p:attrNameLst>
                                          <p:attrName>style.visibility</p:attrName>
                                        </p:attrNameLst>
                                      </p:cBhvr>
                                      <p:to>
                                        <p:strVal val="visible"/>
                                      </p:to>
                                    </p:set>
                                    <p:animEffect transition="in" filter="wipe(left)">
                                      <p:cBhvr>
                                        <p:cTn id="13" dur="500"/>
                                        <p:tgtEl>
                                          <p:spTgt spid="155651">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5651">
                                            <p:txEl>
                                              <p:pRg st="1" end="1"/>
                                            </p:txEl>
                                          </p:spTgt>
                                        </p:tgtEl>
                                        <p:attrNameLst>
                                          <p:attrName>style.visibility</p:attrName>
                                        </p:attrNameLst>
                                      </p:cBhvr>
                                      <p:to>
                                        <p:strVal val="visible"/>
                                      </p:to>
                                    </p:set>
                                    <p:animEffect transition="in" filter="wipe(left)">
                                      <p:cBhvr>
                                        <p:cTn id="18" dur="500"/>
                                        <p:tgtEl>
                                          <p:spTgt spid="155651">
                                            <p:txEl>
                                              <p:pRg st="1" end="1"/>
                                            </p:tx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55651">
                                            <p:txEl>
                                              <p:pRg st="2" end="2"/>
                                            </p:txEl>
                                          </p:spTgt>
                                        </p:tgtEl>
                                        <p:attrNameLst>
                                          <p:attrName>style.visibility</p:attrName>
                                        </p:attrNameLst>
                                      </p:cBhvr>
                                      <p:to>
                                        <p:strVal val="visible"/>
                                      </p:to>
                                    </p:set>
                                    <p:animEffect transition="in" filter="wipe(left)">
                                      <p:cBhvr>
                                        <p:cTn id="21" dur="500"/>
                                        <p:tgtEl>
                                          <p:spTgt spid="155651">
                                            <p:txEl>
                                              <p:pRg st="2" end="2"/>
                                            </p:txEl>
                                          </p:spTgt>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5651">
                                            <p:txEl>
                                              <p:pRg st="3" end="3"/>
                                            </p:txEl>
                                          </p:spTgt>
                                        </p:tgtEl>
                                        <p:attrNameLst>
                                          <p:attrName>style.visibility</p:attrName>
                                        </p:attrNameLst>
                                      </p:cBhvr>
                                      <p:to>
                                        <p:strVal val="visible"/>
                                      </p:to>
                                    </p:set>
                                    <p:animEffect transition="in" filter="wipe(left)">
                                      <p:cBhvr>
                                        <p:cTn id="24" dur="500"/>
                                        <p:tgtEl>
                                          <p:spTgt spid="155651">
                                            <p:txEl>
                                              <p:pRg st="3" end="3"/>
                                            </p:txEl>
                                          </p:spTgt>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5651">
                                            <p:txEl>
                                              <p:pRg st="4" end="4"/>
                                            </p:txEl>
                                          </p:spTgt>
                                        </p:tgtEl>
                                        <p:attrNameLst>
                                          <p:attrName>style.visibility</p:attrName>
                                        </p:attrNameLst>
                                      </p:cBhvr>
                                      <p:to>
                                        <p:strVal val="visible"/>
                                      </p:to>
                                    </p:set>
                                    <p:animEffect transition="in" filter="wipe(left)">
                                      <p:cBhvr>
                                        <p:cTn id="27" dur="500"/>
                                        <p:tgtEl>
                                          <p:spTgt spid="155651">
                                            <p:txEl>
                                              <p:pRg st="4" end="4"/>
                                            </p:txEl>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155651">
                                            <p:txEl>
                                              <p:pRg st="5" end="5"/>
                                            </p:txEl>
                                          </p:spTgt>
                                        </p:tgtEl>
                                        <p:attrNameLst>
                                          <p:attrName>style.visibility</p:attrName>
                                        </p:attrNameLst>
                                      </p:cBhvr>
                                      <p:to>
                                        <p:strVal val="visible"/>
                                      </p:to>
                                    </p:set>
                                    <p:animEffect transition="in" filter="wipe(left)">
                                      <p:cBhvr>
                                        <p:cTn id="30" dur="500"/>
                                        <p:tgtEl>
                                          <p:spTgt spid="155651">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55651">
                                            <p:txEl>
                                              <p:pRg st="6" end="6"/>
                                            </p:txEl>
                                          </p:spTgt>
                                        </p:tgtEl>
                                        <p:attrNameLst>
                                          <p:attrName>style.visibility</p:attrName>
                                        </p:attrNameLst>
                                      </p:cBhvr>
                                      <p:to>
                                        <p:strVal val="visible"/>
                                      </p:to>
                                    </p:set>
                                    <p:animEffect transition="in" filter="wipe(left)">
                                      <p:cBhvr>
                                        <p:cTn id="35" dur="500"/>
                                        <p:tgtEl>
                                          <p:spTgt spid="155651">
                                            <p:txEl>
                                              <p:pRg st="6" end="6"/>
                                            </p:txEl>
                                          </p:spTgt>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5651">
                                            <p:txEl>
                                              <p:pRg st="7" end="7"/>
                                            </p:txEl>
                                          </p:spTgt>
                                        </p:tgtEl>
                                        <p:attrNameLst>
                                          <p:attrName>style.visibility</p:attrName>
                                        </p:attrNameLst>
                                      </p:cBhvr>
                                      <p:to>
                                        <p:strVal val="visible"/>
                                      </p:to>
                                    </p:set>
                                    <p:animEffect transition="in" filter="wipe(left)">
                                      <p:cBhvr>
                                        <p:cTn id="38" dur="500"/>
                                        <p:tgtEl>
                                          <p:spTgt spid="155651">
                                            <p:txEl>
                                              <p:pRg st="7" end="7"/>
                                            </p:txEl>
                                          </p:spTgt>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55651">
                                            <p:txEl>
                                              <p:pRg st="8" end="8"/>
                                            </p:txEl>
                                          </p:spTgt>
                                        </p:tgtEl>
                                        <p:attrNameLst>
                                          <p:attrName>style.visibility</p:attrName>
                                        </p:attrNameLst>
                                      </p:cBhvr>
                                      <p:to>
                                        <p:strVal val="visible"/>
                                      </p:to>
                                    </p:set>
                                    <p:animEffect transition="in" filter="wipe(left)">
                                      <p:cBhvr>
                                        <p:cTn id="41" dur="500"/>
                                        <p:tgtEl>
                                          <p:spTgt spid="1556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1" grpId="0" build="p"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zh-CN" altLang="en-US" dirty="0" smtClean="0"/>
              <a:t>第二节  胸</a:t>
            </a:r>
            <a:r>
              <a:rPr lang="zh-CN" altLang="en-US" dirty="0"/>
              <a:t>壁、胸廓及乳房评估</a:t>
            </a:r>
            <a:endParaRPr lang="zh-CN" altLang="en-US" dirty="0" smtClean="0"/>
          </a:p>
        </p:txBody>
      </p:sp>
      <p:sp>
        <p:nvSpPr>
          <p:cNvPr id="17411" name="Rectangle 3"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r>
              <a:rPr lang="zh-CN" altLang="en-US" dirty="0" smtClean="0"/>
              <a:t>一、胸壁</a:t>
            </a:r>
            <a:endParaRPr lang="en-US" altLang="zh-CN" dirty="0" smtClean="0"/>
          </a:p>
          <a:p>
            <a:pPr marL="0" indent="0" eaLnBrk="1" hangingPunct="1">
              <a:buNone/>
            </a:pPr>
            <a:r>
              <a:rPr lang="en-US" altLang="zh-CN" dirty="0" smtClean="0"/>
              <a:t>1</a:t>
            </a:r>
            <a:r>
              <a:rPr lang="en-US" altLang="zh-CN" sz="2800" dirty="0" smtClean="0"/>
              <a:t>.</a:t>
            </a:r>
            <a:r>
              <a:rPr lang="zh-CN" altLang="en-US" sz="2800" dirty="0" smtClean="0"/>
              <a:t>静脉</a:t>
            </a:r>
            <a:endParaRPr lang="en-US" altLang="zh-CN" sz="2800" dirty="0" smtClean="0"/>
          </a:p>
          <a:p>
            <a:pPr lvl="1" eaLnBrk="1" hangingPunct="1"/>
            <a:r>
              <a:rPr sz="2400" dirty="0"/>
              <a:t>静脉曲张</a:t>
            </a:r>
            <a:endParaRPr lang="en-US" altLang="zh-CN" sz="2400" dirty="0" smtClean="0"/>
          </a:p>
          <a:p>
            <a:pPr marL="0" indent="0" eaLnBrk="1" hangingPunct="1">
              <a:buNone/>
            </a:pPr>
            <a:r>
              <a:rPr lang="en-US" altLang="zh-CN" sz="2800" dirty="0" smtClean="0"/>
              <a:t>2.</a:t>
            </a:r>
            <a:r>
              <a:rPr lang="zh-CN" altLang="en-US" sz="2800" dirty="0" smtClean="0"/>
              <a:t>皮下气肿</a:t>
            </a:r>
            <a:endParaRPr lang="en-US" altLang="zh-CN" sz="2800" dirty="0" smtClean="0"/>
          </a:p>
          <a:p>
            <a:pPr lvl="1" eaLnBrk="1" hangingPunct="1"/>
            <a:r>
              <a:rPr sz="2400" dirty="0"/>
              <a:t>捻发感或握雪感</a:t>
            </a:r>
            <a:endParaRPr lang="en-US" altLang="zh-CN" sz="2400" dirty="0" smtClean="0"/>
          </a:p>
          <a:p>
            <a:pPr marL="0" indent="0" eaLnBrk="1" hangingPunct="1">
              <a:buNone/>
            </a:pPr>
            <a:r>
              <a:rPr lang="en-US" altLang="zh-CN" sz="2800" dirty="0" smtClean="0"/>
              <a:t>3.</a:t>
            </a:r>
            <a:r>
              <a:rPr lang="zh-CN" altLang="en-US" sz="2800" dirty="0" smtClean="0"/>
              <a:t>胸壁压痛</a:t>
            </a:r>
            <a:endParaRPr lang="en-US" altLang="zh-CN" sz="2800" dirty="0" smtClean="0"/>
          </a:p>
          <a:p>
            <a:pPr lvl="1" eaLnBrk="1" hangingPunct="1"/>
            <a:r>
              <a:rPr sz="2400" dirty="0" smtClean="0"/>
              <a:t>肋骨骨折</a:t>
            </a:r>
            <a:r>
              <a:rPr sz="2400" dirty="0"/>
              <a:t>、</a:t>
            </a:r>
            <a:r>
              <a:rPr sz="2400" dirty="0" smtClean="0"/>
              <a:t>肋软骨炎等</a:t>
            </a:r>
            <a:r>
              <a:rPr lang="zh-CN" altLang="en-US" sz="2400" dirty="0" smtClean="0">
                <a:solidFill>
                  <a:srgbClr val="FF0000"/>
                </a:solidFill>
              </a:rPr>
              <a:t>→</a:t>
            </a:r>
            <a:r>
              <a:rPr sz="2400" dirty="0">
                <a:solidFill>
                  <a:srgbClr val="7030A0"/>
                </a:solidFill>
              </a:rPr>
              <a:t>胸壁压痛</a:t>
            </a:r>
            <a:endParaRPr lang="en-US" sz="2400" dirty="0">
              <a:solidFill>
                <a:srgbClr val="7030A0"/>
              </a:solidFill>
            </a:endParaRPr>
          </a:p>
          <a:p>
            <a:pPr lvl="1" eaLnBrk="1" hangingPunct="1"/>
            <a:r>
              <a:rPr sz="2400" dirty="0" smtClean="0"/>
              <a:t>白血病</a:t>
            </a:r>
            <a:r>
              <a:rPr sz="2400" dirty="0" smtClean="0">
                <a:solidFill>
                  <a:srgbClr val="FF0000"/>
                </a:solidFill>
              </a:rPr>
              <a:t>→</a:t>
            </a:r>
            <a:r>
              <a:rPr sz="2400" dirty="0">
                <a:solidFill>
                  <a:srgbClr val="7030A0"/>
                </a:solidFill>
              </a:rPr>
              <a:t>胸骨压痛</a:t>
            </a:r>
            <a:endParaRPr lang="en-US" altLang="zh-CN" sz="2400" dirty="0">
              <a:solidFill>
                <a:srgbClr val="7030A0"/>
              </a:solidFill>
            </a:endParaRPr>
          </a:p>
        </p:txBody>
      </p:sp>
      <p:pic>
        <p:nvPicPr>
          <p:cNvPr id="4" name="Picture 4" descr="D:\教学\评估\图片\录象图\胸壁静脉曲张.jpg"/>
          <p:cNvPicPr>
            <a:picLocks noChangeAspect="1" noChangeArrowheads="1"/>
          </p:cNvPicPr>
          <p:nvPr/>
        </p:nvPicPr>
        <p:blipFill>
          <a:blip r:embed="rId2"/>
          <a:srcRect l="5339" t="1213" r="23882" b="23711"/>
          <a:stretch>
            <a:fillRect/>
          </a:stretch>
        </p:blipFill>
        <p:spPr bwMode="auto">
          <a:xfrm>
            <a:off x="7239009" y="1214422"/>
            <a:ext cx="1809763" cy="1571636"/>
          </a:xfrm>
          <a:prstGeom prst="rect">
            <a:avLst/>
          </a:prstGeom>
          <a:noFill/>
          <a:ln w="9525">
            <a:noFill/>
            <a:miter lim="800000"/>
            <a:headEnd/>
            <a:tailEnd/>
          </a:ln>
        </p:spPr>
      </p:pic>
      <p:sp>
        <p:nvSpPr>
          <p:cNvPr id="5" name="TextBox 4"/>
          <p:cNvSpPr txBox="1"/>
          <p:nvPr/>
        </p:nvSpPr>
        <p:spPr>
          <a:xfrm>
            <a:off x="7524760" y="2857496"/>
            <a:ext cx="1569660" cy="369332"/>
          </a:xfrm>
          <a:prstGeom prst="rect">
            <a:avLst/>
          </a:prstGeom>
          <a:noFill/>
        </p:spPr>
        <p:txBody>
          <a:bodyPr wrap="none" rtlCol="0">
            <a:spAutoFit/>
          </a:bodyPr>
          <a:lstStyle/>
          <a:p>
            <a:r>
              <a:rPr lang="zh-CN" altLang="en-US" dirty="0"/>
              <a:t>胸壁静脉曲张</a:t>
            </a:r>
          </a:p>
        </p:txBody>
      </p:sp>
    </p:spTree>
    <p:extLst>
      <p:ext uri="{BB962C8B-B14F-4D97-AF65-F5344CB8AC3E}">
        <p14:creationId xmlns:p14="http://schemas.microsoft.com/office/powerpoint/2010/main" val="164547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026"/>
          <p:cNvSpPr>
            <a:spLocks noGrp="1" noChangeArrowheads="1"/>
          </p:cNvSpPr>
          <p:nvPr>
            <p:ph type="title"/>
          </p:nvPr>
        </p:nvSpPr>
        <p:spPr/>
        <p:txBody>
          <a:bodyPr/>
          <a:lstStyle/>
          <a:p>
            <a:pPr eaLnBrk="1" hangingPunct="1"/>
            <a:r>
              <a:rPr lang="zh-CN" altLang="en-US" dirty="0"/>
              <a:t>第二节  胸壁、胸廓及乳房评估</a:t>
            </a:r>
            <a:endParaRPr lang="zh-CN" altLang="en-US" dirty="0" smtClean="0">
              <a:solidFill>
                <a:srgbClr val="FF0000"/>
              </a:solidFill>
            </a:endParaRPr>
          </a:p>
        </p:txBody>
      </p:sp>
      <p:sp>
        <p:nvSpPr>
          <p:cNvPr id="12291" name="Rectangle 1027"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r>
              <a:rPr lang="zh-CN" altLang="en-US" dirty="0" smtClean="0"/>
              <a:t>二、胸廓</a:t>
            </a:r>
            <a:endParaRPr lang="en-US" altLang="zh-CN" dirty="0" smtClean="0"/>
          </a:p>
          <a:p>
            <a:pPr eaLnBrk="1" hangingPunct="1"/>
            <a:r>
              <a:rPr lang="zh-CN" altLang="en-US" sz="2800" dirty="0" smtClean="0"/>
              <a:t>正常人</a:t>
            </a:r>
          </a:p>
          <a:p>
            <a:pPr lvl="1" eaLnBrk="1" hangingPunct="1"/>
            <a:r>
              <a:rPr lang="zh-CN" altLang="en-US" sz="2400" dirty="0" smtClean="0"/>
              <a:t>椭圆、两侧对称</a:t>
            </a:r>
          </a:p>
          <a:p>
            <a:pPr eaLnBrk="1" hangingPunct="1"/>
            <a:r>
              <a:rPr lang="zh-CN" altLang="en-US" sz="2800" dirty="0" smtClean="0"/>
              <a:t>常见异常</a:t>
            </a:r>
          </a:p>
          <a:p>
            <a:pPr lvl="1" eaLnBrk="1" hangingPunct="1">
              <a:buFont typeface="Wingdings" pitchFamily="2" charset="2"/>
              <a:buNone/>
            </a:pPr>
            <a:r>
              <a:rPr lang="en-US" altLang="zh-CN" sz="2400" dirty="0" smtClean="0"/>
              <a:t>1.</a:t>
            </a:r>
            <a:r>
              <a:rPr lang="zh-CN" altLang="en-US" sz="2400" dirty="0" smtClean="0"/>
              <a:t>扁平胸</a:t>
            </a:r>
            <a:endParaRPr lang="en-US" altLang="zh-CN" sz="2400" dirty="0" smtClean="0"/>
          </a:p>
          <a:p>
            <a:pPr lvl="1" eaLnBrk="1" hangingPunct="1"/>
            <a:r>
              <a:rPr lang="zh-CN" altLang="en-US" sz="2400" dirty="0" smtClean="0"/>
              <a:t>瘦长体型者</a:t>
            </a:r>
            <a:endParaRPr lang="en-US" altLang="zh-CN" sz="2400" dirty="0" smtClean="0"/>
          </a:p>
          <a:p>
            <a:pPr lvl="1" eaLnBrk="1" hangingPunct="1"/>
            <a:r>
              <a:rPr lang="zh-CN" altLang="en-US" sz="2400" dirty="0"/>
              <a:t>慢性消耗</a:t>
            </a:r>
            <a:r>
              <a:rPr lang="zh-CN" altLang="en-US" sz="2400" dirty="0" smtClean="0"/>
              <a:t>性疾病</a:t>
            </a:r>
            <a:endParaRPr lang="en-US" altLang="zh-CN" sz="2400" dirty="0" smtClean="0"/>
          </a:p>
          <a:p>
            <a:pPr lvl="1" eaLnBrk="1" hangingPunct="1">
              <a:buFont typeface="Wingdings" pitchFamily="2" charset="2"/>
              <a:buNone/>
            </a:pPr>
            <a:r>
              <a:rPr lang="en-US" altLang="zh-CN" sz="2400" dirty="0" smtClean="0"/>
              <a:t>2.</a:t>
            </a:r>
            <a:r>
              <a:rPr lang="zh-CN" altLang="en-US" sz="2400" dirty="0" smtClean="0"/>
              <a:t>桶状胸</a:t>
            </a:r>
            <a:endParaRPr lang="en-US" altLang="zh-CN" sz="2400" dirty="0" smtClean="0"/>
          </a:p>
        </p:txBody>
      </p:sp>
      <p:pic>
        <p:nvPicPr>
          <p:cNvPr id="12292" name="Picture 1030" descr="D:\sun\教学\评估\图片\扫描图\胸肺\胸廓外形1-1.jpg"/>
          <p:cNvPicPr>
            <a:picLocks noChangeAspect="1" noChangeArrowheads="1"/>
          </p:cNvPicPr>
          <p:nvPr/>
        </p:nvPicPr>
        <p:blipFill>
          <a:blip r:embed="rId2"/>
          <a:srcRect/>
          <a:stretch>
            <a:fillRect/>
          </a:stretch>
        </p:blipFill>
        <p:spPr bwMode="auto">
          <a:xfrm>
            <a:off x="5595934" y="2857496"/>
            <a:ext cx="2080430" cy="2643206"/>
          </a:xfrm>
          <a:prstGeom prst="rect">
            <a:avLst/>
          </a:prstGeom>
          <a:noFill/>
          <a:ln w="9525">
            <a:noFill/>
            <a:miter lim="800000"/>
            <a:headEnd/>
            <a:tailEnd/>
          </a:ln>
        </p:spPr>
      </p:pic>
    </p:spTree>
    <p:extLst>
      <p:ext uri="{BB962C8B-B14F-4D97-AF65-F5344CB8AC3E}">
        <p14:creationId xmlns:p14="http://schemas.microsoft.com/office/powerpoint/2010/main" val="384523806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6"/>
          <p:cNvSpPr>
            <a:spLocks noGrp="1" noChangeArrowheads="1"/>
          </p:cNvSpPr>
          <p:nvPr>
            <p:ph type="title"/>
          </p:nvPr>
        </p:nvSpPr>
        <p:spPr/>
        <p:txBody>
          <a:bodyPr/>
          <a:lstStyle/>
          <a:p>
            <a:pPr eaLnBrk="1" hangingPunct="1"/>
            <a:r>
              <a:rPr lang="zh-CN" altLang="en-US" dirty="0"/>
              <a:t>第二节  胸壁、胸廓及乳房评估</a:t>
            </a:r>
            <a:endParaRPr lang="zh-CN" altLang="en-US" dirty="0" smtClean="0"/>
          </a:p>
        </p:txBody>
      </p:sp>
      <p:sp>
        <p:nvSpPr>
          <p:cNvPr id="13315" name="Rectangle 1027" descr="Rectangle: Click to edit Master text styles&#10;Second level&#10;Third level&#10;Fourth level&#10;Fifth level"/>
          <p:cNvSpPr>
            <a:spLocks noGrp="1" noChangeArrowheads="1"/>
          </p:cNvSpPr>
          <p:nvPr>
            <p:ph type="body" idx="1"/>
          </p:nvPr>
        </p:nvSpPr>
        <p:spPr/>
        <p:txBody>
          <a:bodyPr/>
          <a:lstStyle/>
          <a:p>
            <a:pPr lvl="1" eaLnBrk="1" hangingPunct="1">
              <a:buFont typeface="Wingdings" pitchFamily="2" charset="2"/>
              <a:buNone/>
            </a:pPr>
            <a:r>
              <a:rPr lang="en-US" altLang="zh-CN" sz="3200" dirty="0"/>
              <a:t>3.</a:t>
            </a:r>
            <a:r>
              <a:rPr lang="zh-CN" altLang="en-US" sz="3200" dirty="0"/>
              <a:t>佝偻病胸</a:t>
            </a:r>
            <a:endParaRPr lang="en-US" altLang="zh-CN" sz="3200" dirty="0"/>
          </a:p>
          <a:p>
            <a:pPr lvl="2" eaLnBrk="1" hangingPunct="1"/>
            <a:r>
              <a:rPr lang="zh-CN" altLang="en-US" sz="2800" dirty="0"/>
              <a:t>鸡胸</a:t>
            </a:r>
          </a:p>
          <a:p>
            <a:pPr lvl="2" eaLnBrk="1" hangingPunct="1"/>
            <a:r>
              <a:rPr lang="zh-CN" altLang="en-US" sz="2800" dirty="0"/>
              <a:t>漏斗胸</a:t>
            </a:r>
            <a:endParaRPr lang="en-US" altLang="zh-CN" sz="2800" dirty="0"/>
          </a:p>
          <a:p>
            <a:pPr lvl="2" eaLnBrk="1" hangingPunct="1"/>
            <a:r>
              <a:rPr lang="zh-CN" altLang="en-US" sz="2800" dirty="0" smtClean="0"/>
              <a:t>佝偻病</a:t>
            </a:r>
            <a:r>
              <a:rPr lang="zh-CN" altLang="en-US" sz="2800" dirty="0"/>
              <a:t>串珠</a:t>
            </a:r>
          </a:p>
          <a:p>
            <a:pPr lvl="2" eaLnBrk="1" hangingPunct="1"/>
            <a:r>
              <a:rPr lang="zh-CN" altLang="en-US" sz="2800" dirty="0" smtClean="0"/>
              <a:t>肋</a:t>
            </a:r>
            <a:r>
              <a:rPr lang="zh-CN" altLang="en-US" sz="2800" dirty="0"/>
              <a:t>膈沟</a:t>
            </a:r>
          </a:p>
          <a:p>
            <a:pPr lvl="1" eaLnBrk="1" hangingPunct="1">
              <a:buNone/>
            </a:pPr>
            <a:r>
              <a:rPr lang="en-US" altLang="zh-CN" sz="3200" dirty="0" smtClean="0"/>
              <a:t>4</a:t>
            </a:r>
            <a:r>
              <a:rPr lang="en-US" altLang="zh-CN" sz="3200" dirty="0"/>
              <a:t>.</a:t>
            </a:r>
            <a:r>
              <a:rPr sz="3200" dirty="0"/>
              <a:t>其他</a:t>
            </a:r>
          </a:p>
          <a:p>
            <a:pPr lvl="2" eaLnBrk="1" hangingPunct="1"/>
            <a:r>
              <a:rPr sz="2800" dirty="0"/>
              <a:t>一侧或局部异常</a:t>
            </a:r>
          </a:p>
          <a:p>
            <a:pPr lvl="2" eaLnBrk="1" hangingPunct="1"/>
            <a:r>
              <a:rPr sz="2800" dirty="0"/>
              <a:t>脊柱变形引起的胸廓变形</a:t>
            </a:r>
            <a:endParaRPr sz="2400" dirty="0"/>
          </a:p>
          <a:p>
            <a:pPr lvl="1" eaLnBrk="1" hangingPunct="1"/>
            <a:endParaRPr lang="zh-CN" altLang="en-US" dirty="0" smtClean="0"/>
          </a:p>
        </p:txBody>
      </p:sp>
      <p:pic>
        <p:nvPicPr>
          <p:cNvPr id="178182" name="Picture 1030" descr="D:\sun\教学\评估\图片\扫描图\胸肺\胸廓外形1-2.jpg"/>
          <p:cNvPicPr>
            <a:picLocks noChangeAspect="1" noChangeArrowheads="1"/>
          </p:cNvPicPr>
          <p:nvPr/>
        </p:nvPicPr>
        <p:blipFill>
          <a:blip r:embed="rId2"/>
          <a:srcRect/>
          <a:stretch>
            <a:fillRect/>
          </a:stretch>
        </p:blipFill>
        <p:spPr bwMode="auto">
          <a:xfrm>
            <a:off x="5524497" y="1285861"/>
            <a:ext cx="1874823" cy="2417827"/>
          </a:xfrm>
          <a:prstGeom prst="rect">
            <a:avLst/>
          </a:prstGeom>
          <a:noFill/>
          <a:ln w="9525">
            <a:noFill/>
            <a:miter lim="800000"/>
            <a:headEnd/>
            <a:tailEnd/>
          </a:ln>
        </p:spPr>
      </p:pic>
      <p:pic>
        <p:nvPicPr>
          <p:cNvPr id="7" name="Picture 5" descr="D:\sun\教学\评估\图片\扫描图\胸肺\脊柱侧弯.jpg"/>
          <p:cNvPicPr>
            <a:picLocks noChangeAspect="1" noChangeArrowheads="1"/>
          </p:cNvPicPr>
          <p:nvPr/>
        </p:nvPicPr>
        <p:blipFill>
          <a:blip r:embed="rId3"/>
          <a:srcRect/>
          <a:stretch>
            <a:fillRect/>
          </a:stretch>
        </p:blipFill>
        <p:spPr bwMode="auto">
          <a:xfrm>
            <a:off x="7739075" y="4143381"/>
            <a:ext cx="2158645" cy="1991893"/>
          </a:xfrm>
          <a:prstGeom prst="rect">
            <a:avLst/>
          </a:prstGeom>
          <a:noFill/>
          <a:ln w="9525">
            <a:noFill/>
            <a:miter lim="800000"/>
            <a:headEnd/>
            <a:tailEnd/>
          </a:ln>
        </p:spPr>
      </p:pic>
    </p:spTree>
    <p:extLst>
      <p:ext uri="{BB962C8B-B14F-4D97-AF65-F5344CB8AC3E}">
        <p14:creationId xmlns:p14="http://schemas.microsoft.com/office/powerpoint/2010/main" val="93637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78182"/>
                                        </p:tgtEl>
                                        <p:attrNameLst>
                                          <p:attrName>style.visibility</p:attrName>
                                        </p:attrNameLst>
                                      </p:cBhvr>
                                      <p:to>
                                        <p:strVal val="visible"/>
                                      </p:to>
                                    </p:set>
                                    <p:animEffect transition="in" filter="dissolve">
                                      <p:cBhvr>
                                        <p:cTn id="7" dur="500"/>
                                        <p:tgtEl>
                                          <p:spTgt spid="178182"/>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arn(outVertic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触  诊</a:t>
            </a:r>
            <a:endParaRPr lang="zh-CN" altLang="en-US" dirty="0"/>
          </a:p>
        </p:txBody>
      </p:sp>
      <p:sp>
        <p:nvSpPr>
          <p:cNvPr id="3" name="内容占位符 2"/>
          <p:cNvSpPr>
            <a:spLocks noGrp="1"/>
          </p:cNvSpPr>
          <p:nvPr>
            <p:ph idx="1"/>
          </p:nvPr>
        </p:nvSpPr>
        <p:spPr/>
        <p:txBody>
          <a:bodyPr/>
          <a:lstStyle/>
          <a:p>
            <a:pPr eaLnBrk="1" hangingPunct="1"/>
            <a:r>
              <a:rPr lang="zh-CN" altLang="en-US" dirty="0" smtClean="0">
                <a:latin typeface="Times New Roman" pitchFamily="18" charset="0"/>
              </a:rPr>
              <a:t>概念</a:t>
            </a:r>
          </a:p>
          <a:p>
            <a:pPr lvl="1" eaLnBrk="1" hangingPunct="1"/>
            <a:r>
              <a:rPr dirty="0" err="1" smtClean="0">
                <a:latin typeface="Times New Roman" pitchFamily="18" charset="0"/>
              </a:rPr>
              <a:t>检查者通过手的感觉感知被检查者身体某部有无异常的评估方法</a:t>
            </a:r>
            <a:endParaRPr dirty="0">
              <a:latin typeface="Times New Roman" pitchFamily="18" charset="0"/>
            </a:endParaRPr>
          </a:p>
          <a:p>
            <a:pPr lvl="1" eaLnBrk="1" hangingPunct="1"/>
            <a:r>
              <a:rPr dirty="0" err="1" smtClean="0">
                <a:latin typeface="Times New Roman" pitchFamily="18" charset="0"/>
              </a:rPr>
              <a:t>常用部位</a:t>
            </a:r>
            <a:r>
              <a:rPr lang="en-US" altLang="zh-CN" dirty="0" smtClean="0">
                <a:latin typeface="Times New Roman" pitchFamily="18" charset="0"/>
              </a:rPr>
              <a:t>——</a:t>
            </a:r>
            <a:r>
              <a:rPr dirty="0" err="1" smtClean="0">
                <a:solidFill>
                  <a:srgbClr val="FF0000"/>
                </a:solidFill>
                <a:latin typeface="Times New Roman" pitchFamily="18" charset="0"/>
              </a:rPr>
              <a:t>指腹</a:t>
            </a:r>
            <a:r>
              <a:rPr dirty="0" err="1" smtClean="0">
                <a:latin typeface="Times New Roman" pitchFamily="18" charset="0"/>
              </a:rPr>
              <a:t>和</a:t>
            </a:r>
            <a:r>
              <a:rPr dirty="0" err="1" smtClean="0">
                <a:solidFill>
                  <a:srgbClr val="FF0000"/>
                </a:solidFill>
                <a:latin typeface="Times New Roman" pitchFamily="18" charset="0"/>
              </a:rPr>
              <a:t>掌指关节的掌面</a:t>
            </a:r>
            <a:endParaRPr dirty="0">
              <a:solidFill>
                <a:srgbClr val="FF0000"/>
              </a:solidFill>
              <a:latin typeface="Times New Roman" pitchFamily="18" charset="0"/>
            </a:endParaRPr>
          </a:p>
          <a:p>
            <a:pPr eaLnBrk="1" hangingPunct="1"/>
            <a:r>
              <a:rPr lang="zh-CN" altLang="en-US" dirty="0" smtClean="0">
                <a:latin typeface="Times New Roman" pitchFamily="18" charset="0"/>
              </a:rPr>
              <a:t>适用范围</a:t>
            </a:r>
          </a:p>
          <a:p>
            <a:pPr lvl="1" eaLnBrk="1" hangingPunct="1"/>
            <a:r>
              <a:rPr dirty="0">
                <a:latin typeface="Times New Roman" pitchFamily="18" charset="0"/>
              </a:rPr>
              <a:t>是腹部评估的重要方法</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6764242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zh-CN" altLang="en-US" dirty="0"/>
              <a:t>第二节  胸壁、胸廓及乳房评估</a:t>
            </a:r>
            <a:endParaRPr lang="zh-CN" altLang="en-US" dirty="0" smtClean="0"/>
          </a:p>
        </p:txBody>
      </p:sp>
      <p:sp>
        <p:nvSpPr>
          <p:cNvPr id="93187" name="Rectangle 3"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r>
              <a:rPr lang="zh-CN" altLang="en-US" dirty="0" smtClean="0"/>
              <a:t>三、乳房</a:t>
            </a:r>
            <a:endParaRPr lang="en-US" altLang="zh-CN" dirty="0" smtClean="0"/>
          </a:p>
          <a:p>
            <a:pPr eaLnBrk="1" hangingPunct="1"/>
            <a:r>
              <a:rPr lang="zh-CN" altLang="en-US" sz="2800" dirty="0" smtClean="0"/>
              <a:t>乳房分区</a:t>
            </a:r>
            <a:endParaRPr lang="en-US" altLang="zh-CN" sz="2800" dirty="0" smtClean="0"/>
          </a:p>
          <a:p>
            <a:pPr lvl="1" eaLnBrk="1" hangingPunct="1"/>
            <a:r>
              <a:rPr altLang="en-US" sz="2400" dirty="0"/>
              <a:t>分为</a:t>
            </a:r>
            <a:r>
              <a:rPr lang="en-US" altLang="zh-CN" sz="2400" dirty="0"/>
              <a:t>4</a:t>
            </a:r>
            <a:r>
              <a:rPr sz="2400" dirty="0" smtClean="0"/>
              <a:t>个象限</a:t>
            </a:r>
            <a:endParaRPr lang="zh-CN" altLang="en-US" sz="2400" dirty="0" smtClean="0"/>
          </a:p>
        </p:txBody>
      </p:sp>
      <p:pic>
        <p:nvPicPr>
          <p:cNvPr id="1026" name="Picture 2" descr="乳房分区及病变记录彩1副本"/>
          <p:cNvPicPr>
            <a:picLocks noChangeAspect="1" noChangeArrowheads="1"/>
          </p:cNvPicPr>
          <p:nvPr/>
        </p:nvPicPr>
        <p:blipFill>
          <a:blip r:embed="rId2"/>
          <a:srcRect/>
          <a:stretch>
            <a:fillRect/>
          </a:stretch>
        </p:blipFill>
        <p:spPr bwMode="auto">
          <a:xfrm>
            <a:off x="2952729" y="2786058"/>
            <a:ext cx="4448175" cy="2381250"/>
          </a:xfrm>
          <a:prstGeom prst="rect">
            <a:avLst/>
          </a:prstGeom>
          <a:noFill/>
          <a:ln w="9525">
            <a:noFill/>
            <a:miter lim="800000"/>
            <a:headEnd/>
            <a:tailEnd/>
          </a:ln>
        </p:spPr>
      </p:pic>
    </p:spTree>
    <p:extLst>
      <p:ext uri="{BB962C8B-B14F-4D97-AF65-F5344CB8AC3E}">
        <p14:creationId xmlns:p14="http://schemas.microsoft.com/office/powerpoint/2010/main" val="3787546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7">
                                            <p:txEl>
                                              <p:pRg st="0" end="0"/>
                                            </p:txEl>
                                          </p:spTgt>
                                        </p:tgtEl>
                                        <p:attrNameLst>
                                          <p:attrName>style.visibility</p:attrName>
                                        </p:attrNameLst>
                                      </p:cBhvr>
                                      <p:to>
                                        <p:strVal val="visible"/>
                                      </p:to>
                                    </p:set>
                                    <p:anim calcmode="lin" valueType="num">
                                      <p:cBhvr additive="base">
                                        <p:cTn id="7" dur="500" fill="hold"/>
                                        <p:tgtEl>
                                          <p:spTgt spid="9318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318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3187">
                                            <p:txEl>
                                              <p:pRg st="1" end="1"/>
                                            </p:txEl>
                                          </p:spTgt>
                                        </p:tgtEl>
                                        <p:attrNameLst>
                                          <p:attrName>style.visibility</p:attrName>
                                        </p:attrNameLst>
                                      </p:cBhvr>
                                      <p:to>
                                        <p:strVal val="visible"/>
                                      </p:to>
                                    </p:set>
                                    <p:anim calcmode="lin" valueType="num">
                                      <p:cBhvr additive="base">
                                        <p:cTn id="13" dur="500" fill="hold"/>
                                        <p:tgtEl>
                                          <p:spTgt spid="9318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3187">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93187">
                                            <p:txEl>
                                              <p:pRg st="2" end="2"/>
                                            </p:txEl>
                                          </p:spTgt>
                                        </p:tgtEl>
                                        <p:attrNameLst>
                                          <p:attrName>style.visibility</p:attrName>
                                        </p:attrNameLst>
                                      </p:cBhvr>
                                      <p:to>
                                        <p:strVal val="visible"/>
                                      </p:to>
                                    </p:set>
                                    <p:anim calcmode="lin" valueType="num">
                                      <p:cBhvr additive="base">
                                        <p:cTn id="17" dur="500" fill="hold"/>
                                        <p:tgtEl>
                                          <p:spTgt spid="93187">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9318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胸壁、胸廓及乳房评估</a:t>
            </a:r>
          </a:p>
        </p:txBody>
      </p:sp>
      <p:sp>
        <p:nvSpPr>
          <p:cNvPr id="3" name="内容占位符 2"/>
          <p:cNvSpPr>
            <a:spLocks noGrp="1"/>
          </p:cNvSpPr>
          <p:nvPr>
            <p:ph idx="1"/>
          </p:nvPr>
        </p:nvSpPr>
        <p:spPr/>
        <p:txBody>
          <a:bodyPr/>
          <a:lstStyle/>
          <a:p>
            <a:pPr marL="0" indent="0">
              <a:buNone/>
            </a:pPr>
            <a:r>
              <a:rPr lang="zh-CN" altLang="en-US" dirty="0" smtClean="0"/>
              <a:t>（一）视诊</a:t>
            </a:r>
            <a:endParaRPr lang="en-US" altLang="zh-CN" dirty="0" smtClean="0"/>
          </a:p>
          <a:p>
            <a:pPr marL="457200" lvl="1" indent="0" eaLnBrk="1" hangingPunct="1">
              <a:buNone/>
            </a:pPr>
            <a:r>
              <a:rPr lang="en-US" dirty="0" smtClean="0"/>
              <a:t>1.</a:t>
            </a:r>
            <a:r>
              <a:rPr dirty="0" smtClean="0"/>
              <a:t>对称性</a:t>
            </a:r>
            <a:endParaRPr dirty="0"/>
          </a:p>
          <a:p>
            <a:pPr marL="457200" lvl="1" indent="0" eaLnBrk="1" hangingPunct="1">
              <a:buNone/>
            </a:pPr>
            <a:r>
              <a:rPr lang="en-US" altLang="zh-CN" dirty="0" smtClean="0"/>
              <a:t>2.</a:t>
            </a:r>
            <a:r>
              <a:rPr lang="zh-CN" altLang="en-US" dirty="0" smtClean="0"/>
              <a:t>外观</a:t>
            </a:r>
            <a:endParaRPr lang="en-US" dirty="0" smtClean="0"/>
          </a:p>
          <a:p>
            <a:pPr lvl="2" eaLnBrk="1" hangingPunct="1"/>
            <a:r>
              <a:rPr dirty="0" err="1" smtClean="0"/>
              <a:t>皮肤颜色</a:t>
            </a:r>
            <a:endParaRPr dirty="0"/>
          </a:p>
          <a:p>
            <a:pPr lvl="2" eaLnBrk="1" hangingPunct="1"/>
            <a:r>
              <a:rPr dirty="0" smtClean="0"/>
              <a:t>水肿：</a:t>
            </a:r>
            <a:r>
              <a:rPr dirty="0"/>
              <a:t>炎性水肿、癌性水肿</a:t>
            </a:r>
          </a:p>
          <a:p>
            <a:pPr lvl="2" eaLnBrk="1" hangingPunct="1"/>
            <a:r>
              <a:rPr dirty="0" smtClean="0"/>
              <a:t>皮肤回缩</a:t>
            </a:r>
            <a:endParaRPr dirty="0"/>
          </a:p>
          <a:p>
            <a:pPr lvl="3" eaLnBrk="1" hangingPunct="1"/>
            <a:r>
              <a:rPr sz="2400" dirty="0"/>
              <a:t>外伤、炎症</a:t>
            </a:r>
          </a:p>
          <a:p>
            <a:pPr lvl="3" eaLnBrk="1" hangingPunct="1"/>
            <a:r>
              <a:rPr sz="2400" dirty="0" err="1" smtClean="0"/>
              <a:t>恶性肿瘤</a:t>
            </a:r>
            <a:endParaRPr lang="en-US" sz="2400" dirty="0" smtClean="0"/>
          </a:p>
          <a:p>
            <a:pPr marL="457200" lvl="1" indent="0" eaLnBrk="1" hangingPunct="1">
              <a:buClr>
                <a:srgbClr val="8AC8DE"/>
              </a:buClr>
              <a:buNone/>
            </a:pPr>
            <a:endParaRPr lang="en-US" altLang="zh-CN" dirty="0" smtClean="0"/>
          </a:p>
          <a:p>
            <a:pPr lvl="3" eaLnBrk="1" hangingPunct="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D:\sun\教学\评估\图片\扫描图\乳房\breast-retraction1.jpg"/>
          <p:cNvPicPr>
            <a:picLocks noChangeAspect="1" noChangeArrowheads="1"/>
          </p:cNvPicPr>
          <p:nvPr/>
        </p:nvPicPr>
        <p:blipFill>
          <a:blip r:embed="rId2" cstate="print"/>
          <a:srcRect r="35713"/>
          <a:stretch>
            <a:fillRect/>
          </a:stretch>
        </p:blipFill>
        <p:spPr bwMode="auto">
          <a:xfrm>
            <a:off x="7596198" y="2500306"/>
            <a:ext cx="1285884" cy="2025752"/>
          </a:xfrm>
          <a:prstGeom prst="rect">
            <a:avLst/>
          </a:prstGeom>
          <a:noFill/>
          <a:ln w="9525">
            <a:noFill/>
            <a:miter lim="800000"/>
            <a:headEnd/>
            <a:tailEnd/>
          </a:ln>
        </p:spPr>
      </p:pic>
      <p:sp>
        <p:nvSpPr>
          <p:cNvPr id="6" name="TextBox 5"/>
          <p:cNvSpPr txBox="1"/>
          <p:nvPr/>
        </p:nvSpPr>
        <p:spPr>
          <a:xfrm>
            <a:off x="8882082" y="3214686"/>
            <a:ext cx="1107996" cy="369332"/>
          </a:xfrm>
          <a:prstGeom prst="rect">
            <a:avLst/>
          </a:prstGeom>
          <a:noFill/>
        </p:spPr>
        <p:txBody>
          <a:bodyPr wrap="none" rtlCol="0">
            <a:spAutoFit/>
          </a:bodyPr>
          <a:lstStyle/>
          <a:p>
            <a:r>
              <a:rPr lang="zh-CN" altLang="en-US" dirty="0">
                <a:solidFill>
                  <a:srgbClr val="1D1496"/>
                </a:solidFill>
                <a:latin typeface="楷体_GB2312" pitchFamily="49" charset="-122"/>
                <a:ea typeface="楷体_GB2312" pitchFamily="49" charset="-122"/>
              </a:rPr>
              <a:t>皮肤回缩</a:t>
            </a:r>
          </a:p>
        </p:txBody>
      </p:sp>
    </p:spTree>
    <p:extLst>
      <p:ext uri="{BB962C8B-B14F-4D97-AF65-F5344CB8AC3E}">
        <p14:creationId xmlns:p14="http://schemas.microsoft.com/office/powerpoint/2010/main" val="332510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胸壁、胸廓及乳房评估</a:t>
            </a:r>
          </a:p>
        </p:txBody>
      </p:sp>
      <p:sp>
        <p:nvSpPr>
          <p:cNvPr id="3" name="内容占位符 2"/>
          <p:cNvSpPr>
            <a:spLocks noGrp="1"/>
          </p:cNvSpPr>
          <p:nvPr>
            <p:ph idx="1"/>
          </p:nvPr>
        </p:nvSpPr>
        <p:spPr/>
        <p:txBody>
          <a:bodyPr/>
          <a:lstStyle/>
          <a:p>
            <a:pPr lvl="2" eaLnBrk="1" hangingPunct="1"/>
            <a:r>
              <a:rPr lang="zh-CN" altLang="en-US" dirty="0" smtClean="0"/>
              <a:t>变换姿势</a:t>
            </a:r>
            <a:endParaRPr lang="en-US" altLang="zh-CN" dirty="0" smtClean="0"/>
          </a:p>
          <a:p>
            <a:pPr lvl="3" eaLnBrk="1" hangingPunct="1"/>
            <a:r>
              <a:rPr lang="zh-CN" altLang="en-US" dirty="0" smtClean="0"/>
              <a:t>平卧</a:t>
            </a:r>
            <a:endParaRPr lang="zh-CN" altLang="en-US" dirty="0"/>
          </a:p>
          <a:p>
            <a:pPr lvl="3" eaLnBrk="1" hangingPunct="1"/>
            <a:r>
              <a:rPr lang="zh-CN" altLang="en-US" dirty="0"/>
              <a:t>坐姿</a:t>
            </a:r>
          </a:p>
          <a:p>
            <a:pPr lvl="3" eaLnBrk="1" hangingPunct="1"/>
            <a:r>
              <a:rPr lang="zh-CN" altLang="en-US" dirty="0"/>
              <a:t>双手上举</a:t>
            </a:r>
          </a:p>
          <a:p>
            <a:pPr lvl="3" eaLnBrk="1" hangingPunct="1"/>
            <a:r>
              <a:rPr lang="zh-CN" altLang="en-US" dirty="0"/>
              <a:t>双手叉腰</a:t>
            </a:r>
          </a:p>
          <a:p>
            <a:pPr lvl="3" eaLnBrk="1" hangingPunct="1"/>
            <a:r>
              <a:rPr lang="zh-CN" altLang="en-US" dirty="0"/>
              <a:t>身体前俯</a:t>
            </a:r>
          </a:p>
          <a:p>
            <a:pPr marL="457200" lvl="1" indent="0" eaLnBrk="1" hangingPunct="1">
              <a:buNone/>
            </a:pPr>
            <a:r>
              <a:rPr lang="en-US" altLang="zh-CN" dirty="0" smtClean="0"/>
              <a:t>3.</a:t>
            </a:r>
            <a:r>
              <a:rPr lang="zh-CN" altLang="en-US" dirty="0" smtClean="0"/>
              <a:t>乳头及乳晕</a:t>
            </a:r>
          </a:p>
          <a:p>
            <a:pPr lvl="2" eaLnBrk="1" hangingPunct="1"/>
            <a:r>
              <a:rPr dirty="0"/>
              <a:t>位置、大小、颜色等</a:t>
            </a:r>
          </a:p>
          <a:p>
            <a:pPr lvl="2" eaLnBrk="1" hangingPunct="1"/>
            <a:r>
              <a:rPr dirty="0"/>
              <a:t>对称性</a:t>
            </a:r>
          </a:p>
          <a:p>
            <a:pPr lvl="2" eaLnBrk="1" hangingPunct="1"/>
            <a:r>
              <a:rPr dirty="0" smtClean="0"/>
              <a:t>异常情况</a:t>
            </a:r>
            <a:endParaRPr lang="en-US" dirty="0" smtClean="0"/>
          </a:p>
          <a:p>
            <a:pPr lvl="1" eaLnBrk="1" hangingPunct="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王老师\乳房体位1.jpg"/>
          <p:cNvPicPr>
            <a:picLocks noChangeAspect="1" noChangeArrowheads="1"/>
          </p:cNvPicPr>
          <p:nvPr/>
        </p:nvPicPr>
        <p:blipFill>
          <a:blip r:embed="rId2"/>
          <a:srcRect b="13953"/>
          <a:stretch>
            <a:fillRect/>
          </a:stretch>
        </p:blipFill>
        <p:spPr bwMode="auto">
          <a:xfrm>
            <a:off x="5693097" y="1470889"/>
            <a:ext cx="3529406" cy="2643206"/>
          </a:xfrm>
          <a:prstGeom prst="rect">
            <a:avLst/>
          </a:prstGeom>
          <a:noFill/>
          <a:ln w="9525">
            <a:noFill/>
            <a:miter lim="800000"/>
            <a:headEnd/>
            <a:tailEnd/>
          </a:ln>
        </p:spPr>
      </p:pic>
    </p:spTree>
    <p:extLst>
      <p:ext uri="{BB962C8B-B14F-4D97-AF65-F5344CB8AC3E}">
        <p14:creationId xmlns:p14="http://schemas.microsoft.com/office/powerpoint/2010/main" val="1491997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胸壁、胸廓及乳房评估</a:t>
            </a:r>
          </a:p>
        </p:txBody>
      </p:sp>
      <p:sp>
        <p:nvSpPr>
          <p:cNvPr id="3" name="内容占位符 2"/>
          <p:cNvSpPr>
            <a:spLocks noGrp="1"/>
          </p:cNvSpPr>
          <p:nvPr>
            <p:ph idx="1"/>
          </p:nvPr>
        </p:nvSpPr>
        <p:spPr/>
        <p:txBody>
          <a:bodyPr/>
          <a:lstStyle/>
          <a:p>
            <a:pPr marL="0" indent="0">
              <a:buNone/>
            </a:pPr>
            <a:r>
              <a:rPr lang="zh-CN" altLang="en-US" dirty="0" smtClean="0"/>
              <a:t>（二）触诊</a:t>
            </a:r>
            <a:endParaRPr lang="en-US" altLang="zh-CN" dirty="0" smtClean="0"/>
          </a:p>
          <a:p>
            <a:pPr lvl="1" eaLnBrk="1" hangingPunct="1"/>
            <a:r>
              <a:rPr lang="zh-CN" altLang="en-US" dirty="0" smtClean="0"/>
              <a:t>触诊注意事项</a:t>
            </a:r>
            <a:endParaRPr lang="en-US" altLang="zh-CN" dirty="0" smtClean="0"/>
          </a:p>
          <a:p>
            <a:pPr lvl="2" eaLnBrk="1" hangingPunct="1"/>
            <a:r>
              <a:rPr dirty="0"/>
              <a:t>先健侧后患侧</a:t>
            </a:r>
          </a:p>
          <a:p>
            <a:pPr lvl="2" eaLnBrk="1" hangingPunct="1"/>
            <a:r>
              <a:rPr dirty="0"/>
              <a:t>指腹平放，轻施压力，以旋转或来回滑动触诊</a:t>
            </a:r>
          </a:p>
          <a:p>
            <a:pPr lvl="2" eaLnBrk="1" hangingPunct="1"/>
            <a:r>
              <a:rPr dirty="0"/>
              <a:t>顺序</a:t>
            </a:r>
          </a:p>
          <a:p>
            <a:pPr lvl="3" eaLnBrk="1" hangingPunct="1"/>
            <a:r>
              <a:rPr dirty="0"/>
              <a:t> 外上→ 外下→ 内下→ 内上，</a:t>
            </a:r>
            <a:r>
              <a:rPr dirty="0" smtClean="0"/>
              <a:t>最后触诊乳头</a:t>
            </a:r>
            <a:endParaRPr lang="en-US" dirty="0" smtClean="0"/>
          </a:p>
          <a:p>
            <a:pPr lvl="1" eaLnBrk="1" hangingPunct="1"/>
            <a:r>
              <a:rPr dirty="0" smtClean="0"/>
              <a:t>触诊手法</a:t>
            </a:r>
            <a:endParaRPr lang="en-US" dirty="0" smtClean="0"/>
          </a:p>
          <a:p>
            <a:pPr lvl="2" eaLnBrk="1" hangingPunct="1"/>
            <a:r>
              <a:rPr dirty="0"/>
              <a:t>滑动触诊</a:t>
            </a:r>
            <a:r>
              <a:rPr dirty="0" smtClean="0"/>
              <a:t> </a:t>
            </a:r>
            <a:endParaRPr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2050" name="对象 1"/>
          <p:cNvPicPr>
            <a:picLocks noChangeArrowheads="1"/>
          </p:cNvPicPr>
          <p:nvPr/>
        </p:nvPicPr>
        <p:blipFill>
          <a:blip r:embed="rId2"/>
          <a:srcRect t="64281" r="55286" b="-195"/>
          <a:stretch>
            <a:fillRect/>
          </a:stretch>
        </p:blipFill>
        <p:spPr bwMode="auto">
          <a:xfrm>
            <a:off x="5595934" y="4786323"/>
            <a:ext cx="1981200" cy="1500189"/>
          </a:xfrm>
          <a:prstGeom prst="rect">
            <a:avLst/>
          </a:prstGeom>
          <a:noFill/>
          <a:ln w="9525">
            <a:noFill/>
            <a:miter lim="800000"/>
            <a:headEnd/>
            <a:tailEnd/>
          </a:ln>
        </p:spPr>
      </p:pic>
      <p:pic>
        <p:nvPicPr>
          <p:cNvPr id="2051" name="图片 11" descr="乳头触诊"/>
          <p:cNvPicPr>
            <a:picLocks noChangeAspect="1" noChangeArrowheads="1"/>
          </p:cNvPicPr>
          <p:nvPr/>
        </p:nvPicPr>
        <p:blipFill>
          <a:blip r:embed="rId3"/>
          <a:srcRect/>
          <a:stretch>
            <a:fillRect/>
          </a:stretch>
        </p:blipFill>
        <p:spPr bwMode="auto">
          <a:xfrm>
            <a:off x="7739075" y="4572008"/>
            <a:ext cx="1838325" cy="1500188"/>
          </a:xfrm>
          <a:prstGeom prst="rect">
            <a:avLst/>
          </a:prstGeom>
          <a:noFill/>
          <a:ln w="9525">
            <a:noFill/>
            <a:miter lim="800000"/>
            <a:headEnd/>
            <a:tailEnd/>
          </a:ln>
        </p:spPr>
      </p:pic>
    </p:spTree>
    <p:extLst>
      <p:ext uri="{BB962C8B-B14F-4D97-AF65-F5344CB8AC3E}">
        <p14:creationId xmlns:p14="http://schemas.microsoft.com/office/powerpoint/2010/main" val="327381767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胸壁、胸廓及乳房评估</a:t>
            </a:r>
          </a:p>
        </p:txBody>
      </p:sp>
      <p:sp>
        <p:nvSpPr>
          <p:cNvPr id="3" name="内容占位符 2"/>
          <p:cNvSpPr>
            <a:spLocks noGrp="1"/>
          </p:cNvSpPr>
          <p:nvPr>
            <p:ph idx="1"/>
          </p:nvPr>
        </p:nvSpPr>
        <p:spPr>
          <a:xfrm>
            <a:off x="190500" y="1214422"/>
            <a:ext cx="7772882" cy="5033978"/>
          </a:xfrm>
        </p:spPr>
        <p:txBody>
          <a:bodyPr/>
          <a:lstStyle/>
          <a:p>
            <a:pPr lvl="1"/>
            <a:r>
              <a:rPr lang="zh-CN" altLang="en-US" dirty="0" smtClean="0"/>
              <a:t>触诊内容</a:t>
            </a:r>
            <a:endParaRPr lang="en-US" altLang="zh-CN" dirty="0" smtClean="0"/>
          </a:p>
          <a:p>
            <a:pPr lvl="2" eaLnBrk="1" hangingPunct="1"/>
            <a:r>
              <a:rPr altLang="en-US" dirty="0" smtClean="0"/>
              <a:t>质地与</a:t>
            </a:r>
            <a:r>
              <a:rPr lang="zh-CN" altLang="en-US" dirty="0" smtClean="0"/>
              <a:t>弹性</a:t>
            </a:r>
          </a:p>
          <a:p>
            <a:pPr lvl="2" eaLnBrk="1" hangingPunct="1"/>
            <a:r>
              <a:rPr lang="zh-CN" altLang="en-US" dirty="0" smtClean="0"/>
              <a:t>压痛</a:t>
            </a:r>
          </a:p>
          <a:p>
            <a:pPr lvl="2" eaLnBrk="1" hangingPunct="1"/>
            <a:r>
              <a:rPr lang="zh-CN" altLang="en-US" dirty="0" smtClean="0"/>
              <a:t>包块</a:t>
            </a:r>
          </a:p>
          <a:p>
            <a:pPr lvl="3" eaLnBrk="1" hangingPunct="1"/>
            <a:r>
              <a:rPr dirty="0" err="1"/>
              <a:t>部位、大小、形状、质地</a:t>
            </a:r>
            <a:r>
              <a:rPr dirty="0" smtClean="0"/>
              <a:t>、</a:t>
            </a:r>
            <a:endParaRPr lang="en-US" dirty="0" smtClean="0"/>
          </a:p>
          <a:p>
            <a:pPr marL="1371600" lvl="3" indent="0" eaLnBrk="1" hangingPunct="1">
              <a:buNone/>
            </a:pPr>
            <a:r>
              <a:rPr lang="en-US" dirty="0"/>
              <a:t> </a:t>
            </a:r>
            <a:r>
              <a:rPr lang="en-US" dirty="0" smtClean="0"/>
              <a:t> </a:t>
            </a:r>
            <a:r>
              <a:rPr dirty="0" err="1" smtClean="0"/>
              <a:t>压痛及活动度等</a:t>
            </a:r>
            <a:endParaRPr dirty="0"/>
          </a:p>
          <a:p>
            <a:pPr lvl="2" eaLnBrk="1" hangingPunct="1"/>
            <a:r>
              <a:rPr lang="zh-CN" altLang="en-US" dirty="0" smtClean="0"/>
              <a:t>分泌物</a:t>
            </a:r>
            <a:endParaRPr lang="en-US" altLang="zh-CN" dirty="0" smtClean="0"/>
          </a:p>
          <a:p>
            <a:pPr lvl="2" eaLnBrk="1" hangingPunct="1"/>
            <a:r>
              <a:rPr altLang="en-US" dirty="0"/>
              <a:t>淋巴结</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D:\教学\评估\图片\sun图\乳房包块3.jpg"/>
          <p:cNvPicPr>
            <a:picLocks noChangeAspect="1" noChangeArrowheads="1"/>
          </p:cNvPicPr>
          <p:nvPr/>
        </p:nvPicPr>
        <p:blipFill>
          <a:blip r:embed="rId2"/>
          <a:srcRect/>
          <a:stretch>
            <a:fillRect/>
          </a:stretch>
        </p:blipFill>
        <p:spPr bwMode="auto">
          <a:xfrm>
            <a:off x="7963382" y="1732764"/>
            <a:ext cx="2727649" cy="2110032"/>
          </a:xfrm>
          <a:prstGeom prst="rect">
            <a:avLst/>
          </a:prstGeom>
          <a:noFill/>
          <a:ln w="9525">
            <a:noFill/>
            <a:miter lim="800000"/>
            <a:headEnd/>
            <a:tailEnd/>
          </a:ln>
        </p:spPr>
      </p:pic>
    </p:spTree>
    <p:extLst>
      <p:ext uri="{BB962C8B-B14F-4D97-AF65-F5344CB8AC3E}">
        <p14:creationId xmlns:p14="http://schemas.microsoft.com/office/powerpoint/2010/main" val="104609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肺部及胸膜评估</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435846787"/>
              </p:ext>
            </p:extLst>
          </p:nvPr>
        </p:nvGraphicFramePr>
        <p:xfrm>
          <a:off x="1003140" y="2035330"/>
          <a:ext cx="9749740" cy="2903538"/>
        </p:xfrm>
        <a:graphic>
          <a:graphicData uri="http://schemas.openxmlformats.org/drawingml/2006/table">
            <a:tbl>
              <a:tblPr/>
              <a:tblGrid>
                <a:gridCol w="2492414"/>
                <a:gridCol w="2361236"/>
                <a:gridCol w="2274311"/>
                <a:gridCol w="2621779"/>
              </a:tblGrid>
              <a:tr h="847725">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200" b="0" i="0" u="none" strike="noStrike" cap="none" normalizeH="0" baseline="0" dirty="0" smtClean="0">
                          <a:ln>
                            <a:noFill/>
                          </a:ln>
                          <a:solidFill>
                            <a:srgbClr val="800000"/>
                          </a:solidFill>
                          <a:effectLst/>
                          <a:latin typeface="黑体" pitchFamily="2" charset="-122"/>
                          <a:ea typeface="黑体" pitchFamily="2" charset="-122"/>
                        </a:rPr>
                        <a:t>视诊</a:t>
                      </a:r>
                      <a:endParaRPr kumimoji="1" lang="en-US" altLang="zh-CN" sz="3200" b="0" i="0" u="none" strike="noStrike" cap="none" normalizeH="0" baseline="0" dirty="0" smtClean="0">
                        <a:ln>
                          <a:noFill/>
                        </a:ln>
                        <a:solidFill>
                          <a:srgbClr val="800000"/>
                        </a:solidFill>
                        <a:effectLst/>
                        <a:latin typeface="黑体" pitchFamily="2" charset="-122"/>
                        <a:ea typeface="黑体" pitchFamily="2" charset="-122"/>
                      </a:endParaRPr>
                    </a:p>
                  </a:txBody>
                  <a:tcPr marT="60960" marB="60960" anchor="ctr" horzOverflow="overflow">
                    <a:lnL cap="flat">
                      <a:noFill/>
                    </a:lnL>
                    <a:lnR>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200" b="0" i="0" u="none" strike="noStrike" cap="none" normalizeH="0" baseline="0" dirty="0" smtClean="0">
                          <a:ln>
                            <a:noFill/>
                          </a:ln>
                          <a:solidFill>
                            <a:srgbClr val="800000"/>
                          </a:solidFill>
                          <a:effectLst/>
                          <a:latin typeface="黑体" pitchFamily="2" charset="-122"/>
                          <a:ea typeface="黑体" pitchFamily="2" charset="-122"/>
                        </a:rPr>
                        <a:t>    触诊</a:t>
                      </a:r>
                      <a:endParaRPr kumimoji="1" lang="en-US" altLang="zh-CN" sz="3200" b="0" i="0" u="none" strike="noStrike" cap="none" normalizeH="0" baseline="0" dirty="0" smtClean="0">
                        <a:ln>
                          <a:noFill/>
                        </a:ln>
                        <a:solidFill>
                          <a:srgbClr val="800000"/>
                        </a:solidFill>
                        <a:effectLst/>
                        <a:latin typeface="黑体" pitchFamily="2" charset="-122"/>
                        <a:ea typeface="黑体" pitchFamily="2" charset="-122"/>
                      </a:endParaRPr>
                    </a:p>
                  </a:txBody>
                  <a:tcPr marT="60960" marB="60960" anchor="ctr" horzOverflow="overflow">
                    <a:lnL>
                      <a:noFill/>
                    </a:lnL>
                    <a:lnR>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200" b="0" i="0" u="none" strike="noStrike" cap="none" normalizeH="0" baseline="0" dirty="0" smtClean="0">
                          <a:ln>
                            <a:noFill/>
                          </a:ln>
                          <a:solidFill>
                            <a:srgbClr val="800000"/>
                          </a:solidFill>
                          <a:effectLst/>
                          <a:latin typeface="黑体" pitchFamily="2" charset="-122"/>
                          <a:ea typeface="黑体" pitchFamily="2" charset="-122"/>
                        </a:rPr>
                        <a:t>   叩诊</a:t>
                      </a:r>
                      <a:endParaRPr kumimoji="1" lang="en-US" altLang="zh-CN" sz="3200" b="0" i="0" u="none" strike="noStrike" cap="none" normalizeH="0" baseline="0" dirty="0" smtClean="0">
                        <a:ln>
                          <a:noFill/>
                        </a:ln>
                        <a:solidFill>
                          <a:srgbClr val="800000"/>
                        </a:solidFill>
                        <a:effectLst/>
                        <a:latin typeface="黑体" pitchFamily="2" charset="-122"/>
                        <a:ea typeface="黑体" pitchFamily="2" charset="-122"/>
                      </a:endParaRPr>
                    </a:p>
                  </a:txBody>
                  <a:tcPr marT="60960" marB="60960" anchor="ctr" horzOverflow="overflow">
                    <a:lnL>
                      <a:noFill/>
                    </a:lnL>
                    <a:lnR>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200" b="0" i="0" u="none" strike="noStrike" cap="none" normalizeH="0" baseline="0" dirty="0" smtClean="0">
                          <a:ln>
                            <a:noFill/>
                          </a:ln>
                          <a:solidFill>
                            <a:srgbClr val="800000"/>
                          </a:solidFill>
                          <a:effectLst/>
                          <a:latin typeface="黑体" pitchFamily="2" charset="-122"/>
                          <a:ea typeface="黑体" pitchFamily="2" charset="-122"/>
                        </a:rPr>
                        <a:t>   听诊</a:t>
                      </a:r>
                      <a:endParaRPr kumimoji="1" lang="en-US" altLang="zh-CN" sz="3200" b="0" i="0" u="none" strike="noStrike" cap="none" normalizeH="0" baseline="0" dirty="0" smtClean="0">
                        <a:ln>
                          <a:noFill/>
                        </a:ln>
                        <a:solidFill>
                          <a:srgbClr val="800000"/>
                        </a:solidFill>
                        <a:effectLst/>
                        <a:latin typeface="黑体" pitchFamily="2" charset="-122"/>
                        <a:ea typeface="黑体" pitchFamily="2" charset="-122"/>
                      </a:endParaRPr>
                    </a:p>
                  </a:txBody>
                  <a:tcPr marT="60960" marB="60960" anchor="ctr" horzOverflow="overflow">
                    <a:lnL>
                      <a:noFill/>
                    </a:lnL>
                    <a:lnR cap="flat">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r>
              <a:tr h="2055813">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呼吸运动类型</a:t>
                      </a:r>
                      <a:endParaRPr lang="en-US" altLang="zh-CN" sz="3000" dirty="0" smtClean="0">
                        <a:solidFill>
                          <a:srgbClr val="003300"/>
                        </a:solidFill>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000" b="0" i="1" u="none" strike="noStrike" cap="none" normalizeH="0" baseline="0" dirty="0" smtClean="0">
                          <a:ln>
                            <a:noFill/>
                          </a:ln>
                          <a:solidFill>
                            <a:srgbClr val="003300"/>
                          </a:solidFill>
                          <a:effectLst/>
                          <a:latin typeface="Tahoma" pitchFamily="34" charset="0"/>
                          <a:ea typeface="隶书" pitchFamily="49" charset="-122"/>
                        </a:rPr>
                        <a:t>呼吸频率</a:t>
                      </a:r>
                      <a:endParaRPr kumimoji="1" lang="en-US" altLang="zh-CN" sz="3000" b="0" i="1" u="none" strike="noStrike" cap="none" normalizeH="0" baseline="0" dirty="0" smtClean="0">
                        <a:ln>
                          <a:noFill/>
                        </a:ln>
                        <a:solidFill>
                          <a:srgbClr val="003300"/>
                        </a:solidFill>
                        <a:effectLst/>
                        <a:latin typeface="Tahoma" pitchFamily="34" charset="0"/>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000" b="0" i="1" u="none" strike="noStrike" cap="none" normalizeH="0" baseline="0" dirty="0" smtClean="0">
                          <a:ln>
                            <a:noFill/>
                          </a:ln>
                          <a:solidFill>
                            <a:srgbClr val="003300"/>
                          </a:solidFill>
                          <a:effectLst/>
                          <a:latin typeface="Tahoma" pitchFamily="34" charset="0"/>
                          <a:ea typeface="隶书" pitchFamily="49" charset="-122"/>
                        </a:rPr>
                        <a:t>呼吸幅度</a:t>
                      </a:r>
                      <a:endParaRPr kumimoji="1" lang="en-US" altLang="zh-CN" sz="3000" b="0" i="1" u="none" strike="noStrike" cap="none" normalizeH="0" baseline="0" dirty="0" smtClean="0">
                        <a:ln>
                          <a:noFill/>
                        </a:ln>
                        <a:solidFill>
                          <a:srgbClr val="003300"/>
                        </a:solidFill>
                        <a:effectLst/>
                        <a:latin typeface="Tahoma" pitchFamily="34" charset="0"/>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3000" b="0" i="1" u="none" strike="noStrike" cap="none" normalizeH="0" baseline="0" dirty="0" smtClean="0">
                          <a:ln>
                            <a:noFill/>
                          </a:ln>
                          <a:solidFill>
                            <a:srgbClr val="003300"/>
                          </a:solidFill>
                          <a:effectLst/>
                          <a:latin typeface="Tahoma" pitchFamily="34" charset="0"/>
                          <a:ea typeface="隶书" pitchFamily="49" charset="-122"/>
                        </a:rPr>
                        <a:t>呼吸节律</a:t>
                      </a:r>
                      <a:endParaRPr kumimoji="1" lang="zh-CN" altLang="en-US" sz="3000" b="0" i="1" u="none" strike="noStrike" cap="none" normalizeH="0" baseline="0" dirty="0" smtClean="0">
                        <a:ln>
                          <a:noFill/>
                        </a:ln>
                        <a:solidFill>
                          <a:srgbClr val="800000"/>
                        </a:solidFill>
                        <a:effectLst/>
                        <a:latin typeface="Tahoma" pitchFamily="34" charset="0"/>
                        <a:ea typeface="宋体" pitchFamily="2" charset="-122"/>
                      </a:endParaRPr>
                    </a:p>
                  </a:txBody>
                  <a:tcPr horzOverflow="overflow">
                    <a:lnL cap="flat">
                      <a:noFill/>
                    </a:lnL>
                    <a:lnR>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胸廓扩张度</a:t>
                      </a:r>
                      <a:endParaRPr lang="en-US" altLang="zh-CN" sz="3000" dirty="0" smtClean="0">
                        <a:solidFill>
                          <a:srgbClr val="003300"/>
                        </a:solidFill>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触觉语颤</a:t>
                      </a:r>
                      <a:endParaRPr lang="en-US" altLang="zh-CN" sz="3000" dirty="0" smtClean="0">
                        <a:solidFill>
                          <a:srgbClr val="003300"/>
                        </a:solidFill>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a:t>
                      </a:r>
                      <a:endParaRPr kumimoji="1" lang="zh-CN" altLang="en-US" sz="3000" b="0" i="0" u="none" strike="noStrike" cap="none" normalizeH="0" baseline="0" dirty="0" smtClean="0">
                        <a:ln>
                          <a:noFill/>
                        </a:ln>
                        <a:solidFill>
                          <a:srgbClr val="800000"/>
                        </a:solidFill>
                        <a:effectLst/>
                        <a:latin typeface="Tahoma" pitchFamily="34" charset="0"/>
                        <a:ea typeface="宋体" pitchFamily="2" charset="-122"/>
                      </a:endParaRPr>
                    </a:p>
                  </a:txBody>
                  <a:tcPr horzOverflow="overflow">
                    <a:lnL>
                      <a:noFill/>
                    </a:lnL>
                    <a:lnR>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叩诊音</a:t>
                      </a:r>
                      <a:endParaRPr lang="en-US" altLang="zh-CN" sz="3000" dirty="0" smtClean="0">
                        <a:solidFill>
                          <a:srgbClr val="003300"/>
                        </a:solidFill>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肺下界</a:t>
                      </a:r>
                      <a:endParaRPr kumimoji="1" lang="zh-CN" altLang="en-US" sz="3000" b="0" i="0" u="none" strike="noStrike" cap="none" normalizeH="0" baseline="0" dirty="0" smtClean="0">
                        <a:ln>
                          <a:noFill/>
                        </a:ln>
                        <a:solidFill>
                          <a:srgbClr val="000066"/>
                        </a:solidFill>
                        <a:effectLst/>
                        <a:latin typeface="Tahoma" pitchFamily="34" charset="0"/>
                        <a:ea typeface="宋体" pitchFamily="2" charset="-122"/>
                      </a:endParaRPr>
                    </a:p>
                  </a:txBody>
                  <a:tcPr horzOverflow="overflow">
                    <a:lnL>
                      <a:noFill/>
                    </a:lnL>
                    <a:lnR>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呼吸音</a:t>
                      </a:r>
                      <a:endParaRPr lang="en-US" altLang="zh-CN" sz="3000" dirty="0" smtClean="0">
                        <a:solidFill>
                          <a:srgbClr val="003300"/>
                        </a:solidFill>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啰音</a:t>
                      </a:r>
                      <a:endParaRPr lang="en-US" altLang="zh-CN" sz="3000" dirty="0" smtClean="0">
                        <a:solidFill>
                          <a:srgbClr val="003300"/>
                        </a:solidFill>
                        <a:ea typeface="隶书" pitchFamily="49" charset="-122"/>
                      </a:endParaRP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lang="zh-CN" altLang="en-US" sz="3000" dirty="0" smtClean="0">
                          <a:solidFill>
                            <a:srgbClr val="003300"/>
                          </a:solidFill>
                          <a:ea typeface="隶书" pitchFamily="49" charset="-122"/>
                        </a:rPr>
                        <a:t>  胸膜摩擦音</a:t>
                      </a:r>
                      <a:endParaRPr kumimoji="1" lang="zh-CN" altLang="en-US" sz="3000" b="0" i="0" u="none" strike="noStrike" cap="none" normalizeH="0" baseline="0" dirty="0" smtClean="0">
                        <a:ln>
                          <a:noFill/>
                        </a:ln>
                        <a:solidFill>
                          <a:srgbClr val="800000"/>
                        </a:solidFill>
                        <a:effectLst/>
                        <a:latin typeface="Tahoma" pitchFamily="34" charset="0"/>
                        <a:ea typeface="宋体" pitchFamily="2" charset="-122"/>
                      </a:endParaRPr>
                    </a:p>
                  </a:txBody>
                  <a:tcPr horzOverflow="overflow">
                    <a:lnL>
                      <a:noFill/>
                    </a:lnL>
                    <a:lnR cap="flat">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r>
            </a:tbl>
          </a:graphicData>
        </a:graphic>
      </p:graphicFrame>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2585015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zh-CN" altLang="en-US" dirty="0"/>
              <a:t>第三节  肺部及胸膜评估</a:t>
            </a:r>
            <a:endParaRPr lang="zh-CN" altLang="en-US" dirty="0" smtClean="0"/>
          </a:p>
        </p:txBody>
      </p:sp>
      <p:sp>
        <p:nvSpPr>
          <p:cNvPr id="17411" name="Rectangle 3" descr="Rectangle: Click to edit Master text styles&#10;Second level&#10;Third level&#10;Fourth level&#10;Fifth level"/>
          <p:cNvSpPr>
            <a:spLocks noGrp="1" noChangeArrowheads="1"/>
          </p:cNvSpPr>
          <p:nvPr>
            <p:ph type="body" idx="1"/>
          </p:nvPr>
        </p:nvSpPr>
        <p:spPr/>
        <p:txBody>
          <a:bodyPr/>
          <a:lstStyle/>
          <a:p>
            <a:pPr marL="0" indent="0" eaLnBrk="1" hangingPunct="1">
              <a:buNone/>
            </a:pPr>
            <a:endParaRPr lang="en-US" altLang="zh-CN" dirty="0" smtClean="0"/>
          </a:p>
          <a:p>
            <a:pPr eaLnBrk="1" hangingPunct="1"/>
            <a:r>
              <a:rPr lang="zh-CN" altLang="en-US" dirty="0" smtClean="0"/>
              <a:t>呼吸运动的类型</a:t>
            </a:r>
            <a:endParaRPr lang="en-US" altLang="zh-CN" dirty="0" smtClean="0"/>
          </a:p>
          <a:p>
            <a:pPr lvl="1" eaLnBrk="1" hangingPunct="1"/>
            <a:r>
              <a:rPr sz="3000" dirty="0"/>
              <a:t>正常人</a:t>
            </a:r>
            <a:endParaRPr lang="en-US" sz="3000" dirty="0"/>
          </a:p>
          <a:p>
            <a:pPr lvl="2" eaLnBrk="1" hangingPunct="1"/>
            <a:r>
              <a:rPr dirty="0" smtClean="0"/>
              <a:t>女性以胸式呼吸为主</a:t>
            </a:r>
            <a:endParaRPr dirty="0"/>
          </a:p>
          <a:p>
            <a:pPr lvl="2" eaLnBrk="1" hangingPunct="1"/>
            <a:r>
              <a:rPr dirty="0" smtClean="0"/>
              <a:t>男性、儿童以腹式呼吸为主</a:t>
            </a:r>
            <a:endParaRPr lang="en-US" dirty="0" smtClean="0"/>
          </a:p>
          <a:p>
            <a:pPr lvl="1" eaLnBrk="1" hangingPunct="1"/>
            <a:r>
              <a:rPr dirty="0" smtClean="0"/>
              <a:t>常见异常</a:t>
            </a:r>
            <a:endParaRPr lang="en-US" dirty="0" smtClean="0"/>
          </a:p>
          <a:p>
            <a:pPr lvl="2" eaLnBrk="1" hangingPunct="1"/>
            <a:r>
              <a:rPr dirty="0" smtClean="0"/>
              <a:t>胸式呼吸受限</a:t>
            </a:r>
            <a:endParaRPr lang="en-US" dirty="0" smtClean="0"/>
          </a:p>
          <a:p>
            <a:pPr lvl="3" eaLnBrk="1" hangingPunct="1"/>
            <a:r>
              <a:rPr dirty="0" smtClean="0"/>
              <a:t>胸膜炎、肋骨骨折等</a:t>
            </a:r>
            <a:endParaRPr lang="en-US" dirty="0" smtClean="0"/>
          </a:p>
          <a:p>
            <a:pPr lvl="2" eaLnBrk="1" hangingPunct="1"/>
            <a:r>
              <a:rPr dirty="0" smtClean="0"/>
              <a:t>腹式呼吸受限</a:t>
            </a:r>
            <a:endParaRPr lang="en-US" dirty="0" smtClean="0"/>
          </a:p>
          <a:p>
            <a:pPr lvl="3" eaLnBrk="1" hangingPunct="1"/>
            <a:r>
              <a:rPr dirty="0"/>
              <a:t>急性腹膜炎</a:t>
            </a:r>
            <a:r>
              <a:rPr dirty="0" smtClean="0"/>
              <a:t>、妊娠晚期等</a:t>
            </a:r>
            <a:endParaRPr lang="en-US" dirty="0" smtClean="0"/>
          </a:p>
        </p:txBody>
      </p:sp>
    </p:spTree>
    <p:extLst>
      <p:ext uri="{BB962C8B-B14F-4D97-AF65-F5344CB8AC3E}">
        <p14:creationId xmlns:p14="http://schemas.microsoft.com/office/powerpoint/2010/main" val="1740357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animEffect transition="in" filter="dissolve">
                                      <p:cBhvr>
                                        <p:cTn id="7" dur="5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eaLnBrk="1" hangingPunct="1"/>
            <a:r>
              <a:rPr lang="zh-CN" altLang="en-US" dirty="0" smtClean="0"/>
              <a:t>呼吸频率</a:t>
            </a:r>
            <a:endParaRPr lang="en-US" altLang="zh-CN" dirty="0" smtClean="0"/>
          </a:p>
          <a:p>
            <a:pPr lvl="1" eaLnBrk="1" hangingPunct="1"/>
            <a:r>
              <a:rPr dirty="0" smtClean="0"/>
              <a:t>正常成人</a:t>
            </a:r>
            <a:endParaRPr lang="en-US" dirty="0" smtClean="0"/>
          </a:p>
          <a:p>
            <a:pPr lvl="2" eaLnBrk="1" hangingPunct="1"/>
            <a:r>
              <a:rPr lang="en-US" dirty="0" smtClean="0"/>
              <a:t>16</a:t>
            </a:r>
            <a:r>
              <a:rPr dirty="0"/>
              <a:t>～</a:t>
            </a:r>
            <a:r>
              <a:rPr lang="en-US" dirty="0"/>
              <a:t>20</a:t>
            </a:r>
            <a:r>
              <a:rPr dirty="0"/>
              <a:t>次</a:t>
            </a:r>
            <a:r>
              <a:rPr lang="en-US" dirty="0"/>
              <a:t>/</a:t>
            </a:r>
            <a:r>
              <a:rPr dirty="0" smtClean="0"/>
              <a:t>分</a:t>
            </a:r>
            <a:endParaRPr lang="en-US" dirty="0" smtClean="0"/>
          </a:p>
          <a:p>
            <a:pPr lvl="1" eaLnBrk="1" hangingPunct="1"/>
            <a:r>
              <a:rPr sz="3000" dirty="0"/>
              <a:t>呼吸过速</a:t>
            </a:r>
            <a:endParaRPr lang="en-US" altLang="zh-CN" sz="3000" dirty="0"/>
          </a:p>
          <a:p>
            <a:pPr lvl="2" eaLnBrk="1" hangingPunct="1"/>
            <a:r>
              <a:rPr lang="en-US" altLang="zh-CN" sz="2400" dirty="0"/>
              <a:t>&gt;24 </a:t>
            </a:r>
            <a:r>
              <a:rPr sz="2400" dirty="0"/>
              <a:t>次</a:t>
            </a:r>
            <a:r>
              <a:rPr lang="en-US" altLang="zh-CN" sz="2400" dirty="0"/>
              <a:t>/ </a:t>
            </a:r>
            <a:r>
              <a:rPr sz="2400" dirty="0"/>
              <a:t>分 </a:t>
            </a:r>
          </a:p>
          <a:p>
            <a:pPr lvl="1" eaLnBrk="1" hangingPunct="1"/>
            <a:r>
              <a:rPr sz="3000" dirty="0"/>
              <a:t>呼吸过缓</a:t>
            </a:r>
            <a:endParaRPr lang="en-US" altLang="zh-CN" sz="3000" dirty="0"/>
          </a:p>
          <a:p>
            <a:pPr lvl="2" eaLnBrk="1" hangingPunct="1"/>
            <a:r>
              <a:rPr lang="en-US" altLang="zh-CN" sz="2400" dirty="0"/>
              <a:t>&lt;12 </a:t>
            </a:r>
            <a:r>
              <a:rPr sz="2400" dirty="0"/>
              <a:t>次</a:t>
            </a:r>
            <a:r>
              <a:rPr lang="en-US" altLang="zh-CN" sz="2400" dirty="0"/>
              <a:t>/ </a:t>
            </a:r>
            <a:r>
              <a:rPr sz="2400" dirty="0"/>
              <a:t>分</a:t>
            </a:r>
            <a:endParaRPr 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Freeform 5"/>
          <p:cNvSpPr>
            <a:spLocks/>
          </p:cNvSpPr>
          <p:nvPr/>
        </p:nvSpPr>
        <p:spPr bwMode="auto">
          <a:xfrm>
            <a:off x="5595935" y="2285992"/>
            <a:ext cx="1820863" cy="251222"/>
          </a:xfrm>
          <a:custGeom>
            <a:avLst/>
            <a:gdLst>
              <a:gd name="T0" fmla="*/ 0 w 2700"/>
              <a:gd name="T1" fmla="*/ 97 h 312"/>
              <a:gd name="T2" fmla="*/ 14 w 2700"/>
              <a:gd name="T3" fmla="*/ 0 h 312"/>
              <a:gd name="T4" fmla="*/ 28 w 2700"/>
              <a:gd name="T5" fmla="*/ 97 h 312"/>
              <a:gd name="T6" fmla="*/ 41 w 2700"/>
              <a:gd name="T7" fmla="*/ 0 h 312"/>
              <a:gd name="T8" fmla="*/ 55 w 2700"/>
              <a:gd name="T9" fmla="*/ 97 h 312"/>
              <a:gd name="T10" fmla="*/ 69 w 2700"/>
              <a:gd name="T11" fmla="*/ 0 h 312"/>
              <a:gd name="T12" fmla="*/ 83 w 2700"/>
              <a:gd name="T13" fmla="*/ 97 h 312"/>
              <a:gd name="T14" fmla="*/ 96 w 2700"/>
              <a:gd name="T15" fmla="*/ 0 h 312"/>
              <a:gd name="T16" fmla="*/ 110 w 2700"/>
              <a:gd name="T17" fmla="*/ 97 h 312"/>
              <a:gd name="T18" fmla="*/ 124 w 2700"/>
              <a:gd name="T19" fmla="*/ 0 h 312"/>
              <a:gd name="T20" fmla="*/ 138 w 2700"/>
              <a:gd name="T21" fmla="*/ 97 h 312"/>
              <a:gd name="T22" fmla="*/ 152 w 2700"/>
              <a:gd name="T23" fmla="*/ 0 h 312"/>
              <a:gd name="T24" fmla="*/ 166 w 2700"/>
              <a:gd name="T25" fmla="*/ 97 h 312"/>
              <a:gd name="T26" fmla="*/ 179 w 2700"/>
              <a:gd name="T27" fmla="*/ 0 h 312"/>
              <a:gd name="T28" fmla="*/ 193 w 2700"/>
              <a:gd name="T29" fmla="*/ 97 h 312"/>
              <a:gd name="T30" fmla="*/ 207 w 2700"/>
              <a:gd name="T31" fmla="*/ 0 h 3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00"/>
              <a:gd name="T49" fmla="*/ 0 h 312"/>
              <a:gd name="T50" fmla="*/ 2700 w 2700"/>
              <a:gd name="T51" fmla="*/ 312 h 3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00" h="312">
                <a:moveTo>
                  <a:pt x="0" y="312"/>
                </a:moveTo>
                <a:cubicBezTo>
                  <a:pt x="60" y="156"/>
                  <a:pt x="120" y="0"/>
                  <a:pt x="180" y="0"/>
                </a:cubicBezTo>
                <a:cubicBezTo>
                  <a:pt x="240" y="0"/>
                  <a:pt x="300" y="312"/>
                  <a:pt x="360" y="312"/>
                </a:cubicBezTo>
                <a:cubicBezTo>
                  <a:pt x="420" y="312"/>
                  <a:pt x="480" y="0"/>
                  <a:pt x="540" y="0"/>
                </a:cubicBezTo>
                <a:cubicBezTo>
                  <a:pt x="600" y="0"/>
                  <a:pt x="660" y="312"/>
                  <a:pt x="720" y="312"/>
                </a:cubicBezTo>
                <a:cubicBezTo>
                  <a:pt x="780" y="312"/>
                  <a:pt x="840" y="0"/>
                  <a:pt x="900" y="0"/>
                </a:cubicBezTo>
                <a:cubicBezTo>
                  <a:pt x="960" y="0"/>
                  <a:pt x="1020" y="312"/>
                  <a:pt x="1080" y="312"/>
                </a:cubicBezTo>
                <a:cubicBezTo>
                  <a:pt x="1140" y="312"/>
                  <a:pt x="1200" y="0"/>
                  <a:pt x="1260" y="0"/>
                </a:cubicBezTo>
                <a:cubicBezTo>
                  <a:pt x="1320" y="0"/>
                  <a:pt x="1380" y="312"/>
                  <a:pt x="1440" y="312"/>
                </a:cubicBezTo>
                <a:cubicBezTo>
                  <a:pt x="1500" y="312"/>
                  <a:pt x="1560" y="0"/>
                  <a:pt x="1620" y="0"/>
                </a:cubicBezTo>
                <a:cubicBezTo>
                  <a:pt x="1680" y="0"/>
                  <a:pt x="1740" y="312"/>
                  <a:pt x="1800" y="312"/>
                </a:cubicBezTo>
                <a:cubicBezTo>
                  <a:pt x="1860" y="312"/>
                  <a:pt x="1920" y="0"/>
                  <a:pt x="1980" y="0"/>
                </a:cubicBezTo>
                <a:cubicBezTo>
                  <a:pt x="2040" y="0"/>
                  <a:pt x="2100" y="312"/>
                  <a:pt x="2160" y="312"/>
                </a:cubicBezTo>
                <a:cubicBezTo>
                  <a:pt x="2220" y="312"/>
                  <a:pt x="2280" y="0"/>
                  <a:pt x="2340" y="0"/>
                </a:cubicBezTo>
                <a:cubicBezTo>
                  <a:pt x="2400" y="0"/>
                  <a:pt x="2460" y="312"/>
                  <a:pt x="2520" y="312"/>
                </a:cubicBezTo>
                <a:cubicBezTo>
                  <a:pt x="2580" y="312"/>
                  <a:pt x="2670" y="52"/>
                  <a:pt x="2700" y="0"/>
                </a:cubicBezTo>
              </a:path>
            </a:pathLst>
          </a:custGeom>
          <a:noFill/>
          <a:ln w="38100">
            <a:solidFill>
              <a:srgbClr val="FF3399"/>
            </a:solidFill>
            <a:round/>
            <a:headEnd/>
            <a:tailEnd/>
          </a:ln>
        </p:spPr>
        <p:txBody>
          <a:bodyPr/>
          <a:lstStyle/>
          <a:p>
            <a:endParaRPr lang="zh-CN" altLang="en-US"/>
          </a:p>
        </p:txBody>
      </p:sp>
      <p:sp>
        <p:nvSpPr>
          <p:cNvPr id="6" name="Freeform 59"/>
          <p:cNvSpPr>
            <a:spLocks/>
          </p:cNvSpPr>
          <p:nvPr/>
        </p:nvSpPr>
        <p:spPr bwMode="auto">
          <a:xfrm>
            <a:off x="6453191" y="3286125"/>
            <a:ext cx="1071569" cy="307187"/>
          </a:xfrm>
          <a:custGeom>
            <a:avLst/>
            <a:gdLst>
              <a:gd name="T0" fmla="*/ 0 w 2700"/>
              <a:gd name="T1" fmla="*/ 39 h 312"/>
              <a:gd name="T2" fmla="*/ 7 w 2700"/>
              <a:gd name="T3" fmla="*/ 0 h 312"/>
              <a:gd name="T4" fmla="*/ 13 w 2700"/>
              <a:gd name="T5" fmla="*/ 39 h 312"/>
              <a:gd name="T6" fmla="*/ 20 w 2700"/>
              <a:gd name="T7" fmla="*/ 0 h 312"/>
              <a:gd name="T8" fmla="*/ 27 w 2700"/>
              <a:gd name="T9" fmla="*/ 39 h 312"/>
              <a:gd name="T10" fmla="*/ 33 w 2700"/>
              <a:gd name="T11" fmla="*/ 0 h 312"/>
              <a:gd name="T12" fmla="*/ 40 w 2700"/>
              <a:gd name="T13" fmla="*/ 39 h 312"/>
              <a:gd name="T14" fmla="*/ 47 w 2700"/>
              <a:gd name="T15" fmla="*/ 0 h 312"/>
              <a:gd name="T16" fmla="*/ 53 w 2700"/>
              <a:gd name="T17" fmla="*/ 39 h 312"/>
              <a:gd name="T18" fmla="*/ 60 w 2700"/>
              <a:gd name="T19" fmla="*/ 0 h 312"/>
              <a:gd name="T20" fmla="*/ 67 w 2700"/>
              <a:gd name="T21" fmla="*/ 39 h 312"/>
              <a:gd name="T22" fmla="*/ 73 w 2700"/>
              <a:gd name="T23" fmla="*/ 0 h 312"/>
              <a:gd name="T24" fmla="*/ 80 w 2700"/>
              <a:gd name="T25" fmla="*/ 39 h 312"/>
              <a:gd name="T26" fmla="*/ 87 w 2700"/>
              <a:gd name="T27" fmla="*/ 0 h 312"/>
              <a:gd name="T28" fmla="*/ 93 w 2700"/>
              <a:gd name="T29" fmla="*/ 39 h 312"/>
              <a:gd name="T30" fmla="*/ 100 w 2700"/>
              <a:gd name="T31" fmla="*/ 0 h 3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00"/>
              <a:gd name="T49" fmla="*/ 0 h 312"/>
              <a:gd name="T50" fmla="*/ 2700 w 2700"/>
              <a:gd name="T51" fmla="*/ 312 h 3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00" h="312">
                <a:moveTo>
                  <a:pt x="0" y="312"/>
                </a:moveTo>
                <a:cubicBezTo>
                  <a:pt x="60" y="156"/>
                  <a:pt x="120" y="0"/>
                  <a:pt x="180" y="0"/>
                </a:cubicBezTo>
                <a:cubicBezTo>
                  <a:pt x="240" y="0"/>
                  <a:pt x="300" y="312"/>
                  <a:pt x="360" y="312"/>
                </a:cubicBezTo>
                <a:cubicBezTo>
                  <a:pt x="420" y="312"/>
                  <a:pt x="480" y="0"/>
                  <a:pt x="540" y="0"/>
                </a:cubicBezTo>
                <a:cubicBezTo>
                  <a:pt x="600" y="0"/>
                  <a:pt x="660" y="312"/>
                  <a:pt x="720" y="312"/>
                </a:cubicBezTo>
                <a:cubicBezTo>
                  <a:pt x="780" y="312"/>
                  <a:pt x="840" y="0"/>
                  <a:pt x="900" y="0"/>
                </a:cubicBezTo>
                <a:cubicBezTo>
                  <a:pt x="960" y="0"/>
                  <a:pt x="1020" y="312"/>
                  <a:pt x="1080" y="312"/>
                </a:cubicBezTo>
                <a:cubicBezTo>
                  <a:pt x="1140" y="312"/>
                  <a:pt x="1200" y="0"/>
                  <a:pt x="1260" y="0"/>
                </a:cubicBezTo>
                <a:cubicBezTo>
                  <a:pt x="1320" y="0"/>
                  <a:pt x="1380" y="312"/>
                  <a:pt x="1440" y="312"/>
                </a:cubicBezTo>
                <a:cubicBezTo>
                  <a:pt x="1500" y="312"/>
                  <a:pt x="1560" y="0"/>
                  <a:pt x="1620" y="0"/>
                </a:cubicBezTo>
                <a:cubicBezTo>
                  <a:pt x="1680" y="0"/>
                  <a:pt x="1740" y="312"/>
                  <a:pt x="1800" y="312"/>
                </a:cubicBezTo>
                <a:cubicBezTo>
                  <a:pt x="1860" y="312"/>
                  <a:pt x="1920" y="0"/>
                  <a:pt x="1980" y="0"/>
                </a:cubicBezTo>
                <a:cubicBezTo>
                  <a:pt x="2040" y="0"/>
                  <a:pt x="2100" y="312"/>
                  <a:pt x="2160" y="312"/>
                </a:cubicBezTo>
                <a:cubicBezTo>
                  <a:pt x="2220" y="312"/>
                  <a:pt x="2280" y="0"/>
                  <a:pt x="2340" y="0"/>
                </a:cubicBezTo>
                <a:cubicBezTo>
                  <a:pt x="2400" y="0"/>
                  <a:pt x="2460" y="312"/>
                  <a:pt x="2520" y="312"/>
                </a:cubicBezTo>
                <a:cubicBezTo>
                  <a:pt x="2580" y="312"/>
                  <a:pt x="2670" y="52"/>
                  <a:pt x="2700" y="0"/>
                </a:cubicBezTo>
              </a:path>
            </a:pathLst>
          </a:custGeom>
          <a:noFill/>
          <a:ln w="38100">
            <a:solidFill>
              <a:srgbClr val="FF3399"/>
            </a:solidFill>
            <a:round/>
            <a:headEnd/>
            <a:tailEnd/>
          </a:ln>
        </p:spPr>
        <p:txBody>
          <a:bodyPr/>
          <a:lstStyle/>
          <a:p>
            <a:endParaRPr lang="zh-CN" altLang="en-US"/>
          </a:p>
        </p:txBody>
      </p:sp>
      <p:sp>
        <p:nvSpPr>
          <p:cNvPr id="7" name="Freeform 60"/>
          <p:cNvSpPr>
            <a:spLocks/>
          </p:cNvSpPr>
          <p:nvPr/>
        </p:nvSpPr>
        <p:spPr bwMode="auto">
          <a:xfrm>
            <a:off x="5595936" y="3286125"/>
            <a:ext cx="1071569" cy="307187"/>
          </a:xfrm>
          <a:custGeom>
            <a:avLst/>
            <a:gdLst>
              <a:gd name="T0" fmla="*/ 0 w 2700"/>
              <a:gd name="T1" fmla="*/ 39 h 312"/>
              <a:gd name="T2" fmla="*/ 7 w 2700"/>
              <a:gd name="T3" fmla="*/ 0 h 312"/>
              <a:gd name="T4" fmla="*/ 13 w 2700"/>
              <a:gd name="T5" fmla="*/ 39 h 312"/>
              <a:gd name="T6" fmla="*/ 20 w 2700"/>
              <a:gd name="T7" fmla="*/ 0 h 312"/>
              <a:gd name="T8" fmla="*/ 27 w 2700"/>
              <a:gd name="T9" fmla="*/ 39 h 312"/>
              <a:gd name="T10" fmla="*/ 33 w 2700"/>
              <a:gd name="T11" fmla="*/ 0 h 312"/>
              <a:gd name="T12" fmla="*/ 40 w 2700"/>
              <a:gd name="T13" fmla="*/ 39 h 312"/>
              <a:gd name="T14" fmla="*/ 47 w 2700"/>
              <a:gd name="T15" fmla="*/ 0 h 312"/>
              <a:gd name="T16" fmla="*/ 53 w 2700"/>
              <a:gd name="T17" fmla="*/ 39 h 312"/>
              <a:gd name="T18" fmla="*/ 60 w 2700"/>
              <a:gd name="T19" fmla="*/ 0 h 312"/>
              <a:gd name="T20" fmla="*/ 67 w 2700"/>
              <a:gd name="T21" fmla="*/ 39 h 312"/>
              <a:gd name="T22" fmla="*/ 73 w 2700"/>
              <a:gd name="T23" fmla="*/ 0 h 312"/>
              <a:gd name="T24" fmla="*/ 80 w 2700"/>
              <a:gd name="T25" fmla="*/ 39 h 312"/>
              <a:gd name="T26" fmla="*/ 87 w 2700"/>
              <a:gd name="T27" fmla="*/ 0 h 312"/>
              <a:gd name="T28" fmla="*/ 93 w 2700"/>
              <a:gd name="T29" fmla="*/ 39 h 312"/>
              <a:gd name="T30" fmla="*/ 100 w 2700"/>
              <a:gd name="T31" fmla="*/ 0 h 31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00"/>
              <a:gd name="T49" fmla="*/ 0 h 312"/>
              <a:gd name="T50" fmla="*/ 2700 w 2700"/>
              <a:gd name="T51" fmla="*/ 312 h 31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00" h="312">
                <a:moveTo>
                  <a:pt x="0" y="312"/>
                </a:moveTo>
                <a:cubicBezTo>
                  <a:pt x="60" y="156"/>
                  <a:pt x="120" y="0"/>
                  <a:pt x="180" y="0"/>
                </a:cubicBezTo>
                <a:cubicBezTo>
                  <a:pt x="240" y="0"/>
                  <a:pt x="300" y="312"/>
                  <a:pt x="360" y="312"/>
                </a:cubicBezTo>
                <a:cubicBezTo>
                  <a:pt x="420" y="312"/>
                  <a:pt x="480" y="0"/>
                  <a:pt x="540" y="0"/>
                </a:cubicBezTo>
                <a:cubicBezTo>
                  <a:pt x="600" y="0"/>
                  <a:pt x="660" y="312"/>
                  <a:pt x="720" y="312"/>
                </a:cubicBezTo>
                <a:cubicBezTo>
                  <a:pt x="780" y="312"/>
                  <a:pt x="840" y="0"/>
                  <a:pt x="900" y="0"/>
                </a:cubicBezTo>
                <a:cubicBezTo>
                  <a:pt x="960" y="0"/>
                  <a:pt x="1020" y="312"/>
                  <a:pt x="1080" y="312"/>
                </a:cubicBezTo>
                <a:cubicBezTo>
                  <a:pt x="1140" y="312"/>
                  <a:pt x="1200" y="0"/>
                  <a:pt x="1260" y="0"/>
                </a:cubicBezTo>
                <a:cubicBezTo>
                  <a:pt x="1320" y="0"/>
                  <a:pt x="1380" y="312"/>
                  <a:pt x="1440" y="312"/>
                </a:cubicBezTo>
                <a:cubicBezTo>
                  <a:pt x="1500" y="312"/>
                  <a:pt x="1560" y="0"/>
                  <a:pt x="1620" y="0"/>
                </a:cubicBezTo>
                <a:cubicBezTo>
                  <a:pt x="1680" y="0"/>
                  <a:pt x="1740" y="312"/>
                  <a:pt x="1800" y="312"/>
                </a:cubicBezTo>
                <a:cubicBezTo>
                  <a:pt x="1860" y="312"/>
                  <a:pt x="1920" y="0"/>
                  <a:pt x="1980" y="0"/>
                </a:cubicBezTo>
                <a:cubicBezTo>
                  <a:pt x="2040" y="0"/>
                  <a:pt x="2100" y="312"/>
                  <a:pt x="2160" y="312"/>
                </a:cubicBezTo>
                <a:cubicBezTo>
                  <a:pt x="2220" y="312"/>
                  <a:pt x="2280" y="0"/>
                  <a:pt x="2340" y="0"/>
                </a:cubicBezTo>
                <a:cubicBezTo>
                  <a:pt x="2400" y="0"/>
                  <a:pt x="2460" y="312"/>
                  <a:pt x="2520" y="312"/>
                </a:cubicBezTo>
                <a:cubicBezTo>
                  <a:pt x="2580" y="312"/>
                  <a:pt x="2670" y="52"/>
                  <a:pt x="2700" y="0"/>
                </a:cubicBezTo>
              </a:path>
            </a:pathLst>
          </a:custGeom>
          <a:noFill/>
          <a:ln w="38100">
            <a:solidFill>
              <a:srgbClr val="FF3399"/>
            </a:solidFill>
            <a:round/>
            <a:headEnd/>
            <a:tailEnd/>
          </a:ln>
        </p:spPr>
        <p:txBody>
          <a:bodyPr/>
          <a:lstStyle/>
          <a:p>
            <a:endParaRPr lang="zh-CN" altLang="en-US"/>
          </a:p>
        </p:txBody>
      </p:sp>
      <p:sp>
        <p:nvSpPr>
          <p:cNvPr id="8" name="Freeform 13"/>
          <p:cNvSpPr>
            <a:spLocks/>
          </p:cNvSpPr>
          <p:nvPr/>
        </p:nvSpPr>
        <p:spPr bwMode="auto">
          <a:xfrm>
            <a:off x="5595934" y="4143380"/>
            <a:ext cx="2133600" cy="339330"/>
          </a:xfrm>
          <a:custGeom>
            <a:avLst/>
            <a:gdLst>
              <a:gd name="T0" fmla="*/ 0 w 1440"/>
              <a:gd name="T1" fmla="*/ 12 h 312"/>
              <a:gd name="T2" fmla="*/ 147 w 1440"/>
              <a:gd name="T3" fmla="*/ 0 h 312"/>
              <a:gd name="T4" fmla="*/ 293 w 1440"/>
              <a:gd name="T5" fmla="*/ 12 h 312"/>
              <a:gd name="T6" fmla="*/ 439 w 1440"/>
              <a:gd name="T7" fmla="*/ 0 h 312"/>
              <a:gd name="T8" fmla="*/ 585 w 1440"/>
              <a:gd name="T9" fmla="*/ 12 h 312"/>
              <a:gd name="T10" fmla="*/ 732 w 1440"/>
              <a:gd name="T11" fmla="*/ 0 h 312"/>
              <a:gd name="T12" fmla="*/ 878 w 1440"/>
              <a:gd name="T13" fmla="*/ 12 h 312"/>
              <a:gd name="T14" fmla="*/ 1025 w 1440"/>
              <a:gd name="T15" fmla="*/ 0 h 312"/>
              <a:gd name="T16" fmla="*/ 1170 w 1440"/>
              <a:gd name="T17" fmla="*/ 12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40"/>
              <a:gd name="T28" fmla="*/ 0 h 312"/>
              <a:gd name="T29" fmla="*/ 1440 w 1440"/>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40" h="312">
                <a:moveTo>
                  <a:pt x="0" y="312"/>
                </a:moveTo>
                <a:cubicBezTo>
                  <a:pt x="60" y="156"/>
                  <a:pt x="120" y="0"/>
                  <a:pt x="180" y="0"/>
                </a:cubicBezTo>
                <a:cubicBezTo>
                  <a:pt x="240" y="0"/>
                  <a:pt x="300" y="312"/>
                  <a:pt x="360" y="312"/>
                </a:cubicBezTo>
                <a:cubicBezTo>
                  <a:pt x="420" y="312"/>
                  <a:pt x="480" y="0"/>
                  <a:pt x="540" y="0"/>
                </a:cubicBezTo>
                <a:cubicBezTo>
                  <a:pt x="600" y="0"/>
                  <a:pt x="660" y="312"/>
                  <a:pt x="720" y="312"/>
                </a:cubicBezTo>
                <a:cubicBezTo>
                  <a:pt x="780" y="312"/>
                  <a:pt x="840" y="0"/>
                  <a:pt x="900" y="0"/>
                </a:cubicBezTo>
                <a:cubicBezTo>
                  <a:pt x="960" y="0"/>
                  <a:pt x="1020" y="312"/>
                  <a:pt x="1080" y="312"/>
                </a:cubicBezTo>
                <a:cubicBezTo>
                  <a:pt x="1140" y="312"/>
                  <a:pt x="1200" y="0"/>
                  <a:pt x="1260" y="0"/>
                </a:cubicBezTo>
                <a:cubicBezTo>
                  <a:pt x="1320" y="0"/>
                  <a:pt x="1410" y="260"/>
                  <a:pt x="1440" y="312"/>
                </a:cubicBezTo>
              </a:path>
            </a:pathLst>
          </a:custGeom>
          <a:noFill/>
          <a:ln w="38100">
            <a:solidFill>
              <a:srgbClr val="FF3399"/>
            </a:solidFill>
            <a:round/>
            <a:headEnd/>
            <a:tailEnd/>
          </a:ln>
        </p:spPr>
        <p:txBody>
          <a:bodyPr/>
          <a:lstStyle/>
          <a:p>
            <a:endParaRPr lang="zh-CN" altLang="en-US"/>
          </a:p>
        </p:txBody>
      </p:sp>
    </p:spTree>
    <p:extLst>
      <p:ext uri="{BB962C8B-B14F-4D97-AF65-F5344CB8AC3E}">
        <p14:creationId xmlns:p14="http://schemas.microsoft.com/office/powerpoint/2010/main" val="397292340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eaLnBrk="1" hangingPunct="1"/>
            <a:r>
              <a:rPr lang="zh-CN" altLang="en-US" dirty="0" smtClean="0"/>
              <a:t>呼吸幅度</a:t>
            </a:r>
            <a:endParaRPr lang="en-US" altLang="zh-CN" dirty="0" smtClean="0"/>
          </a:p>
          <a:p>
            <a:pPr lvl="1" eaLnBrk="1" hangingPunct="1"/>
            <a:r>
              <a:rPr dirty="0" smtClean="0"/>
              <a:t>呼吸浅快</a:t>
            </a:r>
            <a:endParaRPr lang="en-US" dirty="0" smtClean="0"/>
          </a:p>
          <a:p>
            <a:pPr lvl="2" eaLnBrk="1" hangingPunct="1"/>
            <a:r>
              <a:rPr dirty="0"/>
              <a:t>肺炎、</a:t>
            </a:r>
            <a:r>
              <a:rPr dirty="0" smtClean="0"/>
              <a:t>胸膜炎</a:t>
            </a:r>
            <a:r>
              <a:rPr dirty="0"/>
              <a:t>、胸腹腔积液或积气</a:t>
            </a:r>
            <a:r>
              <a:rPr dirty="0" smtClean="0"/>
              <a:t>等</a:t>
            </a:r>
            <a:endParaRPr lang="en-US" dirty="0" smtClean="0"/>
          </a:p>
          <a:p>
            <a:pPr lvl="1" eaLnBrk="1" hangingPunct="1"/>
            <a:r>
              <a:rPr dirty="0" smtClean="0"/>
              <a:t>呼吸深快</a:t>
            </a:r>
            <a:endParaRPr lang="en-US" dirty="0" smtClean="0"/>
          </a:p>
          <a:p>
            <a:pPr lvl="2" eaLnBrk="1" hangingPunct="1"/>
            <a:r>
              <a:rPr dirty="0" smtClean="0"/>
              <a:t>剧烈运动、情绪激动或过度紧张等</a:t>
            </a:r>
            <a:endParaRPr lang="en-US" dirty="0" smtClean="0"/>
          </a:p>
          <a:p>
            <a:pPr lvl="1" eaLnBrk="1" hangingPunct="1"/>
            <a:r>
              <a:rPr lang="zh-CN" altLang="en-US" dirty="0" smtClean="0"/>
              <a:t>呼吸深大</a:t>
            </a:r>
            <a:r>
              <a:rPr altLang="en-US" dirty="0" smtClean="0"/>
              <a:t>（</a:t>
            </a:r>
            <a:r>
              <a:rPr lang="en-US" sz="2600" dirty="0" err="1">
                <a:solidFill>
                  <a:srgbClr val="692AA2"/>
                </a:solidFill>
                <a:latin typeface="Arial" pitchFamily="34" charset="0"/>
              </a:rPr>
              <a:t>Kussmaul</a:t>
            </a:r>
            <a:r>
              <a:rPr sz="2600" dirty="0">
                <a:solidFill>
                  <a:srgbClr val="692AA2"/>
                </a:solidFill>
                <a:latin typeface="Arial" pitchFamily="34" charset="0"/>
              </a:rPr>
              <a:t>呼吸</a:t>
            </a:r>
            <a:r>
              <a:rPr altLang="en-US" dirty="0" smtClean="0"/>
              <a:t>）</a:t>
            </a:r>
            <a:endParaRPr lang="en-US" altLang="zh-CN" dirty="0" smtClean="0"/>
          </a:p>
          <a:p>
            <a:pPr lvl="2" eaLnBrk="1" hangingPunct="1"/>
            <a:r>
              <a:rPr dirty="0"/>
              <a:t>糖尿病酮症酸中毒、尿毒症酸中毒等</a:t>
            </a:r>
            <a:endParaRPr lang="zh-CN" altLang="en-US" dirty="0" smtClean="0"/>
          </a:p>
          <a:p>
            <a:pPr lvl="1" eaLnBrk="1" hangingPunct="1"/>
            <a:r>
              <a:rPr dirty="0" smtClean="0"/>
              <a:t>呼吸浅慢</a:t>
            </a:r>
            <a:endParaRPr lang="en-US" dirty="0" smtClean="0"/>
          </a:p>
          <a:p>
            <a:pPr lvl="2" eaLnBrk="1" hangingPunct="1"/>
            <a:r>
              <a:rPr dirty="0"/>
              <a:t>休克、昏迷等</a:t>
            </a:r>
            <a:endParaRPr 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4925148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一、视诊</a:t>
            </a:r>
            <a:endParaRPr lang="zh-CN" altLang="en-US" dirty="0"/>
          </a:p>
        </p:txBody>
      </p:sp>
      <p:sp>
        <p:nvSpPr>
          <p:cNvPr id="3" name="内容占位符 2"/>
          <p:cNvSpPr>
            <a:spLocks noGrp="1"/>
          </p:cNvSpPr>
          <p:nvPr>
            <p:ph idx="1"/>
          </p:nvPr>
        </p:nvSpPr>
        <p:spPr/>
        <p:txBody>
          <a:bodyPr/>
          <a:lstStyle/>
          <a:p>
            <a:pPr eaLnBrk="1" hangingPunct="1"/>
            <a:r>
              <a:rPr lang="zh-CN" altLang="en-US" dirty="0" smtClean="0"/>
              <a:t>呼吸节律</a:t>
            </a:r>
            <a:endParaRPr lang="en-US" altLang="zh-CN" dirty="0" smtClean="0"/>
          </a:p>
          <a:p>
            <a:pPr lvl="1"/>
            <a:r>
              <a:rPr dirty="0"/>
              <a:t>潮式 </a:t>
            </a:r>
            <a:r>
              <a:rPr lang="en-US" altLang="zh-CN" dirty="0"/>
              <a:t>(</a:t>
            </a:r>
            <a:r>
              <a:rPr lang="en-US" altLang="zh-CN" dirty="0" err="1"/>
              <a:t>Cheyne</a:t>
            </a:r>
            <a:r>
              <a:rPr lang="en-US" altLang="zh-CN" dirty="0"/>
              <a:t>-Stokes)</a:t>
            </a:r>
            <a:r>
              <a:rPr dirty="0" smtClean="0"/>
              <a:t>呼吸</a:t>
            </a:r>
            <a:endParaRPr lang="en-US" dirty="0" smtClean="0"/>
          </a:p>
          <a:p>
            <a:pPr lvl="2"/>
            <a:r>
              <a:rPr dirty="0" smtClean="0"/>
              <a:t>呼吸中枢的兴奋性</a:t>
            </a:r>
            <a:r>
              <a:rPr lang="zh-CN" altLang="en-US" b="1" dirty="0" smtClean="0">
                <a:solidFill>
                  <a:srgbClr val="FF0000"/>
                </a:solidFill>
                <a:latin typeface="宋体"/>
                <a:ea typeface="宋体"/>
              </a:rPr>
              <a:t>↓</a:t>
            </a:r>
            <a:endParaRPr lang="en-US" b="1" dirty="0">
              <a:solidFill>
                <a:srgbClr val="FF0000"/>
              </a:solidFill>
            </a:endParaRPr>
          </a:p>
          <a:p>
            <a:pPr lvl="1"/>
            <a:r>
              <a:rPr dirty="0" smtClean="0"/>
              <a:t>间停</a:t>
            </a:r>
            <a:r>
              <a:rPr lang="en-US" altLang="zh-CN" dirty="0"/>
              <a:t>(</a:t>
            </a:r>
            <a:r>
              <a:rPr lang="en-US" altLang="zh-CN" dirty="0" err="1"/>
              <a:t>Biot</a:t>
            </a:r>
            <a:r>
              <a:rPr lang="en-US" altLang="zh-CN" dirty="0" err="1">
                <a:latin typeface="Times New Roman" pitchFamily="18" charset="0"/>
              </a:rPr>
              <a:t>’</a:t>
            </a:r>
            <a:r>
              <a:rPr lang="en-US" altLang="zh-CN" dirty="0" err="1"/>
              <a:t>s</a:t>
            </a:r>
            <a:r>
              <a:rPr lang="en-US" altLang="zh-CN" dirty="0"/>
              <a:t> )</a:t>
            </a:r>
            <a:r>
              <a:rPr dirty="0" smtClean="0"/>
              <a:t>呼吸</a:t>
            </a:r>
            <a:endParaRPr lang="en-US" dirty="0" smtClean="0"/>
          </a:p>
          <a:p>
            <a:pPr lvl="2"/>
            <a:r>
              <a:rPr dirty="0"/>
              <a:t>临终前出现</a:t>
            </a:r>
            <a:endParaRPr lang="en-US" dirty="0" smtClean="0"/>
          </a:p>
          <a:p>
            <a:pPr lvl="1" eaLnBrk="1" hangingPunct="1"/>
            <a:r>
              <a:rPr dirty="0" smtClean="0"/>
              <a:t>双吸气呼吸</a:t>
            </a:r>
            <a:endParaRPr lang="en-US" dirty="0" smtClean="0"/>
          </a:p>
          <a:p>
            <a:pPr lvl="2" eaLnBrk="1" hangingPunct="1"/>
            <a:r>
              <a:rPr dirty="0"/>
              <a:t>颅内高压和脑疝前期</a:t>
            </a:r>
            <a:endParaRPr lang="en-US" dirty="0" smtClean="0"/>
          </a:p>
          <a:p>
            <a:pPr lvl="1" eaLnBrk="1" hangingPunct="1"/>
            <a:r>
              <a:rPr dirty="0" smtClean="0"/>
              <a:t>叹息样呼吸</a:t>
            </a:r>
            <a:endParaRPr lang="en-US" dirty="0" smtClean="0"/>
          </a:p>
          <a:p>
            <a:pPr lvl="2" eaLnBrk="1" hangingPunct="1"/>
            <a:r>
              <a:rPr dirty="0"/>
              <a:t>神经衰竭、</a:t>
            </a:r>
            <a:r>
              <a:rPr dirty="0" smtClean="0"/>
              <a:t>精神紧张或抑郁症</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pSp>
        <p:nvGrpSpPr>
          <p:cNvPr id="11" name="组合 10"/>
          <p:cNvGrpSpPr/>
          <p:nvPr/>
        </p:nvGrpSpPr>
        <p:grpSpPr>
          <a:xfrm>
            <a:off x="7453322" y="2285992"/>
            <a:ext cx="2643206" cy="357190"/>
            <a:chOff x="3505200" y="2555096"/>
            <a:chExt cx="2740172" cy="514350"/>
          </a:xfrm>
        </p:grpSpPr>
        <p:sp>
          <p:nvSpPr>
            <p:cNvPr id="5" name="Freeform 44"/>
            <p:cNvSpPr>
              <a:spLocks/>
            </p:cNvSpPr>
            <p:nvPr/>
          </p:nvSpPr>
          <p:spPr bwMode="auto">
            <a:xfrm>
              <a:off x="3636818" y="2555096"/>
              <a:ext cx="1184564" cy="514350"/>
            </a:xfrm>
            <a:custGeom>
              <a:avLst/>
              <a:gdLst>
                <a:gd name="T0" fmla="*/ 0 w 3240"/>
                <a:gd name="T1" fmla="*/ 806 h 1456"/>
                <a:gd name="T2" fmla="*/ 180 w 3240"/>
                <a:gd name="T3" fmla="*/ 650 h 1456"/>
                <a:gd name="T4" fmla="*/ 360 w 3240"/>
                <a:gd name="T5" fmla="*/ 806 h 1456"/>
                <a:gd name="T6" fmla="*/ 540 w 3240"/>
                <a:gd name="T7" fmla="*/ 494 h 1456"/>
                <a:gd name="T8" fmla="*/ 720 w 3240"/>
                <a:gd name="T9" fmla="*/ 962 h 1456"/>
                <a:gd name="T10" fmla="*/ 900 w 3240"/>
                <a:gd name="T11" fmla="*/ 338 h 1456"/>
                <a:gd name="T12" fmla="*/ 1080 w 3240"/>
                <a:gd name="T13" fmla="*/ 1118 h 1456"/>
                <a:gd name="T14" fmla="*/ 1260 w 3240"/>
                <a:gd name="T15" fmla="*/ 338 h 1456"/>
                <a:gd name="T16" fmla="*/ 1440 w 3240"/>
                <a:gd name="T17" fmla="*/ 1274 h 1456"/>
                <a:gd name="T18" fmla="*/ 1620 w 3240"/>
                <a:gd name="T19" fmla="*/ 182 h 1456"/>
                <a:gd name="T20" fmla="*/ 1800 w 3240"/>
                <a:gd name="T21" fmla="*/ 1430 h 1456"/>
                <a:gd name="T22" fmla="*/ 1980 w 3240"/>
                <a:gd name="T23" fmla="*/ 26 h 1456"/>
                <a:gd name="T24" fmla="*/ 2160 w 3240"/>
                <a:gd name="T25" fmla="*/ 1274 h 1456"/>
                <a:gd name="T26" fmla="*/ 2340 w 3240"/>
                <a:gd name="T27" fmla="*/ 182 h 1456"/>
                <a:gd name="T28" fmla="*/ 2520 w 3240"/>
                <a:gd name="T29" fmla="*/ 1118 h 1456"/>
                <a:gd name="T30" fmla="*/ 2700 w 3240"/>
                <a:gd name="T31" fmla="*/ 494 h 1456"/>
                <a:gd name="T32" fmla="*/ 2880 w 3240"/>
                <a:gd name="T33" fmla="*/ 962 h 1456"/>
                <a:gd name="T34" fmla="*/ 3060 w 3240"/>
                <a:gd name="T35" fmla="*/ 650 h 1456"/>
                <a:gd name="T36" fmla="*/ 3240 w 3240"/>
                <a:gd name="T37" fmla="*/ 806 h 14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40"/>
                <a:gd name="T58" fmla="*/ 0 h 1456"/>
                <a:gd name="T59" fmla="*/ 3240 w 3240"/>
                <a:gd name="T60" fmla="*/ 1456 h 14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40" h="1456">
                  <a:moveTo>
                    <a:pt x="0" y="806"/>
                  </a:moveTo>
                  <a:cubicBezTo>
                    <a:pt x="60" y="728"/>
                    <a:pt x="120" y="650"/>
                    <a:pt x="180" y="650"/>
                  </a:cubicBezTo>
                  <a:cubicBezTo>
                    <a:pt x="240" y="650"/>
                    <a:pt x="300" y="832"/>
                    <a:pt x="360" y="806"/>
                  </a:cubicBezTo>
                  <a:cubicBezTo>
                    <a:pt x="420" y="780"/>
                    <a:pt x="480" y="468"/>
                    <a:pt x="540" y="494"/>
                  </a:cubicBezTo>
                  <a:cubicBezTo>
                    <a:pt x="600" y="520"/>
                    <a:pt x="660" y="988"/>
                    <a:pt x="720" y="962"/>
                  </a:cubicBezTo>
                  <a:cubicBezTo>
                    <a:pt x="780" y="936"/>
                    <a:pt x="840" y="312"/>
                    <a:pt x="900" y="338"/>
                  </a:cubicBezTo>
                  <a:cubicBezTo>
                    <a:pt x="960" y="364"/>
                    <a:pt x="1020" y="1118"/>
                    <a:pt x="1080" y="1118"/>
                  </a:cubicBezTo>
                  <a:cubicBezTo>
                    <a:pt x="1140" y="1118"/>
                    <a:pt x="1200" y="312"/>
                    <a:pt x="1260" y="338"/>
                  </a:cubicBezTo>
                  <a:cubicBezTo>
                    <a:pt x="1320" y="364"/>
                    <a:pt x="1380" y="1300"/>
                    <a:pt x="1440" y="1274"/>
                  </a:cubicBezTo>
                  <a:cubicBezTo>
                    <a:pt x="1500" y="1248"/>
                    <a:pt x="1560" y="156"/>
                    <a:pt x="1620" y="182"/>
                  </a:cubicBezTo>
                  <a:cubicBezTo>
                    <a:pt x="1680" y="208"/>
                    <a:pt x="1740" y="1456"/>
                    <a:pt x="1800" y="1430"/>
                  </a:cubicBezTo>
                  <a:cubicBezTo>
                    <a:pt x="1860" y="1404"/>
                    <a:pt x="1920" y="52"/>
                    <a:pt x="1980" y="26"/>
                  </a:cubicBezTo>
                  <a:cubicBezTo>
                    <a:pt x="2040" y="0"/>
                    <a:pt x="2100" y="1248"/>
                    <a:pt x="2160" y="1274"/>
                  </a:cubicBezTo>
                  <a:cubicBezTo>
                    <a:pt x="2220" y="1300"/>
                    <a:pt x="2280" y="208"/>
                    <a:pt x="2340" y="182"/>
                  </a:cubicBezTo>
                  <a:cubicBezTo>
                    <a:pt x="2400" y="156"/>
                    <a:pt x="2460" y="1066"/>
                    <a:pt x="2520" y="1118"/>
                  </a:cubicBezTo>
                  <a:cubicBezTo>
                    <a:pt x="2580" y="1170"/>
                    <a:pt x="2640" y="520"/>
                    <a:pt x="2700" y="494"/>
                  </a:cubicBezTo>
                  <a:cubicBezTo>
                    <a:pt x="2760" y="468"/>
                    <a:pt x="2820" y="936"/>
                    <a:pt x="2880" y="962"/>
                  </a:cubicBezTo>
                  <a:cubicBezTo>
                    <a:pt x="2940" y="988"/>
                    <a:pt x="3000" y="676"/>
                    <a:pt x="3060" y="650"/>
                  </a:cubicBezTo>
                  <a:cubicBezTo>
                    <a:pt x="3120" y="624"/>
                    <a:pt x="3210" y="780"/>
                    <a:pt x="3240" y="806"/>
                  </a:cubicBezTo>
                </a:path>
              </a:pathLst>
            </a:custGeom>
            <a:noFill/>
            <a:ln w="38100">
              <a:solidFill>
                <a:srgbClr val="FF3399"/>
              </a:solidFill>
              <a:round/>
              <a:headEnd/>
              <a:tailEnd/>
            </a:ln>
          </p:spPr>
          <p:txBody>
            <a:bodyPr/>
            <a:lstStyle/>
            <a:p>
              <a:endParaRPr lang="zh-CN" altLang="en-US"/>
            </a:p>
          </p:txBody>
        </p:sp>
        <p:sp>
          <p:nvSpPr>
            <p:cNvPr id="6" name="Line 46"/>
            <p:cNvSpPr>
              <a:spLocks noChangeShapeType="1"/>
            </p:cNvSpPr>
            <p:nvPr/>
          </p:nvSpPr>
          <p:spPr bwMode="auto">
            <a:xfrm>
              <a:off x="4821382" y="2839825"/>
              <a:ext cx="131618" cy="0"/>
            </a:xfrm>
            <a:prstGeom prst="line">
              <a:avLst/>
            </a:prstGeom>
            <a:noFill/>
            <a:ln w="38100">
              <a:solidFill>
                <a:srgbClr val="FF3399"/>
              </a:solidFill>
              <a:round/>
              <a:headEnd/>
              <a:tailEnd/>
            </a:ln>
          </p:spPr>
          <p:txBody>
            <a:bodyPr/>
            <a:lstStyle/>
            <a:p>
              <a:endParaRPr lang="zh-CN" altLang="en-US"/>
            </a:p>
          </p:txBody>
        </p:sp>
        <p:sp>
          <p:nvSpPr>
            <p:cNvPr id="7" name="Line 47"/>
            <p:cNvSpPr>
              <a:spLocks noChangeShapeType="1"/>
            </p:cNvSpPr>
            <p:nvPr/>
          </p:nvSpPr>
          <p:spPr bwMode="auto">
            <a:xfrm>
              <a:off x="3505200" y="2839825"/>
              <a:ext cx="131618" cy="0"/>
            </a:xfrm>
            <a:prstGeom prst="line">
              <a:avLst/>
            </a:prstGeom>
            <a:noFill/>
            <a:ln w="38100">
              <a:solidFill>
                <a:srgbClr val="FF3399"/>
              </a:solidFill>
              <a:round/>
              <a:headEnd/>
              <a:tailEnd/>
            </a:ln>
          </p:spPr>
          <p:txBody>
            <a:bodyPr/>
            <a:lstStyle/>
            <a:p>
              <a:endParaRPr lang="zh-CN" altLang="en-US"/>
            </a:p>
          </p:txBody>
        </p:sp>
        <p:sp>
          <p:nvSpPr>
            <p:cNvPr id="8" name="Freeform 49"/>
            <p:cNvSpPr>
              <a:spLocks/>
            </p:cNvSpPr>
            <p:nvPr/>
          </p:nvSpPr>
          <p:spPr bwMode="auto">
            <a:xfrm>
              <a:off x="4929190" y="2555096"/>
              <a:ext cx="1184564" cy="514350"/>
            </a:xfrm>
            <a:custGeom>
              <a:avLst/>
              <a:gdLst>
                <a:gd name="T0" fmla="*/ 0 w 3240"/>
                <a:gd name="T1" fmla="*/ 806 h 1456"/>
                <a:gd name="T2" fmla="*/ 180 w 3240"/>
                <a:gd name="T3" fmla="*/ 650 h 1456"/>
                <a:gd name="T4" fmla="*/ 360 w 3240"/>
                <a:gd name="T5" fmla="*/ 806 h 1456"/>
                <a:gd name="T6" fmla="*/ 540 w 3240"/>
                <a:gd name="T7" fmla="*/ 494 h 1456"/>
                <a:gd name="T8" fmla="*/ 720 w 3240"/>
                <a:gd name="T9" fmla="*/ 962 h 1456"/>
                <a:gd name="T10" fmla="*/ 900 w 3240"/>
                <a:gd name="T11" fmla="*/ 338 h 1456"/>
                <a:gd name="T12" fmla="*/ 1080 w 3240"/>
                <a:gd name="T13" fmla="*/ 1118 h 1456"/>
                <a:gd name="T14" fmla="*/ 1260 w 3240"/>
                <a:gd name="T15" fmla="*/ 338 h 1456"/>
                <a:gd name="T16" fmla="*/ 1440 w 3240"/>
                <a:gd name="T17" fmla="*/ 1274 h 1456"/>
                <a:gd name="T18" fmla="*/ 1620 w 3240"/>
                <a:gd name="T19" fmla="*/ 182 h 1456"/>
                <a:gd name="T20" fmla="*/ 1800 w 3240"/>
                <a:gd name="T21" fmla="*/ 1430 h 1456"/>
                <a:gd name="T22" fmla="*/ 1980 w 3240"/>
                <a:gd name="T23" fmla="*/ 26 h 1456"/>
                <a:gd name="T24" fmla="*/ 2160 w 3240"/>
                <a:gd name="T25" fmla="*/ 1274 h 1456"/>
                <a:gd name="T26" fmla="*/ 2340 w 3240"/>
                <a:gd name="T27" fmla="*/ 182 h 1456"/>
                <a:gd name="T28" fmla="*/ 2520 w 3240"/>
                <a:gd name="T29" fmla="*/ 1118 h 1456"/>
                <a:gd name="T30" fmla="*/ 2700 w 3240"/>
                <a:gd name="T31" fmla="*/ 494 h 1456"/>
                <a:gd name="T32" fmla="*/ 2880 w 3240"/>
                <a:gd name="T33" fmla="*/ 962 h 1456"/>
                <a:gd name="T34" fmla="*/ 3060 w 3240"/>
                <a:gd name="T35" fmla="*/ 650 h 1456"/>
                <a:gd name="T36" fmla="*/ 3240 w 3240"/>
                <a:gd name="T37" fmla="*/ 806 h 14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240"/>
                <a:gd name="T58" fmla="*/ 0 h 1456"/>
                <a:gd name="T59" fmla="*/ 3240 w 3240"/>
                <a:gd name="T60" fmla="*/ 1456 h 14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240" h="1456">
                  <a:moveTo>
                    <a:pt x="0" y="806"/>
                  </a:moveTo>
                  <a:cubicBezTo>
                    <a:pt x="60" y="728"/>
                    <a:pt x="120" y="650"/>
                    <a:pt x="180" y="650"/>
                  </a:cubicBezTo>
                  <a:cubicBezTo>
                    <a:pt x="240" y="650"/>
                    <a:pt x="300" y="832"/>
                    <a:pt x="360" y="806"/>
                  </a:cubicBezTo>
                  <a:cubicBezTo>
                    <a:pt x="420" y="780"/>
                    <a:pt x="480" y="468"/>
                    <a:pt x="540" y="494"/>
                  </a:cubicBezTo>
                  <a:cubicBezTo>
                    <a:pt x="600" y="520"/>
                    <a:pt x="660" y="988"/>
                    <a:pt x="720" y="962"/>
                  </a:cubicBezTo>
                  <a:cubicBezTo>
                    <a:pt x="780" y="936"/>
                    <a:pt x="840" y="312"/>
                    <a:pt x="900" y="338"/>
                  </a:cubicBezTo>
                  <a:cubicBezTo>
                    <a:pt x="960" y="364"/>
                    <a:pt x="1020" y="1118"/>
                    <a:pt x="1080" y="1118"/>
                  </a:cubicBezTo>
                  <a:cubicBezTo>
                    <a:pt x="1140" y="1118"/>
                    <a:pt x="1200" y="312"/>
                    <a:pt x="1260" y="338"/>
                  </a:cubicBezTo>
                  <a:cubicBezTo>
                    <a:pt x="1320" y="364"/>
                    <a:pt x="1380" y="1300"/>
                    <a:pt x="1440" y="1274"/>
                  </a:cubicBezTo>
                  <a:cubicBezTo>
                    <a:pt x="1500" y="1248"/>
                    <a:pt x="1560" y="156"/>
                    <a:pt x="1620" y="182"/>
                  </a:cubicBezTo>
                  <a:cubicBezTo>
                    <a:pt x="1680" y="208"/>
                    <a:pt x="1740" y="1456"/>
                    <a:pt x="1800" y="1430"/>
                  </a:cubicBezTo>
                  <a:cubicBezTo>
                    <a:pt x="1860" y="1404"/>
                    <a:pt x="1920" y="52"/>
                    <a:pt x="1980" y="26"/>
                  </a:cubicBezTo>
                  <a:cubicBezTo>
                    <a:pt x="2040" y="0"/>
                    <a:pt x="2100" y="1248"/>
                    <a:pt x="2160" y="1274"/>
                  </a:cubicBezTo>
                  <a:cubicBezTo>
                    <a:pt x="2220" y="1300"/>
                    <a:pt x="2280" y="208"/>
                    <a:pt x="2340" y="182"/>
                  </a:cubicBezTo>
                  <a:cubicBezTo>
                    <a:pt x="2400" y="156"/>
                    <a:pt x="2460" y="1066"/>
                    <a:pt x="2520" y="1118"/>
                  </a:cubicBezTo>
                  <a:cubicBezTo>
                    <a:pt x="2580" y="1170"/>
                    <a:pt x="2640" y="520"/>
                    <a:pt x="2700" y="494"/>
                  </a:cubicBezTo>
                  <a:cubicBezTo>
                    <a:pt x="2760" y="468"/>
                    <a:pt x="2820" y="936"/>
                    <a:pt x="2880" y="962"/>
                  </a:cubicBezTo>
                  <a:cubicBezTo>
                    <a:pt x="2940" y="988"/>
                    <a:pt x="3000" y="676"/>
                    <a:pt x="3060" y="650"/>
                  </a:cubicBezTo>
                  <a:cubicBezTo>
                    <a:pt x="3120" y="624"/>
                    <a:pt x="3210" y="780"/>
                    <a:pt x="3240" y="806"/>
                  </a:cubicBezTo>
                </a:path>
              </a:pathLst>
            </a:custGeom>
            <a:noFill/>
            <a:ln w="38100">
              <a:solidFill>
                <a:srgbClr val="FF3399"/>
              </a:solidFill>
              <a:round/>
              <a:headEnd/>
              <a:tailEnd/>
            </a:ln>
          </p:spPr>
          <p:txBody>
            <a:bodyPr/>
            <a:lstStyle/>
            <a:p>
              <a:endParaRPr lang="zh-CN" altLang="en-US"/>
            </a:p>
          </p:txBody>
        </p:sp>
        <p:sp>
          <p:nvSpPr>
            <p:cNvPr id="9" name="Line 51"/>
            <p:cNvSpPr>
              <a:spLocks noChangeShapeType="1"/>
            </p:cNvSpPr>
            <p:nvPr/>
          </p:nvSpPr>
          <p:spPr bwMode="auto">
            <a:xfrm>
              <a:off x="6113754" y="2839825"/>
              <a:ext cx="131618" cy="0"/>
            </a:xfrm>
            <a:prstGeom prst="line">
              <a:avLst/>
            </a:prstGeom>
            <a:noFill/>
            <a:ln w="38100">
              <a:solidFill>
                <a:srgbClr val="FF3399"/>
              </a:solidFill>
              <a:round/>
              <a:headEnd/>
              <a:tailEnd/>
            </a:ln>
          </p:spPr>
          <p:txBody>
            <a:bodyPr/>
            <a:lstStyle/>
            <a:p>
              <a:endParaRPr lang="zh-CN" altLang="en-US"/>
            </a:p>
          </p:txBody>
        </p:sp>
      </p:grpSp>
      <p:grpSp>
        <p:nvGrpSpPr>
          <p:cNvPr id="28" name="组合 27"/>
          <p:cNvGrpSpPr/>
          <p:nvPr/>
        </p:nvGrpSpPr>
        <p:grpSpPr>
          <a:xfrm>
            <a:off x="7667637" y="3071811"/>
            <a:ext cx="2338793" cy="360877"/>
            <a:chOff x="6390861" y="1571612"/>
            <a:chExt cx="2338793" cy="360877"/>
          </a:xfrm>
        </p:grpSpPr>
        <p:pic>
          <p:nvPicPr>
            <p:cNvPr id="14" name="Picture 5" descr="C:\Documents and Settings\think.LENOVO-1E35F704\桌面\图片1.png"/>
            <p:cNvPicPr>
              <a:picLocks noChangeAspect="1" noChangeArrowheads="1"/>
            </p:cNvPicPr>
            <p:nvPr/>
          </p:nvPicPr>
          <p:blipFill>
            <a:blip r:embed="rId2"/>
            <a:srcRect/>
            <a:stretch>
              <a:fillRect/>
            </a:stretch>
          </p:blipFill>
          <p:spPr bwMode="auto">
            <a:xfrm>
              <a:off x="7796945" y="1586316"/>
              <a:ext cx="208929" cy="346173"/>
            </a:xfrm>
            <a:prstGeom prst="rect">
              <a:avLst/>
            </a:prstGeom>
            <a:noFill/>
          </p:spPr>
        </p:pic>
        <p:grpSp>
          <p:nvGrpSpPr>
            <p:cNvPr id="27" name="组合 26"/>
            <p:cNvGrpSpPr/>
            <p:nvPr/>
          </p:nvGrpSpPr>
          <p:grpSpPr>
            <a:xfrm>
              <a:off x="6390861" y="1571612"/>
              <a:ext cx="2338793" cy="360877"/>
              <a:chOff x="6390861" y="1571612"/>
              <a:chExt cx="2338793" cy="360877"/>
            </a:xfrm>
          </p:grpSpPr>
          <p:grpSp>
            <p:nvGrpSpPr>
              <p:cNvPr id="26" name="组合 25"/>
              <p:cNvGrpSpPr/>
              <p:nvPr/>
            </p:nvGrpSpPr>
            <p:grpSpPr>
              <a:xfrm>
                <a:off x="6390861" y="1571612"/>
                <a:ext cx="1470258" cy="360877"/>
                <a:chOff x="6390861" y="1571612"/>
                <a:chExt cx="1470258" cy="360877"/>
              </a:xfrm>
            </p:grpSpPr>
            <p:pic>
              <p:nvPicPr>
                <p:cNvPr id="12" name="Picture 5" descr="C:\Documents and Settings\think.LENOVO-1E35F704\桌面\图片1.png"/>
                <p:cNvPicPr>
                  <a:picLocks noChangeAspect="1" noChangeArrowheads="1"/>
                </p:cNvPicPr>
                <p:nvPr/>
              </p:nvPicPr>
              <p:blipFill>
                <a:blip r:embed="rId3"/>
                <a:srcRect/>
                <a:stretch>
                  <a:fillRect/>
                </a:stretch>
              </p:blipFill>
              <p:spPr bwMode="auto">
                <a:xfrm>
                  <a:off x="6678470" y="1571612"/>
                  <a:ext cx="383906" cy="360877"/>
                </a:xfrm>
                <a:prstGeom prst="rect">
                  <a:avLst/>
                </a:prstGeom>
                <a:noFill/>
              </p:spPr>
            </p:pic>
            <p:pic>
              <p:nvPicPr>
                <p:cNvPr id="13" name="Picture 5" descr="C:\Documents and Settings\think.LENOVO-1E35F704\桌面\图片1.png"/>
                <p:cNvPicPr>
                  <a:picLocks noChangeAspect="1" noChangeArrowheads="1"/>
                </p:cNvPicPr>
                <p:nvPr/>
              </p:nvPicPr>
              <p:blipFill>
                <a:blip r:embed="rId4"/>
                <a:srcRect/>
                <a:stretch>
                  <a:fillRect/>
                </a:stretch>
              </p:blipFill>
              <p:spPr bwMode="auto">
                <a:xfrm>
                  <a:off x="7057335" y="1571612"/>
                  <a:ext cx="493594" cy="360877"/>
                </a:xfrm>
                <a:prstGeom prst="rect">
                  <a:avLst/>
                </a:prstGeom>
                <a:noFill/>
              </p:spPr>
            </p:pic>
            <p:cxnSp>
              <p:nvCxnSpPr>
                <p:cNvPr id="16" name="直接连接符 15"/>
                <p:cNvCxnSpPr/>
                <p:nvPr/>
              </p:nvCxnSpPr>
              <p:spPr>
                <a:xfrm>
                  <a:off x="6390861" y="1812088"/>
                  <a:ext cx="353569" cy="1337"/>
                </a:xfrm>
                <a:prstGeom prst="line">
                  <a:avLst/>
                </a:prstGeom>
                <a:noFill/>
                <a:ln w="44450">
                  <a:solidFill>
                    <a:srgbClr val="FF3399"/>
                  </a:solidFill>
                  <a:round/>
                  <a:headEnd/>
                  <a:tailEnd/>
                </a:ln>
              </p:spPr>
            </p:cxnSp>
            <p:cxnSp>
              <p:nvCxnSpPr>
                <p:cNvPr id="17" name="直接连接符 16"/>
                <p:cNvCxnSpPr/>
                <p:nvPr/>
              </p:nvCxnSpPr>
              <p:spPr>
                <a:xfrm>
                  <a:off x="7507550" y="1813412"/>
                  <a:ext cx="353569" cy="1337"/>
                </a:xfrm>
                <a:prstGeom prst="line">
                  <a:avLst/>
                </a:prstGeom>
                <a:noFill/>
                <a:ln w="44450">
                  <a:solidFill>
                    <a:srgbClr val="FF3399"/>
                  </a:solidFill>
                  <a:round/>
                  <a:headEnd/>
                  <a:tailEnd/>
                </a:ln>
              </p:spPr>
            </p:cxnSp>
          </p:grpSp>
          <p:grpSp>
            <p:nvGrpSpPr>
              <p:cNvPr id="25" name="组合 24"/>
              <p:cNvGrpSpPr/>
              <p:nvPr/>
            </p:nvGrpSpPr>
            <p:grpSpPr>
              <a:xfrm>
                <a:off x="8001606" y="1586316"/>
                <a:ext cx="728048" cy="346173"/>
                <a:chOff x="8001606" y="1586316"/>
                <a:chExt cx="728048" cy="346173"/>
              </a:xfrm>
            </p:grpSpPr>
            <p:pic>
              <p:nvPicPr>
                <p:cNvPr id="15" name="Picture 5" descr="C:\Documents and Settings\think.LENOVO-1E35F704\桌面\图片1.png"/>
                <p:cNvPicPr>
                  <a:picLocks noChangeAspect="1" noChangeArrowheads="1"/>
                </p:cNvPicPr>
                <p:nvPr/>
              </p:nvPicPr>
              <p:blipFill>
                <a:blip r:embed="rId5"/>
                <a:srcRect/>
                <a:stretch>
                  <a:fillRect/>
                </a:stretch>
              </p:blipFill>
              <p:spPr bwMode="auto">
                <a:xfrm>
                  <a:off x="8001606" y="1586316"/>
                  <a:ext cx="417858" cy="346173"/>
                </a:xfrm>
                <a:prstGeom prst="rect">
                  <a:avLst/>
                </a:prstGeom>
                <a:noFill/>
              </p:spPr>
            </p:pic>
            <p:cxnSp>
              <p:nvCxnSpPr>
                <p:cNvPr id="18" name="直接连接符 17"/>
                <p:cNvCxnSpPr/>
                <p:nvPr/>
              </p:nvCxnSpPr>
              <p:spPr>
                <a:xfrm>
                  <a:off x="8376085" y="1812088"/>
                  <a:ext cx="353569" cy="1337"/>
                </a:xfrm>
                <a:prstGeom prst="line">
                  <a:avLst/>
                </a:prstGeom>
                <a:noFill/>
                <a:ln w="44450">
                  <a:solidFill>
                    <a:srgbClr val="FF3399"/>
                  </a:solidFill>
                  <a:round/>
                  <a:headEnd/>
                  <a:tailEnd/>
                </a:ln>
              </p:spPr>
            </p:cxnSp>
          </p:grpSp>
        </p:grpSp>
      </p:grpSp>
      <p:grpSp>
        <p:nvGrpSpPr>
          <p:cNvPr id="35" name="组合 34"/>
          <p:cNvGrpSpPr/>
          <p:nvPr/>
        </p:nvGrpSpPr>
        <p:grpSpPr>
          <a:xfrm>
            <a:off x="7810512" y="4071943"/>
            <a:ext cx="1828800" cy="321469"/>
            <a:chOff x="6333852" y="2427734"/>
            <a:chExt cx="1828800" cy="321469"/>
          </a:xfrm>
        </p:grpSpPr>
        <p:sp>
          <p:nvSpPr>
            <p:cNvPr id="29" name="Line 18"/>
            <p:cNvSpPr>
              <a:spLocks noChangeShapeType="1"/>
            </p:cNvSpPr>
            <p:nvPr/>
          </p:nvSpPr>
          <p:spPr bwMode="auto">
            <a:xfrm>
              <a:off x="6333852" y="2745120"/>
              <a:ext cx="304800" cy="0"/>
            </a:xfrm>
            <a:prstGeom prst="line">
              <a:avLst/>
            </a:prstGeom>
            <a:noFill/>
            <a:ln w="38100">
              <a:solidFill>
                <a:srgbClr val="FF3399"/>
              </a:solidFill>
              <a:round/>
              <a:headEnd/>
              <a:tailEnd/>
            </a:ln>
          </p:spPr>
          <p:txBody>
            <a:bodyPr/>
            <a:lstStyle/>
            <a:p>
              <a:endParaRPr lang="zh-CN" altLang="en-US"/>
            </a:p>
          </p:txBody>
        </p:sp>
        <p:sp>
          <p:nvSpPr>
            <p:cNvPr id="30" name="Freeform 19"/>
            <p:cNvSpPr>
              <a:spLocks/>
            </p:cNvSpPr>
            <p:nvPr/>
          </p:nvSpPr>
          <p:spPr bwMode="auto">
            <a:xfrm>
              <a:off x="6638652" y="2427734"/>
              <a:ext cx="304800" cy="319421"/>
            </a:xfrm>
            <a:custGeom>
              <a:avLst/>
              <a:gdLst>
                <a:gd name="T0" fmla="*/ 0 w 720"/>
                <a:gd name="T1" fmla="*/ 127 h 494"/>
                <a:gd name="T2" fmla="*/ 23 w 720"/>
                <a:gd name="T3" fmla="*/ 47 h 494"/>
                <a:gd name="T4" fmla="*/ 45 w 720"/>
                <a:gd name="T5" fmla="*/ 87 h 494"/>
                <a:gd name="T6" fmla="*/ 68 w 720"/>
                <a:gd name="T7" fmla="*/ 7 h 494"/>
                <a:gd name="T8" fmla="*/ 90 w 720"/>
                <a:gd name="T9" fmla="*/ 127 h 494"/>
                <a:gd name="T10" fmla="*/ 0 60000 65536"/>
                <a:gd name="T11" fmla="*/ 0 60000 65536"/>
                <a:gd name="T12" fmla="*/ 0 60000 65536"/>
                <a:gd name="T13" fmla="*/ 0 60000 65536"/>
                <a:gd name="T14" fmla="*/ 0 60000 65536"/>
                <a:gd name="T15" fmla="*/ 0 w 720"/>
                <a:gd name="T16" fmla="*/ 0 h 494"/>
                <a:gd name="T17" fmla="*/ 720 w 720"/>
                <a:gd name="T18" fmla="*/ 494 h 494"/>
              </a:gdLst>
              <a:ahLst/>
              <a:cxnLst>
                <a:cxn ang="T10">
                  <a:pos x="T0" y="T1"/>
                </a:cxn>
                <a:cxn ang="T11">
                  <a:pos x="T2" y="T3"/>
                </a:cxn>
                <a:cxn ang="T12">
                  <a:pos x="T4" y="T5"/>
                </a:cxn>
                <a:cxn ang="T13">
                  <a:pos x="T6" y="T7"/>
                </a:cxn>
                <a:cxn ang="T14">
                  <a:pos x="T8" y="T9"/>
                </a:cxn>
              </a:cxnLst>
              <a:rect l="T15" t="T16" r="T17" b="T18"/>
              <a:pathLst>
                <a:path w="720" h="494">
                  <a:moveTo>
                    <a:pt x="0" y="494"/>
                  </a:moveTo>
                  <a:cubicBezTo>
                    <a:pt x="60" y="351"/>
                    <a:pt x="120" y="208"/>
                    <a:pt x="180" y="182"/>
                  </a:cubicBezTo>
                  <a:cubicBezTo>
                    <a:pt x="240" y="156"/>
                    <a:pt x="300" y="364"/>
                    <a:pt x="360" y="338"/>
                  </a:cubicBezTo>
                  <a:cubicBezTo>
                    <a:pt x="420" y="312"/>
                    <a:pt x="480" y="0"/>
                    <a:pt x="540" y="26"/>
                  </a:cubicBezTo>
                  <a:cubicBezTo>
                    <a:pt x="600" y="52"/>
                    <a:pt x="690" y="416"/>
                    <a:pt x="720" y="494"/>
                  </a:cubicBezTo>
                </a:path>
              </a:pathLst>
            </a:custGeom>
            <a:noFill/>
            <a:ln w="38100">
              <a:solidFill>
                <a:srgbClr val="FF3399"/>
              </a:solidFill>
              <a:round/>
              <a:headEnd/>
              <a:tailEnd/>
            </a:ln>
          </p:spPr>
          <p:txBody>
            <a:bodyPr/>
            <a:lstStyle/>
            <a:p>
              <a:endParaRPr lang="zh-CN" altLang="en-US"/>
            </a:p>
          </p:txBody>
        </p:sp>
        <p:sp>
          <p:nvSpPr>
            <p:cNvPr id="31" name="Line 21"/>
            <p:cNvSpPr>
              <a:spLocks noChangeShapeType="1"/>
            </p:cNvSpPr>
            <p:nvPr/>
          </p:nvSpPr>
          <p:spPr bwMode="auto">
            <a:xfrm>
              <a:off x="6943452" y="2747168"/>
              <a:ext cx="304800" cy="0"/>
            </a:xfrm>
            <a:prstGeom prst="line">
              <a:avLst/>
            </a:prstGeom>
            <a:noFill/>
            <a:ln w="38100">
              <a:solidFill>
                <a:srgbClr val="FF3399"/>
              </a:solidFill>
              <a:round/>
              <a:headEnd/>
              <a:tailEnd/>
            </a:ln>
          </p:spPr>
          <p:txBody>
            <a:bodyPr/>
            <a:lstStyle/>
            <a:p>
              <a:endParaRPr lang="zh-CN" altLang="en-US"/>
            </a:p>
          </p:txBody>
        </p:sp>
        <p:sp>
          <p:nvSpPr>
            <p:cNvPr id="32" name="Freeform 22"/>
            <p:cNvSpPr>
              <a:spLocks/>
            </p:cNvSpPr>
            <p:nvPr/>
          </p:nvSpPr>
          <p:spPr bwMode="auto">
            <a:xfrm>
              <a:off x="7248252" y="2429782"/>
              <a:ext cx="304800" cy="319421"/>
            </a:xfrm>
            <a:custGeom>
              <a:avLst/>
              <a:gdLst>
                <a:gd name="T0" fmla="*/ 0 w 720"/>
                <a:gd name="T1" fmla="*/ 127 h 494"/>
                <a:gd name="T2" fmla="*/ 23 w 720"/>
                <a:gd name="T3" fmla="*/ 47 h 494"/>
                <a:gd name="T4" fmla="*/ 45 w 720"/>
                <a:gd name="T5" fmla="*/ 87 h 494"/>
                <a:gd name="T6" fmla="*/ 68 w 720"/>
                <a:gd name="T7" fmla="*/ 7 h 494"/>
                <a:gd name="T8" fmla="*/ 90 w 720"/>
                <a:gd name="T9" fmla="*/ 127 h 494"/>
                <a:gd name="T10" fmla="*/ 0 60000 65536"/>
                <a:gd name="T11" fmla="*/ 0 60000 65536"/>
                <a:gd name="T12" fmla="*/ 0 60000 65536"/>
                <a:gd name="T13" fmla="*/ 0 60000 65536"/>
                <a:gd name="T14" fmla="*/ 0 60000 65536"/>
                <a:gd name="T15" fmla="*/ 0 w 720"/>
                <a:gd name="T16" fmla="*/ 0 h 494"/>
                <a:gd name="T17" fmla="*/ 720 w 720"/>
                <a:gd name="T18" fmla="*/ 494 h 494"/>
              </a:gdLst>
              <a:ahLst/>
              <a:cxnLst>
                <a:cxn ang="T10">
                  <a:pos x="T0" y="T1"/>
                </a:cxn>
                <a:cxn ang="T11">
                  <a:pos x="T2" y="T3"/>
                </a:cxn>
                <a:cxn ang="T12">
                  <a:pos x="T4" y="T5"/>
                </a:cxn>
                <a:cxn ang="T13">
                  <a:pos x="T6" y="T7"/>
                </a:cxn>
                <a:cxn ang="T14">
                  <a:pos x="T8" y="T9"/>
                </a:cxn>
              </a:cxnLst>
              <a:rect l="T15" t="T16" r="T17" b="T18"/>
              <a:pathLst>
                <a:path w="720" h="494">
                  <a:moveTo>
                    <a:pt x="0" y="494"/>
                  </a:moveTo>
                  <a:cubicBezTo>
                    <a:pt x="60" y="351"/>
                    <a:pt x="120" y="208"/>
                    <a:pt x="180" y="182"/>
                  </a:cubicBezTo>
                  <a:cubicBezTo>
                    <a:pt x="240" y="156"/>
                    <a:pt x="300" y="364"/>
                    <a:pt x="360" y="338"/>
                  </a:cubicBezTo>
                  <a:cubicBezTo>
                    <a:pt x="420" y="312"/>
                    <a:pt x="480" y="0"/>
                    <a:pt x="540" y="26"/>
                  </a:cubicBezTo>
                  <a:cubicBezTo>
                    <a:pt x="600" y="52"/>
                    <a:pt x="690" y="416"/>
                    <a:pt x="720" y="494"/>
                  </a:cubicBezTo>
                </a:path>
              </a:pathLst>
            </a:custGeom>
            <a:noFill/>
            <a:ln w="38100">
              <a:solidFill>
                <a:srgbClr val="FF3399"/>
              </a:solidFill>
              <a:round/>
              <a:headEnd/>
              <a:tailEnd/>
            </a:ln>
          </p:spPr>
          <p:txBody>
            <a:bodyPr/>
            <a:lstStyle/>
            <a:p>
              <a:endParaRPr lang="zh-CN" altLang="en-US"/>
            </a:p>
          </p:txBody>
        </p:sp>
        <p:sp>
          <p:nvSpPr>
            <p:cNvPr id="33" name="Line 24"/>
            <p:cNvSpPr>
              <a:spLocks noChangeShapeType="1"/>
            </p:cNvSpPr>
            <p:nvPr/>
          </p:nvSpPr>
          <p:spPr bwMode="auto">
            <a:xfrm>
              <a:off x="7553052" y="2747168"/>
              <a:ext cx="304800" cy="0"/>
            </a:xfrm>
            <a:prstGeom prst="line">
              <a:avLst/>
            </a:prstGeom>
            <a:noFill/>
            <a:ln w="38100">
              <a:solidFill>
                <a:srgbClr val="FF3399"/>
              </a:solidFill>
              <a:round/>
              <a:headEnd/>
              <a:tailEnd/>
            </a:ln>
          </p:spPr>
          <p:txBody>
            <a:bodyPr/>
            <a:lstStyle/>
            <a:p>
              <a:endParaRPr lang="zh-CN" altLang="en-US"/>
            </a:p>
          </p:txBody>
        </p:sp>
        <p:sp>
          <p:nvSpPr>
            <p:cNvPr id="34" name="Freeform 25"/>
            <p:cNvSpPr>
              <a:spLocks/>
            </p:cNvSpPr>
            <p:nvPr/>
          </p:nvSpPr>
          <p:spPr bwMode="auto">
            <a:xfrm>
              <a:off x="7857852" y="2429782"/>
              <a:ext cx="304800" cy="319421"/>
            </a:xfrm>
            <a:custGeom>
              <a:avLst/>
              <a:gdLst>
                <a:gd name="T0" fmla="*/ 0 w 720"/>
                <a:gd name="T1" fmla="*/ 127 h 494"/>
                <a:gd name="T2" fmla="*/ 23 w 720"/>
                <a:gd name="T3" fmla="*/ 47 h 494"/>
                <a:gd name="T4" fmla="*/ 45 w 720"/>
                <a:gd name="T5" fmla="*/ 87 h 494"/>
                <a:gd name="T6" fmla="*/ 68 w 720"/>
                <a:gd name="T7" fmla="*/ 7 h 494"/>
                <a:gd name="T8" fmla="*/ 90 w 720"/>
                <a:gd name="T9" fmla="*/ 127 h 494"/>
                <a:gd name="T10" fmla="*/ 0 60000 65536"/>
                <a:gd name="T11" fmla="*/ 0 60000 65536"/>
                <a:gd name="T12" fmla="*/ 0 60000 65536"/>
                <a:gd name="T13" fmla="*/ 0 60000 65536"/>
                <a:gd name="T14" fmla="*/ 0 60000 65536"/>
                <a:gd name="T15" fmla="*/ 0 w 720"/>
                <a:gd name="T16" fmla="*/ 0 h 494"/>
                <a:gd name="T17" fmla="*/ 720 w 720"/>
                <a:gd name="T18" fmla="*/ 494 h 494"/>
              </a:gdLst>
              <a:ahLst/>
              <a:cxnLst>
                <a:cxn ang="T10">
                  <a:pos x="T0" y="T1"/>
                </a:cxn>
                <a:cxn ang="T11">
                  <a:pos x="T2" y="T3"/>
                </a:cxn>
                <a:cxn ang="T12">
                  <a:pos x="T4" y="T5"/>
                </a:cxn>
                <a:cxn ang="T13">
                  <a:pos x="T6" y="T7"/>
                </a:cxn>
                <a:cxn ang="T14">
                  <a:pos x="T8" y="T9"/>
                </a:cxn>
              </a:cxnLst>
              <a:rect l="T15" t="T16" r="T17" b="T18"/>
              <a:pathLst>
                <a:path w="720" h="494">
                  <a:moveTo>
                    <a:pt x="0" y="494"/>
                  </a:moveTo>
                  <a:cubicBezTo>
                    <a:pt x="60" y="351"/>
                    <a:pt x="120" y="208"/>
                    <a:pt x="180" y="182"/>
                  </a:cubicBezTo>
                  <a:cubicBezTo>
                    <a:pt x="240" y="156"/>
                    <a:pt x="300" y="364"/>
                    <a:pt x="360" y="338"/>
                  </a:cubicBezTo>
                  <a:cubicBezTo>
                    <a:pt x="420" y="312"/>
                    <a:pt x="480" y="0"/>
                    <a:pt x="540" y="26"/>
                  </a:cubicBezTo>
                  <a:cubicBezTo>
                    <a:pt x="600" y="52"/>
                    <a:pt x="690" y="416"/>
                    <a:pt x="720" y="494"/>
                  </a:cubicBezTo>
                </a:path>
              </a:pathLst>
            </a:custGeom>
            <a:noFill/>
            <a:ln w="38100">
              <a:solidFill>
                <a:srgbClr val="FF3399"/>
              </a:solidFill>
              <a:round/>
              <a:headEnd/>
              <a:tailEnd/>
            </a:ln>
          </p:spPr>
          <p:txBody>
            <a:bodyPr/>
            <a:lstStyle/>
            <a:p>
              <a:endParaRPr lang="zh-CN" altLang="en-US"/>
            </a:p>
          </p:txBody>
        </p:sp>
      </p:grpSp>
      <p:sp>
        <p:nvSpPr>
          <p:cNvPr id="36" name="Freeform 39"/>
          <p:cNvSpPr>
            <a:spLocks/>
          </p:cNvSpPr>
          <p:nvPr/>
        </p:nvSpPr>
        <p:spPr bwMode="auto">
          <a:xfrm>
            <a:off x="7810512" y="5072075"/>
            <a:ext cx="1676400" cy="522685"/>
          </a:xfrm>
          <a:custGeom>
            <a:avLst/>
            <a:gdLst>
              <a:gd name="T0" fmla="*/ 0 w 3600"/>
              <a:gd name="T1" fmla="*/ 104 h 858"/>
              <a:gd name="T2" fmla="*/ 5 w 3600"/>
              <a:gd name="T3" fmla="*/ 62 h 858"/>
              <a:gd name="T4" fmla="*/ 9 w 3600"/>
              <a:gd name="T5" fmla="*/ 104 h 858"/>
              <a:gd name="T6" fmla="*/ 13 w 3600"/>
              <a:gd name="T7" fmla="*/ 62 h 858"/>
              <a:gd name="T8" fmla="*/ 18 w 3600"/>
              <a:gd name="T9" fmla="*/ 104 h 858"/>
              <a:gd name="T10" fmla="*/ 23 w 3600"/>
              <a:gd name="T11" fmla="*/ 62 h 858"/>
              <a:gd name="T12" fmla="*/ 27 w 3600"/>
              <a:gd name="T13" fmla="*/ 104 h 858"/>
              <a:gd name="T14" fmla="*/ 32 w 3600"/>
              <a:gd name="T15" fmla="*/ 21 h 858"/>
              <a:gd name="T16" fmla="*/ 36 w 3600"/>
              <a:gd name="T17" fmla="*/ 104 h 858"/>
              <a:gd name="T18" fmla="*/ 41 w 3600"/>
              <a:gd name="T19" fmla="*/ 62 h 858"/>
              <a:gd name="T20" fmla="*/ 45 w 3600"/>
              <a:gd name="T21" fmla="*/ 104 h 858"/>
              <a:gd name="T22" fmla="*/ 50 w 3600"/>
              <a:gd name="T23" fmla="*/ 62 h 858"/>
              <a:gd name="T24" fmla="*/ 55 w 3600"/>
              <a:gd name="T25" fmla="*/ 104 h 858"/>
              <a:gd name="T26" fmla="*/ 59 w 3600"/>
              <a:gd name="T27" fmla="*/ 62 h 858"/>
              <a:gd name="T28" fmla="*/ 64 w 3600"/>
              <a:gd name="T29" fmla="*/ 104 h 858"/>
              <a:gd name="T30" fmla="*/ 68 w 3600"/>
              <a:gd name="T31" fmla="*/ 0 h 858"/>
              <a:gd name="T32" fmla="*/ 73 w 3600"/>
              <a:gd name="T33" fmla="*/ 104 h 858"/>
              <a:gd name="T34" fmla="*/ 77 w 3600"/>
              <a:gd name="T35" fmla="*/ 62 h 858"/>
              <a:gd name="T36" fmla="*/ 82 w 3600"/>
              <a:gd name="T37" fmla="*/ 104 h 858"/>
              <a:gd name="T38" fmla="*/ 86 w 3600"/>
              <a:gd name="T39" fmla="*/ 62 h 858"/>
              <a:gd name="T40" fmla="*/ 91 w 3600"/>
              <a:gd name="T41" fmla="*/ 104 h 8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00"/>
              <a:gd name="T64" fmla="*/ 0 h 858"/>
              <a:gd name="T65" fmla="*/ 3600 w 3600"/>
              <a:gd name="T66" fmla="*/ 858 h 85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00" h="858">
                <a:moveTo>
                  <a:pt x="0" y="780"/>
                </a:moveTo>
                <a:cubicBezTo>
                  <a:pt x="60" y="624"/>
                  <a:pt x="120" y="468"/>
                  <a:pt x="180" y="468"/>
                </a:cubicBezTo>
                <a:cubicBezTo>
                  <a:pt x="240" y="468"/>
                  <a:pt x="300" y="780"/>
                  <a:pt x="360" y="780"/>
                </a:cubicBezTo>
                <a:cubicBezTo>
                  <a:pt x="420" y="780"/>
                  <a:pt x="480" y="468"/>
                  <a:pt x="540" y="468"/>
                </a:cubicBezTo>
                <a:cubicBezTo>
                  <a:pt x="600" y="468"/>
                  <a:pt x="660" y="780"/>
                  <a:pt x="720" y="780"/>
                </a:cubicBezTo>
                <a:cubicBezTo>
                  <a:pt x="780" y="780"/>
                  <a:pt x="840" y="468"/>
                  <a:pt x="900" y="468"/>
                </a:cubicBezTo>
                <a:cubicBezTo>
                  <a:pt x="960" y="468"/>
                  <a:pt x="1020" y="832"/>
                  <a:pt x="1080" y="780"/>
                </a:cubicBezTo>
                <a:cubicBezTo>
                  <a:pt x="1140" y="728"/>
                  <a:pt x="1200" y="156"/>
                  <a:pt x="1260" y="156"/>
                </a:cubicBezTo>
                <a:cubicBezTo>
                  <a:pt x="1320" y="156"/>
                  <a:pt x="1380" y="728"/>
                  <a:pt x="1440" y="780"/>
                </a:cubicBezTo>
                <a:cubicBezTo>
                  <a:pt x="1500" y="832"/>
                  <a:pt x="1560" y="468"/>
                  <a:pt x="1620" y="468"/>
                </a:cubicBezTo>
                <a:cubicBezTo>
                  <a:pt x="1680" y="468"/>
                  <a:pt x="1740" y="780"/>
                  <a:pt x="1800" y="780"/>
                </a:cubicBezTo>
                <a:cubicBezTo>
                  <a:pt x="1860" y="780"/>
                  <a:pt x="1920" y="468"/>
                  <a:pt x="1980" y="468"/>
                </a:cubicBezTo>
                <a:cubicBezTo>
                  <a:pt x="2040" y="468"/>
                  <a:pt x="2100" y="780"/>
                  <a:pt x="2160" y="780"/>
                </a:cubicBezTo>
                <a:cubicBezTo>
                  <a:pt x="2220" y="780"/>
                  <a:pt x="2280" y="468"/>
                  <a:pt x="2340" y="468"/>
                </a:cubicBezTo>
                <a:cubicBezTo>
                  <a:pt x="2400" y="468"/>
                  <a:pt x="2460" y="858"/>
                  <a:pt x="2520" y="780"/>
                </a:cubicBezTo>
                <a:cubicBezTo>
                  <a:pt x="2580" y="702"/>
                  <a:pt x="2640" y="0"/>
                  <a:pt x="2700" y="0"/>
                </a:cubicBezTo>
                <a:cubicBezTo>
                  <a:pt x="2760" y="0"/>
                  <a:pt x="2820" y="702"/>
                  <a:pt x="2880" y="780"/>
                </a:cubicBezTo>
                <a:cubicBezTo>
                  <a:pt x="2940" y="858"/>
                  <a:pt x="3000" y="468"/>
                  <a:pt x="3060" y="468"/>
                </a:cubicBezTo>
                <a:cubicBezTo>
                  <a:pt x="3120" y="468"/>
                  <a:pt x="3180" y="780"/>
                  <a:pt x="3240" y="780"/>
                </a:cubicBezTo>
                <a:cubicBezTo>
                  <a:pt x="3300" y="780"/>
                  <a:pt x="3360" y="468"/>
                  <a:pt x="3420" y="468"/>
                </a:cubicBezTo>
                <a:cubicBezTo>
                  <a:pt x="3480" y="468"/>
                  <a:pt x="3570" y="728"/>
                  <a:pt x="3600" y="780"/>
                </a:cubicBezTo>
              </a:path>
            </a:pathLst>
          </a:custGeom>
          <a:noFill/>
          <a:ln w="38100">
            <a:solidFill>
              <a:srgbClr val="FF3399"/>
            </a:solidFill>
            <a:round/>
            <a:headEnd/>
            <a:tailEnd/>
          </a:ln>
        </p:spPr>
        <p:txBody>
          <a:bodyPr/>
          <a:lstStyle/>
          <a:p>
            <a:endParaRPr lang="zh-CN" altLang="en-US"/>
          </a:p>
        </p:txBody>
      </p:sp>
    </p:spTree>
    <p:extLst>
      <p:ext uri="{BB962C8B-B14F-4D97-AF65-F5344CB8AC3E}">
        <p14:creationId xmlns:p14="http://schemas.microsoft.com/office/powerpoint/2010/main" val="30973536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触  诊</a:t>
            </a:r>
            <a:endParaRPr lang="zh-CN" altLang="en-US" dirty="0"/>
          </a:p>
        </p:txBody>
      </p:sp>
      <p:sp>
        <p:nvSpPr>
          <p:cNvPr id="3" name="内容占位符 2"/>
          <p:cNvSpPr>
            <a:spLocks noGrp="1"/>
          </p:cNvSpPr>
          <p:nvPr>
            <p:ph idx="1"/>
          </p:nvPr>
        </p:nvSpPr>
        <p:spPr/>
        <p:txBody>
          <a:bodyPr/>
          <a:lstStyle/>
          <a:p>
            <a:pPr eaLnBrk="1" hangingPunct="1"/>
            <a:r>
              <a:rPr lang="zh-CN" altLang="en-US" dirty="0" smtClean="0">
                <a:latin typeface="Times New Roman" pitchFamily="18" charset="0"/>
              </a:rPr>
              <a:t>方法</a:t>
            </a:r>
          </a:p>
          <a:p>
            <a:pPr eaLnBrk="1" hangingPunct="1">
              <a:buFontTx/>
              <a:buNone/>
            </a:pPr>
            <a:r>
              <a:rPr lang="zh-CN" altLang="en-US" sz="2800" dirty="0">
                <a:latin typeface="Times New Roman" pitchFamily="18" charset="0"/>
              </a:rPr>
              <a:t>	</a:t>
            </a:r>
            <a:r>
              <a:rPr lang="zh-CN" altLang="en-US" sz="2800" dirty="0">
                <a:latin typeface="Times New Roman" pitchFamily="18" charset="0"/>
                <a:ea typeface="华文新魏" pitchFamily="2" charset="-122"/>
              </a:rPr>
              <a:t>目的不同→施加的压力不同</a:t>
            </a:r>
          </a:p>
          <a:p>
            <a:pPr lvl="1" eaLnBrk="1" hangingPunct="1"/>
            <a:r>
              <a:rPr dirty="0" smtClean="0">
                <a:solidFill>
                  <a:srgbClr val="C00000"/>
                </a:solidFill>
                <a:latin typeface="Times New Roman" pitchFamily="18" charset="0"/>
              </a:rPr>
              <a:t>浅部触诊</a:t>
            </a:r>
            <a:endParaRPr lang="en-US" dirty="0" smtClean="0">
              <a:solidFill>
                <a:srgbClr val="C00000"/>
              </a:solidFill>
              <a:latin typeface="Times New Roman" pitchFamily="18" charset="0"/>
            </a:endParaRPr>
          </a:p>
          <a:p>
            <a:pPr lvl="2" eaLnBrk="1" hangingPunct="1"/>
            <a:r>
              <a:rPr dirty="0" smtClean="0"/>
              <a:t>主要用于评估体表浅在病变</a:t>
            </a:r>
            <a:endParaRPr i="1" dirty="0">
              <a:solidFill>
                <a:srgbClr val="FF0000"/>
              </a:solidFill>
              <a:latin typeface="Times New Roman" pitchFamily="18" charset="0"/>
              <a:cs typeface="Times New Roman" pitchFamily="18" charset="0"/>
            </a:endParaRPr>
          </a:p>
          <a:p>
            <a:pPr lvl="1" eaLnBrk="1" hangingPunct="1"/>
            <a:r>
              <a:rPr dirty="0" smtClean="0">
                <a:solidFill>
                  <a:srgbClr val="C00000"/>
                </a:solidFill>
                <a:latin typeface="Times New Roman" pitchFamily="18" charset="0"/>
              </a:rPr>
              <a:t>深部触诊</a:t>
            </a:r>
            <a:endParaRPr lang="en-US" dirty="0" smtClean="0">
              <a:solidFill>
                <a:srgbClr val="C00000"/>
              </a:solidFill>
              <a:latin typeface="Times New Roman" pitchFamily="18" charset="0"/>
            </a:endParaRPr>
          </a:p>
          <a:p>
            <a:pPr lvl="2" eaLnBrk="1" hangingPunct="1"/>
            <a:r>
              <a:rPr dirty="0" smtClean="0"/>
              <a:t>主要用于评估腹腔</a:t>
            </a:r>
            <a:r>
              <a:rPr lang="zh-CN" altLang="en-US" dirty="0" smtClean="0"/>
              <a:t>脏器</a:t>
            </a:r>
            <a:r>
              <a:rPr dirty="0" smtClean="0"/>
              <a:t>和</a:t>
            </a:r>
            <a:r>
              <a:rPr lang="zh-CN" altLang="en-US" dirty="0"/>
              <a:t>病变</a:t>
            </a:r>
            <a:r>
              <a:rPr dirty="0" smtClean="0"/>
              <a:t>情况</a:t>
            </a:r>
            <a:endParaRPr dirty="0"/>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089"/>
          <p:cNvPicPr>
            <a:picLocks noChangeAspect="1" noChangeArrowheads="1"/>
          </p:cNvPicPr>
          <p:nvPr/>
        </p:nvPicPr>
        <p:blipFill>
          <a:blip r:embed="rId2"/>
          <a:srcRect/>
          <a:stretch>
            <a:fillRect/>
          </a:stretch>
        </p:blipFill>
        <p:spPr bwMode="auto">
          <a:xfrm>
            <a:off x="7524761" y="2071678"/>
            <a:ext cx="1762073" cy="1476368"/>
          </a:xfrm>
          <a:prstGeom prst="rect">
            <a:avLst/>
          </a:prstGeom>
          <a:noFill/>
          <a:ln w="9525">
            <a:noFill/>
            <a:miter lim="800000"/>
            <a:headEnd/>
            <a:tailEnd/>
          </a:ln>
        </p:spPr>
      </p:pic>
      <p:pic>
        <p:nvPicPr>
          <p:cNvPr id="6" name="Picture 1" descr="DSC00759"/>
          <p:cNvPicPr>
            <a:picLocks noChangeAspect="1" noChangeArrowheads="1"/>
          </p:cNvPicPr>
          <p:nvPr/>
        </p:nvPicPr>
        <p:blipFill>
          <a:blip r:embed="rId3" cstate="screen"/>
          <a:srcRect/>
          <a:stretch>
            <a:fillRect/>
          </a:stretch>
        </p:blipFill>
        <p:spPr bwMode="auto">
          <a:xfrm>
            <a:off x="5095869" y="4429133"/>
            <a:ext cx="1811747" cy="1438273"/>
          </a:xfrm>
          <a:prstGeom prst="rect">
            <a:avLst/>
          </a:prstGeom>
          <a:noFill/>
        </p:spPr>
      </p:pic>
    </p:spTree>
    <p:extLst>
      <p:ext uri="{BB962C8B-B14F-4D97-AF65-F5344CB8AC3E}">
        <p14:creationId xmlns:p14="http://schemas.microsoft.com/office/powerpoint/2010/main" val="1775394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zh-CN" altLang="en-US" dirty="0"/>
              <a:t>第三节  肺部及胸膜评估</a:t>
            </a:r>
            <a:endParaRPr lang="zh-CN" altLang="en-US" dirty="0" smtClean="0"/>
          </a:p>
        </p:txBody>
      </p:sp>
      <p:sp>
        <p:nvSpPr>
          <p:cNvPr id="29699" name="Rectangle 3" descr="Rectangle: Click to edit Master text styles&#10;Second level&#10;Third level&#10;Fourth level&#10;Fifth level"/>
          <p:cNvSpPr>
            <a:spLocks noGrp="1" noChangeArrowheads="1"/>
          </p:cNvSpPr>
          <p:nvPr>
            <p:ph type="body" idx="1"/>
          </p:nvPr>
        </p:nvSpPr>
        <p:spPr>
          <a:xfrm>
            <a:off x="578735" y="1283871"/>
            <a:ext cx="7153154" cy="5033978"/>
          </a:xfrm>
        </p:spPr>
        <p:txBody>
          <a:bodyPr/>
          <a:lstStyle/>
          <a:p>
            <a:pPr marL="0" indent="0" eaLnBrk="1" hangingPunct="1">
              <a:buNone/>
            </a:pPr>
            <a:r>
              <a:rPr lang="zh-CN" altLang="en-US" dirty="0" smtClean="0"/>
              <a:t>二、触诊</a:t>
            </a:r>
            <a:endParaRPr lang="en-US" altLang="zh-CN" dirty="0" smtClean="0"/>
          </a:p>
          <a:p>
            <a:pPr marL="0" indent="0" eaLnBrk="1" hangingPunct="1">
              <a:buNone/>
            </a:pPr>
            <a:r>
              <a:rPr lang="zh-CN" altLang="en-US" sz="2800" dirty="0" smtClean="0"/>
              <a:t>（一）胸廓扩张度</a:t>
            </a:r>
            <a:endParaRPr lang="en-US" altLang="zh-CN" sz="2800" dirty="0" smtClean="0"/>
          </a:p>
          <a:p>
            <a:pPr lvl="1" eaLnBrk="1" hangingPunct="1"/>
            <a:r>
              <a:rPr lang="zh-CN" altLang="en-US" sz="2400" dirty="0" smtClean="0"/>
              <a:t>触诊方法</a:t>
            </a:r>
            <a:endParaRPr lang="en-US" altLang="zh-CN" sz="2400" dirty="0" smtClean="0"/>
          </a:p>
          <a:p>
            <a:pPr lvl="2" eaLnBrk="1" hangingPunct="1"/>
            <a:r>
              <a:rPr sz="2400" dirty="0"/>
              <a:t>双手置于胸廓前下部对称部位</a:t>
            </a:r>
            <a:r>
              <a:rPr lang="en-US" sz="2400" dirty="0"/>
              <a:t>,</a:t>
            </a:r>
            <a:r>
              <a:rPr sz="2400" dirty="0"/>
              <a:t>左右拇指沿肋缘指向剑突</a:t>
            </a:r>
            <a:r>
              <a:rPr lang="en-US" sz="2400" dirty="0"/>
              <a:t>,</a:t>
            </a:r>
            <a:r>
              <a:rPr sz="2400" dirty="0"/>
              <a:t>手掌及其余四指伸展置于胸壁两侧</a:t>
            </a:r>
            <a:r>
              <a:rPr lang="en-US" sz="2400" dirty="0"/>
              <a:t>,</a:t>
            </a:r>
            <a:r>
              <a:rPr sz="2400" dirty="0"/>
              <a:t>嘱被评估者深呼吸</a:t>
            </a:r>
            <a:endParaRPr lang="zh-CN" altLang="en-US" sz="2400" dirty="0" smtClean="0"/>
          </a:p>
          <a:p>
            <a:pPr lvl="1" eaLnBrk="1" hangingPunct="1"/>
            <a:r>
              <a:rPr altLang="en-US" sz="2400" dirty="0"/>
              <a:t>正常人</a:t>
            </a:r>
            <a:endParaRPr lang="zh-CN" altLang="en-US" sz="2400" dirty="0" smtClean="0"/>
          </a:p>
          <a:p>
            <a:pPr lvl="2" eaLnBrk="1" hangingPunct="1"/>
            <a:r>
              <a:rPr sz="2400" dirty="0" smtClean="0"/>
              <a:t>左右对称，幅度适中</a:t>
            </a:r>
            <a:endParaRPr sz="2400" dirty="0"/>
          </a:p>
          <a:p>
            <a:pPr lvl="1" eaLnBrk="1" hangingPunct="1"/>
            <a:r>
              <a:rPr altLang="en-US" sz="2400" dirty="0" smtClean="0"/>
              <a:t>一侧减弱</a:t>
            </a:r>
            <a:endParaRPr lang="en-US" altLang="en-US" sz="2400" dirty="0" smtClean="0"/>
          </a:p>
          <a:p>
            <a:pPr lvl="2" eaLnBrk="1" hangingPunct="1"/>
            <a:r>
              <a:rPr sz="2400" dirty="0" smtClean="0"/>
              <a:t>该侧大量胸腔积液</a:t>
            </a:r>
            <a:r>
              <a:rPr sz="2400" dirty="0"/>
              <a:t>、气胸等</a:t>
            </a:r>
            <a:endParaRPr lang="zh-CN" altLang="en-US" sz="2400" dirty="0" smtClean="0"/>
          </a:p>
        </p:txBody>
      </p:sp>
      <p:pic>
        <p:nvPicPr>
          <p:cNvPr id="4" name="Picture 2" descr="snapshot20100813113529"/>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8024827" y="1643051"/>
            <a:ext cx="1933731" cy="1588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3620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wipe(left)">
                                      <p:cBhvr>
                                        <p:cTn id="7" dur="500"/>
                                        <p:tgtEl>
                                          <p:spTgt spid="29699"/>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a:xfrm>
            <a:off x="532435" y="1214422"/>
            <a:ext cx="8102279" cy="5033978"/>
          </a:xfrm>
        </p:spPr>
        <p:txBody>
          <a:bodyPr/>
          <a:lstStyle/>
          <a:p>
            <a:pPr marL="0" indent="0">
              <a:buNone/>
            </a:pPr>
            <a:r>
              <a:rPr lang="zh-CN" altLang="en-US" dirty="0" smtClean="0"/>
              <a:t>（二）触觉语颤</a:t>
            </a:r>
            <a:endParaRPr lang="en-US" altLang="zh-CN" dirty="0" smtClean="0"/>
          </a:p>
          <a:p>
            <a:pPr lvl="1" eaLnBrk="1" hangingPunct="1"/>
            <a:r>
              <a:rPr lang="zh-CN" altLang="en-US" dirty="0" smtClean="0"/>
              <a:t>概念</a:t>
            </a:r>
          </a:p>
          <a:p>
            <a:pPr lvl="2" eaLnBrk="1" hangingPunct="1"/>
            <a:r>
              <a:rPr lang="zh-CN" altLang="en-US" dirty="0"/>
              <a:t>被评估者</a:t>
            </a:r>
            <a:r>
              <a:rPr dirty="0" err="1" smtClean="0"/>
              <a:t>喉部发出的声音</a:t>
            </a:r>
            <a:r>
              <a:rPr lang="zh-CN" altLang="en-US" dirty="0" smtClean="0"/>
              <a:t>时，其声波</a:t>
            </a:r>
            <a:r>
              <a:rPr dirty="0" err="1" smtClean="0"/>
              <a:t>沿气管</a:t>
            </a:r>
            <a:r>
              <a:rPr dirty="0" err="1"/>
              <a:t>、支气管、肺泡传至胸壁而引起的共鸣振动，</a:t>
            </a:r>
            <a:r>
              <a:rPr dirty="0" err="1" smtClean="0"/>
              <a:t>可由</a:t>
            </a:r>
            <a:r>
              <a:rPr lang="zh-CN" altLang="en-US" dirty="0" smtClean="0"/>
              <a:t>评估</a:t>
            </a:r>
            <a:r>
              <a:rPr dirty="0" err="1" smtClean="0"/>
              <a:t>者的手触知</a:t>
            </a:r>
            <a:endParaRPr lang="en-US" dirty="0" smtClean="0"/>
          </a:p>
          <a:p>
            <a:pPr lvl="1" eaLnBrk="1" hangingPunct="1"/>
            <a:r>
              <a:rPr lang="zh-CN" altLang="en-US" dirty="0" smtClean="0"/>
              <a:t>方法</a:t>
            </a:r>
          </a:p>
          <a:p>
            <a:pPr lvl="2" eaLnBrk="1" hangingPunct="1"/>
            <a:r>
              <a:rPr dirty="0"/>
              <a:t>两手掌尺侧缘</a:t>
            </a:r>
            <a:r>
              <a:rPr dirty="0">
                <a:solidFill>
                  <a:srgbClr val="FB2F51"/>
                </a:solidFill>
              </a:rPr>
              <a:t>轻放</a:t>
            </a:r>
            <a:r>
              <a:rPr dirty="0"/>
              <a:t>于对称部位</a:t>
            </a:r>
          </a:p>
          <a:p>
            <a:pPr lvl="2" eaLnBrk="1" hangingPunct="1"/>
            <a:r>
              <a:rPr lang="zh-CN" altLang="en-US" dirty="0" smtClean="0"/>
              <a:t>患者</a:t>
            </a:r>
            <a:r>
              <a:rPr dirty="0" err="1" smtClean="0"/>
              <a:t>同等强度发长音“</a:t>
            </a:r>
            <a:r>
              <a:rPr lang="en-US" altLang="zh-CN" dirty="0" err="1" smtClean="0"/>
              <a:t>yi</a:t>
            </a:r>
            <a:r>
              <a:rPr dirty="0" smtClean="0"/>
              <a:t>”</a:t>
            </a:r>
            <a:endParaRPr lang="en-US" dirty="0" smtClean="0"/>
          </a:p>
          <a:p>
            <a:pPr lvl="2" eaLnBrk="1" hangingPunct="1"/>
            <a:r>
              <a:rPr dirty="0" smtClean="0"/>
              <a:t>自上而下进行触诊， 比较对称部位触觉语颤的异同</a:t>
            </a:r>
            <a:endParaRPr lang="en-US" sz="4000" dirty="0">
              <a:solidFill>
                <a:srgbClr val="FB2F51"/>
              </a:solidFill>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呼吸器官"/>
          <p:cNvPicPr>
            <a:picLocks noChangeAspect="1" noChangeArrowheads="1"/>
          </p:cNvPicPr>
          <p:nvPr/>
        </p:nvPicPr>
        <p:blipFill>
          <a:blip r:embed="rId2" cstate="screen"/>
          <a:srcRect/>
          <a:stretch>
            <a:fillRect/>
          </a:stretch>
        </p:blipFill>
        <p:spPr bwMode="auto">
          <a:xfrm>
            <a:off x="9289082" y="1940376"/>
            <a:ext cx="1303450" cy="1743084"/>
          </a:xfrm>
          <a:prstGeom prst="rect">
            <a:avLst/>
          </a:prstGeom>
          <a:noFill/>
          <a:ln w="9525">
            <a:noFill/>
            <a:miter lim="800000"/>
            <a:headEnd/>
            <a:tailEnd/>
          </a:ln>
        </p:spPr>
      </p:pic>
      <p:pic>
        <p:nvPicPr>
          <p:cNvPr id="6" name="Picture 6"/>
          <p:cNvPicPr>
            <a:picLocks noChangeAspect="1" noChangeArrowheads="1"/>
          </p:cNvPicPr>
          <p:nvPr/>
        </p:nvPicPr>
        <p:blipFill>
          <a:blip r:embed="rId3" cstate="screen"/>
          <a:srcRect/>
          <a:stretch>
            <a:fillRect/>
          </a:stretch>
        </p:blipFill>
        <p:spPr bwMode="auto">
          <a:xfrm>
            <a:off x="9217645" y="4012078"/>
            <a:ext cx="1742455" cy="1428736"/>
          </a:xfrm>
          <a:prstGeom prst="rect">
            <a:avLst/>
          </a:prstGeom>
          <a:noFill/>
          <a:ln w="9525">
            <a:noFill/>
            <a:miter lim="800000"/>
            <a:headEnd/>
            <a:tailEnd/>
          </a:ln>
        </p:spPr>
      </p:pic>
    </p:spTree>
    <p:extLst>
      <p:ext uri="{BB962C8B-B14F-4D97-AF65-F5344CB8AC3E}">
        <p14:creationId xmlns:p14="http://schemas.microsoft.com/office/powerpoint/2010/main" val="205216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lvl="1" eaLnBrk="1" hangingPunct="1"/>
            <a:r>
              <a:rPr lang="zh-CN" altLang="en-US" dirty="0" smtClean="0"/>
              <a:t>正常</a:t>
            </a:r>
            <a:r>
              <a:rPr altLang="en-US" dirty="0" smtClean="0"/>
              <a:t>：</a:t>
            </a:r>
            <a:r>
              <a:rPr dirty="0" smtClean="0"/>
              <a:t>双侧对称</a:t>
            </a:r>
            <a:endParaRPr dirty="0"/>
          </a:p>
          <a:p>
            <a:pPr lvl="1" eaLnBrk="1" hangingPunct="1"/>
            <a:r>
              <a:rPr dirty="0" smtClean="0"/>
              <a:t>生理变异</a:t>
            </a:r>
            <a:endParaRPr lang="en-US" dirty="0" smtClean="0"/>
          </a:p>
          <a:p>
            <a:pPr lvl="2" eaLnBrk="1" hangingPunct="1"/>
            <a:r>
              <a:rPr dirty="0"/>
              <a:t>与发音强弱、音调高低、胸壁厚薄、支气管距胸壁的距离等有关</a:t>
            </a:r>
            <a:endParaRPr lang="en-US" dirty="0" smtClean="0"/>
          </a:p>
          <a:p>
            <a:pPr lvl="1" eaLnBrk="1" hangingPunct="1"/>
            <a:r>
              <a:rPr lang="zh-CN" altLang="en-US" dirty="0" smtClean="0"/>
              <a:t>异常改变</a:t>
            </a:r>
          </a:p>
          <a:p>
            <a:pPr lvl="2" eaLnBrk="1" hangingPunct="1"/>
            <a:r>
              <a:rPr dirty="0"/>
              <a:t>语颤增强</a:t>
            </a:r>
          </a:p>
          <a:p>
            <a:pPr lvl="3" eaLnBrk="1" hangingPunct="1"/>
            <a:r>
              <a:rPr sz="2800" dirty="0"/>
              <a:t>肺实变</a:t>
            </a:r>
          </a:p>
          <a:p>
            <a:pPr lvl="2" eaLnBrk="1" hangingPunct="1"/>
            <a:r>
              <a:rPr dirty="0"/>
              <a:t>语颤减弱或消失</a:t>
            </a:r>
          </a:p>
          <a:p>
            <a:pPr lvl="3" eaLnBrk="1" hangingPunct="1"/>
            <a:r>
              <a:rPr sz="2800" dirty="0" err="1"/>
              <a:t>肺气肿、</a:t>
            </a:r>
            <a:r>
              <a:rPr sz="2800" dirty="0" err="1" smtClean="0"/>
              <a:t>胸腔积液或</a:t>
            </a:r>
            <a:r>
              <a:rPr lang="zh-CN" altLang="en-US" sz="2800" dirty="0" smtClean="0"/>
              <a:t>气胸、胸膜高度增厚粘连</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0408242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marL="0" indent="0">
              <a:buNone/>
            </a:pPr>
            <a:r>
              <a:rPr lang="zh-CN" altLang="en-US" sz="2800" dirty="0" smtClean="0"/>
              <a:t>三、叩诊</a:t>
            </a:r>
            <a:endParaRPr lang="en-US" altLang="zh-CN" sz="2800" dirty="0" smtClean="0"/>
          </a:p>
          <a:p>
            <a:pPr marL="0" indent="0">
              <a:buNone/>
            </a:pPr>
            <a:r>
              <a:rPr lang="zh-CN" altLang="en-US" sz="2400" dirty="0" smtClean="0"/>
              <a:t>（一）叩诊方法</a:t>
            </a:r>
            <a:endParaRPr lang="en-US" altLang="zh-CN" sz="2400" dirty="0"/>
          </a:p>
          <a:p>
            <a:pPr lvl="1" eaLnBrk="1" hangingPunct="1"/>
            <a:r>
              <a:rPr lang="zh-CN" altLang="en-US" sz="2000" dirty="0"/>
              <a:t>手法</a:t>
            </a:r>
          </a:p>
          <a:p>
            <a:pPr lvl="2" eaLnBrk="1" hangingPunct="1"/>
            <a:r>
              <a:rPr lang="zh-CN" altLang="en-US" sz="2000" dirty="0"/>
              <a:t>间接叩诊法</a:t>
            </a:r>
          </a:p>
          <a:p>
            <a:pPr lvl="2" eaLnBrk="1" hangingPunct="1"/>
            <a:r>
              <a:rPr lang="zh-CN" altLang="en-US" sz="2000" dirty="0"/>
              <a:t>直接叩诊法</a:t>
            </a:r>
            <a:endParaRPr lang="zh-CN" altLang="en-US" sz="2400" dirty="0"/>
          </a:p>
          <a:p>
            <a:pPr lvl="1" eaLnBrk="1" hangingPunct="1"/>
            <a:r>
              <a:rPr lang="zh-CN" altLang="en-US" sz="2000" dirty="0" smtClean="0"/>
              <a:t>顺序</a:t>
            </a:r>
            <a:endParaRPr lang="zh-CN" altLang="en-US" sz="2000" dirty="0"/>
          </a:p>
          <a:p>
            <a:pPr lvl="2" eaLnBrk="1" hangingPunct="1"/>
            <a:r>
              <a:rPr lang="zh-CN" altLang="en-US" sz="2000" dirty="0"/>
              <a:t>前胸</a:t>
            </a:r>
            <a:r>
              <a:rPr lang="zh-CN" altLang="en-US" sz="2000" b="1" dirty="0">
                <a:solidFill>
                  <a:srgbClr val="FE230C"/>
                </a:solidFill>
                <a:latin typeface="华文琥珀" pitchFamily="2" charset="-122"/>
                <a:ea typeface="华文琥珀" pitchFamily="2" charset="-122"/>
              </a:rPr>
              <a:t>→</a:t>
            </a:r>
            <a:r>
              <a:rPr lang="zh-CN" altLang="en-US" sz="2000" dirty="0"/>
              <a:t>侧胸</a:t>
            </a:r>
            <a:r>
              <a:rPr sz="2000" b="1" dirty="0">
                <a:solidFill>
                  <a:srgbClr val="FE230C"/>
                </a:solidFill>
                <a:latin typeface="华文琥珀" pitchFamily="2" charset="-122"/>
                <a:ea typeface="华文琥珀" pitchFamily="2" charset="-122"/>
              </a:rPr>
              <a:t>→</a:t>
            </a:r>
            <a:r>
              <a:rPr lang="zh-CN" altLang="en-US" sz="2000" dirty="0"/>
              <a:t>背部</a:t>
            </a:r>
            <a:endParaRPr lang="en-US" altLang="zh-CN" sz="2000" dirty="0"/>
          </a:p>
          <a:p>
            <a:pPr lvl="2" eaLnBrk="1" hangingPunct="1"/>
            <a:r>
              <a:rPr altLang="en-US" sz="2000" dirty="0"/>
              <a:t>自上而下</a:t>
            </a:r>
            <a:endParaRPr lang="zh-CN" altLang="en-US" sz="2000" dirty="0"/>
          </a:p>
          <a:p>
            <a:pPr lvl="1" eaLnBrk="1" hangingPunct="1"/>
            <a:r>
              <a:rPr lang="zh-CN" altLang="en-US" sz="2000" dirty="0"/>
              <a:t>体位</a:t>
            </a:r>
            <a:endParaRPr lang="en-US" altLang="zh-CN" sz="2000" dirty="0"/>
          </a:p>
          <a:p>
            <a:pPr lvl="2" eaLnBrk="1" hangingPunct="1"/>
            <a:r>
              <a:rPr altLang="en-US" sz="2000" dirty="0"/>
              <a:t>前胸：</a:t>
            </a:r>
            <a:r>
              <a:rPr altLang="en-US" sz="2000" dirty="0">
                <a:solidFill>
                  <a:srgbClr val="0070C0"/>
                </a:solidFill>
              </a:rPr>
              <a:t>仰卧，胸部稍前挺</a:t>
            </a:r>
            <a:endParaRPr lang="en-US" altLang="en-US" sz="2000" dirty="0">
              <a:solidFill>
                <a:srgbClr val="FF0000"/>
              </a:solidFill>
            </a:endParaRPr>
          </a:p>
          <a:p>
            <a:pPr lvl="2" eaLnBrk="1" hangingPunct="1"/>
            <a:r>
              <a:rPr altLang="en-US" sz="2000" dirty="0"/>
              <a:t>侧胸：</a:t>
            </a:r>
            <a:r>
              <a:rPr sz="2000" dirty="0">
                <a:solidFill>
                  <a:srgbClr val="0070C0"/>
                </a:solidFill>
              </a:rPr>
              <a:t>双上臂抱头</a:t>
            </a:r>
            <a:endParaRPr lang="en-US" sz="2000" dirty="0">
              <a:solidFill>
                <a:srgbClr val="0070C0"/>
              </a:solidFill>
            </a:endParaRPr>
          </a:p>
          <a:p>
            <a:pPr lvl="2" eaLnBrk="1" hangingPunct="1"/>
            <a:r>
              <a:rPr sz="2000" dirty="0" err="1"/>
              <a:t>背部：</a:t>
            </a:r>
            <a:r>
              <a:rPr sz="2000" dirty="0" err="1">
                <a:solidFill>
                  <a:srgbClr val="0070C0"/>
                </a:solidFill>
              </a:rPr>
              <a:t>上身稍前倾</a:t>
            </a:r>
            <a:r>
              <a:rPr lang="en-US" sz="2000" dirty="0" err="1">
                <a:solidFill>
                  <a:srgbClr val="0070C0"/>
                </a:solidFill>
              </a:rPr>
              <a:t>,</a:t>
            </a:r>
            <a:r>
              <a:rPr sz="2000" dirty="0" err="1">
                <a:solidFill>
                  <a:srgbClr val="0070C0"/>
                </a:solidFill>
              </a:rPr>
              <a:t>头稍低</a:t>
            </a:r>
            <a:r>
              <a:rPr lang="en-US" sz="2000" dirty="0" err="1">
                <a:solidFill>
                  <a:srgbClr val="0070C0"/>
                </a:solidFill>
              </a:rPr>
              <a:t>,</a:t>
            </a:r>
            <a:r>
              <a:rPr sz="2000" dirty="0" err="1" smtClean="0">
                <a:solidFill>
                  <a:srgbClr val="0070C0"/>
                </a:solidFill>
              </a:rPr>
              <a:t>双手交叉抱肘</a:t>
            </a:r>
            <a:endParaRPr sz="2000" dirty="0">
              <a:solidFill>
                <a:srgbClr val="0070C0"/>
              </a:solidFill>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9"/>
          <p:cNvPicPr>
            <a:picLocks noChangeAspect="1" noChangeArrowheads="1"/>
          </p:cNvPicPr>
          <p:nvPr/>
        </p:nvPicPr>
        <p:blipFill>
          <a:blip r:embed="rId2" cstate="screen">
            <a:lum bright="10000" contrast="10000"/>
          </a:blip>
          <a:srcRect/>
          <a:stretch>
            <a:fillRect/>
          </a:stretch>
        </p:blipFill>
        <p:spPr bwMode="auto">
          <a:xfrm>
            <a:off x="7069004" y="2622525"/>
            <a:ext cx="1643055" cy="1290103"/>
          </a:xfrm>
          <a:prstGeom prst="rect">
            <a:avLst/>
          </a:prstGeom>
          <a:noFill/>
          <a:ln w="9525">
            <a:noFill/>
            <a:miter lim="800000"/>
            <a:headEnd/>
            <a:tailEnd/>
          </a:ln>
        </p:spPr>
      </p:pic>
      <p:pic>
        <p:nvPicPr>
          <p:cNvPr id="6" name="Picture 10"/>
          <p:cNvPicPr>
            <a:picLocks noChangeAspect="1" noChangeArrowheads="1"/>
          </p:cNvPicPr>
          <p:nvPr/>
        </p:nvPicPr>
        <p:blipFill>
          <a:blip r:embed="rId3" cstate="screen"/>
          <a:srcRect/>
          <a:stretch>
            <a:fillRect/>
          </a:stretch>
        </p:blipFill>
        <p:spPr bwMode="auto">
          <a:xfrm>
            <a:off x="7069004" y="4694227"/>
            <a:ext cx="1691633" cy="1396995"/>
          </a:xfrm>
          <a:prstGeom prst="rect">
            <a:avLst/>
          </a:prstGeom>
          <a:noFill/>
          <a:ln w="9525">
            <a:noFill/>
            <a:miter lim="800000"/>
            <a:headEnd/>
            <a:tailEnd/>
          </a:ln>
        </p:spPr>
      </p:pic>
    </p:spTree>
    <p:extLst>
      <p:ext uri="{BB962C8B-B14F-4D97-AF65-F5344CB8AC3E}">
        <p14:creationId xmlns:p14="http://schemas.microsoft.com/office/powerpoint/2010/main" val="31503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a:xfrm>
            <a:off x="491304" y="1224892"/>
            <a:ext cx="5048045" cy="5033978"/>
          </a:xfrm>
        </p:spPr>
        <p:txBody>
          <a:bodyPr/>
          <a:lstStyle/>
          <a:p>
            <a:pPr marL="0" indent="0" eaLnBrk="1" hangingPunct="1">
              <a:spcBef>
                <a:spcPts val="0"/>
              </a:spcBef>
              <a:buNone/>
            </a:pPr>
            <a:r>
              <a:rPr lang="zh-CN" altLang="en-US" sz="2200" dirty="0" smtClean="0"/>
              <a:t>（二）胸部正常叩诊</a:t>
            </a:r>
            <a:r>
              <a:rPr lang="zh-CN" altLang="en-US" sz="2200" dirty="0"/>
              <a:t>音</a:t>
            </a:r>
          </a:p>
          <a:p>
            <a:pPr lvl="1" eaLnBrk="1" hangingPunct="1">
              <a:spcBef>
                <a:spcPts val="0"/>
              </a:spcBef>
            </a:pPr>
            <a:r>
              <a:rPr sz="2200" dirty="0"/>
              <a:t>正常叩诊音</a:t>
            </a:r>
          </a:p>
          <a:p>
            <a:pPr lvl="2" eaLnBrk="1" hangingPunct="1">
              <a:spcBef>
                <a:spcPts val="0"/>
              </a:spcBef>
            </a:pPr>
            <a:r>
              <a:rPr sz="2000" dirty="0"/>
              <a:t>清音</a:t>
            </a:r>
          </a:p>
          <a:p>
            <a:pPr lvl="1" eaLnBrk="1" hangingPunct="1">
              <a:spcBef>
                <a:spcPts val="0"/>
              </a:spcBef>
            </a:pPr>
            <a:r>
              <a:rPr sz="2200" dirty="0"/>
              <a:t>生理变异</a:t>
            </a:r>
          </a:p>
          <a:p>
            <a:pPr lvl="2" eaLnBrk="1" hangingPunct="1">
              <a:spcBef>
                <a:spcPts val="0"/>
              </a:spcBef>
            </a:pPr>
            <a:r>
              <a:rPr sz="2000" dirty="0"/>
              <a:t>与肺泡含气量、胸壁厚薄、邻近脏器的影响有关</a:t>
            </a:r>
          </a:p>
          <a:p>
            <a:pPr marL="0" indent="0" eaLnBrk="1" hangingPunct="1">
              <a:buNone/>
            </a:pPr>
            <a:r>
              <a:rPr lang="zh-CN" altLang="en-US" sz="2200" dirty="0" smtClean="0"/>
              <a:t>（三）肺下界的叩诊</a:t>
            </a:r>
            <a:endParaRPr lang="zh-CN" altLang="en-US" sz="2200" dirty="0"/>
          </a:p>
          <a:p>
            <a:pPr lvl="1" eaLnBrk="1" hangingPunct="1"/>
            <a:r>
              <a:rPr lang="zh-CN" altLang="en-US" sz="2200" dirty="0"/>
              <a:t>正常：</a:t>
            </a:r>
            <a:r>
              <a:rPr lang="en-US" altLang="zh-CN" sz="2200" dirty="0"/>
              <a:t>6</a:t>
            </a:r>
            <a:r>
              <a:rPr lang="zh-CN" altLang="en-US" sz="2200" dirty="0"/>
              <a:t>、</a:t>
            </a:r>
            <a:r>
              <a:rPr lang="en-US" altLang="zh-CN" sz="2200" dirty="0"/>
              <a:t>8</a:t>
            </a:r>
            <a:r>
              <a:rPr lang="zh-CN" altLang="en-US" sz="2200" dirty="0"/>
              <a:t>、</a:t>
            </a:r>
            <a:r>
              <a:rPr lang="en-US" altLang="zh-CN" sz="2200" dirty="0"/>
              <a:t>10</a:t>
            </a:r>
            <a:r>
              <a:rPr lang="zh-CN" altLang="en-US" sz="2200" dirty="0"/>
              <a:t>肋间</a:t>
            </a:r>
          </a:p>
          <a:p>
            <a:pPr lvl="1" eaLnBrk="1" hangingPunct="1"/>
            <a:r>
              <a:rPr lang="zh-CN" altLang="en-US" sz="2200" dirty="0"/>
              <a:t>移位</a:t>
            </a:r>
          </a:p>
          <a:p>
            <a:pPr lvl="2" eaLnBrk="1" hangingPunct="1">
              <a:lnSpc>
                <a:spcPct val="90000"/>
              </a:lnSpc>
            </a:pPr>
            <a:r>
              <a:rPr lang="zh-CN" altLang="en-US" sz="2000" dirty="0"/>
              <a:t>肺下界下移</a:t>
            </a:r>
          </a:p>
          <a:p>
            <a:pPr lvl="3" eaLnBrk="1" hangingPunct="1">
              <a:lnSpc>
                <a:spcPct val="90000"/>
              </a:lnSpc>
            </a:pPr>
            <a:r>
              <a:rPr lang="zh-CN" altLang="en-US" sz="2000" dirty="0"/>
              <a:t>肺气肿</a:t>
            </a:r>
          </a:p>
          <a:p>
            <a:pPr lvl="2" eaLnBrk="1" hangingPunct="1">
              <a:lnSpc>
                <a:spcPct val="90000"/>
              </a:lnSpc>
            </a:pPr>
            <a:r>
              <a:rPr lang="zh-CN" altLang="en-US" sz="2000" dirty="0"/>
              <a:t>肺下界上移</a:t>
            </a:r>
          </a:p>
          <a:p>
            <a:pPr lvl="3" eaLnBrk="1" hangingPunct="1">
              <a:lnSpc>
                <a:spcPct val="90000"/>
              </a:lnSpc>
            </a:pPr>
            <a:r>
              <a:rPr lang="zh-CN" altLang="en-US" sz="2000" dirty="0"/>
              <a:t>肺不张</a:t>
            </a:r>
          </a:p>
          <a:p>
            <a:pPr lvl="3" eaLnBrk="1" hangingPunct="1">
              <a:lnSpc>
                <a:spcPct val="90000"/>
              </a:lnSpc>
            </a:pPr>
            <a:r>
              <a:rPr lang="zh-CN" altLang="en-US" sz="2000" dirty="0"/>
              <a:t>腹水、腹腔肿物</a:t>
            </a:r>
          </a:p>
          <a:p>
            <a:pPr lvl="1" eaLnBrk="1" hangingPunct="1">
              <a:spcBef>
                <a:spcPts val="0"/>
              </a:spcBef>
            </a:pPr>
            <a:endParaRPr lang="en-US" sz="2000"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7" name="Picture 1" descr="胸壁叩诊音"/>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9349" y="2155400"/>
            <a:ext cx="2143125" cy="202882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10"/>
          <p:cNvGrpSpPr>
            <a:grpSpLocks/>
          </p:cNvGrpSpPr>
          <p:nvPr/>
        </p:nvGrpSpPr>
        <p:grpSpPr bwMode="auto">
          <a:xfrm>
            <a:off x="6258511" y="2613408"/>
            <a:ext cx="702568" cy="457200"/>
            <a:chOff x="4176" y="624"/>
            <a:chExt cx="528" cy="384"/>
          </a:xfrm>
        </p:grpSpPr>
        <p:sp>
          <p:nvSpPr>
            <p:cNvPr id="9" name="Text Box 6"/>
            <p:cNvSpPr txBox="1">
              <a:spLocks noChangeArrowheads="1"/>
            </p:cNvSpPr>
            <p:nvPr/>
          </p:nvSpPr>
          <p:spPr bwMode="auto">
            <a:xfrm>
              <a:off x="4176" y="624"/>
              <a:ext cx="288" cy="155"/>
            </a:xfrm>
            <a:prstGeom prst="rect">
              <a:avLst/>
            </a:prstGeom>
            <a:noFill/>
            <a:ln w="9525">
              <a:noFill/>
              <a:miter lim="800000"/>
              <a:headEnd/>
              <a:tailEnd/>
            </a:ln>
          </p:spPr>
          <p:txBody>
            <a:bodyPr lIns="0" tIns="0" rIns="0" bIns="0">
              <a:spAutoFit/>
            </a:bodyPr>
            <a:lstStyle/>
            <a:p>
              <a:pPr>
                <a:spcBef>
                  <a:spcPct val="50000"/>
                </a:spcBef>
              </a:pPr>
              <a:r>
                <a:rPr lang="zh-CN" altLang="en-US" sz="1200" dirty="0">
                  <a:solidFill>
                    <a:srgbClr val="FB2F51"/>
                  </a:solidFill>
                </a:rPr>
                <a:t>稍浊</a:t>
              </a:r>
            </a:p>
          </p:txBody>
        </p:sp>
        <p:sp>
          <p:nvSpPr>
            <p:cNvPr id="10" name="Line 7"/>
            <p:cNvSpPr>
              <a:spLocks noChangeShapeType="1"/>
            </p:cNvSpPr>
            <p:nvPr/>
          </p:nvSpPr>
          <p:spPr bwMode="auto">
            <a:xfrm rot="10800000">
              <a:off x="4272" y="768"/>
              <a:ext cx="0" cy="240"/>
            </a:xfrm>
            <a:prstGeom prst="line">
              <a:avLst/>
            </a:prstGeom>
            <a:noFill/>
            <a:ln w="28575">
              <a:solidFill>
                <a:srgbClr val="3C05C7"/>
              </a:solidFill>
              <a:round/>
              <a:headEnd/>
              <a:tailEnd type="triangle" w="med" len="med"/>
            </a:ln>
          </p:spPr>
          <p:txBody>
            <a:bodyPr wrap="none"/>
            <a:lstStyle/>
            <a:p>
              <a:endParaRPr lang="zh-CN" altLang="en-US" sz="1600"/>
            </a:p>
          </p:txBody>
        </p:sp>
        <p:sp>
          <p:nvSpPr>
            <p:cNvPr id="11" name="Line 8"/>
            <p:cNvSpPr>
              <a:spLocks noChangeShapeType="1"/>
            </p:cNvSpPr>
            <p:nvPr/>
          </p:nvSpPr>
          <p:spPr bwMode="auto">
            <a:xfrm rot="10800000">
              <a:off x="4416" y="720"/>
              <a:ext cx="288" cy="0"/>
            </a:xfrm>
            <a:prstGeom prst="line">
              <a:avLst/>
            </a:prstGeom>
            <a:noFill/>
            <a:ln w="28575">
              <a:solidFill>
                <a:srgbClr val="3C05C7"/>
              </a:solidFill>
              <a:round/>
              <a:headEnd/>
              <a:tailEnd type="triangle" w="med" len="med"/>
            </a:ln>
          </p:spPr>
          <p:txBody>
            <a:bodyPr wrap="none"/>
            <a:lstStyle/>
            <a:p>
              <a:endParaRPr lang="zh-CN" altLang="en-US" sz="1600"/>
            </a:p>
          </p:txBody>
        </p:sp>
      </p:grpSp>
      <p:pic>
        <p:nvPicPr>
          <p:cNvPr id="12" name="Picture 5" descr="背部叩诊音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3606" y="2155400"/>
            <a:ext cx="2004273" cy="1624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030" descr="D:\sun\教学\评估\图片\扫描图\胸肺\大叶性肺炎.jpg"/>
          <p:cNvPicPr>
            <a:picLocks noChangeAspect="1" noChangeArrowheads="1"/>
          </p:cNvPicPr>
          <p:nvPr/>
        </p:nvPicPr>
        <p:blipFill>
          <a:blip r:embed="rId4"/>
          <a:srcRect/>
          <a:stretch>
            <a:fillRect/>
          </a:stretch>
        </p:blipFill>
        <p:spPr bwMode="auto">
          <a:xfrm>
            <a:off x="5810755" y="4883090"/>
            <a:ext cx="1278730" cy="1071570"/>
          </a:xfrm>
          <a:prstGeom prst="rect">
            <a:avLst/>
          </a:prstGeom>
          <a:noFill/>
          <a:ln w="9525">
            <a:noFill/>
            <a:miter lim="800000"/>
            <a:headEnd/>
            <a:tailEnd/>
          </a:ln>
        </p:spPr>
      </p:pic>
    </p:spTree>
    <p:extLst>
      <p:ext uri="{BB962C8B-B14F-4D97-AF65-F5344CB8AC3E}">
        <p14:creationId xmlns:p14="http://schemas.microsoft.com/office/powerpoint/2010/main" val="2979272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par>
                                <p:cTn id="8" presetID="6" presetClass="entr" presetSubtype="16"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circle(in)">
                                      <p:cBhvr>
                                        <p:cTn id="10" dur="500"/>
                                        <p:tgtEl>
                                          <p:spTgt spid="12"/>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marL="0" indent="0" eaLnBrk="1" hangingPunct="1">
              <a:spcBef>
                <a:spcPts val="0"/>
              </a:spcBef>
              <a:buNone/>
            </a:pPr>
            <a:r>
              <a:rPr lang="zh-CN" altLang="en-US" sz="2800" dirty="0" smtClean="0"/>
              <a:t>（四）胸部病理性叩诊</a:t>
            </a:r>
            <a:r>
              <a:rPr lang="zh-CN" altLang="en-US" sz="2800" dirty="0"/>
              <a:t>音</a:t>
            </a:r>
            <a:endParaRPr lang="zh-CN" altLang="en-US" sz="4000" dirty="0"/>
          </a:p>
          <a:p>
            <a:pPr marL="457200" lvl="1" indent="0" eaLnBrk="1" hangingPunct="1">
              <a:spcBef>
                <a:spcPts val="0"/>
              </a:spcBef>
              <a:buNone/>
            </a:pPr>
            <a:r>
              <a:rPr lang="en-US" altLang="zh-CN" dirty="0" smtClean="0"/>
              <a:t>1.</a:t>
            </a:r>
            <a:r>
              <a:rPr lang="zh-CN" altLang="en-US" dirty="0" smtClean="0"/>
              <a:t>浊音</a:t>
            </a:r>
            <a:r>
              <a:rPr lang="zh-CN" altLang="en-US" dirty="0"/>
              <a:t>或实音</a:t>
            </a:r>
          </a:p>
          <a:p>
            <a:pPr lvl="2" eaLnBrk="1" hangingPunct="1">
              <a:spcBef>
                <a:spcPts val="0"/>
              </a:spcBef>
            </a:pPr>
            <a:r>
              <a:rPr lang="zh-CN" altLang="en-US" sz="2800" dirty="0"/>
              <a:t>肺炎</a:t>
            </a:r>
          </a:p>
          <a:p>
            <a:pPr lvl="2" eaLnBrk="1" hangingPunct="1">
              <a:spcBef>
                <a:spcPts val="0"/>
              </a:spcBef>
            </a:pPr>
            <a:r>
              <a:rPr lang="zh-CN" altLang="en-US" sz="2800" dirty="0"/>
              <a:t>大量胸腔积液</a:t>
            </a:r>
          </a:p>
          <a:p>
            <a:pPr marL="457200" lvl="1" indent="0" eaLnBrk="1" hangingPunct="1">
              <a:spcBef>
                <a:spcPts val="0"/>
              </a:spcBef>
              <a:buNone/>
            </a:pPr>
            <a:r>
              <a:rPr lang="en-US" altLang="zh-CN" dirty="0" smtClean="0"/>
              <a:t>2.</a:t>
            </a:r>
            <a:r>
              <a:rPr lang="zh-CN" altLang="en-US" dirty="0" smtClean="0"/>
              <a:t>鼓</a:t>
            </a:r>
            <a:r>
              <a:rPr lang="zh-CN" altLang="en-US" dirty="0"/>
              <a:t>音</a:t>
            </a:r>
          </a:p>
          <a:p>
            <a:pPr lvl="2" eaLnBrk="1" hangingPunct="1">
              <a:spcBef>
                <a:spcPts val="0"/>
              </a:spcBef>
            </a:pPr>
            <a:r>
              <a:rPr lang="zh-CN" altLang="en-US" sz="2800" dirty="0"/>
              <a:t>气胸</a:t>
            </a:r>
          </a:p>
          <a:p>
            <a:pPr marL="457200" lvl="1" indent="0" eaLnBrk="1" hangingPunct="1">
              <a:spcBef>
                <a:spcPts val="0"/>
              </a:spcBef>
              <a:buNone/>
            </a:pPr>
            <a:r>
              <a:rPr lang="en-US" altLang="zh-CN" dirty="0" smtClean="0"/>
              <a:t>3.</a:t>
            </a:r>
            <a:r>
              <a:rPr lang="zh-CN" altLang="en-US" dirty="0" smtClean="0"/>
              <a:t>过</a:t>
            </a:r>
            <a:r>
              <a:rPr lang="zh-CN" altLang="en-US" dirty="0"/>
              <a:t>清音</a:t>
            </a:r>
          </a:p>
          <a:p>
            <a:pPr lvl="2" eaLnBrk="1" hangingPunct="1">
              <a:spcBef>
                <a:spcPts val="0"/>
              </a:spcBef>
            </a:pPr>
            <a:r>
              <a:rPr lang="zh-CN" altLang="en-US" sz="2800" dirty="0"/>
              <a:t>肺气肿</a:t>
            </a:r>
            <a:endParaRPr lang="zh-CN" altLang="en-US" sz="3200" dirty="0"/>
          </a:p>
          <a:p>
            <a:pPr lvl="1" eaLnBrk="1" hangingPunct="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93792272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a:xfrm>
            <a:off x="380960" y="1214422"/>
            <a:ext cx="11506240" cy="4876800"/>
          </a:xfrm>
        </p:spPr>
        <p:txBody>
          <a:bodyPr/>
          <a:lstStyle/>
          <a:p>
            <a:pPr marL="0" lvl="0" indent="0" eaLnBrk="1" hangingPunct="1">
              <a:buNone/>
            </a:pPr>
            <a:r>
              <a:rPr lang="zh-CN" altLang="en-US" dirty="0" smtClean="0"/>
              <a:t>四、听诊</a:t>
            </a:r>
            <a:endParaRPr lang="en-US" altLang="zh-CN" dirty="0" smtClean="0"/>
          </a:p>
          <a:p>
            <a:pPr lvl="0" eaLnBrk="1" hangingPunct="1"/>
            <a:r>
              <a:rPr lang="zh-CN" altLang="en-US" sz="2800" dirty="0" smtClean="0"/>
              <a:t>听诊注意事项</a:t>
            </a:r>
          </a:p>
          <a:p>
            <a:pPr lvl="1" eaLnBrk="1" hangingPunct="1"/>
            <a:r>
              <a:rPr lang="zh-CN" altLang="en-US" sz="2400" dirty="0" smtClean="0"/>
              <a:t>环境适宜安静</a:t>
            </a:r>
          </a:p>
          <a:p>
            <a:pPr lvl="1" eaLnBrk="1" hangingPunct="1"/>
            <a:r>
              <a:rPr lang="zh-CN" altLang="en-US" sz="2400" dirty="0" smtClean="0"/>
              <a:t>膜型</a:t>
            </a:r>
            <a:r>
              <a:rPr altLang="en-US" sz="2400" dirty="0" smtClean="0"/>
              <a:t>听诊器的体件</a:t>
            </a:r>
            <a:r>
              <a:rPr lang="zh-CN" altLang="en-US" sz="2400" dirty="0" smtClean="0"/>
              <a:t>紧贴皮肤</a:t>
            </a:r>
          </a:p>
          <a:p>
            <a:pPr lvl="1" eaLnBrk="1" hangingPunct="1"/>
            <a:r>
              <a:rPr lang="zh-CN" altLang="en-US" sz="2400" dirty="0" smtClean="0"/>
              <a:t>顺序：上→下，前→后</a:t>
            </a:r>
          </a:p>
          <a:p>
            <a:pPr lvl="1" eaLnBrk="1" hangingPunct="1"/>
            <a:r>
              <a:rPr lang="zh-CN" altLang="en-US" sz="2400" dirty="0" smtClean="0"/>
              <a:t>左右对</a:t>
            </a:r>
            <a:r>
              <a:rPr sz="2400" dirty="0"/>
              <a:t>比</a:t>
            </a:r>
          </a:p>
          <a:p>
            <a:pPr lvl="1" eaLnBrk="1" hangingPunct="1"/>
            <a:r>
              <a:rPr altLang="en-US" sz="2400" dirty="0" smtClean="0"/>
              <a:t>听诊至少一个</a:t>
            </a:r>
            <a:r>
              <a:rPr lang="zh-CN" altLang="en-US" sz="2400" dirty="0" smtClean="0"/>
              <a:t>完整的呼吸周期</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7045288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marL="0" lvl="0" indent="0" eaLnBrk="1" hangingPunct="1">
              <a:buNone/>
            </a:pPr>
            <a:r>
              <a:rPr lang="zh-CN" altLang="en-US" dirty="0" smtClean="0"/>
              <a:t>（一）正常呼吸音</a:t>
            </a:r>
          </a:p>
          <a:p>
            <a:pPr lvl="1" eaLnBrk="1" hangingPunct="1">
              <a:buNone/>
            </a:pPr>
            <a:r>
              <a:rPr lang="en-US" altLang="zh-CN" dirty="0"/>
              <a:t>1.</a:t>
            </a:r>
            <a:r>
              <a:rPr lang="zh-CN" altLang="en-US" dirty="0" smtClean="0"/>
              <a:t>支气管呼吸音</a:t>
            </a:r>
          </a:p>
          <a:p>
            <a:pPr lvl="2" eaLnBrk="1" hangingPunct="1"/>
            <a:r>
              <a:rPr lang="zh-CN" altLang="en-US" dirty="0" smtClean="0"/>
              <a:t> 形成 </a:t>
            </a:r>
          </a:p>
          <a:p>
            <a:pPr lvl="3" eaLnBrk="1" hangingPunct="1"/>
            <a:r>
              <a:rPr lang="zh-CN" altLang="en-US" dirty="0" smtClean="0"/>
              <a:t> 气流进出声门、气管 、主支气管→ 湍流 </a:t>
            </a:r>
          </a:p>
          <a:p>
            <a:pPr lvl="2" eaLnBrk="1" hangingPunct="1"/>
            <a:r>
              <a:rPr lang="zh-CN" altLang="en-US" dirty="0" smtClean="0"/>
              <a:t> 特点 </a:t>
            </a:r>
          </a:p>
          <a:p>
            <a:pPr lvl="3" eaLnBrk="1" hangingPunct="1"/>
            <a:r>
              <a:rPr lang="zh-CN" altLang="en-US" dirty="0" smtClean="0"/>
              <a:t> 呼气相长、音响强、音调高 </a:t>
            </a:r>
          </a:p>
          <a:p>
            <a:pPr lvl="2" eaLnBrk="1" hangingPunct="1"/>
            <a:r>
              <a:rPr lang="zh-CN" altLang="en-US" dirty="0" smtClean="0"/>
              <a:t> 部位 </a:t>
            </a:r>
          </a:p>
          <a:p>
            <a:pPr lvl="3" eaLnBrk="1" hangingPunct="1"/>
            <a:r>
              <a:rPr lang="zh-CN" altLang="en-US" dirty="0" smtClean="0"/>
              <a:t> 喉部、胸骨上窝、</a:t>
            </a:r>
            <a:r>
              <a:rPr altLang="en-US" dirty="0" smtClean="0"/>
              <a:t>背部</a:t>
            </a:r>
            <a:r>
              <a:rPr lang="en-US" altLang="zh-CN" dirty="0" smtClean="0"/>
              <a:t>C</a:t>
            </a:r>
            <a:r>
              <a:rPr lang="en-US" altLang="zh-CN" baseline="-25000" dirty="0" smtClean="0"/>
              <a:t>6</a:t>
            </a:r>
            <a:r>
              <a:rPr lang="en-US" altLang="zh-CN" dirty="0" smtClean="0"/>
              <a:t>-T</a:t>
            </a:r>
            <a:r>
              <a:rPr lang="en-US" altLang="zh-CN" baseline="-25000" dirty="0" smtClean="0"/>
              <a:t>2</a:t>
            </a:r>
            <a:r>
              <a:rPr lang="en-US" altLang="zh-CN" dirty="0" smtClean="0"/>
              <a:t> </a:t>
            </a:r>
            <a:r>
              <a:rPr lang="zh-CN" altLang="en-US" dirty="0" smtClean="0"/>
              <a:t>椎旁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128386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lvl="1" eaLnBrk="1" hangingPunct="1"/>
            <a:r>
              <a:rPr lang="en-US" altLang="zh-CN" dirty="0"/>
              <a:t>2.</a:t>
            </a:r>
            <a:r>
              <a:rPr lang="zh-CN" altLang="en-US" dirty="0" smtClean="0"/>
              <a:t>肺泡呼吸音</a:t>
            </a:r>
          </a:p>
          <a:p>
            <a:pPr lvl="2" eaLnBrk="1" hangingPunct="1"/>
            <a:r>
              <a:rPr lang="zh-CN" altLang="en-US" dirty="0" smtClean="0"/>
              <a:t> 形成 </a:t>
            </a:r>
          </a:p>
          <a:p>
            <a:pPr lvl="3" eaLnBrk="1" hangingPunct="1"/>
            <a:r>
              <a:rPr lang="zh-CN" altLang="en-US" dirty="0" smtClean="0"/>
              <a:t> 气流进出细支气管、肺泡→ 肺泡弹性变化、气流振动 </a:t>
            </a:r>
          </a:p>
          <a:p>
            <a:pPr lvl="2" eaLnBrk="1" hangingPunct="1"/>
            <a:r>
              <a:rPr lang="zh-CN" altLang="en-US" dirty="0" smtClean="0"/>
              <a:t> 特点 </a:t>
            </a:r>
          </a:p>
          <a:p>
            <a:pPr lvl="3" eaLnBrk="1" hangingPunct="1"/>
            <a:r>
              <a:rPr lang="zh-CN" altLang="en-US" dirty="0" smtClean="0"/>
              <a:t> 吸气相长、音响强、音调高 </a:t>
            </a:r>
          </a:p>
          <a:p>
            <a:pPr lvl="2" eaLnBrk="1" hangingPunct="1"/>
            <a:r>
              <a:rPr lang="zh-CN" altLang="en-US" dirty="0" smtClean="0"/>
              <a:t> 部位 </a:t>
            </a:r>
          </a:p>
          <a:p>
            <a:pPr lvl="3" eaLnBrk="1" hangingPunct="1"/>
            <a:r>
              <a:rPr lang="zh-CN" altLang="en-US" dirty="0" smtClean="0"/>
              <a:t> 大部分肺区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9809437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lvl="1" eaLnBrk="1" hangingPunct="1">
              <a:buNone/>
            </a:pPr>
            <a:r>
              <a:rPr lang="en-US" altLang="zh-CN" dirty="0"/>
              <a:t>3.</a:t>
            </a:r>
            <a:r>
              <a:rPr lang="zh-CN" altLang="en-US" dirty="0" smtClean="0"/>
              <a:t>支气管肺泡呼吸音</a:t>
            </a:r>
          </a:p>
          <a:p>
            <a:pPr lvl="2" eaLnBrk="1" hangingPunct="1"/>
            <a:r>
              <a:rPr lang="zh-CN" altLang="en-US" dirty="0" smtClean="0"/>
              <a:t> 形成 </a:t>
            </a:r>
          </a:p>
          <a:p>
            <a:pPr lvl="3" eaLnBrk="1" hangingPunct="1"/>
            <a:r>
              <a:rPr lang="zh-CN" altLang="en-US" dirty="0" smtClean="0"/>
              <a:t> 混合性呼吸音 </a:t>
            </a:r>
          </a:p>
          <a:p>
            <a:pPr lvl="2" eaLnBrk="1" hangingPunct="1"/>
            <a:r>
              <a:rPr lang="zh-CN" altLang="en-US" dirty="0" smtClean="0"/>
              <a:t> 特点 </a:t>
            </a:r>
          </a:p>
          <a:p>
            <a:pPr lvl="3" eaLnBrk="1" hangingPunct="1"/>
            <a:r>
              <a:rPr lang="zh-CN" altLang="en-US" dirty="0" smtClean="0"/>
              <a:t> 吸气相与呼气相大致相等 </a:t>
            </a:r>
          </a:p>
          <a:p>
            <a:pPr lvl="2" eaLnBrk="1" hangingPunct="1"/>
            <a:r>
              <a:rPr lang="zh-CN" altLang="en-US" dirty="0" smtClean="0"/>
              <a:t> 部位 </a:t>
            </a:r>
          </a:p>
          <a:p>
            <a:pPr lvl="3" eaLnBrk="1" hangingPunct="1"/>
            <a:r>
              <a:rPr dirty="0"/>
              <a:t>胸骨两侧第</a:t>
            </a:r>
            <a:r>
              <a:rPr lang="en-US" dirty="0"/>
              <a:t>1</a:t>
            </a:r>
            <a:r>
              <a:rPr dirty="0"/>
              <a:t>、</a:t>
            </a:r>
            <a:r>
              <a:rPr lang="en-US" dirty="0"/>
              <a:t>2</a:t>
            </a:r>
            <a:r>
              <a:rPr dirty="0"/>
              <a:t>肋间、</a:t>
            </a:r>
            <a:r>
              <a:rPr dirty="0" smtClean="0"/>
              <a:t>肩胛间区</a:t>
            </a:r>
            <a:r>
              <a:rPr lang="en-US" altLang="zh-CN" dirty="0"/>
              <a:t>T</a:t>
            </a:r>
            <a:r>
              <a:rPr lang="en-US" baseline="-25000" dirty="0" smtClean="0"/>
              <a:t>3</a:t>
            </a:r>
            <a:r>
              <a:rPr dirty="0" smtClean="0"/>
              <a:t>、</a:t>
            </a:r>
            <a:r>
              <a:rPr lang="en-US" altLang="zh-CN" dirty="0" smtClean="0"/>
              <a:t>T</a:t>
            </a:r>
            <a:r>
              <a:rPr lang="en-US" baseline="-25000" dirty="0" smtClean="0"/>
              <a:t>4</a:t>
            </a:r>
            <a:r>
              <a:rPr dirty="0" smtClean="0"/>
              <a:t>及肺尖前后部</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43997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触  诊</a:t>
            </a:r>
            <a:endParaRPr lang="zh-CN" altLang="en-US" dirty="0"/>
          </a:p>
        </p:txBody>
      </p:sp>
      <p:sp>
        <p:nvSpPr>
          <p:cNvPr id="3" name="内容占位符 2"/>
          <p:cNvSpPr>
            <a:spLocks noGrp="1"/>
          </p:cNvSpPr>
          <p:nvPr>
            <p:ph idx="1"/>
          </p:nvPr>
        </p:nvSpPr>
        <p:spPr/>
        <p:txBody>
          <a:bodyPr/>
          <a:lstStyle/>
          <a:p>
            <a:r>
              <a:rPr lang="zh-CN" altLang="en-US" dirty="0" smtClean="0"/>
              <a:t>触诊的注意事项</a:t>
            </a:r>
            <a:endParaRPr lang="en-US" altLang="zh-CN" dirty="0" smtClean="0"/>
          </a:p>
          <a:p>
            <a:pPr lvl="1" eaLnBrk="1" hangingPunct="1"/>
            <a:r>
              <a:rPr dirty="0"/>
              <a:t>适宜的体位</a:t>
            </a:r>
          </a:p>
          <a:p>
            <a:pPr lvl="1" eaLnBrk="1" hangingPunct="1"/>
            <a:r>
              <a:rPr dirty="0"/>
              <a:t>健侧→患侧，浅→深</a:t>
            </a:r>
          </a:p>
          <a:p>
            <a:pPr lvl="1" eaLnBrk="1" hangingPunct="1"/>
            <a:r>
              <a:rPr dirty="0"/>
              <a:t>边检查边注意被评估者的表情</a:t>
            </a:r>
          </a:p>
          <a:p>
            <a:pPr lvl="1" eaLnBrk="1" hangingPunct="1"/>
            <a:r>
              <a:rPr dirty="0"/>
              <a:t>下腹部检查：排空膀胱</a:t>
            </a:r>
            <a:r>
              <a:rPr dirty="0" smtClean="0"/>
              <a:t>、</a:t>
            </a:r>
            <a:r>
              <a:rPr lang="en-US" dirty="0" smtClean="0"/>
              <a:t>排</a:t>
            </a:r>
            <a:r>
              <a:rPr dirty="0" smtClean="0"/>
              <a:t>除大便</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0335057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dirty="0"/>
              <a:t>第三节  肺部及胸膜评估</a:t>
            </a:r>
            <a:endParaRPr lang="zh-CN" altLang="en-US" dirty="0" smtClean="0"/>
          </a:p>
        </p:txBody>
      </p:sp>
      <p:sp>
        <p:nvSpPr>
          <p:cNvPr id="65539" name="Rectangle 3" descr="Rectangle: Click to edit Master text styles&#10;Second level&#10;Third level&#10;Fourth level&#10;Fifth level"/>
          <p:cNvSpPr>
            <a:spLocks noGrp="1" noChangeArrowheads="1"/>
          </p:cNvSpPr>
          <p:nvPr>
            <p:ph type="body" idx="1"/>
          </p:nvPr>
        </p:nvSpPr>
        <p:spPr/>
        <p:txBody>
          <a:bodyPr/>
          <a:lstStyle/>
          <a:p>
            <a:pPr>
              <a:lnSpc>
                <a:spcPct val="190000"/>
              </a:lnSpc>
              <a:spcBef>
                <a:spcPct val="75000"/>
              </a:spcBef>
              <a:buClrTx/>
              <a:buNone/>
              <a:defRPr/>
            </a:pPr>
            <a:r>
              <a:rPr lang="zh-CN" altLang="en-US" sz="2800" dirty="0"/>
              <a:t>三种呼吸音的比较</a:t>
            </a:r>
            <a:endParaRPr lang="en-US" altLang="zh-CN" sz="2800" dirty="0"/>
          </a:p>
          <a:p>
            <a:pPr lvl="1">
              <a:lnSpc>
                <a:spcPct val="190000"/>
              </a:lnSpc>
              <a:spcBef>
                <a:spcPct val="75000"/>
              </a:spcBef>
              <a:buClrTx/>
              <a:buFontTx/>
              <a:buNone/>
              <a:defRPr/>
            </a:pPr>
            <a:r>
              <a:rPr lang="zh-CN" altLang="en-US" sz="2600" dirty="0">
                <a:solidFill>
                  <a:srgbClr val="0000FF"/>
                </a:solidFill>
                <a:latin typeface="+mn-ea"/>
              </a:rPr>
              <a:t>支气管呼吸音 </a:t>
            </a:r>
          </a:p>
          <a:p>
            <a:pPr lvl="1">
              <a:lnSpc>
                <a:spcPct val="190000"/>
              </a:lnSpc>
              <a:spcBef>
                <a:spcPct val="75000"/>
              </a:spcBef>
              <a:buClrTx/>
              <a:buFontTx/>
              <a:buNone/>
              <a:defRPr/>
            </a:pPr>
            <a:r>
              <a:rPr lang="zh-CN" altLang="en-US" sz="2600" dirty="0">
                <a:solidFill>
                  <a:srgbClr val="0000FF"/>
                </a:solidFill>
                <a:latin typeface="+mn-ea"/>
              </a:rPr>
              <a:t>支气管肺泡呼吸音 </a:t>
            </a:r>
          </a:p>
          <a:p>
            <a:pPr lvl="1">
              <a:lnSpc>
                <a:spcPct val="190000"/>
              </a:lnSpc>
              <a:spcBef>
                <a:spcPct val="75000"/>
              </a:spcBef>
              <a:buClrTx/>
              <a:buFontTx/>
              <a:buNone/>
              <a:defRPr/>
            </a:pPr>
            <a:r>
              <a:rPr lang="zh-CN" altLang="en-US" sz="2600" dirty="0">
                <a:solidFill>
                  <a:srgbClr val="0000FF"/>
                </a:solidFill>
                <a:latin typeface="+mn-ea"/>
              </a:rPr>
              <a:t>肺泡呼吸音 </a:t>
            </a:r>
          </a:p>
        </p:txBody>
      </p:sp>
      <p:pic>
        <p:nvPicPr>
          <p:cNvPr id="32772" name="Picture 9" descr="呼吸音"/>
          <p:cNvPicPr>
            <a:picLocks noChangeAspect="1" noChangeArrowheads="1"/>
          </p:cNvPicPr>
          <p:nvPr/>
        </p:nvPicPr>
        <p:blipFill>
          <a:blip r:embed="rId2"/>
          <a:srcRect/>
          <a:stretch>
            <a:fillRect/>
          </a:stretch>
        </p:blipFill>
        <p:spPr bwMode="auto">
          <a:xfrm>
            <a:off x="6167438" y="2428869"/>
            <a:ext cx="1555748" cy="3004203"/>
          </a:xfrm>
          <a:prstGeom prst="rect">
            <a:avLst/>
          </a:prstGeom>
          <a:noFill/>
          <a:ln w="9525">
            <a:noFill/>
            <a:miter lim="800000"/>
            <a:headEnd/>
            <a:tailEnd/>
          </a:ln>
        </p:spPr>
      </p:pic>
    </p:spTree>
    <p:extLst>
      <p:ext uri="{BB962C8B-B14F-4D97-AF65-F5344CB8AC3E}">
        <p14:creationId xmlns:p14="http://schemas.microsoft.com/office/powerpoint/2010/main" val="149522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0-#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marL="0" indent="0" eaLnBrk="1" hangingPunct="1">
              <a:buNone/>
            </a:pPr>
            <a:r>
              <a:rPr lang="zh-CN" altLang="en-US" dirty="0" smtClean="0"/>
              <a:t>（二）异常呼吸音</a:t>
            </a:r>
            <a:endParaRPr lang="en-US" altLang="zh-CN" dirty="0" smtClean="0"/>
          </a:p>
          <a:p>
            <a:pPr marL="457200" lvl="1" indent="0" eaLnBrk="1" hangingPunct="1">
              <a:buNone/>
            </a:pPr>
            <a:r>
              <a:rPr lang="en-US" altLang="zh-CN" dirty="0" smtClean="0"/>
              <a:t>1.</a:t>
            </a:r>
            <a:r>
              <a:rPr lang="zh-CN" altLang="en-US" dirty="0" smtClean="0"/>
              <a:t>异常肺泡呼吸音</a:t>
            </a:r>
          </a:p>
          <a:p>
            <a:pPr lvl="2" eaLnBrk="1" hangingPunct="1"/>
            <a:r>
              <a:rPr dirty="0" smtClean="0"/>
              <a:t>肺泡呼吸音增强：</a:t>
            </a:r>
            <a:r>
              <a:rPr sz="2400" dirty="0">
                <a:solidFill>
                  <a:srgbClr val="692AA2"/>
                </a:solidFill>
                <a:latin typeface="Arial" pitchFamily="34" charset="0"/>
              </a:rPr>
              <a:t>运动、发热等</a:t>
            </a:r>
            <a:endParaRPr lang="en-US" sz="2400" dirty="0">
              <a:solidFill>
                <a:srgbClr val="692AA2"/>
              </a:solidFill>
              <a:latin typeface="Arial" pitchFamily="34" charset="0"/>
            </a:endParaRPr>
          </a:p>
          <a:p>
            <a:pPr lvl="2" eaLnBrk="1" hangingPunct="1"/>
            <a:r>
              <a:rPr lang="zh-CN" altLang="en-US" dirty="0" smtClean="0"/>
              <a:t>肺泡呼吸音减弱或消失 </a:t>
            </a:r>
          </a:p>
          <a:p>
            <a:pPr lvl="3" eaLnBrk="1" hangingPunct="1"/>
            <a:r>
              <a:rPr dirty="0" err="1"/>
              <a:t>胸腔积液</a:t>
            </a:r>
            <a:r>
              <a:rPr dirty="0" smtClean="0"/>
              <a:t>、</a:t>
            </a:r>
            <a:r>
              <a:rPr lang="zh-CN" altLang="en-US" dirty="0"/>
              <a:t>气胸</a:t>
            </a:r>
            <a:endParaRPr lang="en-US" altLang="zh-CN" dirty="0"/>
          </a:p>
          <a:p>
            <a:pPr lvl="3" eaLnBrk="1" hangingPunct="1"/>
            <a:r>
              <a:rPr dirty="0"/>
              <a:t>支气管阻塞、肺气肿等</a:t>
            </a:r>
          </a:p>
          <a:p>
            <a:pPr lvl="3" eaLnBrk="1" hangingPunct="1"/>
            <a:r>
              <a:rPr lang="zh-CN" altLang="en-US" dirty="0" smtClean="0"/>
              <a:t>呼吸运动受限</a:t>
            </a:r>
          </a:p>
          <a:p>
            <a:pPr lvl="4" eaLnBrk="1" hangingPunct="1"/>
            <a:r>
              <a:rPr lang="zh-CN" altLang="en-US" dirty="0" smtClean="0"/>
              <a:t>胸廓活动受限 </a:t>
            </a:r>
          </a:p>
          <a:p>
            <a:pPr lvl="4" eaLnBrk="1" hangingPunct="1"/>
            <a:r>
              <a:rPr lang="zh-CN" altLang="en-US" dirty="0" smtClean="0"/>
              <a:t>膈肌活动受限</a:t>
            </a:r>
          </a:p>
          <a:p>
            <a:pPr lvl="2" eaLnBrk="1" hangingPunct="1"/>
            <a:r>
              <a:rPr dirty="0" smtClean="0"/>
              <a:t>呼气音延长：</a:t>
            </a:r>
            <a:r>
              <a:rPr sz="2400" dirty="0">
                <a:solidFill>
                  <a:srgbClr val="692AA2"/>
                </a:solidFill>
                <a:latin typeface="Arial" pitchFamily="34" charset="0"/>
              </a:rPr>
              <a:t>支气管哮喘、阻塞性肺气肿等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348522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zh-CN" altLang="en-US" dirty="0"/>
              <a:t>第三节  肺部及胸膜评估</a:t>
            </a:r>
            <a:endParaRPr lang="zh-CN" altLang="zh-CN" dirty="0" smtClean="0"/>
          </a:p>
        </p:txBody>
      </p:sp>
      <p:sp>
        <p:nvSpPr>
          <p:cNvPr id="35843" name="Rectangle 3" descr="Rectangle: Click to edit Master text styles&#10;Second level&#10;Third level&#10;Fourth level&#10;Fifth level"/>
          <p:cNvSpPr>
            <a:spLocks noGrp="1" noChangeArrowheads="1"/>
          </p:cNvSpPr>
          <p:nvPr>
            <p:ph type="body" idx="1"/>
          </p:nvPr>
        </p:nvSpPr>
        <p:spPr/>
        <p:txBody>
          <a:bodyPr/>
          <a:lstStyle/>
          <a:p>
            <a:pPr marL="457200" lvl="1" indent="0" eaLnBrk="1" hangingPunct="1">
              <a:buNone/>
            </a:pPr>
            <a:r>
              <a:rPr lang="en-US" altLang="zh-CN" dirty="0" smtClean="0"/>
              <a:t>2.</a:t>
            </a:r>
            <a:r>
              <a:rPr lang="zh-CN" altLang="en-US" dirty="0" smtClean="0"/>
              <a:t>异常支气管呼吸音（</a:t>
            </a:r>
            <a:r>
              <a:rPr lang="zh-CN" altLang="en-US" dirty="0" smtClean="0">
                <a:solidFill>
                  <a:srgbClr val="692AA2"/>
                </a:solidFill>
              </a:rPr>
              <a:t>管状呼吸音</a:t>
            </a:r>
            <a:r>
              <a:rPr lang="zh-CN" altLang="en-US" dirty="0" smtClean="0"/>
              <a:t>）</a:t>
            </a:r>
          </a:p>
          <a:p>
            <a:pPr lvl="2" eaLnBrk="1" hangingPunct="1"/>
            <a:r>
              <a:rPr lang="zh-CN" altLang="en-US" dirty="0" smtClean="0"/>
              <a:t>概念</a:t>
            </a:r>
          </a:p>
          <a:p>
            <a:pPr lvl="3" eaLnBrk="1" hangingPunct="1"/>
            <a:r>
              <a:rPr lang="zh-CN" altLang="en-US" dirty="0" smtClean="0"/>
              <a:t>在正常肺泡呼吸音听诊区听到支气管呼吸音</a:t>
            </a:r>
          </a:p>
          <a:p>
            <a:pPr lvl="2" eaLnBrk="1" hangingPunct="1"/>
            <a:r>
              <a:rPr lang="zh-CN" altLang="en-US" dirty="0" smtClean="0"/>
              <a:t>常见病因</a:t>
            </a:r>
          </a:p>
          <a:p>
            <a:pPr lvl="3" eaLnBrk="1" hangingPunct="1"/>
            <a:r>
              <a:rPr lang="zh-CN" altLang="en-US" dirty="0" smtClean="0"/>
              <a:t>肺组织实变</a:t>
            </a:r>
            <a:endParaRPr lang="en-US" altLang="zh-CN" dirty="0" smtClean="0"/>
          </a:p>
          <a:p>
            <a:pPr lvl="3" eaLnBrk="1" hangingPunct="1"/>
            <a:r>
              <a:rPr dirty="0" smtClean="0"/>
              <a:t>肺内大空腔</a:t>
            </a:r>
            <a:endParaRPr lang="zh-CN" altLang="en-US" dirty="0" smtClean="0"/>
          </a:p>
        </p:txBody>
      </p:sp>
    </p:spTree>
    <p:extLst>
      <p:ext uri="{BB962C8B-B14F-4D97-AF65-F5344CB8AC3E}">
        <p14:creationId xmlns:p14="http://schemas.microsoft.com/office/powerpoint/2010/main" val="413054195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a:xfrm>
            <a:off x="380960" y="1214422"/>
            <a:ext cx="9943658" cy="4876800"/>
          </a:xfrm>
        </p:spPr>
        <p:txBody>
          <a:bodyPr/>
          <a:lstStyle/>
          <a:p>
            <a:pPr marL="0" indent="0">
              <a:buNone/>
            </a:pPr>
            <a:r>
              <a:rPr lang="zh-CN" altLang="en-US" dirty="0" smtClean="0"/>
              <a:t>（三）啰音</a:t>
            </a:r>
            <a:endParaRPr lang="en-US" altLang="zh-CN" dirty="0" smtClean="0"/>
          </a:p>
          <a:p>
            <a:pPr marL="457200" lvl="1" indent="0" eaLnBrk="1" hangingPunct="1">
              <a:buNone/>
            </a:pPr>
            <a:r>
              <a:rPr lang="en-US" altLang="zh-CN" dirty="0" smtClean="0"/>
              <a:t>1.</a:t>
            </a:r>
            <a:r>
              <a:rPr lang="zh-CN" altLang="en-US" dirty="0" smtClean="0"/>
              <a:t>湿啰音</a:t>
            </a:r>
            <a:r>
              <a:rPr lang="en-US" altLang="zh-CN" dirty="0" smtClean="0"/>
              <a:t>(</a:t>
            </a:r>
            <a:r>
              <a:rPr lang="zh-CN" altLang="en-US" dirty="0" smtClean="0"/>
              <a:t>水泡音</a:t>
            </a:r>
            <a:r>
              <a:rPr lang="en-US" altLang="zh-CN" dirty="0" smtClean="0"/>
              <a:t>)</a:t>
            </a:r>
          </a:p>
          <a:p>
            <a:pPr lvl="2" eaLnBrk="1" hangingPunct="1"/>
            <a:r>
              <a:rPr lang="zh-CN" altLang="en-US" dirty="0" smtClean="0"/>
              <a:t>发生机制</a:t>
            </a:r>
          </a:p>
          <a:p>
            <a:pPr lvl="3" eaLnBrk="1" hangingPunct="1"/>
            <a:r>
              <a:rPr dirty="0" err="1" smtClean="0"/>
              <a:t>气体进出含有</a:t>
            </a:r>
            <a:r>
              <a:rPr u="sng" dirty="0" err="1" smtClean="0">
                <a:solidFill>
                  <a:srgbClr val="FB2F51"/>
                </a:solidFill>
              </a:rPr>
              <a:t>稀薄液体</a:t>
            </a:r>
            <a:r>
              <a:rPr dirty="0" err="1" smtClean="0"/>
              <a:t>的</a:t>
            </a:r>
            <a:r>
              <a:rPr dirty="0" err="1" smtClean="0">
                <a:solidFill>
                  <a:srgbClr val="3C05C7"/>
                </a:solidFill>
              </a:rPr>
              <a:t>气管</a:t>
            </a:r>
            <a:r>
              <a:rPr dirty="0" err="1" smtClean="0"/>
              <a:t>或</a:t>
            </a:r>
            <a:r>
              <a:rPr dirty="0" err="1" smtClean="0">
                <a:solidFill>
                  <a:srgbClr val="3C05C7"/>
                </a:solidFill>
              </a:rPr>
              <a:t>支气管</a:t>
            </a:r>
            <a:r>
              <a:rPr dirty="0" err="1" smtClean="0"/>
              <a:t>形成的</a:t>
            </a:r>
            <a:r>
              <a:rPr dirty="0" err="1" smtClean="0">
                <a:solidFill>
                  <a:srgbClr val="FB2F51"/>
                </a:solidFill>
              </a:rPr>
              <a:t>水泡</a:t>
            </a:r>
            <a:r>
              <a:rPr dirty="0" err="1" smtClean="0"/>
              <a:t>破裂所产生的声音</a:t>
            </a:r>
            <a:endParaRPr dirty="0"/>
          </a:p>
          <a:p>
            <a:pPr lvl="2" eaLnBrk="1" hangingPunct="1"/>
            <a:r>
              <a:rPr lang="zh-CN" altLang="en-US" dirty="0" smtClean="0"/>
              <a:t>听诊特点</a:t>
            </a:r>
          </a:p>
          <a:p>
            <a:pPr lvl="3" eaLnBrk="1" hangingPunct="1"/>
            <a:r>
              <a:rPr dirty="0">
                <a:solidFill>
                  <a:srgbClr val="FB2F51"/>
                </a:solidFill>
              </a:rPr>
              <a:t>吸气相</a:t>
            </a:r>
            <a:r>
              <a:rPr lang="en-US" altLang="zh-CN" dirty="0">
                <a:solidFill>
                  <a:srgbClr val="FB2F51"/>
                </a:solidFill>
              </a:rPr>
              <a:t>/</a:t>
            </a:r>
            <a:r>
              <a:rPr dirty="0" err="1" smtClean="0">
                <a:solidFill>
                  <a:srgbClr val="FB2F51"/>
                </a:solidFill>
              </a:rPr>
              <a:t>吸气终末</a:t>
            </a:r>
            <a:r>
              <a:rPr dirty="0" err="1" smtClean="0"/>
              <a:t>明显</a:t>
            </a:r>
            <a:endParaRPr dirty="0"/>
          </a:p>
          <a:p>
            <a:pPr lvl="3" eaLnBrk="1" hangingPunct="1"/>
            <a:r>
              <a:rPr dirty="0" err="1" smtClean="0"/>
              <a:t>常连续多个出现</a:t>
            </a:r>
            <a:endParaRPr dirty="0"/>
          </a:p>
          <a:p>
            <a:pPr lvl="3" eaLnBrk="1" hangingPunct="1"/>
            <a:r>
              <a:rPr lang="zh-CN" altLang="en-US" dirty="0"/>
              <a:t>部位、性质</a:t>
            </a:r>
            <a:r>
              <a:rPr lang="zh-CN" altLang="en-US" dirty="0">
                <a:solidFill>
                  <a:srgbClr val="FB2F51"/>
                </a:solidFill>
              </a:rPr>
              <a:t>不易变</a:t>
            </a:r>
            <a:endParaRPr lang="zh-CN" altLang="en-US" dirty="0"/>
          </a:p>
          <a:p>
            <a:pPr lvl="3" eaLnBrk="1" hangingPunct="1"/>
            <a:r>
              <a:rPr dirty="0" err="1" smtClean="0"/>
              <a:t>中</a:t>
            </a:r>
            <a:r>
              <a:rPr dirty="0" err="1"/>
              <a:t>、</a:t>
            </a:r>
            <a:r>
              <a:rPr dirty="0" err="1" smtClean="0"/>
              <a:t>小水泡音同时存在</a:t>
            </a:r>
            <a:endParaRPr dirty="0"/>
          </a:p>
          <a:p>
            <a:pPr lvl="3" eaLnBrk="1" hangingPunct="1"/>
            <a:r>
              <a:rPr dirty="0" err="1" smtClean="0">
                <a:solidFill>
                  <a:srgbClr val="FB2F51"/>
                </a:solidFill>
              </a:rPr>
              <a:t>咳嗽</a:t>
            </a:r>
            <a:r>
              <a:rPr dirty="0" err="1" smtClean="0"/>
              <a:t>后可改变</a:t>
            </a:r>
            <a:endParaRPr 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9881976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p:txBody>
          <a:bodyPr/>
          <a:lstStyle/>
          <a:p>
            <a:pPr lvl="1" eaLnBrk="1" hangingPunct="1"/>
            <a:r>
              <a:rPr dirty="0" smtClean="0"/>
              <a:t>分类</a:t>
            </a:r>
            <a:endParaRPr lang="en-US" dirty="0" smtClean="0"/>
          </a:p>
          <a:p>
            <a:pPr lvl="2" eaLnBrk="1" hangingPunct="1"/>
            <a:r>
              <a:rPr dirty="0" smtClean="0"/>
              <a:t>大水泡音</a:t>
            </a:r>
            <a:endParaRPr lang="en-US" dirty="0" smtClean="0"/>
          </a:p>
          <a:p>
            <a:pPr lvl="2" eaLnBrk="1" hangingPunct="1"/>
            <a:r>
              <a:rPr dirty="0" smtClean="0"/>
              <a:t>中</a:t>
            </a:r>
            <a:r>
              <a:rPr dirty="0"/>
              <a:t>水泡音</a:t>
            </a:r>
            <a:endParaRPr lang="en-US" dirty="0" smtClean="0"/>
          </a:p>
          <a:p>
            <a:pPr lvl="2" eaLnBrk="1" hangingPunct="1"/>
            <a:r>
              <a:rPr dirty="0" smtClean="0"/>
              <a:t>小</a:t>
            </a:r>
            <a:r>
              <a:rPr dirty="0"/>
              <a:t>水泡音</a:t>
            </a:r>
            <a:endParaRPr lang="en-US" altLang="zh-CN" dirty="0" smtClean="0"/>
          </a:p>
          <a:p>
            <a:pPr lvl="1" eaLnBrk="1" hangingPunct="1"/>
            <a:r>
              <a:rPr lang="zh-CN" altLang="en-US" dirty="0" smtClean="0"/>
              <a:t>常见疾病</a:t>
            </a:r>
          </a:p>
          <a:p>
            <a:pPr lvl="2" eaLnBrk="1" hangingPunct="1"/>
            <a:r>
              <a:rPr lang="zh-CN" altLang="en-US" dirty="0" smtClean="0"/>
              <a:t> </a:t>
            </a:r>
            <a:r>
              <a:rPr dirty="0"/>
              <a:t>局限性湿啰音 </a:t>
            </a:r>
            <a:endParaRPr lang="zh-CN" altLang="en-US" dirty="0" smtClean="0"/>
          </a:p>
          <a:p>
            <a:pPr lvl="3" eaLnBrk="1" hangingPunct="1"/>
            <a:r>
              <a:rPr lang="zh-CN" altLang="en-US" dirty="0" smtClean="0"/>
              <a:t> 肺炎、支气管扩张 </a:t>
            </a:r>
          </a:p>
          <a:p>
            <a:pPr lvl="2" eaLnBrk="1" hangingPunct="1"/>
            <a:r>
              <a:rPr lang="zh-CN" altLang="en-US" dirty="0" smtClean="0"/>
              <a:t> 双</a:t>
            </a:r>
            <a:r>
              <a:rPr dirty="0"/>
              <a:t>肺底湿啰音 </a:t>
            </a:r>
            <a:endParaRPr lang="zh-CN" altLang="en-US" dirty="0" smtClean="0"/>
          </a:p>
          <a:p>
            <a:pPr lvl="3" eaLnBrk="1" hangingPunct="1"/>
            <a:r>
              <a:rPr lang="zh-CN" altLang="en-US" dirty="0" smtClean="0"/>
              <a:t> 肺淤血 </a:t>
            </a:r>
          </a:p>
          <a:p>
            <a:pPr lvl="2" eaLnBrk="1" hangingPunct="1"/>
            <a:r>
              <a:rPr lang="zh-CN" altLang="en-US" dirty="0" smtClean="0"/>
              <a:t> 满</a:t>
            </a:r>
            <a:r>
              <a:rPr dirty="0"/>
              <a:t>肺湿啰音 </a:t>
            </a:r>
            <a:endParaRPr lang="zh-CN" altLang="en-US" dirty="0" smtClean="0"/>
          </a:p>
          <a:p>
            <a:pPr lvl="3" eaLnBrk="1" hangingPunct="1"/>
            <a:r>
              <a:rPr lang="zh-CN" altLang="en-US" dirty="0" smtClean="0"/>
              <a:t> 急性肺水肿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罗音产生机理"/>
          <p:cNvPicPr>
            <a:picLocks noChangeAspect="1" noChangeArrowheads="1"/>
          </p:cNvPicPr>
          <p:nvPr/>
        </p:nvPicPr>
        <p:blipFill>
          <a:blip r:embed="rId2"/>
          <a:srcRect/>
          <a:stretch>
            <a:fillRect/>
          </a:stretch>
        </p:blipFill>
        <p:spPr bwMode="auto">
          <a:xfrm>
            <a:off x="6738942" y="1214423"/>
            <a:ext cx="2000264" cy="2727633"/>
          </a:xfrm>
          <a:prstGeom prst="rect">
            <a:avLst/>
          </a:prstGeom>
          <a:noFill/>
          <a:ln w="9525">
            <a:noFill/>
            <a:miter lim="800000"/>
            <a:headEnd/>
            <a:tailEnd/>
          </a:ln>
        </p:spPr>
      </p:pic>
    </p:spTree>
    <p:extLst>
      <p:ext uri="{BB962C8B-B14F-4D97-AF65-F5344CB8AC3E}">
        <p14:creationId xmlns:p14="http://schemas.microsoft.com/office/powerpoint/2010/main" val="303301625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2050" name="Rectangle 2"/>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049" name="Picture 1" descr="干啰音的发生机理副本"/>
          <p:cNvPicPr>
            <a:picLocks noChangeAspect="1" noChangeArrowheads="1"/>
          </p:cNvPicPr>
          <p:nvPr/>
        </p:nvPicPr>
        <p:blipFill>
          <a:blip r:embed="rId2"/>
          <a:srcRect/>
          <a:stretch>
            <a:fillRect/>
          </a:stretch>
        </p:blipFill>
        <p:spPr bwMode="auto">
          <a:xfrm>
            <a:off x="3238480" y="3929066"/>
            <a:ext cx="5677796" cy="833438"/>
          </a:xfrm>
          <a:prstGeom prst="rect">
            <a:avLst/>
          </a:prstGeom>
          <a:noFill/>
        </p:spPr>
      </p:pic>
      <p:sp>
        <p:nvSpPr>
          <p:cNvPr id="8" name="内容占位符 7"/>
          <p:cNvSpPr>
            <a:spLocks noGrp="1"/>
          </p:cNvSpPr>
          <p:nvPr>
            <p:ph idx="1"/>
          </p:nvPr>
        </p:nvSpPr>
        <p:spPr/>
        <p:txBody>
          <a:bodyPr/>
          <a:lstStyle/>
          <a:p>
            <a:pPr marL="457200" lvl="1" indent="0">
              <a:buNone/>
            </a:pPr>
            <a:r>
              <a:rPr lang="en-US" altLang="zh-CN" dirty="0" smtClean="0"/>
              <a:t>2.</a:t>
            </a:r>
            <a:r>
              <a:rPr lang="zh-CN" altLang="en-US" dirty="0" smtClean="0"/>
              <a:t>干啰音</a:t>
            </a:r>
            <a:endParaRPr lang="en-US" altLang="zh-CN" dirty="0" smtClean="0"/>
          </a:p>
          <a:p>
            <a:pPr lvl="2" eaLnBrk="1" hangingPunct="1"/>
            <a:r>
              <a:rPr lang="zh-CN" altLang="en-US" dirty="0"/>
              <a:t>发</a:t>
            </a:r>
            <a:r>
              <a:rPr lang="zh-CN" altLang="en-US" dirty="0" smtClean="0"/>
              <a:t>生机制</a:t>
            </a:r>
          </a:p>
          <a:p>
            <a:pPr lvl="3" eaLnBrk="1" hangingPunct="1"/>
            <a:r>
              <a:rPr dirty="0" err="1"/>
              <a:t>气管或支气管的管腔</a:t>
            </a:r>
            <a:r>
              <a:rPr dirty="0" err="1">
                <a:solidFill>
                  <a:srgbClr val="C00000"/>
                </a:solidFill>
              </a:rPr>
              <a:t>狭窄</a:t>
            </a:r>
            <a:r>
              <a:rPr dirty="0" err="1"/>
              <a:t>或</a:t>
            </a:r>
            <a:r>
              <a:rPr dirty="0" err="1">
                <a:solidFill>
                  <a:srgbClr val="C00000"/>
                </a:solidFill>
              </a:rPr>
              <a:t>部分阻塞</a:t>
            </a:r>
            <a:r>
              <a:rPr dirty="0" err="1"/>
              <a:t>，</a:t>
            </a:r>
            <a:r>
              <a:rPr dirty="0" err="1" smtClean="0"/>
              <a:t>气流通过狭窄的气道时产生湍流所致</a:t>
            </a:r>
            <a:endParaRPr lang="zh-CN" altLang="en-US" dirty="0"/>
          </a:p>
        </p:txBody>
      </p:sp>
      <p:graphicFrame>
        <p:nvGraphicFramePr>
          <p:cNvPr id="9" name="内容占位符 4"/>
          <p:cNvGraphicFramePr>
            <a:graphicFrameLocks/>
          </p:cNvGraphicFramePr>
          <p:nvPr/>
        </p:nvGraphicFramePr>
        <p:xfrm>
          <a:off x="3309918" y="4929198"/>
          <a:ext cx="5500726" cy="640080"/>
        </p:xfrm>
        <a:graphic>
          <a:graphicData uri="http://schemas.openxmlformats.org/drawingml/2006/table">
            <a:tbl>
              <a:tblPr/>
              <a:tblGrid>
                <a:gridCol w="1643073"/>
                <a:gridCol w="1285885"/>
                <a:gridCol w="1357322"/>
                <a:gridCol w="1214446"/>
              </a:tblGrid>
              <a:tr h="0">
                <a:tc>
                  <a:txBody>
                    <a:bodyPr/>
                    <a:lstStyle/>
                    <a:p>
                      <a:pPr algn="ctr">
                        <a:lnSpc>
                          <a:spcPct val="150000"/>
                        </a:lnSpc>
                        <a:spcAft>
                          <a:spcPts val="0"/>
                        </a:spcAft>
                      </a:pPr>
                      <a:r>
                        <a:rPr lang="zh-CN" sz="1400" kern="100" dirty="0">
                          <a:latin typeface="宋体"/>
                          <a:ea typeface="宋体"/>
                          <a:cs typeface="宋体"/>
                        </a:rPr>
                        <a:t>（</a:t>
                      </a:r>
                      <a:r>
                        <a:rPr lang="en-US" sz="1400" kern="100" dirty="0">
                          <a:latin typeface="宋体"/>
                          <a:ea typeface="宋体"/>
                          <a:cs typeface="宋体"/>
                        </a:rPr>
                        <a:t>1</a:t>
                      </a:r>
                      <a:r>
                        <a:rPr lang="zh-CN" sz="1400" kern="100" dirty="0">
                          <a:latin typeface="宋体"/>
                          <a:ea typeface="宋体"/>
                          <a:cs typeface="宋体"/>
                        </a:rPr>
                        <a:t>）管</a:t>
                      </a:r>
                      <a:r>
                        <a:rPr lang="zh-CN" sz="1400" kern="100" dirty="0" smtClean="0">
                          <a:latin typeface="宋体"/>
                          <a:ea typeface="宋体"/>
                          <a:cs typeface="宋体"/>
                        </a:rPr>
                        <a:t>腔</a:t>
                      </a:r>
                      <a:r>
                        <a:rPr lang="zh-CN" altLang="en-US" sz="1400" kern="100" dirty="0" smtClean="0">
                          <a:latin typeface="宋体"/>
                          <a:ea typeface="宋体"/>
                          <a:cs typeface="宋体"/>
                        </a:rPr>
                        <a:t>黏膜</a:t>
                      </a:r>
                      <a:r>
                        <a:rPr lang="zh-CN" sz="1400" kern="100" dirty="0" smtClean="0">
                          <a:latin typeface="宋体"/>
                          <a:ea typeface="宋体"/>
                          <a:cs typeface="宋体"/>
                        </a:rPr>
                        <a:t>肿胀</a:t>
                      </a:r>
                      <a:r>
                        <a:rPr lang="zh-CN" sz="1400" kern="100" dirty="0">
                          <a:latin typeface="宋体"/>
                          <a:ea typeface="宋体"/>
                          <a:cs typeface="宋体"/>
                        </a:rPr>
                        <a:t>或平滑肌痉挛</a:t>
                      </a:r>
                      <a:endParaRPr lang="zh-CN" sz="1800" kern="100" dirty="0">
                        <a:latin typeface="宋体"/>
                        <a:ea typeface="宋体"/>
                        <a:cs typeface="Courier New"/>
                      </a:endParaRPr>
                    </a:p>
                  </a:txBody>
                  <a:tcPr marL="99887" marR="99887" marT="0" marB="0">
                    <a:lnL>
                      <a:noFill/>
                    </a:lnL>
                    <a:lnR>
                      <a:noFill/>
                    </a:lnR>
                    <a:lnT>
                      <a:noFill/>
                    </a:lnT>
                    <a:lnB>
                      <a:noFill/>
                    </a:lnB>
                  </a:tcPr>
                </a:tc>
                <a:tc>
                  <a:txBody>
                    <a:bodyPr/>
                    <a:lstStyle/>
                    <a:p>
                      <a:pPr algn="ctr">
                        <a:lnSpc>
                          <a:spcPct val="150000"/>
                        </a:lnSpc>
                        <a:spcAft>
                          <a:spcPts val="0"/>
                        </a:spcAft>
                      </a:pPr>
                      <a:r>
                        <a:rPr lang="zh-CN" sz="1400" kern="100" dirty="0">
                          <a:latin typeface="宋体"/>
                          <a:ea typeface="宋体"/>
                          <a:cs typeface="宋体"/>
                        </a:rPr>
                        <a:t>（</a:t>
                      </a:r>
                      <a:r>
                        <a:rPr lang="en-US" sz="1400" kern="100" dirty="0">
                          <a:latin typeface="宋体"/>
                          <a:ea typeface="宋体"/>
                          <a:cs typeface="宋体"/>
                        </a:rPr>
                        <a:t>2</a:t>
                      </a:r>
                      <a:r>
                        <a:rPr lang="zh-CN" sz="1400" kern="100" dirty="0">
                          <a:latin typeface="宋体"/>
                          <a:ea typeface="宋体"/>
                          <a:cs typeface="宋体"/>
                        </a:rPr>
                        <a:t>）管腔内有分泌物</a:t>
                      </a:r>
                      <a:endParaRPr lang="zh-CN" sz="1800" kern="100" dirty="0">
                        <a:latin typeface="宋体"/>
                        <a:ea typeface="宋体"/>
                        <a:cs typeface="Courier New"/>
                      </a:endParaRPr>
                    </a:p>
                  </a:txBody>
                  <a:tcPr marL="99887" marR="99887" marT="0" marB="0">
                    <a:lnL>
                      <a:noFill/>
                    </a:lnL>
                    <a:lnR>
                      <a:noFill/>
                    </a:lnR>
                    <a:lnT>
                      <a:noFill/>
                    </a:lnT>
                    <a:lnB>
                      <a:noFill/>
                    </a:lnB>
                  </a:tcPr>
                </a:tc>
                <a:tc>
                  <a:txBody>
                    <a:bodyPr/>
                    <a:lstStyle/>
                    <a:p>
                      <a:pPr algn="ctr">
                        <a:lnSpc>
                          <a:spcPct val="150000"/>
                        </a:lnSpc>
                        <a:spcAft>
                          <a:spcPts val="0"/>
                        </a:spcAft>
                      </a:pPr>
                      <a:r>
                        <a:rPr lang="zh-CN" sz="1400" kern="100">
                          <a:latin typeface="宋体"/>
                          <a:ea typeface="宋体"/>
                          <a:cs typeface="宋体"/>
                        </a:rPr>
                        <a:t>（</a:t>
                      </a:r>
                      <a:r>
                        <a:rPr lang="en-US" sz="1400" kern="100">
                          <a:latin typeface="宋体"/>
                          <a:ea typeface="宋体"/>
                          <a:cs typeface="宋体"/>
                        </a:rPr>
                        <a:t>3</a:t>
                      </a:r>
                      <a:r>
                        <a:rPr lang="zh-CN" sz="1400" kern="100">
                          <a:latin typeface="宋体"/>
                          <a:ea typeface="宋体"/>
                          <a:cs typeface="宋体"/>
                        </a:rPr>
                        <a:t>）管腔内有侵入物</a:t>
                      </a:r>
                      <a:endParaRPr lang="zh-CN" sz="1800" kern="100">
                        <a:latin typeface="宋体"/>
                        <a:ea typeface="宋体"/>
                        <a:cs typeface="Courier New"/>
                      </a:endParaRPr>
                    </a:p>
                  </a:txBody>
                  <a:tcPr marL="99887" marR="99887" marT="0" marB="0">
                    <a:lnL>
                      <a:noFill/>
                    </a:lnL>
                    <a:lnR>
                      <a:noFill/>
                    </a:lnR>
                    <a:lnT>
                      <a:noFill/>
                    </a:lnT>
                    <a:lnB>
                      <a:noFill/>
                    </a:lnB>
                  </a:tcPr>
                </a:tc>
                <a:tc>
                  <a:txBody>
                    <a:bodyPr/>
                    <a:lstStyle/>
                    <a:p>
                      <a:pPr algn="ctr">
                        <a:lnSpc>
                          <a:spcPct val="150000"/>
                        </a:lnSpc>
                        <a:spcAft>
                          <a:spcPts val="0"/>
                        </a:spcAft>
                      </a:pPr>
                      <a:r>
                        <a:rPr lang="en-US" sz="1400" kern="100" dirty="0">
                          <a:latin typeface="宋体"/>
                          <a:ea typeface="宋体"/>
                          <a:cs typeface="宋体"/>
                        </a:rPr>
                        <a:t>(4)</a:t>
                      </a:r>
                      <a:r>
                        <a:rPr lang="zh-CN" sz="1400" kern="100" dirty="0">
                          <a:latin typeface="宋体"/>
                          <a:ea typeface="宋体"/>
                          <a:cs typeface="宋体"/>
                        </a:rPr>
                        <a:t>管腔受压</a:t>
                      </a:r>
                      <a:endParaRPr lang="zh-CN" sz="1800" kern="100" dirty="0">
                        <a:latin typeface="宋体"/>
                        <a:ea typeface="宋体"/>
                        <a:cs typeface="Courier New"/>
                      </a:endParaRPr>
                    </a:p>
                  </a:txBody>
                  <a:tcPr marL="99887" marR="99887" marT="0" marB="0">
                    <a:lnL>
                      <a:noFill/>
                    </a:lnL>
                    <a:lnR>
                      <a:noFill/>
                    </a:lnR>
                    <a:lnT>
                      <a:noFill/>
                    </a:lnT>
                    <a:lnB>
                      <a:noFill/>
                    </a:lnB>
                  </a:tcPr>
                </a:tc>
              </a:tr>
            </a:tbl>
          </a:graphicData>
        </a:graphic>
      </p:graphicFrame>
    </p:spTree>
    <p:extLst>
      <p:ext uri="{BB962C8B-B14F-4D97-AF65-F5344CB8AC3E}">
        <p14:creationId xmlns:p14="http://schemas.microsoft.com/office/powerpoint/2010/main" val="293609336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zh-CN" altLang="en-US" dirty="0"/>
              <a:t>第三节  肺部及胸膜评估</a:t>
            </a:r>
            <a:endParaRPr lang="zh-CN" altLang="en-US" dirty="0" smtClean="0"/>
          </a:p>
        </p:txBody>
      </p:sp>
      <p:sp>
        <p:nvSpPr>
          <p:cNvPr id="80899" name="Rectangle 3" descr="Rectangle: Click to edit Master text styles&#10;Second level&#10;Third level&#10;Fourth level&#10;Fifth level"/>
          <p:cNvSpPr>
            <a:spLocks noGrp="1" noChangeArrowheads="1"/>
          </p:cNvSpPr>
          <p:nvPr>
            <p:ph type="body" idx="1"/>
          </p:nvPr>
        </p:nvSpPr>
        <p:spPr/>
        <p:txBody>
          <a:bodyPr/>
          <a:lstStyle/>
          <a:p>
            <a:pPr lvl="2" eaLnBrk="1" hangingPunct="1">
              <a:spcBef>
                <a:spcPts val="0"/>
              </a:spcBef>
            </a:pPr>
            <a:r>
              <a:rPr lang="zh-CN" altLang="en-US" dirty="0" smtClean="0"/>
              <a:t>听诊特点</a:t>
            </a:r>
          </a:p>
          <a:p>
            <a:pPr lvl="3" eaLnBrk="1" hangingPunct="1">
              <a:spcBef>
                <a:spcPts val="0"/>
              </a:spcBef>
            </a:pPr>
            <a:r>
              <a:rPr lang="zh-CN" altLang="en-US" dirty="0"/>
              <a:t>呼气相明显</a:t>
            </a:r>
          </a:p>
          <a:p>
            <a:pPr lvl="3" eaLnBrk="1" hangingPunct="1">
              <a:spcBef>
                <a:spcPts val="0"/>
              </a:spcBef>
            </a:pPr>
            <a:r>
              <a:rPr lang="zh-CN" altLang="en-US" dirty="0" smtClean="0"/>
              <a:t>持续时间较长</a:t>
            </a:r>
          </a:p>
          <a:p>
            <a:pPr lvl="3" eaLnBrk="1" hangingPunct="1">
              <a:spcBef>
                <a:spcPts val="0"/>
              </a:spcBef>
            </a:pPr>
            <a:r>
              <a:rPr lang="zh-CN" altLang="en-US" dirty="0" smtClean="0"/>
              <a:t>部位、性质易变</a:t>
            </a:r>
            <a:endParaRPr lang="en-US" altLang="zh-CN" dirty="0" smtClean="0"/>
          </a:p>
          <a:p>
            <a:pPr lvl="2" eaLnBrk="1" hangingPunct="1">
              <a:spcBef>
                <a:spcPts val="0"/>
              </a:spcBef>
            </a:pPr>
            <a:r>
              <a:rPr dirty="0" err="1" smtClean="0"/>
              <a:t>分类</a:t>
            </a:r>
            <a:endParaRPr lang="en-US" dirty="0" smtClean="0"/>
          </a:p>
          <a:p>
            <a:pPr lvl="3" eaLnBrk="1" hangingPunct="1">
              <a:spcBef>
                <a:spcPts val="0"/>
              </a:spcBef>
            </a:pPr>
            <a:r>
              <a:rPr dirty="0" smtClean="0"/>
              <a:t>低调干啰音</a:t>
            </a:r>
            <a:endParaRPr lang="en-US" dirty="0" smtClean="0"/>
          </a:p>
          <a:p>
            <a:pPr lvl="3" eaLnBrk="1" hangingPunct="1">
              <a:spcBef>
                <a:spcPts val="0"/>
              </a:spcBef>
            </a:pPr>
            <a:r>
              <a:rPr dirty="0" smtClean="0"/>
              <a:t>高调干啰音</a:t>
            </a:r>
            <a:endParaRPr lang="en-US" dirty="0" smtClean="0"/>
          </a:p>
          <a:p>
            <a:pPr lvl="2" eaLnBrk="1" hangingPunct="1">
              <a:spcBef>
                <a:spcPts val="0"/>
              </a:spcBef>
            </a:pPr>
            <a:r>
              <a:rPr lang="zh-CN" altLang="en-US" dirty="0" smtClean="0"/>
              <a:t>常见疾病</a:t>
            </a:r>
          </a:p>
          <a:p>
            <a:pPr lvl="3" eaLnBrk="1" hangingPunct="1">
              <a:spcBef>
                <a:spcPts val="0"/>
              </a:spcBef>
            </a:pPr>
            <a:r>
              <a:rPr dirty="0"/>
              <a:t> 局部 </a:t>
            </a:r>
          </a:p>
          <a:p>
            <a:pPr lvl="4" eaLnBrk="1" hangingPunct="1">
              <a:spcBef>
                <a:spcPts val="0"/>
              </a:spcBef>
            </a:pPr>
            <a:r>
              <a:rPr dirty="0" err="1" smtClean="0"/>
              <a:t>肿瘤或异物等所致的管腔狭窄</a:t>
            </a:r>
            <a:r>
              <a:rPr dirty="0" smtClean="0"/>
              <a:t> </a:t>
            </a:r>
            <a:endParaRPr dirty="0"/>
          </a:p>
          <a:p>
            <a:pPr lvl="3" eaLnBrk="1" hangingPunct="1">
              <a:spcBef>
                <a:spcPts val="0"/>
              </a:spcBef>
            </a:pPr>
            <a:r>
              <a:rPr dirty="0"/>
              <a:t> 双肺弥散 </a:t>
            </a:r>
          </a:p>
          <a:p>
            <a:pPr lvl="4" eaLnBrk="1" hangingPunct="1">
              <a:spcBef>
                <a:spcPts val="0"/>
              </a:spcBef>
            </a:pPr>
            <a:r>
              <a:rPr dirty="0" err="1" smtClean="0"/>
              <a:t>支气管哮喘</a:t>
            </a:r>
            <a:r>
              <a:rPr dirty="0" smtClean="0"/>
              <a:t>、</a:t>
            </a:r>
            <a:r>
              <a:rPr lang="zh-CN" altLang="en-US" dirty="0"/>
              <a:t>慢性支气管炎</a:t>
            </a:r>
            <a:endParaRPr lang="zh-CN" altLang="en-US" dirty="0" smtClean="0"/>
          </a:p>
        </p:txBody>
      </p:sp>
      <p:pic>
        <p:nvPicPr>
          <p:cNvPr id="80901" name="wheeze1.wav">
            <a:hlinkClick r:id="" action="ppaction://media"/>
          </p:cNvPr>
          <p:cNvPicPr>
            <a:picLocks noRot="1" noChangeAspect="1" noChangeArrowheads="1"/>
          </p:cNvPicPr>
          <p:nvPr>
            <a:audioFile r:link="rId1"/>
          </p:nvPr>
        </p:nvPicPr>
        <p:blipFill>
          <a:blip r:embed="rId3"/>
          <a:srcRect/>
          <a:stretch>
            <a:fillRect/>
          </a:stretch>
        </p:blipFill>
        <p:spPr bwMode="auto">
          <a:xfrm>
            <a:off x="6738943" y="1857364"/>
            <a:ext cx="431799" cy="431800"/>
          </a:xfrm>
          <a:prstGeom prst="rect">
            <a:avLst/>
          </a:prstGeom>
          <a:noFill/>
          <a:ln w="9525">
            <a:noFill/>
            <a:miter lim="800000"/>
            <a:headEnd/>
            <a:tailEnd/>
          </a:ln>
        </p:spPr>
      </p:pic>
      <p:pic>
        <p:nvPicPr>
          <p:cNvPr id="7" name="Picture 8" descr="罗音产生机理"/>
          <p:cNvPicPr>
            <a:picLocks noChangeAspect="1" noChangeArrowheads="1"/>
          </p:cNvPicPr>
          <p:nvPr/>
        </p:nvPicPr>
        <p:blipFill>
          <a:blip r:embed="rId4"/>
          <a:srcRect/>
          <a:stretch>
            <a:fillRect/>
          </a:stretch>
        </p:blipFill>
        <p:spPr bwMode="auto">
          <a:xfrm>
            <a:off x="7810513" y="2143116"/>
            <a:ext cx="1671689" cy="2343428"/>
          </a:xfrm>
          <a:prstGeom prst="rect">
            <a:avLst/>
          </a:prstGeom>
          <a:noFill/>
          <a:ln w="9525">
            <a:noFill/>
            <a:miter lim="800000"/>
            <a:headEnd/>
            <a:tailEnd/>
          </a:ln>
        </p:spPr>
      </p:pic>
    </p:spTree>
    <p:extLst>
      <p:ext uri="{BB962C8B-B14F-4D97-AF65-F5344CB8AC3E}">
        <p14:creationId xmlns:p14="http://schemas.microsoft.com/office/powerpoint/2010/main" val="4063154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anim calcmode="lin" valueType="num">
                                      <p:cBhvr additive="base">
                                        <p:cTn id="7" dur="500" fill="hold"/>
                                        <p:tgtEl>
                                          <p:spTgt spid="8089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089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0899">
                                            <p:txEl>
                                              <p:pRg st="1" end="1"/>
                                            </p:txEl>
                                          </p:spTgt>
                                        </p:tgtEl>
                                        <p:attrNameLst>
                                          <p:attrName>style.visibility</p:attrName>
                                        </p:attrNameLst>
                                      </p:cBhvr>
                                      <p:to>
                                        <p:strVal val="visible"/>
                                      </p:to>
                                    </p:set>
                                    <p:anim calcmode="lin" valueType="num">
                                      <p:cBhvr additive="base">
                                        <p:cTn id="11" dur="500" fill="hold"/>
                                        <p:tgtEl>
                                          <p:spTgt spid="8089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8089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0899">
                                            <p:txEl>
                                              <p:pRg st="2" end="2"/>
                                            </p:txEl>
                                          </p:spTgt>
                                        </p:tgtEl>
                                        <p:attrNameLst>
                                          <p:attrName>style.visibility</p:attrName>
                                        </p:attrNameLst>
                                      </p:cBhvr>
                                      <p:to>
                                        <p:strVal val="visible"/>
                                      </p:to>
                                    </p:set>
                                    <p:anim calcmode="lin" valueType="num">
                                      <p:cBhvr additive="base">
                                        <p:cTn id="15" dur="500" fill="hold"/>
                                        <p:tgtEl>
                                          <p:spTgt spid="8089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8089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80899">
                                            <p:txEl>
                                              <p:pRg st="3" end="3"/>
                                            </p:txEl>
                                          </p:spTgt>
                                        </p:tgtEl>
                                        <p:attrNameLst>
                                          <p:attrName>style.visibility</p:attrName>
                                        </p:attrNameLst>
                                      </p:cBhvr>
                                      <p:to>
                                        <p:strVal val="visible"/>
                                      </p:to>
                                    </p:set>
                                    <p:anim calcmode="lin" valueType="num">
                                      <p:cBhvr additive="base">
                                        <p:cTn id="19" dur="500" fill="hold"/>
                                        <p:tgtEl>
                                          <p:spTgt spid="8089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80899">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80899">
                                            <p:txEl>
                                              <p:pRg st="4" end="4"/>
                                            </p:txEl>
                                          </p:spTgt>
                                        </p:tgtEl>
                                        <p:attrNameLst>
                                          <p:attrName>style.visibility</p:attrName>
                                        </p:attrNameLst>
                                      </p:cBhvr>
                                      <p:to>
                                        <p:strVal val="visible"/>
                                      </p:to>
                                    </p:set>
                                    <p:anim calcmode="lin" valueType="num">
                                      <p:cBhvr additive="base">
                                        <p:cTn id="23" dur="500" fill="hold"/>
                                        <p:tgtEl>
                                          <p:spTgt spid="80899">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80899">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80899">
                                            <p:txEl>
                                              <p:pRg st="5" end="5"/>
                                            </p:txEl>
                                          </p:spTgt>
                                        </p:tgtEl>
                                        <p:attrNameLst>
                                          <p:attrName>style.visibility</p:attrName>
                                        </p:attrNameLst>
                                      </p:cBhvr>
                                      <p:to>
                                        <p:strVal val="visible"/>
                                      </p:to>
                                    </p:set>
                                    <p:anim calcmode="lin" valueType="num">
                                      <p:cBhvr additive="base">
                                        <p:cTn id="27" dur="500" fill="hold"/>
                                        <p:tgtEl>
                                          <p:spTgt spid="80899">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80899">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80899">
                                            <p:txEl>
                                              <p:pRg st="6" end="6"/>
                                            </p:txEl>
                                          </p:spTgt>
                                        </p:tgtEl>
                                        <p:attrNameLst>
                                          <p:attrName>style.visibility</p:attrName>
                                        </p:attrNameLst>
                                      </p:cBhvr>
                                      <p:to>
                                        <p:strVal val="visible"/>
                                      </p:to>
                                    </p:set>
                                    <p:anim calcmode="lin" valueType="num">
                                      <p:cBhvr additive="base">
                                        <p:cTn id="31" dur="500" fill="hold"/>
                                        <p:tgtEl>
                                          <p:spTgt spid="80899">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80899">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80899">
                                            <p:txEl>
                                              <p:pRg st="7" end="7"/>
                                            </p:txEl>
                                          </p:spTgt>
                                        </p:tgtEl>
                                        <p:attrNameLst>
                                          <p:attrName>style.visibility</p:attrName>
                                        </p:attrNameLst>
                                      </p:cBhvr>
                                      <p:to>
                                        <p:strVal val="visible"/>
                                      </p:to>
                                    </p:set>
                                    <p:anim calcmode="lin" valueType="num">
                                      <p:cBhvr additive="base">
                                        <p:cTn id="35" dur="500" fill="hold"/>
                                        <p:tgtEl>
                                          <p:spTgt spid="80899">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80899">
                                            <p:txEl>
                                              <p:pRg st="7" end="7"/>
                                            </p:txEl>
                                          </p:spTgt>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80899">
                                            <p:txEl>
                                              <p:pRg st="8" end="8"/>
                                            </p:txEl>
                                          </p:spTgt>
                                        </p:tgtEl>
                                        <p:attrNameLst>
                                          <p:attrName>style.visibility</p:attrName>
                                        </p:attrNameLst>
                                      </p:cBhvr>
                                      <p:to>
                                        <p:strVal val="visible"/>
                                      </p:to>
                                    </p:set>
                                    <p:anim calcmode="lin" valueType="num">
                                      <p:cBhvr additive="base">
                                        <p:cTn id="39" dur="500" fill="hold"/>
                                        <p:tgtEl>
                                          <p:spTgt spid="80899">
                                            <p:txEl>
                                              <p:pRg st="8" end="8"/>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80899">
                                            <p:txEl>
                                              <p:pRg st="8" end="8"/>
                                            </p:txEl>
                                          </p:spTgt>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80899">
                                            <p:txEl>
                                              <p:pRg st="9" end="9"/>
                                            </p:txEl>
                                          </p:spTgt>
                                        </p:tgtEl>
                                        <p:attrNameLst>
                                          <p:attrName>style.visibility</p:attrName>
                                        </p:attrNameLst>
                                      </p:cBhvr>
                                      <p:to>
                                        <p:strVal val="visible"/>
                                      </p:to>
                                    </p:set>
                                    <p:anim calcmode="lin" valueType="num">
                                      <p:cBhvr additive="base">
                                        <p:cTn id="43" dur="500" fill="hold"/>
                                        <p:tgtEl>
                                          <p:spTgt spid="80899">
                                            <p:txEl>
                                              <p:pRg st="9" end="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80899">
                                            <p:txEl>
                                              <p:pRg st="9" end="9"/>
                                            </p:txEl>
                                          </p:spTgt>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80899">
                                            <p:txEl>
                                              <p:pRg st="10" end="10"/>
                                            </p:txEl>
                                          </p:spTgt>
                                        </p:tgtEl>
                                        <p:attrNameLst>
                                          <p:attrName>style.visibility</p:attrName>
                                        </p:attrNameLst>
                                      </p:cBhvr>
                                      <p:to>
                                        <p:strVal val="visible"/>
                                      </p:to>
                                    </p:set>
                                    <p:anim calcmode="lin" valueType="num">
                                      <p:cBhvr additive="base">
                                        <p:cTn id="47" dur="500" fill="hold"/>
                                        <p:tgtEl>
                                          <p:spTgt spid="80899">
                                            <p:txEl>
                                              <p:pRg st="10" end="1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80899">
                                            <p:txEl>
                                              <p:pRg st="10" end="10"/>
                                            </p:txEl>
                                          </p:spTgt>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80899">
                                            <p:txEl>
                                              <p:pRg st="11" end="11"/>
                                            </p:txEl>
                                          </p:spTgt>
                                        </p:tgtEl>
                                        <p:attrNameLst>
                                          <p:attrName>style.visibility</p:attrName>
                                        </p:attrNameLst>
                                      </p:cBhvr>
                                      <p:to>
                                        <p:strVal val="visible"/>
                                      </p:to>
                                    </p:set>
                                    <p:anim calcmode="lin" valueType="num">
                                      <p:cBhvr additive="base">
                                        <p:cTn id="51" dur="500" fill="hold"/>
                                        <p:tgtEl>
                                          <p:spTgt spid="80899">
                                            <p:txEl>
                                              <p:pRg st="11" end="11"/>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80899">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80901"/>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childTnLst>
                                    <p:cmd type="call" cmd="playFrom(0.0)">
                                      <p:cBhvr>
                                        <p:cTn id="57" dur="10100" fill="hold"/>
                                        <p:tgtEl>
                                          <p:spTgt spid="80901"/>
                                        </p:tgtEl>
                                      </p:cBhvr>
                                    </p:cmd>
                                  </p:childTnLst>
                                </p:cTn>
                              </p:par>
                            </p:childTnLst>
                          </p:cTn>
                        </p:par>
                      </p:childTnLst>
                    </p:cTn>
                  </p:par>
                </p:childTnLst>
              </p:cTn>
              <p:nextCondLst>
                <p:cond evt="onClick" delay="0">
                  <p:tgtEl>
                    <p:spTgt spid="80901"/>
                  </p:tgtEl>
                </p:cond>
              </p:nextCondLst>
            </p:seq>
            <p:audio>
              <p:cMediaNode>
                <p:cTn id="58" fill="hold" display="0">
                  <p:stCondLst>
                    <p:cond delay="indefinite"/>
                  </p:stCondLst>
                  <p:endCondLst>
                    <p:cond evt="onNext" delay="0">
                      <p:tgtEl>
                        <p:sldTgt/>
                      </p:tgtEl>
                    </p:cond>
                    <p:cond evt="onPrev" delay="0">
                      <p:tgtEl>
                        <p:sldTgt/>
                      </p:tgtEl>
                    </p:cond>
                    <p:cond evt="onStopAudio" delay="0">
                      <p:tgtEl>
                        <p:sldTgt/>
                      </p:tgtEl>
                    </p:cond>
                  </p:endCondLst>
                </p:cTn>
                <p:tgtEl>
                  <p:spTgt spid="80901"/>
                </p:tgtEl>
              </p:cMediaNode>
            </p:audio>
          </p:childTnLst>
        </p:cTn>
      </p:par>
    </p:tnLst>
    <p:bldLst>
      <p:bldP spid="80899" grpId="0" build="p" autoUpdateAnimBg="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肺部及胸膜评估</a:t>
            </a:r>
          </a:p>
        </p:txBody>
      </p:sp>
      <p:sp>
        <p:nvSpPr>
          <p:cNvPr id="3" name="内容占位符 2"/>
          <p:cNvSpPr>
            <a:spLocks noGrp="1"/>
          </p:cNvSpPr>
          <p:nvPr>
            <p:ph idx="1"/>
          </p:nvPr>
        </p:nvSpPr>
        <p:spPr>
          <a:xfrm>
            <a:off x="694481" y="1327944"/>
            <a:ext cx="7520972" cy="5033978"/>
          </a:xfrm>
        </p:spPr>
        <p:txBody>
          <a:bodyPr/>
          <a:lstStyle/>
          <a:p>
            <a:pPr marL="0" indent="0" eaLnBrk="1" hangingPunct="1">
              <a:buNone/>
            </a:pPr>
            <a:r>
              <a:rPr lang="zh-CN" altLang="en-US" sz="2800" dirty="0" smtClean="0"/>
              <a:t>（四）胸膜摩擦音</a:t>
            </a:r>
            <a:endParaRPr lang="en-US" altLang="zh-CN" sz="2800" dirty="0" smtClean="0"/>
          </a:p>
          <a:p>
            <a:pPr marL="457200" lvl="1" indent="0" eaLnBrk="1" hangingPunct="1">
              <a:buNone/>
            </a:pPr>
            <a:r>
              <a:rPr lang="en-US" sz="2400" dirty="0" smtClean="0"/>
              <a:t>1.</a:t>
            </a:r>
            <a:r>
              <a:rPr lang="zh-CN" altLang="en-US" sz="2400" dirty="0" smtClean="0"/>
              <a:t>发</a:t>
            </a:r>
            <a:r>
              <a:rPr sz="2400" dirty="0" err="1" smtClean="0"/>
              <a:t>生机制</a:t>
            </a:r>
            <a:endParaRPr lang="en-US" sz="2400" dirty="0" smtClean="0"/>
          </a:p>
          <a:p>
            <a:pPr lvl="2" eaLnBrk="1" hangingPunct="1"/>
            <a:r>
              <a:rPr sz="2400" dirty="0" err="1" smtClean="0"/>
              <a:t>胸膜表面因炎症渗出而变得粗糙时，脏层与壁层胸膜随呼吸相互摩擦所产生的声音</a:t>
            </a:r>
            <a:endParaRPr lang="en-US" altLang="zh-CN" sz="2400" dirty="0" smtClean="0"/>
          </a:p>
          <a:p>
            <a:pPr marL="457200" lvl="1" indent="0" eaLnBrk="1" hangingPunct="1">
              <a:buNone/>
            </a:pPr>
            <a:r>
              <a:rPr lang="en-US" altLang="zh-CN" sz="2400" dirty="0" smtClean="0"/>
              <a:t>2.</a:t>
            </a:r>
            <a:r>
              <a:rPr lang="zh-CN" altLang="en-US" sz="2400" dirty="0" smtClean="0"/>
              <a:t>听诊特点</a:t>
            </a:r>
            <a:endParaRPr lang="en-US" altLang="zh-CN" sz="2400" dirty="0" smtClean="0"/>
          </a:p>
          <a:p>
            <a:pPr lvl="2" eaLnBrk="1" hangingPunct="1">
              <a:buClr>
                <a:srgbClr val="046CA6"/>
              </a:buClr>
            </a:pPr>
            <a:r>
              <a:rPr lang="zh-CN" altLang="en-US" sz="2400" dirty="0" smtClean="0"/>
              <a:t>粗糙而响亮</a:t>
            </a:r>
            <a:endParaRPr lang="en-US" altLang="zh-CN" sz="2400" dirty="0" smtClean="0"/>
          </a:p>
          <a:p>
            <a:pPr lvl="2" eaLnBrk="1" hangingPunct="1">
              <a:buClr>
                <a:srgbClr val="046CA6"/>
              </a:buClr>
            </a:pPr>
            <a:r>
              <a:rPr lang="zh-CN" altLang="en-US" sz="2400" dirty="0"/>
              <a:t>吸气末或呼气</a:t>
            </a:r>
            <a:r>
              <a:rPr lang="zh-CN" altLang="en-US" sz="2400" dirty="0" smtClean="0"/>
              <a:t>出最明显</a:t>
            </a:r>
            <a:endParaRPr lang="en-US" altLang="zh-CN" sz="2400" dirty="0" smtClean="0"/>
          </a:p>
          <a:p>
            <a:pPr lvl="2" eaLnBrk="1" hangingPunct="1">
              <a:buClr>
                <a:srgbClr val="046CA6"/>
              </a:buClr>
            </a:pPr>
            <a:r>
              <a:rPr lang="zh-CN" altLang="en-US" sz="2400" dirty="0"/>
              <a:t>可</a:t>
            </a:r>
            <a:r>
              <a:rPr lang="zh-CN" altLang="en-US" sz="2400" dirty="0" smtClean="0"/>
              <a:t>随题为变动而消失或复现</a:t>
            </a:r>
            <a:endParaRPr lang="en-US" altLang="zh-CN" sz="2400" dirty="0" smtClean="0"/>
          </a:p>
          <a:p>
            <a:pPr lvl="2" eaLnBrk="1" hangingPunct="1">
              <a:buClr>
                <a:srgbClr val="046CA6"/>
              </a:buClr>
            </a:pPr>
            <a:r>
              <a:rPr lang="zh-CN" altLang="en-US" sz="2400" dirty="0"/>
              <a:t>前下</a:t>
            </a:r>
            <a:r>
              <a:rPr lang="zh-CN" altLang="en-US" sz="2400" dirty="0" smtClean="0"/>
              <a:t>侧胸部最易听到</a:t>
            </a:r>
            <a:endParaRPr sz="2400" dirty="0" smtClean="0"/>
          </a:p>
          <a:p>
            <a:pPr marL="457200" lvl="1" indent="0" eaLnBrk="1" hangingPunct="1">
              <a:buNone/>
            </a:pPr>
            <a:r>
              <a:rPr lang="en-US" altLang="zh-CN" sz="2400" dirty="0" smtClean="0"/>
              <a:t>3.</a:t>
            </a:r>
            <a:r>
              <a:rPr lang="zh-CN" altLang="en-US" sz="2400" dirty="0"/>
              <a:t>常见疾病</a:t>
            </a:r>
            <a:endParaRPr lang="zh-CN" altLang="en-US" sz="2400" dirty="0" smtClean="0"/>
          </a:p>
          <a:p>
            <a:pPr lvl="2" eaLnBrk="1" hangingPunct="1"/>
            <a:r>
              <a:rPr sz="2400" dirty="0" err="1" smtClean="0"/>
              <a:t>纤维素性胸膜炎、尿毒症</a:t>
            </a:r>
            <a:r>
              <a:rPr lang="zh-CN" altLang="en-US" sz="2400" dirty="0" smtClean="0"/>
              <a:t>、胸膜肿瘤</a:t>
            </a:r>
            <a:r>
              <a:rPr sz="2400" dirty="0" smtClean="0"/>
              <a:t>等</a:t>
            </a:r>
            <a:endParaRPr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39938" name="Picture 2" descr="snapshot20100813112013"/>
          <p:cNvPicPr>
            <a:picLocks noChangeAspect="1" noChangeArrowheads="1"/>
          </p:cNvPicPr>
          <p:nvPr/>
        </p:nvPicPr>
        <p:blipFill>
          <a:blip r:embed="rId3" cstate="screen"/>
          <a:srcRect/>
          <a:stretch>
            <a:fillRect/>
          </a:stretch>
        </p:blipFill>
        <p:spPr bwMode="auto">
          <a:xfrm>
            <a:off x="8659885" y="2939970"/>
            <a:ext cx="2300215" cy="1845737"/>
          </a:xfrm>
          <a:prstGeom prst="rect">
            <a:avLst/>
          </a:prstGeom>
          <a:noFill/>
          <a:ln w="9525">
            <a:noFill/>
            <a:miter lim="800000"/>
            <a:headEnd/>
            <a:tailEnd/>
          </a:ln>
        </p:spPr>
      </p:pic>
    </p:spTree>
    <p:extLst>
      <p:ext uri="{BB962C8B-B14F-4D97-AF65-F5344CB8AC3E}">
        <p14:creationId xmlns:p14="http://schemas.microsoft.com/office/powerpoint/2010/main" val="208681847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600" dirty="0"/>
              <a:t>第四</a:t>
            </a:r>
            <a:r>
              <a:rPr lang="zh-CN" altLang="en-US" sz="3600" dirty="0" smtClean="0"/>
              <a:t>节  心脏评估</a:t>
            </a:r>
            <a:endParaRPr lang="zh-CN" altLang="en-US" sz="3600" dirty="0"/>
          </a:p>
        </p:txBody>
      </p:sp>
      <p:sp>
        <p:nvSpPr>
          <p:cNvPr id="3" name="内容占位符 2"/>
          <p:cNvSpPr>
            <a:spLocks noGrp="1"/>
          </p:cNvSpPr>
          <p:nvPr>
            <p:ph idx="1"/>
          </p:nvPr>
        </p:nvSpPr>
        <p:spPr/>
        <p:txBody>
          <a:bodyPr/>
          <a:lstStyle/>
          <a:p>
            <a:r>
              <a:rPr lang="zh-CN" altLang="en-US" sz="2800" dirty="0"/>
              <a:t>心脏在胸腔的位置</a:t>
            </a:r>
          </a:p>
          <a:p>
            <a:endParaRPr lang="en-US" altLang="zh-CN" sz="2800" dirty="0" smtClean="0"/>
          </a:p>
          <a:p>
            <a:r>
              <a:rPr lang="zh-CN" altLang="en-US" sz="2800" dirty="0" smtClean="0"/>
              <a:t>心脏评估的主要内容</a:t>
            </a:r>
            <a:endParaRPr lang="zh-CN" altLang="en-US" sz="2800" dirty="0"/>
          </a:p>
        </p:txBody>
      </p:sp>
      <p:pic>
        <p:nvPicPr>
          <p:cNvPr id="1026" name="Picture 2" descr="D:\教学\评估\评估1\图片\扫描图及下载\心脏\心脏投影1副本.jpg"/>
          <p:cNvPicPr>
            <a:picLocks noChangeAspect="1" noChangeArrowheads="1"/>
          </p:cNvPicPr>
          <p:nvPr/>
        </p:nvPicPr>
        <p:blipFill>
          <a:blip r:embed="rId2"/>
          <a:srcRect/>
          <a:stretch>
            <a:fillRect/>
          </a:stretch>
        </p:blipFill>
        <p:spPr bwMode="auto">
          <a:xfrm>
            <a:off x="6960097" y="1196753"/>
            <a:ext cx="2376264" cy="1786803"/>
          </a:xfrm>
          <a:prstGeom prst="rect">
            <a:avLst/>
          </a:prstGeom>
          <a:noFill/>
        </p:spPr>
      </p:pic>
      <p:graphicFrame>
        <p:nvGraphicFramePr>
          <p:cNvPr id="8" name="Group 39"/>
          <p:cNvGraphicFramePr>
            <a:graphicFrameLocks/>
          </p:cNvGraphicFramePr>
          <p:nvPr>
            <p:extLst>
              <p:ext uri="{D42A27DB-BD31-4B8C-83A1-F6EECF244321}">
                <p14:modId xmlns:p14="http://schemas.microsoft.com/office/powerpoint/2010/main" val="598415572"/>
              </p:ext>
            </p:extLst>
          </p:nvPr>
        </p:nvGraphicFramePr>
        <p:xfrm>
          <a:off x="1806106" y="3156812"/>
          <a:ext cx="8215369" cy="3037176"/>
        </p:xfrm>
        <a:graphic>
          <a:graphicData uri="http://schemas.openxmlformats.org/drawingml/2006/table">
            <a:tbl>
              <a:tblPr/>
              <a:tblGrid>
                <a:gridCol w="2143139"/>
                <a:gridCol w="1857388"/>
                <a:gridCol w="1928826"/>
                <a:gridCol w="2286016"/>
              </a:tblGrid>
              <a:tr h="632304">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800000"/>
                          </a:solidFill>
                          <a:effectLst/>
                          <a:latin typeface="Tahoma" pitchFamily="34" charset="0"/>
                          <a:ea typeface="宋体" pitchFamily="2" charset="-122"/>
                        </a:rPr>
                        <a:t>视诊</a:t>
                      </a:r>
                      <a:endParaRPr kumimoji="1" lang="en-US" altLang="zh-CN" sz="2800" b="0" i="0" u="none" strike="noStrike" cap="none" normalizeH="0" baseline="0" dirty="0" smtClean="0">
                        <a:ln>
                          <a:noFill/>
                        </a:ln>
                        <a:solidFill>
                          <a:srgbClr val="800000"/>
                        </a:solidFill>
                        <a:effectLst/>
                        <a:latin typeface="Tahoma" pitchFamily="34" charset="0"/>
                        <a:ea typeface="宋体" pitchFamily="2" charset="-122"/>
                      </a:endParaRPr>
                    </a:p>
                  </a:txBody>
                  <a:tcPr marT="60960" marB="60960" anchor="ctr" horzOverflow="overflow">
                    <a:lnL cap="flat">
                      <a:noFill/>
                    </a:lnL>
                    <a:lnR>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800000"/>
                          </a:solidFill>
                          <a:effectLst/>
                          <a:latin typeface="Tahoma" pitchFamily="34" charset="0"/>
                          <a:ea typeface="宋体" pitchFamily="2" charset="-122"/>
                        </a:rPr>
                        <a:t>触诊</a:t>
                      </a:r>
                      <a:endParaRPr kumimoji="1" lang="en-US" altLang="zh-CN" sz="2800" b="0" i="0" u="none" strike="noStrike" cap="none" normalizeH="0" baseline="0" dirty="0" smtClean="0">
                        <a:ln>
                          <a:noFill/>
                        </a:ln>
                        <a:solidFill>
                          <a:srgbClr val="800000"/>
                        </a:solidFill>
                        <a:effectLst/>
                        <a:latin typeface="Tahoma" pitchFamily="34" charset="0"/>
                        <a:ea typeface="宋体" pitchFamily="2" charset="-122"/>
                      </a:endParaRPr>
                    </a:p>
                  </a:txBody>
                  <a:tcPr marT="60960" marB="60960" anchor="ctr" horzOverflow="overflow">
                    <a:lnL>
                      <a:noFill/>
                    </a:lnL>
                    <a:lnR>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800000"/>
                          </a:solidFill>
                          <a:effectLst/>
                          <a:latin typeface="Tahoma" pitchFamily="34" charset="0"/>
                          <a:ea typeface="宋体" pitchFamily="2" charset="-122"/>
                        </a:rPr>
                        <a:t>叩诊</a:t>
                      </a:r>
                      <a:endParaRPr kumimoji="1" lang="en-US" altLang="zh-CN" sz="2800" b="0" i="0" u="none" strike="noStrike" cap="none" normalizeH="0" baseline="0" dirty="0" smtClean="0">
                        <a:ln>
                          <a:noFill/>
                        </a:ln>
                        <a:solidFill>
                          <a:srgbClr val="800000"/>
                        </a:solidFill>
                        <a:effectLst/>
                        <a:latin typeface="Tahoma" pitchFamily="34" charset="0"/>
                        <a:ea typeface="宋体" pitchFamily="2" charset="-122"/>
                      </a:endParaRPr>
                    </a:p>
                  </a:txBody>
                  <a:tcPr marT="60960" marB="60960" anchor="ctr" horzOverflow="overflow">
                    <a:lnL>
                      <a:noFill/>
                    </a:lnL>
                    <a:lnR>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800000"/>
                          </a:solidFill>
                          <a:effectLst/>
                          <a:latin typeface="Tahoma" pitchFamily="34" charset="0"/>
                          <a:ea typeface="宋体" pitchFamily="2" charset="-122"/>
                        </a:rPr>
                        <a:t>听诊</a:t>
                      </a:r>
                      <a:endParaRPr kumimoji="1" lang="en-US" altLang="zh-CN" sz="2800" b="0" i="0" u="none" strike="noStrike" cap="none" normalizeH="0" baseline="0" dirty="0" smtClean="0">
                        <a:ln>
                          <a:noFill/>
                        </a:ln>
                        <a:solidFill>
                          <a:srgbClr val="800000"/>
                        </a:solidFill>
                        <a:effectLst/>
                        <a:latin typeface="Tahoma" pitchFamily="34" charset="0"/>
                        <a:ea typeface="宋体" pitchFamily="2" charset="-122"/>
                      </a:endParaRPr>
                    </a:p>
                  </a:txBody>
                  <a:tcPr marT="60960" marB="60960" anchor="ctr" horzOverflow="overflow">
                    <a:lnL>
                      <a:noFill/>
                    </a:lnL>
                    <a:lnR cap="flat">
                      <a:noFill/>
                    </a:lnR>
                    <a:lnT w="28575" cap="flat" cmpd="sng" algn="ctr">
                      <a:solidFill>
                        <a:srgbClr val="000066"/>
                      </a:solidFill>
                      <a:prstDash val="solid"/>
                      <a:miter lim="800000"/>
                      <a:headEnd type="none" w="med" len="med"/>
                      <a:tailEnd type="none" w="med" len="med"/>
                    </a:lnT>
                    <a:lnB w="19050" cap="flat" cmpd="sng" algn="ctr">
                      <a:solidFill>
                        <a:srgbClr val="000066"/>
                      </a:solidFill>
                      <a:prstDash val="solid"/>
                      <a:miter lim="800000"/>
                      <a:headEnd type="none" w="med" len="med"/>
                      <a:tailEnd type="none" w="med" len="med"/>
                    </a:lnB>
                    <a:lnTlToBr>
                      <a:noFill/>
                    </a:lnTlToBr>
                    <a:lnBlToTr>
                      <a:noFill/>
                    </a:lnBlToTr>
                    <a:noFill/>
                  </a:tcPr>
                </a:tc>
              </a:tr>
              <a:tr h="2376264">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心前区外形</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心尖搏动</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心前区其他部位的搏动</a:t>
                      </a:r>
                    </a:p>
                  </a:txBody>
                  <a:tcPr marT="60960" marB="60960" horzOverflow="overflow">
                    <a:lnL cap="flat">
                      <a:noFill/>
                    </a:lnL>
                    <a:lnR>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心尖搏动</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震颤</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心包摩擦感</a:t>
                      </a:r>
                    </a:p>
                  </a:txBody>
                  <a:tcPr marT="60960" marB="60960" horzOverflow="overflow">
                    <a:lnL>
                      <a:noFill/>
                    </a:lnL>
                    <a:lnR>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心界</a:t>
                      </a:r>
                    </a:p>
                  </a:txBody>
                  <a:tcPr marT="60960" marB="60960" horzOverflow="overflow">
                    <a:lnL>
                      <a:noFill/>
                    </a:lnL>
                    <a:lnR>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心率</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心律</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心音</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杂音</a:t>
                      </a:r>
                    </a:p>
                    <a:p>
                      <a:pPr marL="0" marR="0" lvl="0" indent="0" algn="l" defTabSz="914400" rtl="0" eaLnBrk="1" fontAlgn="base" latinLnBrk="0" hangingPunct="1">
                        <a:lnSpc>
                          <a:spcPct val="95000"/>
                        </a:lnSpc>
                        <a:spcBef>
                          <a:spcPct val="15000"/>
                        </a:spcBef>
                        <a:spcAft>
                          <a:spcPct val="0"/>
                        </a:spcAft>
                        <a:buClr>
                          <a:schemeClr val="folHlink"/>
                        </a:buClr>
                        <a:buSzPct val="60000"/>
                        <a:buFont typeface="Wingdings" pitchFamily="2" charset="2"/>
                        <a:buNone/>
                        <a:tabLst/>
                      </a:pPr>
                      <a:r>
                        <a:rPr kumimoji="1" lang="zh-CN" altLang="en-US" sz="2800" b="0" i="0" u="none" strike="noStrike" cap="none" normalizeH="0" baseline="0" dirty="0" smtClean="0">
                          <a:ln>
                            <a:noFill/>
                          </a:ln>
                          <a:solidFill>
                            <a:srgbClr val="002060"/>
                          </a:solidFill>
                          <a:effectLst/>
                          <a:latin typeface="Tahoma" pitchFamily="34" charset="0"/>
                          <a:ea typeface="宋体" pitchFamily="2" charset="-122"/>
                        </a:rPr>
                        <a:t>心包摩擦音</a:t>
                      </a:r>
                    </a:p>
                  </a:txBody>
                  <a:tcPr marT="60960" marB="60960" horzOverflow="overflow">
                    <a:lnL>
                      <a:noFill/>
                    </a:lnL>
                    <a:lnR cap="flat">
                      <a:noFill/>
                    </a:lnR>
                    <a:lnT w="19050" cap="flat" cmpd="sng" algn="ctr">
                      <a:solidFill>
                        <a:srgbClr val="000066"/>
                      </a:solidFill>
                      <a:prstDash val="solid"/>
                      <a:miter lim="800000"/>
                      <a:headEnd type="none" w="med" len="med"/>
                      <a:tailEnd type="none" w="med" len="med"/>
                    </a:lnT>
                    <a:lnB w="28575" cap="flat" cmpd="sng" algn="ctr">
                      <a:solidFill>
                        <a:srgbClr val="000066"/>
                      </a:solidFill>
                      <a:prstDash val="solid"/>
                      <a:miter lim="800000"/>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774869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心脏评估</a:t>
            </a:r>
          </a:p>
        </p:txBody>
      </p:sp>
      <p:sp>
        <p:nvSpPr>
          <p:cNvPr id="3" name="内容占位符 2"/>
          <p:cNvSpPr>
            <a:spLocks noGrp="1"/>
          </p:cNvSpPr>
          <p:nvPr>
            <p:ph idx="1"/>
          </p:nvPr>
        </p:nvSpPr>
        <p:spPr/>
        <p:txBody>
          <a:bodyPr/>
          <a:lstStyle/>
          <a:p>
            <a:pPr>
              <a:buNone/>
            </a:pPr>
            <a:r>
              <a:rPr lang="zh-CN" altLang="en-US" dirty="0" smtClean="0"/>
              <a:t>一、视诊</a:t>
            </a:r>
            <a:endParaRPr lang="en-US" altLang="zh-CN" dirty="0" smtClean="0"/>
          </a:p>
          <a:p>
            <a:pPr>
              <a:buNone/>
            </a:pPr>
            <a:r>
              <a:rPr lang="zh-CN" altLang="en-US" dirty="0" smtClean="0"/>
              <a:t>（一）心前区外形</a:t>
            </a:r>
            <a:endParaRPr lang="en-US" altLang="zh-CN" dirty="0" smtClean="0"/>
          </a:p>
          <a:p>
            <a:pPr lvl="1"/>
            <a:r>
              <a:rPr lang="zh-CN" altLang="en-US" dirty="0" smtClean="0"/>
              <a:t>正常人</a:t>
            </a:r>
            <a:endParaRPr lang="en-US" altLang="zh-CN" dirty="0" smtClean="0"/>
          </a:p>
          <a:p>
            <a:pPr lvl="2"/>
            <a:r>
              <a:rPr lang="zh-CN" altLang="en-US" dirty="0"/>
              <a:t>前</a:t>
            </a:r>
            <a:r>
              <a:rPr lang="zh-CN" altLang="en-US" dirty="0" smtClean="0"/>
              <a:t>胸部左右对称</a:t>
            </a:r>
            <a:endParaRPr lang="en-US" altLang="zh-CN" dirty="0" smtClean="0"/>
          </a:p>
          <a:p>
            <a:pPr lvl="1"/>
            <a:r>
              <a:rPr lang="zh-CN" altLang="en-US" dirty="0"/>
              <a:t>心前区隆起</a:t>
            </a:r>
          </a:p>
          <a:p>
            <a:pPr lvl="2"/>
            <a:r>
              <a:rPr lang="zh-CN" altLang="en-US" dirty="0" smtClean="0"/>
              <a:t>某些先天性心脏病</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p:cNvPicPr>
            <a:picLocks noChangeAspect="1" noChangeArrowheads="1"/>
          </p:cNvPicPr>
          <p:nvPr/>
        </p:nvPicPr>
        <p:blipFill>
          <a:blip r:embed="rId2" cstate="print"/>
          <a:srcRect/>
          <a:stretch>
            <a:fillRect/>
          </a:stretch>
        </p:blipFill>
        <p:spPr bwMode="auto">
          <a:xfrm>
            <a:off x="6960096" y="1412777"/>
            <a:ext cx="1907704" cy="1559181"/>
          </a:xfrm>
          <a:prstGeom prst="rect">
            <a:avLst/>
          </a:prstGeom>
          <a:noFill/>
          <a:ln w="9525">
            <a:noFill/>
            <a:miter lim="800000"/>
            <a:headEnd/>
            <a:tailEnd/>
          </a:ln>
        </p:spPr>
      </p:pic>
    </p:spTree>
    <p:extLst>
      <p:ext uri="{BB962C8B-B14F-4D97-AF65-F5344CB8AC3E}">
        <p14:creationId xmlns:p14="http://schemas.microsoft.com/office/powerpoint/2010/main" val="168593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件模板">
  <a:themeElements>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课件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课件模板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课件模板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960</TotalTime>
  <Words>6474</Words>
  <Application>Microsoft Office PowerPoint</Application>
  <PresentationFormat>宽屏</PresentationFormat>
  <Paragraphs>1903</Paragraphs>
  <Slides>196</Slides>
  <Notes>6</Notes>
  <HiddenSlides>0</HiddenSlides>
  <MMClips>1</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196</vt:i4>
      </vt:variant>
    </vt:vector>
  </HeadingPairs>
  <TitlesOfParts>
    <vt:vector size="218" baseType="lpstr">
      <vt:lpstr>黑体</vt:lpstr>
      <vt:lpstr>华文行楷</vt:lpstr>
      <vt:lpstr>华文琥珀</vt:lpstr>
      <vt:lpstr>华文楷体</vt:lpstr>
      <vt:lpstr>华文隶书</vt:lpstr>
      <vt:lpstr>华文细黑</vt:lpstr>
      <vt:lpstr>华文新魏</vt:lpstr>
      <vt:lpstr>华文中宋</vt:lpstr>
      <vt:lpstr>楷体_GB2312</vt:lpstr>
      <vt:lpstr>隶书</vt:lpstr>
      <vt:lpstr>宋体</vt:lpstr>
      <vt:lpstr>Arial</vt:lpstr>
      <vt:lpstr>Calibri</vt:lpstr>
      <vt:lpstr>Calibri Light</vt:lpstr>
      <vt:lpstr>Courier New</vt:lpstr>
      <vt:lpstr>Tahoma</vt:lpstr>
      <vt:lpstr>Times New Roman</vt:lpstr>
      <vt:lpstr>Verdana</vt:lpstr>
      <vt:lpstr>Wingdings</vt:lpstr>
      <vt:lpstr>Wingdings 2</vt:lpstr>
      <vt:lpstr>Office 主题</vt:lpstr>
      <vt:lpstr>课件模板</vt:lpstr>
      <vt:lpstr>第四篇  身体评估</vt:lpstr>
      <vt:lpstr>第一章  基本评估方法</vt:lpstr>
      <vt:lpstr>概述</vt:lpstr>
      <vt:lpstr>概述</vt:lpstr>
      <vt:lpstr>基本评估法</vt:lpstr>
      <vt:lpstr>第一节  视  诊</vt:lpstr>
      <vt:lpstr>第二节  触  诊</vt:lpstr>
      <vt:lpstr>第二节  触  诊</vt:lpstr>
      <vt:lpstr>第二节  触  诊</vt:lpstr>
      <vt:lpstr>第三节  叩  诊</vt:lpstr>
      <vt:lpstr>第三节  叩  诊</vt:lpstr>
      <vt:lpstr>第三节  叩  诊</vt:lpstr>
      <vt:lpstr>第三节  叩  诊</vt:lpstr>
      <vt:lpstr>第三节  叩  诊</vt:lpstr>
      <vt:lpstr>第三节  叩  诊</vt:lpstr>
      <vt:lpstr>第四节  听  诊</vt:lpstr>
      <vt:lpstr>第五节  嗅  诊</vt:lpstr>
      <vt:lpstr>第五节  嗅  诊</vt:lpstr>
      <vt:lpstr>第二章  一般评估</vt:lpstr>
      <vt:lpstr>一般评估的主要内容</vt:lpstr>
      <vt:lpstr>第一节  全身状态评估</vt:lpstr>
      <vt:lpstr>第一节  全身状态评估</vt:lpstr>
      <vt:lpstr>第一节  全身状态评估</vt:lpstr>
      <vt:lpstr>第一节  全身状态评估</vt:lpstr>
      <vt:lpstr>第一节  全身状态评估</vt:lpstr>
      <vt:lpstr>第一节  全身状态评估</vt:lpstr>
      <vt:lpstr>第一节  全身状态评估</vt:lpstr>
      <vt:lpstr>第一节  全身状态评估</vt:lpstr>
      <vt:lpstr>第一节  全身状态评估</vt:lpstr>
      <vt:lpstr>第一节  全身状态评估</vt:lpstr>
      <vt:lpstr>第一节  全身状态评估</vt:lpstr>
      <vt:lpstr>第二节  皮肤评估</vt:lpstr>
      <vt:lpstr>第二节  皮肤评估</vt:lpstr>
      <vt:lpstr>第二节  皮肤评估</vt:lpstr>
      <vt:lpstr>第二节  皮肤评估</vt:lpstr>
      <vt:lpstr>第二节  皮肤评估</vt:lpstr>
      <vt:lpstr>第二节  皮肤评估</vt:lpstr>
      <vt:lpstr>第二节  皮肤评估</vt:lpstr>
      <vt:lpstr>第二节  皮肤评估</vt:lpstr>
      <vt:lpstr>第二节  皮肤评估</vt:lpstr>
      <vt:lpstr>第二节  皮肤评估</vt:lpstr>
      <vt:lpstr>第三节  浅表淋巴结评估</vt:lpstr>
      <vt:lpstr>第三节  浅表淋巴结评估</vt:lpstr>
      <vt:lpstr>第三章  头部评估</vt:lpstr>
      <vt:lpstr>一、头发与头皮</vt:lpstr>
      <vt:lpstr>二、头颅</vt:lpstr>
      <vt:lpstr>三、头部器官</vt:lpstr>
      <vt:lpstr>三、头部器官</vt:lpstr>
      <vt:lpstr>三、头部器官</vt:lpstr>
      <vt:lpstr>三、头部器官</vt:lpstr>
      <vt:lpstr>三、头部器官</vt:lpstr>
      <vt:lpstr>三、头部器官</vt:lpstr>
      <vt:lpstr>三、头部器官</vt:lpstr>
      <vt:lpstr>三、头部器官</vt:lpstr>
      <vt:lpstr>三、头部器官</vt:lpstr>
      <vt:lpstr>第四章  颈部评估</vt:lpstr>
      <vt:lpstr>一、颈部外形与运动</vt:lpstr>
      <vt:lpstr>二、颈部血管</vt:lpstr>
      <vt:lpstr>三、甲状腺</vt:lpstr>
      <vt:lpstr>三、甲状腺</vt:lpstr>
      <vt:lpstr>四、气管</vt:lpstr>
      <vt:lpstr>第五章  胸部评估</vt:lpstr>
      <vt:lpstr>第一节  胸部体表标志</vt:lpstr>
      <vt:lpstr>第一节  胸部体表标志</vt:lpstr>
      <vt:lpstr>第一节  胸部体表标志</vt:lpstr>
      <vt:lpstr>第一节  胸部体表标志</vt:lpstr>
      <vt:lpstr>第二节  胸壁、胸廓及乳房评估</vt:lpstr>
      <vt:lpstr>第二节  胸壁、胸廓及乳房评估</vt:lpstr>
      <vt:lpstr>第二节  胸壁、胸廓及乳房评估</vt:lpstr>
      <vt:lpstr>第二节  胸壁、胸廓及乳房评估</vt:lpstr>
      <vt:lpstr>第二节  胸壁、胸廓及乳房评估</vt:lpstr>
      <vt:lpstr>第二节  胸壁、胸廓及乳房评估</vt:lpstr>
      <vt:lpstr>第二节  胸壁、胸廓及乳房评估</vt:lpstr>
      <vt:lpstr>第二节  胸壁、胸廓及乳房评估</vt:lpstr>
      <vt:lpstr>第三节  肺部及胸膜评估</vt:lpstr>
      <vt:lpstr>第三节  肺部及胸膜评估</vt:lpstr>
      <vt:lpstr>第三节  肺部及胸膜评估</vt:lpstr>
      <vt:lpstr>第三节  肺部及胸膜评估</vt:lpstr>
      <vt:lpstr>一、视诊</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第三节  肺部及胸膜评估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第四节  心脏评估</vt:lpstr>
      <vt:lpstr>第五节  血管评估</vt:lpstr>
      <vt:lpstr>第五节  血管评估</vt:lpstr>
      <vt:lpstr>第五节  血管评估</vt:lpstr>
      <vt:lpstr>第五节  血管评估</vt:lpstr>
      <vt:lpstr>第五节  血管评估</vt:lpstr>
      <vt:lpstr>第五节  血管评估</vt:lpstr>
      <vt:lpstr>第五节  血管评估</vt:lpstr>
      <vt:lpstr>第五节  血管评估</vt:lpstr>
      <vt:lpstr>第五节  血管评估</vt:lpstr>
      <vt:lpstr>第五节  血管评估</vt:lpstr>
      <vt:lpstr>第五节  血管评估</vt:lpstr>
      <vt:lpstr>第五节  血管评估</vt:lpstr>
      <vt:lpstr>第六章  腹部评估 </vt:lpstr>
      <vt:lpstr>第六章  腹部评估</vt:lpstr>
      <vt:lpstr>第六章  腹部评估</vt:lpstr>
      <vt:lpstr>第一节  腹部的体表标志与分区</vt:lpstr>
      <vt:lpstr>第一节  腹部的体表标志与分区</vt:lpstr>
      <vt:lpstr>第二节  视  诊</vt:lpstr>
      <vt:lpstr>第二节  视  诊</vt:lpstr>
      <vt:lpstr>第二节  视  诊</vt:lpstr>
      <vt:lpstr>第二节  视  诊</vt:lpstr>
      <vt:lpstr>第二节  视  诊</vt:lpstr>
      <vt:lpstr>第二节  视  诊</vt:lpstr>
      <vt:lpstr>第二节  视  诊</vt:lpstr>
      <vt:lpstr>第二节  视  诊</vt:lpstr>
      <vt:lpstr>第二节  视  诊</vt:lpstr>
      <vt:lpstr>第二节  视  诊</vt:lpstr>
      <vt:lpstr>第三节  触  诊</vt:lpstr>
      <vt:lpstr>第三节  触  诊</vt:lpstr>
      <vt:lpstr>第三节  触  诊</vt:lpstr>
      <vt:lpstr>第三节  触  诊</vt:lpstr>
      <vt:lpstr>第三节  触  诊</vt:lpstr>
      <vt:lpstr>第三节  触  诊</vt:lpstr>
      <vt:lpstr>第三节  触  诊</vt:lpstr>
      <vt:lpstr>第三节  触  诊</vt:lpstr>
      <vt:lpstr>第三节  触  诊</vt:lpstr>
      <vt:lpstr>第三节  触  诊</vt:lpstr>
      <vt:lpstr>第三节  触  诊</vt:lpstr>
      <vt:lpstr>第四节  叩  诊</vt:lpstr>
      <vt:lpstr>第四节  叩  诊</vt:lpstr>
      <vt:lpstr>第四节  叩  诊</vt:lpstr>
      <vt:lpstr>第四节  叩  诊</vt:lpstr>
      <vt:lpstr>第四节  叩  诊</vt:lpstr>
      <vt:lpstr>第四节  叩  诊</vt:lpstr>
      <vt:lpstr>第五节  听  诊</vt:lpstr>
      <vt:lpstr>第五节  听  诊</vt:lpstr>
      <vt:lpstr>第五节  听  诊</vt:lpstr>
      <vt:lpstr>第七章  脊柱和四肢评估</vt:lpstr>
      <vt:lpstr>第一节  脊柱评估</vt:lpstr>
      <vt:lpstr>第一节  脊柱评估</vt:lpstr>
      <vt:lpstr>第一节  脊柱评估</vt:lpstr>
      <vt:lpstr>第一节  脊柱评估</vt:lpstr>
      <vt:lpstr>第二节  四肢与关节评估</vt:lpstr>
      <vt:lpstr>第二节  四肢与关节评估</vt:lpstr>
      <vt:lpstr>第八章  神经系统评估</vt:lpstr>
      <vt:lpstr>评估的主要内容</vt:lpstr>
      <vt:lpstr>第一节  感觉功能</vt:lpstr>
      <vt:lpstr>第一节  感觉功能</vt:lpstr>
      <vt:lpstr>第二节  运动功能</vt:lpstr>
      <vt:lpstr>第二节  运动功能</vt:lpstr>
      <vt:lpstr>第二节  运动功能</vt:lpstr>
      <vt:lpstr>第二节  运动功能</vt:lpstr>
      <vt:lpstr>第三节  神经反射评估</vt:lpstr>
      <vt:lpstr>第三节  神经反射评估</vt:lpstr>
      <vt:lpstr>第三节  神经反射评估</vt:lpstr>
      <vt:lpstr>第三节  神经反射评估</vt:lpstr>
      <vt:lpstr>第三节  神经反射评估</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基本评估方法</dc:title>
  <dc:creator>王孟通</dc:creator>
  <cp:lastModifiedBy>王孟通</cp:lastModifiedBy>
  <cp:revision>73</cp:revision>
  <dcterms:created xsi:type="dcterms:W3CDTF">2015-12-01T08:42:36Z</dcterms:created>
  <dcterms:modified xsi:type="dcterms:W3CDTF">2015-12-03T06:48:13Z</dcterms:modified>
</cp:coreProperties>
</file>