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6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6" r:id="rId90"/>
    <p:sldId id="347" r:id="rId91"/>
    <p:sldId id="348" r:id="rId92"/>
    <p:sldId id="349" r:id="rId93"/>
    <p:sldId id="350" r:id="rId94"/>
    <p:sldId id="351" r:id="rId95"/>
    <p:sldId id="352" r:id="rId96"/>
    <p:sldId id="353" r:id="rId97"/>
    <p:sldId id="354" r:id="rId98"/>
    <p:sldId id="356" r:id="rId99"/>
    <p:sldId id="357" r:id="rId100"/>
    <p:sldId id="358" r:id="rId101"/>
    <p:sldId id="359" r:id="rId102"/>
    <p:sldId id="360" r:id="rId103"/>
    <p:sldId id="361" r:id="rId104"/>
    <p:sldId id="362" r:id="rId105"/>
    <p:sldId id="363" r:id="rId106"/>
    <p:sldId id="364" r:id="rId107"/>
    <p:sldId id="365" r:id="rId108"/>
    <p:sldId id="366" r:id="rId109"/>
    <p:sldId id="367" r:id="rId110"/>
    <p:sldId id="368" r:id="rId111"/>
    <p:sldId id="370" r:id="rId112"/>
    <p:sldId id="373" r:id="rId113"/>
    <p:sldId id="371" r:id="rId114"/>
    <p:sldId id="372" r:id="rId115"/>
    <p:sldId id="374" r:id="rId116"/>
    <p:sldId id="375" r:id="rId117"/>
    <p:sldId id="376" r:id="rId118"/>
    <p:sldId id="377" r:id="rId119"/>
    <p:sldId id="378" r:id="rId120"/>
    <p:sldId id="379" r:id="rId121"/>
    <p:sldId id="380" r:id="rId122"/>
    <p:sldId id="381" r:id="rId123"/>
    <p:sldId id="382" r:id="rId124"/>
    <p:sldId id="383" r:id="rId125"/>
    <p:sldId id="384" r:id="rId126"/>
    <p:sldId id="386" r:id="rId127"/>
    <p:sldId id="387" r:id="rId128"/>
    <p:sldId id="388" r:id="rId129"/>
    <p:sldId id="389" r:id="rId130"/>
    <p:sldId id="390" r:id="rId131"/>
    <p:sldId id="391" r:id="rId132"/>
    <p:sldId id="392" r:id="rId133"/>
    <p:sldId id="393" r:id="rId134"/>
    <p:sldId id="394" r:id="rId135"/>
    <p:sldId id="395" r:id="rId136"/>
    <p:sldId id="396" r:id="rId137"/>
    <p:sldId id="397" r:id="rId138"/>
    <p:sldId id="398" r:id="rId139"/>
    <p:sldId id="399" r:id="rId140"/>
    <p:sldId id="400" r:id="rId141"/>
    <p:sldId id="401" r:id="rId142"/>
    <p:sldId id="402" r:id="rId143"/>
    <p:sldId id="403" r:id="rId144"/>
    <p:sldId id="404" r:id="rId145"/>
    <p:sldId id="405" r:id="rId146"/>
    <p:sldId id="406" r:id="rId147"/>
    <p:sldId id="407" r:id="rId148"/>
    <p:sldId id="408" r:id="rId149"/>
    <p:sldId id="409" r:id="rId150"/>
    <p:sldId id="410" r:id="rId151"/>
    <p:sldId id="411" r:id="rId152"/>
    <p:sldId id="412" r:id="rId153"/>
    <p:sldId id="413" r:id="rId154"/>
    <p:sldId id="414" r:id="rId155"/>
    <p:sldId id="415" r:id="rId156"/>
    <p:sldId id="416" r:id="rId157"/>
    <p:sldId id="417" r:id="rId158"/>
    <p:sldId id="418" r:id="rId159"/>
    <p:sldId id="419" r:id="rId160"/>
    <p:sldId id="420" r:id="rId161"/>
    <p:sldId id="421" r:id="rId162"/>
    <p:sldId id="422" r:id="rId163"/>
    <p:sldId id="423" r:id="rId164"/>
    <p:sldId id="424" r:id="rId165"/>
    <p:sldId id="425" r:id="rId166"/>
    <p:sldId id="426" r:id="rId167"/>
    <p:sldId id="427" r:id="rId168"/>
    <p:sldId id="428" r:id="rId169"/>
    <p:sldId id="429" r:id="rId170"/>
    <p:sldId id="430" r:id="rId171"/>
    <p:sldId id="431" r:id="rId172"/>
    <p:sldId id="432" r:id="rId173"/>
    <p:sldId id="433" r:id="rId174"/>
    <p:sldId id="434" r:id="rId175"/>
    <p:sldId id="435" r:id="rId176"/>
    <p:sldId id="436" r:id="rId177"/>
    <p:sldId id="437" r:id="rId178"/>
    <p:sldId id="438" r:id="rId179"/>
    <p:sldId id="439" r:id="rId180"/>
    <p:sldId id="440" r:id="rId181"/>
    <p:sldId id="441" r:id="rId182"/>
    <p:sldId id="442" r:id="rId183"/>
    <p:sldId id="443" r:id="rId184"/>
    <p:sldId id="444" r:id="rId185"/>
    <p:sldId id="445" r:id="rId186"/>
    <p:sldId id="446" r:id="rId187"/>
    <p:sldId id="447" r:id="rId188"/>
    <p:sldId id="448" r:id="rId189"/>
    <p:sldId id="449" r:id="rId190"/>
    <p:sldId id="450" r:id="rId191"/>
    <p:sldId id="451" r:id="rId192"/>
    <p:sldId id="452" r:id="rId193"/>
    <p:sldId id="453" r:id="rId194"/>
    <p:sldId id="454" r:id="rId195"/>
    <p:sldId id="455" r:id="rId196"/>
    <p:sldId id="456" r:id="rId197"/>
    <p:sldId id="457" r:id="rId198"/>
    <p:sldId id="458" r:id="rId199"/>
    <p:sldId id="459" r:id="rId200"/>
    <p:sldId id="461" r:id="rId201"/>
    <p:sldId id="462" r:id="rId202"/>
    <p:sldId id="463" r:id="rId203"/>
    <p:sldId id="464" r:id="rId204"/>
    <p:sldId id="465" r:id="rId205"/>
    <p:sldId id="466" r:id="rId206"/>
    <p:sldId id="467" r:id="rId207"/>
    <p:sldId id="468" r:id="rId208"/>
    <p:sldId id="469" r:id="rId209"/>
    <p:sldId id="470" r:id="rId210"/>
    <p:sldId id="471" r:id="rId211"/>
    <p:sldId id="472" r:id="rId212"/>
    <p:sldId id="474" r:id="rId213"/>
    <p:sldId id="475" r:id="rId214"/>
    <p:sldId id="476" r:id="rId215"/>
    <p:sldId id="477" r:id="rId216"/>
    <p:sldId id="478" r:id="rId217"/>
    <p:sldId id="479" r:id="rId218"/>
    <p:sldId id="480" r:id="rId219"/>
    <p:sldId id="481" r:id="rId220"/>
    <p:sldId id="482" r:id="rId221"/>
    <p:sldId id="483" r:id="rId222"/>
    <p:sldId id="485" r:id="rId223"/>
    <p:sldId id="486" r:id="rId224"/>
    <p:sldId id="487" r:id="rId225"/>
    <p:sldId id="488" r:id="rId226"/>
    <p:sldId id="489" r:id="rId227"/>
    <p:sldId id="490" r:id="rId228"/>
    <p:sldId id="491" r:id="rId229"/>
    <p:sldId id="492" r:id="rId230"/>
    <p:sldId id="495" r:id="rId231"/>
    <p:sldId id="496" r:id="rId232"/>
    <p:sldId id="493" r:id="rId233"/>
    <p:sldId id="494" r:id="rId234"/>
    <p:sldId id="497" r:id="rId235"/>
    <p:sldId id="498" r:id="rId236"/>
    <p:sldId id="499" r:id="rId237"/>
    <p:sldId id="500" r:id="rId238"/>
    <p:sldId id="501" r:id="rId239"/>
    <p:sldId id="502" r:id="rId240"/>
    <p:sldId id="503" r:id="rId241"/>
    <p:sldId id="504" r:id="rId242"/>
    <p:sldId id="505" r:id="rId243"/>
    <p:sldId id="506" r:id="rId244"/>
    <p:sldId id="507" r:id="rId245"/>
    <p:sldId id="508" r:id="rId246"/>
    <p:sldId id="509" r:id="rId247"/>
    <p:sldId id="510" r:id="rId248"/>
    <p:sldId id="511" r:id="rId249"/>
    <p:sldId id="512" r:id="rId250"/>
    <p:sldId id="513" r:id="rId251"/>
    <p:sldId id="514" r:id="rId252"/>
    <p:sldId id="515" r:id="rId253"/>
    <p:sldId id="516" r:id="rId254"/>
    <p:sldId id="518" r:id="rId255"/>
    <p:sldId id="519" r:id="rId256"/>
    <p:sldId id="520" r:id="rId257"/>
    <p:sldId id="521" r:id="rId258"/>
    <p:sldId id="522" r:id="rId259"/>
    <p:sldId id="523" r:id="rId260"/>
    <p:sldId id="524" r:id="rId261"/>
    <p:sldId id="525" r:id="rId262"/>
    <p:sldId id="526" r:id="rId263"/>
    <p:sldId id="527" r:id="rId264"/>
    <p:sldId id="528" r:id="rId265"/>
    <p:sldId id="529" r:id="rId266"/>
    <p:sldId id="530" r:id="rId267"/>
    <p:sldId id="531" r:id="rId268"/>
    <p:sldId id="532" r:id="rId269"/>
    <p:sldId id="533" r:id="rId270"/>
    <p:sldId id="534" r:id="rId271"/>
    <p:sldId id="535" r:id="rId272"/>
    <p:sldId id="536" r:id="rId273"/>
    <p:sldId id="537" r:id="rId274"/>
    <p:sldId id="538" r:id="rId275"/>
    <p:sldId id="539" r:id="rId276"/>
    <p:sldId id="540" r:id="rId277"/>
    <p:sldId id="541" r:id="rId278"/>
    <p:sldId id="542" r:id="rId279"/>
    <p:sldId id="543" r:id="rId280"/>
    <p:sldId id="544" r:id="rId281"/>
    <p:sldId id="545" r:id="rId282"/>
    <p:sldId id="546" r:id="rId283"/>
    <p:sldId id="547" r:id="rId284"/>
    <p:sldId id="548" r:id="rId285"/>
    <p:sldId id="549" r:id="rId286"/>
    <p:sldId id="550" r:id="rId287"/>
    <p:sldId id="551" r:id="rId288"/>
    <p:sldId id="552" r:id="rId289"/>
    <p:sldId id="553" r:id="rId290"/>
    <p:sldId id="554" r:id="rId291"/>
    <p:sldId id="555" r:id="rId292"/>
    <p:sldId id="556" r:id="rId293"/>
    <p:sldId id="557" r:id="rId294"/>
    <p:sldId id="558" r:id="rId295"/>
    <p:sldId id="559" r:id="rId296"/>
    <p:sldId id="560" r:id="rId297"/>
    <p:sldId id="561" r:id="rId298"/>
    <p:sldId id="562" r:id="rId299"/>
    <p:sldId id="563" r:id="rId300"/>
    <p:sldId id="564" r:id="rId301"/>
    <p:sldId id="565" r:id="rId302"/>
    <p:sldId id="566" r:id="rId303"/>
    <p:sldId id="567" r:id="rId304"/>
    <p:sldId id="568" r:id="rId305"/>
    <p:sldId id="569" r:id="rId306"/>
    <p:sldId id="570" r:id="rId307"/>
    <p:sldId id="571" r:id="rId308"/>
    <p:sldId id="572" r:id="rId309"/>
    <p:sldId id="573" r:id="rId310"/>
    <p:sldId id="574" r:id="rId311"/>
    <p:sldId id="575" r:id="rId312"/>
    <p:sldId id="576" r:id="rId313"/>
    <p:sldId id="577" r:id="rId314"/>
    <p:sldId id="578" r:id="rId315"/>
    <p:sldId id="579" r:id="rId316"/>
    <p:sldId id="580" r:id="rId317"/>
    <p:sldId id="581" r:id="rId318"/>
    <p:sldId id="582" r:id="rId319"/>
    <p:sldId id="583" r:id="rId320"/>
    <p:sldId id="584" r:id="rId321"/>
    <p:sldId id="585" r:id="rId322"/>
    <p:sldId id="586" r:id="rId323"/>
    <p:sldId id="587" r:id="rId324"/>
    <p:sldId id="588" r:id="rId325"/>
    <p:sldId id="589" r:id="rId326"/>
    <p:sldId id="590" r:id="rId327"/>
    <p:sldId id="591" r:id="rId328"/>
    <p:sldId id="592" r:id="rId329"/>
    <p:sldId id="593" r:id="rId330"/>
    <p:sldId id="594" r:id="rId331"/>
    <p:sldId id="595" r:id="rId332"/>
    <p:sldId id="596" r:id="rId333"/>
    <p:sldId id="597" r:id="rId334"/>
    <p:sldId id="598" r:id="rId335"/>
    <p:sldId id="599" r:id="rId336"/>
    <p:sldId id="600" r:id="rId337"/>
    <p:sldId id="601" r:id="rId338"/>
    <p:sldId id="602" r:id="rId339"/>
    <p:sldId id="603" r:id="rId340"/>
    <p:sldId id="604" r:id="rId341"/>
    <p:sldId id="605" r:id="rId342"/>
    <p:sldId id="606" r:id="rId343"/>
    <p:sldId id="607" r:id="rId344"/>
    <p:sldId id="608" r:id="rId345"/>
    <p:sldId id="609" r:id="rId346"/>
    <p:sldId id="610" r:id="rId347"/>
    <p:sldId id="611" r:id="rId348"/>
    <p:sldId id="612" r:id="rId349"/>
    <p:sldId id="613" r:id="rId350"/>
    <p:sldId id="614" r:id="rId351"/>
    <p:sldId id="615" r:id="rId352"/>
    <p:sldId id="616" r:id="rId353"/>
    <p:sldId id="617" r:id="rId354"/>
    <p:sldId id="618" r:id="rId355"/>
    <p:sldId id="619" r:id="rId356"/>
    <p:sldId id="620" r:id="rId357"/>
    <p:sldId id="621" r:id="rId358"/>
    <p:sldId id="622" r:id="rId359"/>
    <p:sldId id="623" r:id="rId360"/>
    <p:sldId id="624" r:id="rId361"/>
    <p:sldId id="625" r:id="rId362"/>
    <p:sldId id="626" r:id="rId363"/>
    <p:sldId id="627" r:id="rId364"/>
    <p:sldId id="628" r:id="rId365"/>
    <p:sldId id="629" r:id="rId366"/>
    <p:sldId id="630" r:id="rId36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74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99" Type="http://schemas.openxmlformats.org/officeDocument/2006/relationships/slide" Target="slides/slide297.xml"/><Relationship Id="rId303" Type="http://schemas.openxmlformats.org/officeDocument/2006/relationships/slide" Target="slides/slide301.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324" Type="http://schemas.openxmlformats.org/officeDocument/2006/relationships/slide" Target="slides/slide322.xml"/><Relationship Id="rId345" Type="http://schemas.openxmlformats.org/officeDocument/2006/relationships/slide" Target="slides/slide343.xml"/><Relationship Id="rId366" Type="http://schemas.openxmlformats.org/officeDocument/2006/relationships/slide" Target="slides/slide364.xml"/><Relationship Id="rId170" Type="http://schemas.openxmlformats.org/officeDocument/2006/relationships/slide" Target="slides/slide168.xml"/><Relationship Id="rId191" Type="http://schemas.openxmlformats.org/officeDocument/2006/relationships/slide" Target="slides/slide189.xml"/><Relationship Id="rId205" Type="http://schemas.openxmlformats.org/officeDocument/2006/relationships/slide" Target="slides/slide203.xml"/><Relationship Id="rId226" Type="http://schemas.openxmlformats.org/officeDocument/2006/relationships/slide" Target="slides/slide224.xml"/><Relationship Id="rId247" Type="http://schemas.openxmlformats.org/officeDocument/2006/relationships/slide" Target="slides/slide245.xml"/><Relationship Id="rId107" Type="http://schemas.openxmlformats.org/officeDocument/2006/relationships/slide" Target="slides/slide105.xml"/><Relationship Id="rId268" Type="http://schemas.openxmlformats.org/officeDocument/2006/relationships/slide" Target="slides/slide266.xml"/><Relationship Id="rId289" Type="http://schemas.openxmlformats.org/officeDocument/2006/relationships/slide" Target="slides/slide287.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314" Type="http://schemas.openxmlformats.org/officeDocument/2006/relationships/slide" Target="slides/slide312.xml"/><Relationship Id="rId335" Type="http://schemas.openxmlformats.org/officeDocument/2006/relationships/slide" Target="slides/slide333.xml"/><Relationship Id="rId356" Type="http://schemas.openxmlformats.org/officeDocument/2006/relationships/slide" Target="slides/slide354.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slide" Target="slides/slide179.xml"/><Relationship Id="rId216" Type="http://schemas.openxmlformats.org/officeDocument/2006/relationships/slide" Target="slides/slide214.xml"/><Relationship Id="rId237" Type="http://schemas.openxmlformats.org/officeDocument/2006/relationships/slide" Target="slides/slide235.xml"/><Relationship Id="rId258" Type="http://schemas.openxmlformats.org/officeDocument/2006/relationships/slide" Target="slides/slide256.xml"/><Relationship Id="rId279" Type="http://schemas.openxmlformats.org/officeDocument/2006/relationships/slide" Target="slides/slide277.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290" Type="http://schemas.openxmlformats.org/officeDocument/2006/relationships/slide" Target="slides/slide288.xml"/><Relationship Id="rId304" Type="http://schemas.openxmlformats.org/officeDocument/2006/relationships/slide" Target="slides/slide302.xml"/><Relationship Id="rId325" Type="http://schemas.openxmlformats.org/officeDocument/2006/relationships/slide" Target="slides/slide323.xml"/><Relationship Id="rId346" Type="http://schemas.openxmlformats.org/officeDocument/2006/relationships/slide" Target="slides/slide344.xml"/><Relationship Id="rId367" Type="http://schemas.openxmlformats.org/officeDocument/2006/relationships/slide" Target="slides/slide365.xml"/><Relationship Id="rId85" Type="http://schemas.openxmlformats.org/officeDocument/2006/relationships/slide" Target="slides/slide83.xml"/><Relationship Id="rId150" Type="http://schemas.openxmlformats.org/officeDocument/2006/relationships/slide" Target="slides/slide148.xml"/><Relationship Id="rId171" Type="http://schemas.openxmlformats.org/officeDocument/2006/relationships/slide" Target="slides/slide169.xml"/><Relationship Id="rId192" Type="http://schemas.openxmlformats.org/officeDocument/2006/relationships/slide" Target="slides/slide190.xml"/><Relationship Id="rId206" Type="http://schemas.openxmlformats.org/officeDocument/2006/relationships/slide" Target="slides/slide204.xml"/><Relationship Id="rId227" Type="http://schemas.openxmlformats.org/officeDocument/2006/relationships/slide" Target="slides/slide225.xml"/><Relationship Id="rId248" Type="http://schemas.openxmlformats.org/officeDocument/2006/relationships/slide" Target="slides/slide246.xml"/><Relationship Id="rId269" Type="http://schemas.openxmlformats.org/officeDocument/2006/relationships/slide" Target="slides/slide267.xml"/><Relationship Id="rId12" Type="http://schemas.openxmlformats.org/officeDocument/2006/relationships/slide" Target="slides/slide10.xml"/><Relationship Id="rId33" Type="http://schemas.openxmlformats.org/officeDocument/2006/relationships/slide" Target="slides/slide31.xml"/><Relationship Id="rId108" Type="http://schemas.openxmlformats.org/officeDocument/2006/relationships/slide" Target="slides/slide106.xml"/><Relationship Id="rId129" Type="http://schemas.openxmlformats.org/officeDocument/2006/relationships/slide" Target="slides/slide127.xml"/><Relationship Id="rId280" Type="http://schemas.openxmlformats.org/officeDocument/2006/relationships/slide" Target="slides/slide278.xml"/><Relationship Id="rId315" Type="http://schemas.openxmlformats.org/officeDocument/2006/relationships/slide" Target="slides/slide313.xml"/><Relationship Id="rId336" Type="http://schemas.openxmlformats.org/officeDocument/2006/relationships/slide" Target="slides/slide334.xml"/><Relationship Id="rId357" Type="http://schemas.openxmlformats.org/officeDocument/2006/relationships/slide" Target="slides/slide355.xml"/><Relationship Id="rId54" Type="http://schemas.openxmlformats.org/officeDocument/2006/relationships/slide" Target="slides/slide52.xml"/><Relationship Id="rId75" Type="http://schemas.openxmlformats.org/officeDocument/2006/relationships/slide" Target="slides/slide73.xml"/><Relationship Id="rId96" Type="http://schemas.openxmlformats.org/officeDocument/2006/relationships/slide" Target="slides/slide94.xml"/><Relationship Id="rId140" Type="http://schemas.openxmlformats.org/officeDocument/2006/relationships/slide" Target="slides/slide138.xml"/><Relationship Id="rId161" Type="http://schemas.openxmlformats.org/officeDocument/2006/relationships/slide" Target="slides/slide159.xml"/><Relationship Id="rId182" Type="http://schemas.openxmlformats.org/officeDocument/2006/relationships/slide" Target="slides/slide180.xml"/><Relationship Id="rId217" Type="http://schemas.openxmlformats.org/officeDocument/2006/relationships/slide" Target="slides/slide215.xml"/><Relationship Id="rId6" Type="http://schemas.openxmlformats.org/officeDocument/2006/relationships/slide" Target="slides/slide4.xml"/><Relationship Id="rId238" Type="http://schemas.openxmlformats.org/officeDocument/2006/relationships/slide" Target="slides/slide236.xml"/><Relationship Id="rId259" Type="http://schemas.openxmlformats.org/officeDocument/2006/relationships/slide" Target="slides/slide257.xml"/><Relationship Id="rId23" Type="http://schemas.openxmlformats.org/officeDocument/2006/relationships/slide" Target="slides/slide21.xml"/><Relationship Id="rId119" Type="http://schemas.openxmlformats.org/officeDocument/2006/relationships/slide" Target="slides/slide117.xml"/><Relationship Id="rId270" Type="http://schemas.openxmlformats.org/officeDocument/2006/relationships/slide" Target="slides/slide268.xml"/><Relationship Id="rId291" Type="http://schemas.openxmlformats.org/officeDocument/2006/relationships/slide" Target="slides/slide289.xml"/><Relationship Id="rId305" Type="http://schemas.openxmlformats.org/officeDocument/2006/relationships/slide" Target="slides/slide303.xml"/><Relationship Id="rId326" Type="http://schemas.openxmlformats.org/officeDocument/2006/relationships/slide" Target="slides/slide324.xml"/><Relationship Id="rId347" Type="http://schemas.openxmlformats.org/officeDocument/2006/relationships/slide" Target="slides/slide345.xml"/><Relationship Id="rId44" Type="http://schemas.openxmlformats.org/officeDocument/2006/relationships/slide" Target="slides/slide42.xml"/><Relationship Id="rId65" Type="http://schemas.openxmlformats.org/officeDocument/2006/relationships/slide" Target="slides/slide63.xml"/><Relationship Id="rId86" Type="http://schemas.openxmlformats.org/officeDocument/2006/relationships/slide" Target="slides/slide84.xml"/><Relationship Id="rId130" Type="http://schemas.openxmlformats.org/officeDocument/2006/relationships/slide" Target="slides/slide128.xml"/><Relationship Id="rId151" Type="http://schemas.openxmlformats.org/officeDocument/2006/relationships/slide" Target="slides/slide149.xml"/><Relationship Id="rId368" Type="http://schemas.openxmlformats.org/officeDocument/2006/relationships/notesMaster" Target="notesMasters/notesMaster1.xml"/><Relationship Id="rId172" Type="http://schemas.openxmlformats.org/officeDocument/2006/relationships/slide" Target="slides/slide170.xml"/><Relationship Id="rId193" Type="http://schemas.openxmlformats.org/officeDocument/2006/relationships/slide" Target="slides/slide191.xml"/><Relationship Id="rId207" Type="http://schemas.openxmlformats.org/officeDocument/2006/relationships/slide" Target="slides/slide205.xml"/><Relationship Id="rId228" Type="http://schemas.openxmlformats.org/officeDocument/2006/relationships/slide" Target="slides/slide226.xml"/><Relationship Id="rId249" Type="http://schemas.openxmlformats.org/officeDocument/2006/relationships/slide" Target="slides/slide247.xml"/><Relationship Id="rId13" Type="http://schemas.openxmlformats.org/officeDocument/2006/relationships/slide" Target="slides/slide11.xml"/><Relationship Id="rId109" Type="http://schemas.openxmlformats.org/officeDocument/2006/relationships/slide" Target="slides/slide107.xml"/><Relationship Id="rId260" Type="http://schemas.openxmlformats.org/officeDocument/2006/relationships/slide" Target="slides/slide258.xml"/><Relationship Id="rId281" Type="http://schemas.openxmlformats.org/officeDocument/2006/relationships/slide" Target="slides/slide279.xml"/><Relationship Id="rId316" Type="http://schemas.openxmlformats.org/officeDocument/2006/relationships/slide" Target="slides/slide314.xml"/><Relationship Id="rId337" Type="http://schemas.openxmlformats.org/officeDocument/2006/relationships/slide" Target="slides/slide335.xml"/><Relationship Id="rId34" Type="http://schemas.openxmlformats.org/officeDocument/2006/relationships/slide" Target="slides/slide32.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20" Type="http://schemas.openxmlformats.org/officeDocument/2006/relationships/slide" Target="slides/slide118.xml"/><Relationship Id="rId141" Type="http://schemas.openxmlformats.org/officeDocument/2006/relationships/slide" Target="slides/slide139.xml"/><Relationship Id="rId358" Type="http://schemas.openxmlformats.org/officeDocument/2006/relationships/slide" Target="slides/slide356.xml"/><Relationship Id="rId7" Type="http://schemas.openxmlformats.org/officeDocument/2006/relationships/slide" Target="slides/slide5.xml"/><Relationship Id="rId162" Type="http://schemas.openxmlformats.org/officeDocument/2006/relationships/slide" Target="slides/slide160.xml"/><Relationship Id="rId183" Type="http://schemas.openxmlformats.org/officeDocument/2006/relationships/slide" Target="slides/slide181.xml"/><Relationship Id="rId218" Type="http://schemas.openxmlformats.org/officeDocument/2006/relationships/slide" Target="slides/slide216.xml"/><Relationship Id="rId239" Type="http://schemas.openxmlformats.org/officeDocument/2006/relationships/slide" Target="slides/slide237.xml"/><Relationship Id="rId250" Type="http://schemas.openxmlformats.org/officeDocument/2006/relationships/slide" Target="slides/slide248.xml"/><Relationship Id="rId271" Type="http://schemas.openxmlformats.org/officeDocument/2006/relationships/slide" Target="slides/slide269.xml"/><Relationship Id="rId292" Type="http://schemas.openxmlformats.org/officeDocument/2006/relationships/slide" Target="slides/slide290.xml"/><Relationship Id="rId306" Type="http://schemas.openxmlformats.org/officeDocument/2006/relationships/slide" Target="slides/slide304.xml"/><Relationship Id="rId24" Type="http://schemas.openxmlformats.org/officeDocument/2006/relationships/slide" Target="slides/slide22.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31" Type="http://schemas.openxmlformats.org/officeDocument/2006/relationships/slide" Target="slides/slide129.xml"/><Relationship Id="rId327" Type="http://schemas.openxmlformats.org/officeDocument/2006/relationships/slide" Target="slides/slide325.xml"/><Relationship Id="rId348" Type="http://schemas.openxmlformats.org/officeDocument/2006/relationships/slide" Target="slides/slide346.xml"/><Relationship Id="rId369" Type="http://schemas.openxmlformats.org/officeDocument/2006/relationships/presProps" Target="presProps.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208" Type="http://schemas.openxmlformats.org/officeDocument/2006/relationships/slide" Target="slides/slide206.xml"/><Relationship Id="rId229" Type="http://schemas.openxmlformats.org/officeDocument/2006/relationships/slide" Target="slides/slide227.xml"/><Relationship Id="rId240" Type="http://schemas.openxmlformats.org/officeDocument/2006/relationships/slide" Target="slides/slide238.xml"/><Relationship Id="rId261" Type="http://schemas.openxmlformats.org/officeDocument/2006/relationships/slide" Target="slides/slide259.xml"/><Relationship Id="rId14" Type="http://schemas.openxmlformats.org/officeDocument/2006/relationships/slide" Target="slides/slide12.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282" Type="http://schemas.openxmlformats.org/officeDocument/2006/relationships/slide" Target="slides/slide280.xml"/><Relationship Id="rId317" Type="http://schemas.openxmlformats.org/officeDocument/2006/relationships/slide" Target="slides/slide315.xml"/><Relationship Id="rId338" Type="http://schemas.openxmlformats.org/officeDocument/2006/relationships/slide" Target="slides/slide336.xml"/><Relationship Id="rId359" Type="http://schemas.openxmlformats.org/officeDocument/2006/relationships/slide" Target="slides/slide357.xml"/><Relationship Id="rId8" Type="http://schemas.openxmlformats.org/officeDocument/2006/relationships/slide" Target="slides/slide6.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219" Type="http://schemas.openxmlformats.org/officeDocument/2006/relationships/slide" Target="slides/slide217.xml"/><Relationship Id="rId370" Type="http://schemas.openxmlformats.org/officeDocument/2006/relationships/viewProps" Target="viewProps.xml"/><Relationship Id="rId230" Type="http://schemas.openxmlformats.org/officeDocument/2006/relationships/slide" Target="slides/slide228.xml"/><Relationship Id="rId251" Type="http://schemas.openxmlformats.org/officeDocument/2006/relationships/slide" Target="slides/slide249.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72" Type="http://schemas.openxmlformats.org/officeDocument/2006/relationships/slide" Target="slides/slide270.xml"/><Relationship Id="rId293" Type="http://schemas.openxmlformats.org/officeDocument/2006/relationships/slide" Target="slides/slide291.xml"/><Relationship Id="rId307" Type="http://schemas.openxmlformats.org/officeDocument/2006/relationships/slide" Target="slides/slide305.xml"/><Relationship Id="rId328" Type="http://schemas.openxmlformats.org/officeDocument/2006/relationships/slide" Target="slides/slide326.xml"/><Relationship Id="rId349" Type="http://schemas.openxmlformats.org/officeDocument/2006/relationships/slide" Target="slides/slide347.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95" Type="http://schemas.openxmlformats.org/officeDocument/2006/relationships/slide" Target="slides/slide193.xml"/><Relationship Id="rId209" Type="http://schemas.openxmlformats.org/officeDocument/2006/relationships/slide" Target="slides/slide207.xml"/><Relationship Id="rId360" Type="http://schemas.openxmlformats.org/officeDocument/2006/relationships/slide" Target="slides/slide358.xml"/><Relationship Id="rId220" Type="http://schemas.openxmlformats.org/officeDocument/2006/relationships/slide" Target="slides/slide218.xml"/><Relationship Id="rId241" Type="http://schemas.openxmlformats.org/officeDocument/2006/relationships/slide" Target="slides/slide23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262" Type="http://schemas.openxmlformats.org/officeDocument/2006/relationships/slide" Target="slides/slide260.xml"/><Relationship Id="rId283" Type="http://schemas.openxmlformats.org/officeDocument/2006/relationships/slide" Target="slides/slide281.xml"/><Relationship Id="rId318" Type="http://schemas.openxmlformats.org/officeDocument/2006/relationships/slide" Target="slides/slide316.xml"/><Relationship Id="rId339" Type="http://schemas.openxmlformats.org/officeDocument/2006/relationships/slide" Target="slides/slide337.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334" Type="http://schemas.openxmlformats.org/officeDocument/2006/relationships/slide" Target="slides/slide332.xml"/><Relationship Id="rId350" Type="http://schemas.openxmlformats.org/officeDocument/2006/relationships/slide" Target="slides/slide348.xml"/><Relationship Id="rId355" Type="http://schemas.openxmlformats.org/officeDocument/2006/relationships/slide" Target="slides/slide353.xml"/><Relationship Id="rId37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10" Type="http://schemas.openxmlformats.org/officeDocument/2006/relationships/slide" Target="slides/slide208.xml"/><Relationship Id="rId215" Type="http://schemas.openxmlformats.org/officeDocument/2006/relationships/slide" Target="slides/slide213.xml"/><Relationship Id="rId236" Type="http://schemas.openxmlformats.org/officeDocument/2006/relationships/slide" Target="slides/slide234.xml"/><Relationship Id="rId257" Type="http://schemas.openxmlformats.org/officeDocument/2006/relationships/slide" Target="slides/slide255.xml"/><Relationship Id="rId278" Type="http://schemas.openxmlformats.org/officeDocument/2006/relationships/slide" Target="slides/slide276.xml"/><Relationship Id="rId26" Type="http://schemas.openxmlformats.org/officeDocument/2006/relationships/slide" Target="slides/slide24.xml"/><Relationship Id="rId231" Type="http://schemas.openxmlformats.org/officeDocument/2006/relationships/slide" Target="slides/slide229.xml"/><Relationship Id="rId252" Type="http://schemas.openxmlformats.org/officeDocument/2006/relationships/slide" Target="slides/slide250.xml"/><Relationship Id="rId273" Type="http://schemas.openxmlformats.org/officeDocument/2006/relationships/slide" Target="slides/slide271.xml"/><Relationship Id="rId294" Type="http://schemas.openxmlformats.org/officeDocument/2006/relationships/slide" Target="slides/slide292.xml"/><Relationship Id="rId308" Type="http://schemas.openxmlformats.org/officeDocument/2006/relationships/slide" Target="slides/slide306.xml"/><Relationship Id="rId329" Type="http://schemas.openxmlformats.org/officeDocument/2006/relationships/slide" Target="slides/slide327.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340" Type="http://schemas.openxmlformats.org/officeDocument/2006/relationships/slide" Target="slides/slide338.xml"/><Relationship Id="rId361" Type="http://schemas.openxmlformats.org/officeDocument/2006/relationships/slide" Target="slides/slide359.xml"/><Relationship Id="rId196" Type="http://schemas.openxmlformats.org/officeDocument/2006/relationships/slide" Target="slides/slide194.xml"/><Relationship Id="rId200" Type="http://schemas.openxmlformats.org/officeDocument/2006/relationships/slide" Target="slides/slide198.xml"/><Relationship Id="rId16" Type="http://schemas.openxmlformats.org/officeDocument/2006/relationships/slide" Target="slides/slide14.xml"/><Relationship Id="rId221" Type="http://schemas.openxmlformats.org/officeDocument/2006/relationships/slide" Target="slides/slide219.xml"/><Relationship Id="rId242" Type="http://schemas.openxmlformats.org/officeDocument/2006/relationships/slide" Target="slides/slide240.xml"/><Relationship Id="rId263" Type="http://schemas.openxmlformats.org/officeDocument/2006/relationships/slide" Target="slides/slide261.xml"/><Relationship Id="rId284" Type="http://schemas.openxmlformats.org/officeDocument/2006/relationships/slide" Target="slides/slide282.xml"/><Relationship Id="rId319" Type="http://schemas.openxmlformats.org/officeDocument/2006/relationships/slide" Target="slides/slide317.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330" Type="http://schemas.openxmlformats.org/officeDocument/2006/relationships/slide" Target="slides/slide328.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351" Type="http://schemas.openxmlformats.org/officeDocument/2006/relationships/slide" Target="slides/slide349.xml"/><Relationship Id="rId372" Type="http://schemas.openxmlformats.org/officeDocument/2006/relationships/tableStyles" Target="tableStyles.xml"/><Relationship Id="rId211" Type="http://schemas.openxmlformats.org/officeDocument/2006/relationships/slide" Target="slides/slide209.xml"/><Relationship Id="rId232" Type="http://schemas.openxmlformats.org/officeDocument/2006/relationships/slide" Target="slides/slide230.xml"/><Relationship Id="rId253" Type="http://schemas.openxmlformats.org/officeDocument/2006/relationships/slide" Target="slides/slide251.xml"/><Relationship Id="rId274" Type="http://schemas.openxmlformats.org/officeDocument/2006/relationships/slide" Target="slides/slide272.xml"/><Relationship Id="rId295" Type="http://schemas.openxmlformats.org/officeDocument/2006/relationships/slide" Target="slides/slide293.xml"/><Relationship Id="rId309" Type="http://schemas.openxmlformats.org/officeDocument/2006/relationships/slide" Target="slides/slide307.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320" Type="http://schemas.openxmlformats.org/officeDocument/2006/relationships/slide" Target="slides/slide318.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97" Type="http://schemas.openxmlformats.org/officeDocument/2006/relationships/slide" Target="slides/slide195.xml"/><Relationship Id="rId341" Type="http://schemas.openxmlformats.org/officeDocument/2006/relationships/slide" Target="slides/slide339.xml"/><Relationship Id="rId362" Type="http://schemas.openxmlformats.org/officeDocument/2006/relationships/slide" Target="slides/slide360.xml"/><Relationship Id="rId201" Type="http://schemas.openxmlformats.org/officeDocument/2006/relationships/slide" Target="slides/slide199.xml"/><Relationship Id="rId222" Type="http://schemas.openxmlformats.org/officeDocument/2006/relationships/slide" Target="slides/slide220.xml"/><Relationship Id="rId243" Type="http://schemas.openxmlformats.org/officeDocument/2006/relationships/slide" Target="slides/slide241.xml"/><Relationship Id="rId264" Type="http://schemas.openxmlformats.org/officeDocument/2006/relationships/slide" Target="slides/slide262.xml"/><Relationship Id="rId285" Type="http://schemas.openxmlformats.org/officeDocument/2006/relationships/slide" Target="slides/slide283.xml"/><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310" Type="http://schemas.openxmlformats.org/officeDocument/2006/relationships/slide" Target="slides/slide308.xml"/><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 Id="rId187" Type="http://schemas.openxmlformats.org/officeDocument/2006/relationships/slide" Target="slides/slide185.xml"/><Relationship Id="rId331" Type="http://schemas.openxmlformats.org/officeDocument/2006/relationships/slide" Target="slides/slide329.xml"/><Relationship Id="rId352" Type="http://schemas.openxmlformats.org/officeDocument/2006/relationships/slide" Target="slides/slide350.xml"/><Relationship Id="rId1" Type="http://schemas.openxmlformats.org/officeDocument/2006/relationships/slideMaster" Target="slideMasters/slideMaster1.xml"/><Relationship Id="rId212" Type="http://schemas.openxmlformats.org/officeDocument/2006/relationships/slide" Target="slides/slide210.xml"/><Relationship Id="rId233" Type="http://schemas.openxmlformats.org/officeDocument/2006/relationships/slide" Target="slides/slide231.xml"/><Relationship Id="rId254" Type="http://schemas.openxmlformats.org/officeDocument/2006/relationships/slide" Target="slides/slide252.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275" Type="http://schemas.openxmlformats.org/officeDocument/2006/relationships/slide" Target="slides/slide273.xml"/><Relationship Id="rId296" Type="http://schemas.openxmlformats.org/officeDocument/2006/relationships/slide" Target="slides/slide294.xml"/><Relationship Id="rId300" Type="http://schemas.openxmlformats.org/officeDocument/2006/relationships/slide" Target="slides/slide298.xml"/><Relationship Id="rId60" Type="http://schemas.openxmlformats.org/officeDocument/2006/relationships/slide" Target="slides/slide58.xml"/><Relationship Id="rId81" Type="http://schemas.openxmlformats.org/officeDocument/2006/relationships/slide" Target="slides/slide79.xml"/><Relationship Id="rId135" Type="http://schemas.openxmlformats.org/officeDocument/2006/relationships/slide" Target="slides/slide133.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321" Type="http://schemas.openxmlformats.org/officeDocument/2006/relationships/slide" Target="slides/slide319.xml"/><Relationship Id="rId342" Type="http://schemas.openxmlformats.org/officeDocument/2006/relationships/slide" Target="slides/slide340.xml"/><Relationship Id="rId363" Type="http://schemas.openxmlformats.org/officeDocument/2006/relationships/slide" Target="slides/slide361.xml"/><Relationship Id="rId202" Type="http://schemas.openxmlformats.org/officeDocument/2006/relationships/slide" Target="slides/slide200.xml"/><Relationship Id="rId223" Type="http://schemas.openxmlformats.org/officeDocument/2006/relationships/slide" Target="slides/slide221.xml"/><Relationship Id="rId244" Type="http://schemas.openxmlformats.org/officeDocument/2006/relationships/slide" Target="slides/slide242.xml"/><Relationship Id="rId18" Type="http://schemas.openxmlformats.org/officeDocument/2006/relationships/slide" Target="slides/slide16.xml"/><Relationship Id="rId39" Type="http://schemas.openxmlformats.org/officeDocument/2006/relationships/slide" Target="slides/slide37.xml"/><Relationship Id="rId265" Type="http://schemas.openxmlformats.org/officeDocument/2006/relationships/slide" Target="slides/slide263.xml"/><Relationship Id="rId286" Type="http://schemas.openxmlformats.org/officeDocument/2006/relationships/slide" Target="slides/slide284.xml"/><Relationship Id="rId50" Type="http://schemas.openxmlformats.org/officeDocument/2006/relationships/slide" Target="slides/slide48.xml"/><Relationship Id="rId104" Type="http://schemas.openxmlformats.org/officeDocument/2006/relationships/slide" Target="slides/slide102.xml"/><Relationship Id="rId125" Type="http://schemas.openxmlformats.org/officeDocument/2006/relationships/slide" Target="slides/slide123.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311" Type="http://schemas.openxmlformats.org/officeDocument/2006/relationships/slide" Target="slides/slide309.xml"/><Relationship Id="rId332" Type="http://schemas.openxmlformats.org/officeDocument/2006/relationships/slide" Target="slides/slide330.xml"/><Relationship Id="rId353" Type="http://schemas.openxmlformats.org/officeDocument/2006/relationships/slide" Target="slides/slide351.xml"/><Relationship Id="rId71" Type="http://schemas.openxmlformats.org/officeDocument/2006/relationships/slide" Target="slides/slide69.xml"/><Relationship Id="rId92" Type="http://schemas.openxmlformats.org/officeDocument/2006/relationships/slide" Target="slides/slide90.xml"/><Relationship Id="rId213" Type="http://schemas.openxmlformats.org/officeDocument/2006/relationships/slide" Target="slides/slide211.xml"/><Relationship Id="rId234" Type="http://schemas.openxmlformats.org/officeDocument/2006/relationships/slide" Target="slides/slide232.xml"/><Relationship Id="rId2" Type="http://schemas.openxmlformats.org/officeDocument/2006/relationships/slideMaster" Target="slideMasters/slideMaster2.xml"/><Relationship Id="rId29" Type="http://schemas.openxmlformats.org/officeDocument/2006/relationships/slide" Target="slides/slide27.xml"/><Relationship Id="rId255" Type="http://schemas.openxmlformats.org/officeDocument/2006/relationships/slide" Target="slides/slide253.xml"/><Relationship Id="rId276" Type="http://schemas.openxmlformats.org/officeDocument/2006/relationships/slide" Target="slides/slide274.xml"/><Relationship Id="rId297" Type="http://schemas.openxmlformats.org/officeDocument/2006/relationships/slide" Target="slides/slide295.xml"/><Relationship Id="rId40" Type="http://schemas.openxmlformats.org/officeDocument/2006/relationships/slide" Target="slides/slide38.xml"/><Relationship Id="rId115" Type="http://schemas.openxmlformats.org/officeDocument/2006/relationships/slide" Target="slides/slide113.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301" Type="http://schemas.openxmlformats.org/officeDocument/2006/relationships/slide" Target="slides/slide299.xml"/><Relationship Id="rId322" Type="http://schemas.openxmlformats.org/officeDocument/2006/relationships/slide" Target="slides/slide320.xml"/><Relationship Id="rId343" Type="http://schemas.openxmlformats.org/officeDocument/2006/relationships/slide" Target="slides/slide341.xml"/><Relationship Id="rId364" Type="http://schemas.openxmlformats.org/officeDocument/2006/relationships/slide" Target="slides/slide362.xml"/><Relationship Id="rId61" Type="http://schemas.openxmlformats.org/officeDocument/2006/relationships/slide" Target="slides/slide59.xml"/><Relationship Id="rId82" Type="http://schemas.openxmlformats.org/officeDocument/2006/relationships/slide" Target="slides/slide80.xml"/><Relationship Id="rId199" Type="http://schemas.openxmlformats.org/officeDocument/2006/relationships/slide" Target="slides/slide197.xml"/><Relationship Id="rId203" Type="http://schemas.openxmlformats.org/officeDocument/2006/relationships/slide" Target="slides/slide201.xml"/><Relationship Id="rId19" Type="http://schemas.openxmlformats.org/officeDocument/2006/relationships/slide" Target="slides/slide17.xml"/><Relationship Id="rId224" Type="http://schemas.openxmlformats.org/officeDocument/2006/relationships/slide" Target="slides/slide222.xml"/><Relationship Id="rId245" Type="http://schemas.openxmlformats.org/officeDocument/2006/relationships/slide" Target="slides/slide243.xml"/><Relationship Id="rId266" Type="http://schemas.openxmlformats.org/officeDocument/2006/relationships/slide" Target="slides/slide264.xml"/><Relationship Id="rId287" Type="http://schemas.openxmlformats.org/officeDocument/2006/relationships/slide" Target="slides/slide285.xml"/><Relationship Id="rId30" Type="http://schemas.openxmlformats.org/officeDocument/2006/relationships/slide" Target="slides/slide2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312" Type="http://schemas.openxmlformats.org/officeDocument/2006/relationships/slide" Target="slides/slide310.xml"/><Relationship Id="rId333" Type="http://schemas.openxmlformats.org/officeDocument/2006/relationships/slide" Target="slides/slide331.xml"/><Relationship Id="rId354" Type="http://schemas.openxmlformats.org/officeDocument/2006/relationships/slide" Target="slides/slide352.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189" Type="http://schemas.openxmlformats.org/officeDocument/2006/relationships/slide" Target="slides/slide187.xml"/><Relationship Id="rId3" Type="http://schemas.openxmlformats.org/officeDocument/2006/relationships/slide" Target="slides/slide1.xml"/><Relationship Id="rId214" Type="http://schemas.openxmlformats.org/officeDocument/2006/relationships/slide" Target="slides/slide212.xml"/><Relationship Id="rId235" Type="http://schemas.openxmlformats.org/officeDocument/2006/relationships/slide" Target="slides/slide233.xml"/><Relationship Id="rId256" Type="http://schemas.openxmlformats.org/officeDocument/2006/relationships/slide" Target="slides/slide254.xml"/><Relationship Id="rId277" Type="http://schemas.openxmlformats.org/officeDocument/2006/relationships/slide" Target="slides/slide275.xml"/><Relationship Id="rId298" Type="http://schemas.openxmlformats.org/officeDocument/2006/relationships/slide" Target="slides/slide296.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302" Type="http://schemas.openxmlformats.org/officeDocument/2006/relationships/slide" Target="slides/slide300.xml"/><Relationship Id="rId323" Type="http://schemas.openxmlformats.org/officeDocument/2006/relationships/slide" Target="slides/slide321.xml"/><Relationship Id="rId344" Type="http://schemas.openxmlformats.org/officeDocument/2006/relationships/slide" Target="slides/slide342.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179" Type="http://schemas.openxmlformats.org/officeDocument/2006/relationships/slide" Target="slides/slide177.xml"/><Relationship Id="rId365" Type="http://schemas.openxmlformats.org/officeDocument/2006/relationships/slide" Target="slides/slide363.xml"/><Relationship Id="rId190" Type="http://schemas.openxmlformats.org/officeDocument/2006/relationships/slide" Target="slides/slide188.xml"/><Relationship Id="rId204" Type="http://schemas.openxmlformats.org/officeDocument/2006/relationships/slide" Target="slides/slide202.xml"/><Relationship Id="rId225" Type="http://schemas.openxmlformats.org/officeDocument/2006/relationships/slide" Target="slides/slide223.xml"/><Relationship Id="rId246" Type="http://schemas.openxmlformats.org/officeDocument/2006/relationships/slide" Target="slides/slide244.xml"/><Relationship Id="rId267" Type="http://schemas.openxmlformats.org/officeDocument/2006/relationships/slide" Target="slides/slide265.xml"/><Relationship Id="rId288" Type="http://schemas.openxmlformats.org/officeDocument/2006/relationships/slide" Target="slides/slide286.xml"/><Relationship Id="rId106" Type="http://schemas.openxmlformats.org/officeDocument/2006/relationships/slide" Target="slides/slide104.xml"/><Relationship Id="rId127" Type="http://schemas.openxmlformats.org/officeDocument/2006/relationships/slide" Target="slides/slide125.xml"/><Relationship Id="rId313" Type="http://schemas.openxmlformats.org/officeDocument/2006/relationships/slide" Target="slides/slide3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42E9D9-F55B-4B04-A092-A335A39A7710}" type="datetimeFigureOut">
              <a:rPr lang="zh-CN" altLang="en-US" smtClean="0"/>
              <a:t>12/8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A24310-5AD5-419D-B27F-A2FAE9F57AEB}" type="slidenum">
              <a:rPr lang="zh-CN" altLang="en-US" smtClean="0"/>
              <a:t>‹#›</a:t>
            </a:fld>
            <a:endParaRPr lang="zh-CN" altLang="en-US"/>
          </a:p>
        </p:txBody>
      </p:sp>
    </p:spTree>
    <p:extLst>
      <p:ext uri="{BB962C8B-B14F-4D97-AF65-F5344CB8AC3E}">
        <p14:creationId xmlns:p14="http://schemas.microsoft.com/office/powerpoint/2010/main" val="2501158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BB479B-7C2D-43F5-BDD8-FE14A3C96E10}" type="slidenum">
              <a:rPr lang="zh-CN" altLang="en-US" smtClean="0"/>
              <a:pPr/>
              <a:t>271</a:t>
            </a:fld>
            <a:endParaRPr lang="zh-CN" altLang="en-US"/>
          </a:p>
        </p:txBody>
      </p:sp>
    </p:spTree>
    <p:extLst>
      <p:ext uri="{BB962C8B-B14F-4D97-AF65-F5344CB8AC3E}">
        <p14:creationId xmlns:p14="http://schemas.microsoft.com/office/powerpoint/2010/main" val="3809304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CBB479B-7C2D-43F5-BDD8-FE14A3C96E10}" type="slidenum">
              <a:rPr lang="zh-CN" altLang="en-US" smtClean="0"/>
              <a:pPr/>
              <a:t>272</a:t>
            </a:fld>
            <a:endParaRPr lang="zh-CN" altLang="en-US"/>
          </a:p>
        </p:txBody>
      </p:sp>
    </p:spTree>
    <p:extLst>
      <p:ext uri="{BB962C8B-B14F-4D97-AF65-F5344CB8AC3E}">
        <p14:creationId xmlns:p14="http://schemas.microsoft.com/office/powerpoint/2010/main" val="1545834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smtClean="0"/>
          </a:p>
        </p:txBody>
      </p:sp>
      <p:sp>
        <p:nvSpPr>
          <p:cNvPr id="4" name="灯片编号占位符 3"/>
          <p:cNvSpPr>
            <a:spLocks noGrp="1"/>
          </p:cNvSpPr>
          <p:nvPr>
            <p:ph type="sldNum" sz="quarter" idx="5"/>
          </p:nvPr>
        </p:nvSpPr>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50315BF2-B3DB-48A6-AD67-D218BC8A5051}" type="slidenum">
              <a:rPr lang="zh-CN" altLang="en-US"/>
              <a:pPr eaLnBrk="1" hangingPunct="1"/>
              <a:t>357</a:t>
            </a:fld>
            <a:endParaRPr lang="zh-CN" altLang="en-US"/>
          </a:p>
        </p:txBody>
      </p:sp>
    </p:spTree>
    <p:extLst>
      <p:ext uri="{BB962C8B-B14F-4D97-AF65-F5344CB8AC3E}">
        <p14:creationId xmlns:p14="http://schemas.microsoft.com/office/powerpoint/2010/main" val="1502441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BB092D8-FD39-4B41-ACF4-5E4387815414}" type="datetimeFigureOut">
              <a:rPr lang="zh-CN" altLang="en-US" smtClean="0"/>
              <a:t>12/8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704582-4DC0-43C9-BFDB-1029B720EA04}" type="slidenum">
              <a:rPr lang="zh-CN" altLang="en-US" smtClean="0"/>
              <a:t>‹#›</a:t>
            </a:fld>
            <a:endParaRPr lang="zh-CN" altLang="en-US"/>
          </a:p>
        </p:txBody>
      </p:sp>
    </p:spTree>
    <p:extLst>
      <p:ext uri="{BB962C8B-B14F-4D97-AF65-F5344CB8AC3E}">
        <p14:creationId xmlns:p14="http://schemas.microsoft.com/office/powerpoint/2010/main" val="4033946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BB092D8-FD39-4B41-ACF4-5E4387815414}" type="datetimeFigureOut">
              <a:rPr lang="zh-CN" altLang="en-US" smtClean="0"/>
              <a:t>12/8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704582-4DC0-43C9-BFDB-1029B720EA04}" type="slidenum">
              <a:rPr lang="zh-CN" altLang="en-US" smtClean="0"/>
              <a:t>‹#›</a:t>
            </a:fld>
            <a:endParaRPr lang="zh-CN" altLang="en-US"/>
          </a:p>
        </p:txBody>
      </p:sp>
    </p:spTree>
    <p:extLst>
      <p:ext uri="{BB962C8B-B14F-4D97-AF65-F5344CB8AC3E}">
        <p14:creationId xmlns:p14="http://schemas.microsoft.com/office/powerpoint/2010/main" val="2525397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BB092D8-FD39-4B41-ACF4-5E4387815414}" type="datetimeFigureOut">
              <a:rPr lang="zh-CN" altLang="en-US" smtClean="0"/>
              <a:t>12/8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704582-4DC0-43C9-BFDB-1029B720EA04}" type="slidenum">
              <a:rPr lang="zh-CN" altLang="en-US" smtClean="0"/>
              <a:t>‹#›</a:t>
            </a:fld>
            <a:endParaRPr lang="zh-CN" altLang="en-US"/>
          </a:p>
        </p:txBody>
      </p:sp>
    </p:spTree>
    <p:extLst>
      <p:ext uri="{BB962C8B-B14F-4D97-AF65-F5344CB8AC3E}">
        <p14:creationId xmlns:p14="http://schemas.microsoft.com/office/powerpoint/2010/main" val="35736208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bwMode="auto">
      <p:bgPr>
        <a:solidFill>
          <a:srgbClr val="FFFFFF"/>
        </a:solidFill>
        <a:effectLst/>
      </p:bgPr>
    </p:bg>
    <p:spTree>
      <p:nvGrpSpPr>
        <p:cNvPr id="1" name=""/>
        <p:cNvGrpSpPr/>
        <p:nvPr/>
      </p:nvGrpSpPr>
      <p:grpSpPr>
        <a:xfrm>
          <a:off x="0" y="0"/>
          <a:ext cx="0" cy="0"/>
          <a:chOff x="0" y="0"/>
          <a:chExt cx="0" cy="0"/>
        </a:xfrm>
      </p:grpSpPr>
      <p:pic>
        <p:nvPicPr>
          <p:cNvPr id="4" name="Picture 2" descr="21"/>
          <p:cNvPicPr>
            <a:picLocks noChangeAspect="1" noChangeArrowheads="1"/>
          </p:cNvPicPr>
          <p:nvPr userDrawn="1"/>
        </p:nvPicPr>
        <p:blipFill>
          <a:blip r:embed="rId2"/>
          <a:srcRect/>
          <a:stretch>
            <a:fillRect/>
          </a:stretch>
        </p:blipFill>
        <p:spPr bwMode="auto">
          <a:xfrm>
            <a:off x="0" y="6351"/>
            <a:ext cx="12192000" cy="6086475"/>
          </a:xfrm>
          <a:prstGeom prst="rect">
            <a:avLst/>
          </a:prstGeom>
          <a:noFill/>
          <a:ln w="9525">
            <a:noFill/>
            <a:miter lim="800000"/>
            <a:headEnd/>
            <a:tailEnd/>
          </a:ln>
        </p:spPr>
      </p:pic>
      <p:sp>
        <p:nvSpPr>
          <p:cNvPr id="5" name="未知"/>
          <p:cNvSpPr>
            <a:spLocks/>
          </p:cNvSpPr>
          <p:nvPr/>
        </p:nvSpPr>
        <p:spPr bwMode="auto">
          <a:xfrm>
            <a:off x="1" y="1792288"/>
            <a:ext cx="12130617" cy="341312"/>
          </a:xfrm>
          <a:custGeom>
            <a:avLst/>
            <a:gdLst/>
            <a:ahLst/>
            <a:cxnLst>
              <a:cxn ang="0">
                <a:pos x="0" y="0"/>
              </a:cxn>
              <a:cxn ang="0">
                <a:pos x="19" y="279"/>
              </a:cxn>
              <a:cxn ang="0">
                <a:pos x="1824" y="739"/>
              </a:cxn>
              <a:cxn ang="0">
                <a:pos x="3946" y="695"/>
              </a:cxn>
              <a:cxn ang="0">
                <a:pos x="5731" y="297"/>
              </a:cxn>
              <a:cxn ang="0">
                <a:pos x="5722" y="153"/>
              </a:cxn>
              <a:cxn ang="0">
                <a:pos x="0" y="0"/>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grpSp>
        <p:nvGrpSpPr>
          <p:cNvPr id="6" name="Group 4"/>
          <p:cNvGrpSpPr>
            <a:grpSpLocks/>
          </p:cNvGrpSpPr>
          <p:nvPr/>
        </p:nvGrpSpPr>
        <p:grpSpPr bwMode="auto">
          <a:xfrm>
            <a:off x="0" y="0"/>
            <a:ext cx="12192000" cy="2089150"/>
            <a:chOff x="0" y="0"/>
            <a:chExt cx="5760" cy="1316"/>
          </a:xfrm>
        </p:grpSpPr>
        <p:grpSp>
          <p:nvGrpSpPr>
            <p:cNvPr id="7" name="Group 5"/>
            <p:cNvGrpSpPr>
              <a:grpSpLocks/>
            </p:cNvGrpSpPr>
            <p:nvPr userDrawn="1"/>
          </p:nvGrpSpPr>
          <p:grpSpPr bwMode="auto">
            <a:xfrm flipV="1">
              <a:off x="18" y="0"/>
              <a:ext cx="5742" cy="1128"/>
              <a:chOff x="0" y="0"/>
              <a:chExt cx="5760" cy="1680"/>
            </a:xfrm>
          </p:grpSpPr>
          <p:sp>
            <p:nvSpPr>
              <p:cNvPr id="9" name="Rectangle 6"/>
              <p:cNvSpPr>
                <a:spLocks noChangeArrowheads="1"/>
              </p:cNvSpPr>
              <p:nvPr userDrawn="1"/>
            </p:nvSpPr>
            <p:spPr bwMode="auto">
              <a:xfrm>
                <a:off x="0" y="0"/>
                <a:ext cx="5760" cy="1680"/>
              </a:xfrm>
              <a:prstGeom prst="rect">
                <a:avLst/>
              </a:prstGeom>
              <a:solidFill>
                <a:schemeClr val="tx1"/>
              </a:solidFill>
              <a:ln w="9525">
                <a:no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sp>
            <p:nvSpPr>
              <p:cNvPr id="10" name="Rectangle 7"/>
              <p:cNvSpPr>
                <a:spLocks noChangeArrowheads="1"/>
              </p:cNvSpPr>
              <p:nvPr userDrawn="1"/>
            </p:nvSpPr>
            <p:spPr bwMode="auto">
              <a:xfrm>
                <a:off x="0" y="0"/>
                <a:ext cx="5760" cy="95"/>
              </a:xfrm>
              <a:prstGeom prst="rect">
                <a:avLst/>
              </a:prstGeom>
              <a:solidFill>
                <a:schemeClr val="tx1"/>
              </a:solidFill>
              <a:ln w="9525">
                <a:no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grpSp>
        <p:sp>
          <p:nvSpPr>
            <p:cNvPr id="8" name="未知"/>
            <p:cNvSpPr>
              <a:spLocks/>
            </p:cNvSpPr>
            <p:nvPr userDrawn="1"/>
          </p:nvSpPr>
          <p:spPr bwMode="auto">
            <a:xfrm>
              <a:off x="0" y="1092"/>
              <a:ext cx="5731" cy="224"/>
            </a:xfrm>
            <a:custGeom>
              <a:avLst/>
              <a:gdLst/>
              <a:ahLst/>
              <a:cxnLst>
                <a:cxn ang="0">
                  <a:pos x="0" y="36"/>
                </a:cxn>
                <a:cxn ang="0">
                  <a:pos x="26" y="315"/>
                </a:cxn>
                <a:cxn ang="0">
                  <a:pos x="1795" y="771"/>
                </a:cxn>
                <a:cxn ang="0">
                  <a:pos x="3821" y="742"/>
                </a:cxn>
                <a:cxn ang="0">
                  <a:pos x="5731" y="320"/>
                </a:cxn>
                <a:cxn ang="0">
                  <a:pos x="5693" y="0"/>
                </a:cxn>
                <a:cxn ang="0">
                  <a:pos x="0" y="36"/>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tx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grpSp>
      <p:grpSp>
        <p:nvGrpSpPr>
          <p:cNvPr id="11" name="Group 9"/>
          <p:cNvGrpSpPr>
            <a:grpSpLocks/>
          </p:cNvGrpSpPr>
          <p:nvPr/>
        </p:nvGrpSpPr>
        <p:grpSpPr bwMode="auto">
          <a:xfrm>
            <a:off x="0" y="4689476"/>
            <a:ext cx="12192000" cy="2168525"/>
            <a:chOff x="0" y="0"/>
            <a:chExt cx="5760" cy="1412"/>
          </a:xfrm>
        </p:grpSpPr>
        <p:grpSp>
          <p:nvGrpSpPr>
            <p:cNvPr id="12" name="Group 10"/>
            <p:cNvGrpSpPr>
              <a:grpSpLocks/>
            </p:cNvGrpSpPr>
            <p:nvPr userDrawn="1"/>
          </p:nvGrpSpPr>
          <p:grpSpPr bwMode="auto">
            <a:xfrm>
              <a:off x="18" y="230"/>
              <a:ext cx="5742" cy="1182"/>
              <a:chOff x="0" y="4"/>
              <a:chExt cx="5760" cy="1676"/>
            </a:xfrm>
          </p:grpSpPr>
          <p:sp>
            <p:nvSpPr>
              <p:cNvPr id="16" name="Rectangle 11"/>
              <p:cNvSpPr>
                <a:spLocks noChangeArrowheads="1"/>
              </p:cNvSpPr>
              <p:nvPr userDrawn="1"/>
            </p:nvSpPr>
            <p:spPr bwMode="auto">
              <a:xfrm>
                <a:off x="0" y="4"/>
                <a:ext cx="5760" cy="1676"/>
              </a:xfrm>
              <a:prstGeom prst="rect">
                <a:avLst/>
              </a:prstGeom>
              <a:solidFill>
                <a:schemeClr val="accent1"/>
              </a:solidFill>
              <a:ln w="9525">
                <a:no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sp>
            <p:nvSpPr>
              <p:cNvPr id="17" name="Rectangle 12"/>
              <p:cNvSpPr>
                <a:spLocks noChangeArrowheads="1"/>
              </p:cNvSpPr>
              <p:nvPr userDrawn="1"/>
            </p:nvSpPr>
            <p:spPr bwMode="auto">
              <a:xfrm>
                <a:off x="0" y="4"/>
                <a:ext cx="5760" cy="94"/>
              </a:xfrm>
              <a:prstGeom prst="rect">
                <a:avLst/>
              </a:prstGeom>
              <a:solidFill>
                <a:schemeClr val="accent1"/>
              </a:solidFill>
              <a:ln w="9525">
                <a:no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grpSp>
        <p:grpSp>
          <p:nvGrpSpPr>
            <p:cNvPr id="13" name="Group 13"/>
            <p:cNvGrpSpPr>
              <a:grpSpLocks/>
            </p:cNvGrpSpPr>
            <p:nvPr userDrawn="1"/>
          </p:nvGrpSpPr>
          <p:grpSpPr bwMode="auto">
            <a:xfrm>
              <a:off x="0" y="0"/>
              <a:ext cx="5731" cy="264"/>
              <a:chOff x="0" y="0"/>
              <a:chExt cx="5731" cy="426"/>
            </a:xfrm>
          </p:grpSpPr>
          <p:sp>
            <p:nvSpPr>
              <p:cNvPr id="14" name="未知"/>
              <p:cNvSpPr>
                <a:spLocks/>
              </p:cNvSpPr>
              <p:nvPr userDrawn="1"/>
            </p:nvSpPr>
            <p:spPr bwMode="auto">
              <a:xfrm flipV="1">
                <a:off x="0" y="0"/>
                <a:ext cx="5731" cy="364"/>
              </a:xfrm>
              <a:custGeom>
                <a:avLst/>
                <a:gdLst/>
                <a:ahLst/>
                <a:cxnLst>
                  <a:cxn ang="0">
                    <a:pos x="0" y="0"/>
                  </a:cxn>
                  <a:cxn ang="0">
                    <a:pos x="19" y="279"/>
                  </a:cxn>
                  <a:cxn ang="0">
                    <a:pos x="1824" y="739"/>
                  </a:cxn>
                  <a:cxn ang="0">
                    <a:pos x="3946" y="695"/>
                  </a:cxn>
                  <a:cxn ang="0">
                    <a:pos x="5731" y="297"/>
                  </a:cxn>
                  <a:cxn ang="0">
                    <a:pos x="5722" y="153"/>
                  </a:cxn>
                  <a:cxn ang="0">
                    <a:pos x="0" y="0"/>
                  </a:cxn>
                </a:cxnLst>
                <a:rect l="0" t="0" r="r" b="b"/>
                <a:pathLst>
                  <a:path w="5731" h="808">
                    <a:moveTo>
                      <a:pt x="0" y="0"/>
                    </a:moveTo>
                    <a:lnTo>
                      <a:pt x="19" y="279"/>
                    </a:lnTo>
                    <a:cubicBezTo>
                      <a:pt x="321" y="399"/>
                      <a:pt x="1170" y="671"/>
                      <a:pt x="1824" y="739"/>
                    </a:cubicBezTo>
                    <a:cubicBezTo>
                      <a:pt x="2478" y="808"/>
                      <a:pt x="3295" y="769"/>
                      <a:pt x="3946" y="695"/>
                    </a:cubicBezTo>
                    <a:cubicBezTo>
                      <a:pt x="4597" y="621"/>
                      <a:pt x="5435" y="387"/>
                      <a:pt x="5731" y="297"/>
                    </a:cubicBezTo>
                    <a:lnTo>
                      <a:pt x="5722" y="153"/>
                    </a:lnTo>
                    <a:lnTo>
                      <a:pt x="0" y="0"/>
                    </a:lnTo>
                    <a:close/>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sp>
            <p:nvSpPr>
              <p:cNvPr id="15" name="未知"/>
              <p:cNvSpPr>
                <a:spLocks/>
              </p:cNvSpPr>
              <p:nvPr userDrawn="1"/>
            </p:nvSpPr>
            <p:spPr bwMode="auto">
              <a:xfrm flipV="1">
                <a:off x="0" y="47"/>
                <a:ext cx="5731" cy="379"/>
              </a:xfrm>
              <a:custGeom>
                <a:avLst/>
                <a:gdLst/>
                <a:ahLst/>
                <a:cxnLst>
                  <a:cxn ang="0">
                    <a:pos x="0" y="36"/>
                  </a:cxn>
                  <a:cxn ang="0">
                    <a:pos x="26" y="315"/>
                  </a:cxn>
                  <a:cxn ang="0">
                    <a:pos x="1795" y="771"/>
                  </a:cxn>
                  <a:cxn ang="0">
                    <a:pos x="3821" y="742"/>
                  </a:cxn>
                  <a:cxn ang="0">
                    <a:pos x="5731" y="320"/>
                  </a:cxn>
                  <a:cxn ang="0">
                    <a:pos x="5693" y="0"/>
                  </a:cxn>
                  <a:cxn ang="0">
                    <a:pos x="0" y="36"/>
                  </a:cxn>
                </a:cxnLst>
                <a:rect l="0" t="0" r="r" b="b"/>
                <a:pathLst>
                  <a:path w="5731" h="842">
                    <a:moveTo>
                      <a:pt x="0" y="36"/>
                    </a:moveTo>
                    <a:lnTo>
                      <a:pt x="26" y="315"/>
                    </a:lnTo>
                    <a:cubicBezTo>
                      <a:pt x="325" y="438"/>
                      <a:pt x="1163" y="700"/>
                      <a:pt x="1795" y="771"/>
                    </a:cubicBezTo>
                    <a:cubicBezTo>
                      <a:pt x="2427" y="842"/>
                      <a:pt x="3165" y="817"/>
                      <a:pt x="3821" y="742"/>
                    </a:cubicBezTo>
                    <a:cubicBezTo>
                      <a:pt x="4477" y="667"/>
                      <a:pt x="5419" y="444"/>
                      <a:pt x="5731" y="320"/>
                    </a:cubicBezTo>
                    <a:lnTo>
                      <a:pt x="5693" y="0"/>
                    </a:lnTo>
                    <a:lnTo>
                      <a:pt x="0" y="36"/>
                    </a:lnTo>
                    <a:close/>
                  </a:path>
                </a:pathLst>
              </a:custGeom>
              <a:solidFill>
                <a:schemeClr val="accent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grpSp>
      </p:grpSp>
      <p:grpSp>
        <p:nvGrpSpPr>
          <p:cNvPr id="18" name="Group 16"/>
          <p:cNvGrpSpPr>
            <a:grpSpLocks/>
          </p:cNvGrpSpPr>
          <p:nvPr/>
        </p:nvGrpSpPr>
        <p:grpSpPr bwMode="auto">
          <a:xfrm>
            <a:off x="0" y="1"/>
            <a:ext cx="12192000" cy="6867525"/>
            <a:chOff x="0" y="0"/>
            <a:chExt cx="5760" cy="4326"/>
          </a:xfrm>
        </p:grpSpPr>
        <p:sp>
          <p:nvSpPr>
            <p:cNvPr id="19" name="AutoShape 17"/>
            <p:cNvSpPr>
              <a:spLocks noChangeArrowheads="1"/>
            </p:cNvSpPr>
            <p:nvPr/>
          </p:nvSpPr>
          <p:spPr bwMode="auto">
            <a:xfrm>
              <a:off x="27" y="24"/>
              <a:ext cx="5709" cy="4272"/>
            </a:xfrm>
            <a:prstGeom prst="roundRect">
              <a:avLst>
                <a:gd name="adj" fmla="val 6227"/>
              </a:avLst>
            </a:prstGeom>
            <a:noFill/>
            <a:ln w="76200" cmpd="sng">
              <a:solidFill>
                <a:schemeClr val="bg1"/>
              </a:solidFill>
              <a:round/>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sp>
          <p:nvSpPr>
            <p:cNvPr id="20" name="未知"/>
            <p:cNvSpPr>
              <a:spLocks/>
            </p:cNvSpPr>
            <p:nvPr/>
          </p:nvSpPr>
          <p:spPr bwMode="auto">
            <a:xfrm>
              <a:off x="3" y="0"/>
              <a:ext cx="288" cy="288"/>
            </a:xfrm>
            <a:custGeom>
              <a:avLst/>
              <a:gdLst/>
              <a:ahLst/>
              <a:cxnLst>
                <a:cxn ang="0">
                  <a:pos x="0" y="48"/>
                </a:cxn>
                <a:cxn ang="0">
                  <a:pos x="0" y="384"/>
                </a:cxn>
                <a:cxn ang="0">
                  <a:pos x="96" y="192"/>
                </a:cxn>
                <a:cxn ang="0">
                  <a:pos x="192" y="48"/>
                </a:cxn>
                <a:cxn ang="0">
                  <a:pos x="336" y="0"/>
                </a:cxn>
                <a:cxn ang="0">
                  <a:pos x="0" y="0"/>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sp>
          <p:nvSpPr>
            <p:cNvPr id="21" name="未知"/>
            <p:cNvSpPr>
              <a:spLocks/>
            </p:cNvSpPr>
            <p:nvPr/>
          </p:nvSpPr>
          <p:spPr bwMode="auto">
            <a:xfrm rot="16191400">
              <a:off x="-47" y="4030"/>
              <a:ext cx="336" cy="242"/>
            </a:xfrm>
            <a:custGeom>
              <a:avLst/>
              <a:gdLst/>
              <a:ahLst/>
              <a:cxnLst>
                <a:cxn ang="0">
                  <a:pos x="0" y="48"/>
                </a:cxn>
                <a:cxn ang="0">
                  <a:pos x="0" y="384"/>
                </a:cxn>
                <a:cxn ang="0">
                  <a:pos x="96" y="192"/>
                </a:cxn>
                <a:cxn ang="0">
                  <a:pos x="192" y="48"/>
                </a:cxn>
                <a:cxn ang="0">
                  <a:pos x="336" y="0"/>
                </a:cxn>
                <a:cxn ang="0">
                  <a:pos x="0" y="0"/>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sp>
          <p:nvSpPr>
            <p:cNvPr id="22" name="未知"/>
            <p:cNvSpPr>
              <a:spLocks/>
            </p:cNvSpPr>
            <p:nvPr/>
          </p:nvSpPr>
          <p:spPr bwMode="auto">
            <a:xfrm>
              <a:off x="5520" y="3978"/>
              <a:ext cx="240" cy="348"/>
            </a:xfrm>
            <a:custGeom>
              <a:avLst/>
              <a:gdLst/>
              <a:ahLst/>
              <a:cxnLst>
                <a:cxn ang="0">
                  <a:pos x="246" y="0"/>
                </a:cxn>
                <a:cxn ang="0">
                  <a:pos x="164" y="196"/>
                </a:cxn>
                <a:cxn ang="0">
                  <a:pos x="84" y="282"/>
                </a:cxn>
                <a:cxn ang="0">
                  <a:pos x="0" y="342"/>
                </a:cxn>
                <a:cxn ang="0">
                  <a:pos x="246" y="348"/>
                </a:cxn>
              </a:cxnLst>
              <a:rect l="0" t="0" r="r" b="b"/>
              <a:pathLst>
                <a:path w="246" h="348">
                  <a:moveTo>
                    <a:pt x="246" y="0"/>
                  </a:moveTo>
                  <a:lnTo>
                    <a:pt x="164" y="196"/>
                  </a:lnTo>
                  <a:lnTo>
                    <a:pt x="84" y="282"/>
                  </a:lnTo>
                  <a:lnTo>
                    <a:pt x="0" y="342"/>
                  </a:lnTo>
                  <a:lnTo>
                    <a:pt x="246" y="348"/>
                  </a:lnTo>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sp>
          <p:nvSpPr>
            <p:cNvPr id="23" name="未知"/>
            <p:cNvSpPr>
              <a:spLocks/>
            </p:cNvSpPr>
            <p:nvPr/>
          </p:nvSpPr>
          <p:spPr bwMode="auto">
            <a:xfrm rot="5400000">
              <a:off x="5472" y="0"/>
              <a:ext cx="288" cy="288"/>
            </a:xfrm>
            <a:custGeom>
              <a:avLst/>
              <a:gdLst/>
              <a:ahLst/>
              <a:cxnLst>
                <a:cxn ang="0">
                  <a:pos x="0" y="48"/>
                </a:cxn>
                <a:cxn ang="0">
                  <a:pos x="0" y="384"/>
                </a:cxn>
                <a:cxn ang="0">
                  <a:pos x="96" y="192"/>
                </a:cxn>
                <a:cxn ang="0">
                  <a:pos x="192" y="48"/>
                </a:cxn>
                <a:cxn ang="0">
                  <a:pos x="336" y="0"/>
                </a:cxn>
                <a:cxn ang="0">
                  <a:pos x="0" y="0"/>
                </a:cxn>
              </a:cxnLst>
              <a:rect l="0" t="0" r="r" b="b"/>
              <a:pathLst>
                <a:path w="336" h="384">
                  <a:moveTo>
                    <a:pt x="0" y="48"/>
                  </a:moveTo>
                  <a:lnTo>
                    <a:pt x="0" y="384"/>
                  </a:lnTo>
                  <a:lnTo>
                    <a:pt x="96" y="192"/>
                  </a:lnTo>
                  <a:lnTo>
                    <a:pt x="192" y="48"/>
                  </a:lnTo>
                  <a:lnTo>
                    <a:pt x="336" y="0"/>
                  </a:lnTo>
                  <a:lnTo>
                    <a:pt x="0" y="0"/>
                  </a:lnTo>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grpSp>
      <p:pic>
        <p:nvPicPr>
          <p:cNvPr id="24" name="Picture 24"/>
          <p:cNvPicPr>
            <a:picLocks noChangeAspect="1" noChangeArrowheads="1"/>
          </p:cNvPicPr>
          <p:nvPr/>
        </p:nvPicPr>
        <p:blipFill>
          <a:blip r:embed="rId3"/>
          <a:srcRect/>
          <a:stretch>
            <a:fillRect/>
          </a:stretch>
        </p:blipFill>
        <p:spPr bwMode="auto">
          <a:xfrm>
            <a:off x="431801" y="333376"/>
            <a:ext cx="8640233" cy="1038225"/>
          </a:xfrm>
          <a:prstGeom prst="rect">
            <a:avLst/>
          </a:prstGeom>
          <a:noFill/>
          <a:ln w="9525">
            <a:noFill/>
            <a:miter lim="800000"/>
            <a:headEnd/>
            <a:tailEnd/>
          </a:ln>
        </p:spPr>
      </p:pic>
      <p:sp>
        <p:nvSpPr>
          <p:cNvPr id="2070" name="Rectangle 22"/>
          <p:cNvSpPr>
            <a:spLocks noGrp="1" noChangeArrowheads="1"/>
          </p:cNvSpPr>
          <p:nvPr>
            <p:ph type="ctrTitle"/>
          </p:nvPr>
        </p:nvSpPr>
        <p:spPr>
          <a:xfrm>
            <a:off x="431800" y="2276475"/>
            <a:ext cx="6908800" cy="2286000"/>
          </a:xfrm>
        </p:spPr>
        <p:txBody>
          <a:bodyPr/>
          <a:lstStyle>
            <a:lvl1pPr algn="l">
              <a:defRPr sz="4000" b="1"/>
            </a:lvl1pPr>
          </a:lstStyle>
          <a:p>
            <a:r>
              <a:rPr lang="zh-CN" altLang="en-US"/>
              <a:t>单击此处编辑母版标题样式</a:t>
            </a:r>
          </a:p>
        </p:txBody>
      </p:sp>
      <p:sp>
        <p:nvSpPr>
          <p:cNvPr id="2071" name="Rectangle 23"/>
          <p:cNvSpPr>
            <a:spLocks noGrp="1" noChangeArrowheads="1"/>
          </p:cNvSpPr>
          <p:nvPr>
            <p:ph type="subTitle" idx="1"/>
          </p:nvPr>
        </p:nvSpPr>
        <p:spPr>
          <a:xfrm>
            <a:off x="2133600" y="5410200"/>
            <a:ext cx="8432800" cy="533400"/>
          </a:xfrm>
        </p:spPr>
        <p:txBody>
          <a:bodyPr/>
          <a:lstStyle>
            <a:lvl1pPr marL="0" indent="0" algn="ctr">
              <a:buFont typeface="Wingdings" pitchFamily="2" charset="2"/>
              <a:buNone/>
              <a:defRPr sz="1800" b="0">
                <a:solidFill>
                  <a:schemeClr val="bg1"/>
                </a:solidFill>
              </a:defRPr>
            </a:lvl1pPr>
          </a:lstStyle>
          <a:p>
            <a:r>
              <a:rPr lang="zh-CN" altLang="en-US"/>
              <a:t>单击此处编辑母版副标题样式</a:t>
            </a:r>
          </a:p>
        </p:txBody>
      </p:sp>
    </p:spTree>
    <p:extLst>
      <p:ext uri="{BB962C8B-B14F-4D97-AF65-F5344CB8AC3E}">
        <p14:creationId xmlns:p14="http://schemas.microsoft.com/office/powerpoint/2010/main" val="2054939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380960" y="1214422"/>
            <a:ext cx="11480800" cy="4876800"/>
          </a:xfrm>
        </p:spPr>
        <p:txBody>
          <a:bodyPr/>
          <a:lstStyle>
            <a:lvl1pPr>
              <a:defRPr b="0">
                <a:solidFill>
                  <a:schemeClr val="tx2"/>
                </a:solidFill>
              </a:defRPr>
            </a:lvl1pPr>
            <a:lvl2pPr>
              <a:defRPr>
                <a:latin typeface="楷体_GB2312" pitchFamily="49" charset="-122"/>
                <a:ea typeface="楷体_GB2312" pitchFamily="49" charset="-122"/>
              </a:defRPr>
            </a:lvl2pPr>
            <a:lvl3pPr>
              <a:defRPr>
                <a:latin typeface="楷体_GB2312" pitchFamily="49" charset="-122"/>
                <a:ea typeface="楷体_GB2312" pitchFamily="49" charset="-122"/>
              </a:defRPr>
            </a:lvl3pPr>
            <a:lvl4pPr>
              <a:defRPr>
                <a:latin typeface="楷体_GB2312" pitchFamily="49" charset="-122"/>
                <a:ea typeface="楷体_GB2312" pitchFamily="49" charset="-122"/>
              </a:defRPr>
            </a:lvl4pPr>
            <a:lvl5pPr>
              <a:buFont typeface="Arial" pitchFamily="34" charset="0"/>
              <a:buChar char="▪"/>
              <a:defRPr>
                <a:solidFill>
                  <a:srgbClr val="00B050"/>
                </a:solidFill>
                <a:latin typeface="楷体_GB2312" pitchFamily="49" charset="-122"/>
                <a:ea typeface="楷体_GB2312" pitchFamily="49"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6"/>
          <p:cNvSpPr>
            <a:spLocks noGrp="1" noChangeArrowheads="1"/>
          </p:cNvSpPr>
          <p:nvPr>
            <p:ph type="sldNum" sz="quarter" idx="10"/>
          </p:nvPr>
        </p:nvSpPr>
        <p:spPr>
          <a:ln/>
        </p:spPr>
        <p:txBody>
          <a:bodyPr/>
          <a:lstStyle>
            <a:lvl1pPr>
              <a:defRPr/>
            </a:lvl1pPr>
          </a:lstStyle>
          <a:p>
            <a:pPr>
              <a:defRPr/>
            </a:pPr>
            <a:fld id="{24DF849F-5046-4F1A-9940-026294735800}" type="slidenum">
              <a:rPr lang="zh-CN" altLang="en-US">
                <a:solidFill>
                  <a:srgbClr val="046CA6"/>
                </a:solidFill>
              </a:rPr>
              <a:pPr>
                <a:defRPr/>
              </a:pPr>
              <a:t>‹#›</a:t>
            </a:fld>
            <a:endParaRPr lang="en-US">
              <a:solidFill>
                <a:srgbClr val="046CA6"/>
              </a:solidFill>
            </a:endParaRPr>
          </a:p>
        </p:txBody>
      </p:sp>
      <p:sp>
        <p:nvSpPr>
          <p:cNvPr id="5" name="Rectangle 9"/>
          <p:cNvSpPr>
            <a:spLocks noGrp="1" noChangeArrowheads="1"/>
          </p:cNvSpPr>
          <p:nvPr>
            <p:ph type="dt" sz="half" idx="11"/>
          </p:nvPr>
        </p:nvSpPr>
        <p:spPr>
          <a:ln/>
        </p:spPr>
        <p:txBody>
          <a:bodyPr/>
          <a:lstStyle>
            <a:lvl1pPr>
              <a:defRPr/>
            </a:lvl1pPr>
          </a:lstStyle>
          <a:p>
            <a:pPr>
              <a:defRPr/>
            </a:pPr>
            <a:r>
              <a:rPr lang="en-US">
                <a:solidFill>
                  <a:srgbClr val="FFFFFF"/>
                </a:solidFill>
              </a:rPr>
              <a:t>www.pumpress.com.cn</a:t>
            </a:r>
          </a:p>
        </p:txBody>
      </p:sp>
    </p:spTree>
    <p:extLst>
      <p:ext uri="{BB962C8B-B14F-4D97-AF65-F5344CB8AC3E}">
        <p14:creationId xmlns:p14="http://schemas.microsoft.com/office/powerpoint/2010/main" val="42618542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sldNum" sz="quarter" idx="10"/>
          </p:nvPr>
        </p:nvSpPr>
        <p:spPr>
          <a:ln/>
        </p:spPr>
        <p:txBody>
          <a:bodyPr/>
          <a:lstStyle>
            <a:lvl1pPr>
              <a:defRPr/>
            </a:lvl1pPr>
          </a:lstStyle>
          <a:p>
            <a:pPr>
              <a:defRPr/>
            </a:pPr>
            <a:fld id="{7CA8BB49-4459-4EBB-8153-504CE561DED3}" type="slidenum">
              <a:rPr lang="zh-CN" altLang="en-US">
                <a:solidFill>
                  <a:srgbClr val="046CA6"/>
                </a:solidFill>
              </a:rPr>
              <a:pPr>
                <a:defRPr/>
              </a:pPr>
              <a:t>‹#›</a:t>
            </a:fld>
            <a:endParaRPr lang="en-US">
              <a:solidFill>
                <a:srgbClr val="046CA6"/>
              </a:solidFill>
            </a:endParaRPr>
          </a:p>
        </p:txBody>
      </p:sp>
      <p:sp>
        <p:nvSpPr>
          <p:cNvPr id="5" name="Rectangle 9"/>
          <p:cNvSpPr>
            <a:spLocks noGrp="1" noChangeArrowheads="1"/>
          </p:cNvSpPr>
          <p:nvPr>
            <p:ph type="dt" sz="half" idx="11"/>
          </p:nvPr>
        </p:nvSpPr>
        <p:spPr>
          <a:ln/>
        </p:spPr>
        <p:txBody>
          <a:bodyPr/>
          <a:lstStyle>
            <a:lvl1pPr>
              <a:defRPr/>
            </a:lvl1pPr>
          </a:lstStyle>
          <a:p>
            <a:pPr>
              <a:defRPr/>
            </a:pPr>
            <a:r>
              <a:rPr lang="en-US">
                <a:solidFill>
                  <a:srgbClr val="FFFFFF"/>
                </a:solidFill>
              </a:rPr>
              <a:t>www.pumpress.com.cn</a:t>
            </a:r>
          </a:p>
        </p:txBody>
      </p:sp>
    </p:spTree>
    <p:extLst>
      <p:ext uri="{BB962C8B-B14F-4D97-AF65-F5344CB8AC3E}">
        <p14:creationId xmlns:p14="http://schemas.microsoft.com/office/powerpoint/2010/main" val="36326145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06400" y="1371600"/>
            <a:ext cx="56388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48400" y="1371600"/>
            <a:ext cx="56388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sldNum" sz="quarter" idx="10"/>
          </p:nvPr>
        </p:nvSpPr>
        <p:spPr>
          <a:ln/>
        </p:spPr>
        <p:txBody>
          <a:bodyPr/>
          <a:lstStyle>
            <a:lvl1pPr>
              <a:defRPr/>
            </a:lvl1pPr>
          </a:lstStyle>
          <a:p>
            <a:pPr>
              <a:defRPr/>
            </a:pPr>
            <a:fld id="{D6C21EC5-4D7E-48D1-A80B-B11EB60C8914}" type="slidenum">
              <a:rPr lang="zh-CN" altLang="en-US">
                <a:solidFill>
                  <a:srgbClr val="046CA6"/>
                </a:solidFill>
              </a:rPr>
              <a:pPr>
                <a:defRPr/>
              </a:pPr>
              <a:t>‹#›</a:t>
            </a:fld>
            <a:endParaRPr lang="en-US">
              <a:solidFill>
                <a:srgbClr val="046CA6"/>
              </a:solidFill>
            </a:endParaRPr>
          </a:p>
        </p:txBody>
      </p:sp>
      <p:sp>
        <p:nvSpPr>
          <p:cNvPr id="6" name="Rectangle 9"/>
          <p:cNvSpPr>
            <a:spLocks noGrp="1" noChangeArrowheads="1"/>
          </p:cNvSpPr>
          <p:nvPr>
            <p:ph type="dt" sz="half" idx="11"/>
          </p:nvPr>
        </p:nvSpPr>
        <p:spPr>
          <a:ln/>
        </p:spPr>
        <p:txBody>
          <a:bodyPr/>
          <a:lstStyle>
            <a:lvl1pPr>
              <a:defRPr/>
            </a:lvl1pPr>
          </a:lstStyle>
          <a:p>
            <a:pPr>
              <a:defRPr/>
            </a:pPr>
            <a:r>
              <a:rPr lang="en-US">
                <a:solidFill>
                  <a:srgbClr val="FFFFFF"/>
                </a:solidFill>
              </a:rPr>
              <a:t>www.pumpress.com.cn</a:t>
            </a:r>
          </a:p>
        </p:txBody>
      </p:sp>
    </p:spTree>
    <p:extLst>
      <p:ext uri="{BB962C8B-B14F-4D97-AF65-F5344CB8AC3E}">
        <p14:creationId xmlns:p14="http://schemas.microsoft.com/office/powerpoint/2010/main" val="31372398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sldNum" sz="quarter" idx="10"/>
          </p:nvPr>
        </p:nvSpPr>
        <p:spPr>
          <a:ln/>
        </p:spPr>
        <p:txBody>
          <a:bodyPr/>
          <a:lstStyle>
            <a:lvl1pPr>
              <a:defRPr/>
            </a:lvl1pPr>
          </a:lstStyle>
          <a:p>
            <a:pPr>
              <a:defRPr/>
            </a:pPr>
            <a:fld id="{339A1A8D-9A3D-473C-9728-7375EA2AAEFD}" type="slidenum">
              <a:rPr lang="zh-CN" altLang="en-US">
                <a:solidFill>
                  <a:srgbClr val="046CA6"/>
                </a:solidFill>
              </a:rPr>
              <a:pPr>
                <a:defRPr/>
              </a:pPr>
              <a:t>‹#›</a:t>
            </a:fld>
            <a:endParaRPr lang="en-US">
              <a:solidFill>
                <a:srgbClr val="046CA6"/>
              </a:solidFill>
            </a:endParaRPr>
          </a:p>
        </p:txBody>
      </p:sp>
      <p:sp>
        <p:nvSpPr>
          <p:cNvPr id="8" name="Rectangle 9"/>
          <p:cNvSpPr>
            <a:spLocks noGrp="1" noChangeArrowheads="1"/>
          </p:cNvSpPr>
          <p:nvPr>
            <p:ph type="dt" sz="half" idx="11"/>
          </p:nvPr>
        </p:nvSpPr>
        <p:spPr>
          <a:ln/>
        </p:spPr>
        <p:txBody>
          <a:bodyPr/>
          <a:lstStyle>
            <a:lvl1pPr>
              <a:defRPr/>
            </a:lvl1pPr>
          </a:lstStyle>
          <a:p>
            <a:pPr>
              <a:defRPr/>
            </a:pPr>
            <a:r>
              <a:rPr lang="en-US">
                <a:solidFill>
                  <a:srgbClr val="FFFFFF"/>
                </a:solidFill>
              </a:rPr>
              <a:t>www.pumpress.com.cn</a:t>
            </a:r>
          </a:p>
        </p:txBody>
      </p:sp>
    </p:spTree>
    <p:extLst>
      <p:ext uri="{BB962C8B-B14F-4D97-AF65-F5344CB8AC3E}">
        <p14:creationId xmlns:p14="http://schemas.microsoft.com/office/powerpoint/2010/main" val="19534509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sldNum" sz="quarter" idx="10"/>
          </p:nvPr>
        </p:nvSpPr>
        <p:spPr>
          <a:ln/>
        </p:spPr>
        <p:txBody>
          <a:bodyPr/>
          <a:lstStyle>
            <a:lvl1pPr>
              <a:defRPr/>
            </a:lvl1pPr>
          </a:lstStyle>
          <a:p>
            <a:pPr>
              <a:defRPr/>
            </a:pPr>
            <a:fld id="{6D49C103-EC93-4B62-B670-45890F74BD6E}" type="slidenum">
              <a:rPr lang="zh-CN" altLang="en-US">
                <a:solidFill>
                  <a:srgbClr val="046CA6"/>
                </a:solidFill>
              </a:rPr>
              <a:pPr>
                <a:defRPr/>
              </a:pPr>
              <a:t>‹#›</a:t>
            </a:fld>
            <a:endParaRPr lang="en-US">
              <a:solidFill>
                <a:srgbClr val="046CA6"/>
              </a:solidFill>
            </a:endParaRPr>
          </a:p>
        </p:txBody>
      </p:sp>
      <p:sp>
        <p:nvSpPr>
          <p:cNvPr id="4" name="Rectangle 9"/>
          <p:cNvSpPr>
            <a:spLocks noGrp="1" noChangeArrowheads="1"/>
          </p:cNvSpPr>
          <p:nvPr>
            <p:ph type="dt" sz="half" idx="11"/>
          </p:nvPr>
        </p:nvSpPr>
        <p:spPr>
          <a:ln/>
        </p:spPr>
        <p:txBody>
          <a:bodyPr/>
          <a:lstStyle>
            <a:lvl1pPr>
              <a:defRPr/>
            </a:lvl1pPr>
          </a:lstStyle>
          <a:p>
            <a:pPr>
              <a:defRPr/>
            </a:pPr>
            <a:r>
              <a:rPr lang="en-US">
                <a:solidFill>
                  <a:srgbClr val="FFFFFF"/>
                </a:solidFill>
              </a:rPr>
              <a:t>www.pumpress.com.cn</a:t>
            </a:r>
          </a:p>
        </p:txBody>
      </p:sp>
    </p:spTree>
    <p:extLst>
      <p:ext uri="{BB962C8B-B14F-4D97-AF65-F5344CB8AC3E}">
        <p14:creationId xmlns:p14="http://schemas.microsoft.com/office/powerpoint/2010/main" val="14667930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FC95597-147C-4D0D-912C-40510801BD0B}" type="slidenum">
              <a:rPr lang="zh-CN" altLang="en-US">
                <a:solidFill>
                  <a:srgbClr val="046CA6"/>
                </a:solidFill>
              </a:rPr>
              <a:pPr>
                <a:defRPr/>
              </a:pPr>
              <a:t>‹#›</a:t>
            </a:fld>
            <a:endParaRPr lang="en-US">
              <a:solidFill>
                <a:srgbClr val="046CA6"/>
              </a:solidFill>
            </a:endParaRPr>
          </a:p>
        </p:txBody>
      </p:sp>
      <p:sp>
        <p:nvSpPr>
          <p:cNvPr id="3" name="Rectangle 9"/>
          <p:cNvSpPr>
            <a:spLocks noGrp="1" noChangeArrowheads="1"/>
          </p:cNvSpPr>
          <p:nvPr>
            <p:ph type="dt" sz="half" idx="11"/>
          </p:nvPr>
        </p:nvSpPr>
        <p:spPr>
          <a:ln/>
        </p:spPr>
        <p:txBody>
          <a:bodyPr/>
          <a:lstStyle>
            <a:lvl1pPr>
              <a:defRPr/>
            </a:lvl1pPr>
          </a:lstStyle>
          <a:p>
            <a:pPr>
              <a:defRPr/>
            </a:pPr>
            <a:r>
              <a:rPr lang="en-US">
                <a:solidFill>
                  <a:srgbClr val="FFFFFF"/>
                </a:solidFill>
              </a:rPr>
              <a:t>www.pumpress.com.cn</a:t>
            </a:r>
          </a:p>
        </p:txBody>
      </p:sp>
    </p:spTree>
    <p:extLst>
      <p:ext uri="{BB962C8B-B14F-4D97-AF65-F5344CB8AC3E}">
        <p14:creationId xmlns:p14="http://schemas.microsoft.com/office/powerpoint/2010/main" val="40070181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BA3EB977-899B-499E-A9A5-A508A0A55891}" type="slidenum">
              <a:rPr lang="zh-CN" altLang="en-US">
                <a:solidFill>
                  <a:srgbClr val="046CA6"/>
                </a:solidFill>
              </a:rPr>
              <a:pPr>
                <a:defRPr/>
              </a:pPr>
              <a:t>‹#›</a:t>
            </a:fld>
            <a:endParaRPr lang="en-US">
              <a:solidFill>
                <a:srgbClr val="046CA6"/>
              </a:solidFill>
            </a:endParaRPr>
          </a:p>
        </p:txBody>
      </p:sp>
      <p:sp>
        <p:nvSpPr>
          <p:cNvPr id="6" name="Rectangle 9"/>
          <p:cNvSpPr>
            <a:spLocks noGrp="1" noChangeArrowheads="1"/>
          </p:cNvSpPr>
          <p:nvPr>
            <p:ph type="dt" sz="half" idx="11"/>
          </p:nvPr>
        </p:nvSpPr>
        <p:spPr>
          <a:ln/>
        </p:spPr>
        <p:txBody>
          <a:bodyPr/>
          <a:lstStyle>
            <a:lvl1pPr>
              <a:defRPr/>
            </a:lvl1pPr>
          </a:lstStyle>
          <a:p>
            <a:pPr>
              <a:defRPr/>
            </a:pPr>
            <a:r>
              <a:rPr lang="en-US">
                <a:solidFill>
                  <a:srgbClr val="FFFFFF"/>
                </a:solidFill>
              </a:rPr>
              <a:t>www.pumpress.com.cn</a:t>
            </a:r>
          </a:p>
        </p:txBody>
      </p:sp>
    </p:spTree>
    <p:extLst>
      <p:ext uri="{BB962C8B-B14F-4D97-AF65-F5344CB8AC3E}">
        <p14:creationId xmlns:p14="http://schemas.microsoft.com/office/powerpoint/2010/main" val="6043538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BB092D8-FD39-4B41-ACF4-5E4387815414}" type="datetimeFigureOut">
              <a:rPr lang="zh-CN" altLang="en-US" smtClean="0"/>
              <a:t>12/8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704582-4DC0-43C9-BFDB-1029B720EA04}" type="slidenum">
              <a:rPr lang="zh-CN" altLang="en-US" smtClean="0"/>
              <a:t>‹#›</a:t>
            </a:fld>
            <a:endParaRPr lang="zh-CN" altLang="en-US"/>
          </a:p>
        </p:txBody>
      </p:sp>
    </p:spTree>
    <p:extLst>
      <p:ext uri="{BB962C8B-B14F-4D97-AF65-F5344CB8AC3E}">
        <p14:creationId xmlns:p14="http://schemas.microsoft.com/office/powerpoint/2010/main" val="42534076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sldNum" sz="quarter" idx="10"/>
          </p:nvPr>
        </p:nvSpPr>
        <p:spPr>
          <a:ln/>
        </p:spPr>
        <p:txBody>
          <a:bodyPr/>
          <a:lstStyle>
            <a:lvl1pPr>
              <a:defRPr/>
            </a:lvl1pPr>
          </a:lstStyle>
          <a:p>
            <a:pPr>
              <a:defRPr/>
            </a:pPr>
            <a:fld id="{F284CC49-FFEE-4929-8096-DACAA954FE7F}" type="slidenum">
              <a:rPr lang="zh-CN" altLang="en-US">
                <a:solidFill>
                  <a:srgbClr val="046CA6"/>
                </a:solidFill>
              </a:rPr>
              <a:pPr>
                <a:defRPr/>
              </a:pPr>
              <a:t>‹#›</a:t>
            </a:fld>
            <a:endParaRPr lang="en-US">
              <a:solidFill>
                <a:srgbClr val="046CA6"/>
              </a:solidFill>
            </a:endParaRPr>
          </a:p>
        </p:txBody>
      </p:sp>
      <p:sp>
        <p:nvSpPr>
          <p:cNvPr id="6" name="Rectangle 9"/>
          <p:cNvSpPr>
            <a:spLocks noGrp="1" noChangeArrowheads="1"/>
          </p:cNvSpPr>
          <p:nvPr>
            <p:ph type="dt" sz="half" idx="11"/>
          </p:nvPr>
        </p:nvSpPr>
        <p:spPr>
          <a:ln/>
        </p:spPr>
        <p:txBody>
          <a:bodyPr/>
          <a:lstStyle>
            <a:lvl1pPr>
              <a:defRPr/>
            </a:lvl1pPr>
          </a:lstStyle>
          <a:p>
            <a:pPr>
              <a:defRPr/>
            </a:pPr>
            <a:r>
              <a:rPr lang="en-US">
                <a:solidFill>
                  <a:srgbClr val="FFFFFF"/>
                </a:solidFill>
              </a:rPr>
              <a:t>www.pumpress.com.cn</a:t>
            </a:r>
          </a:p>
        </p:txBody>
      </p:sp>
    </p:spTree>
    <p:extLst>
      <p:ext uri="{BB962C8B-B14F-4D97-AF65-F5344CB8AC3E}">
        <p14:creationId xmlns:p14="http://schemas.microsoft.com/office/powerpoint/2010/main" val="42091432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sldNum" sz="quarter" idx="10"/>
          </p:nvPr>
        </p:nvSpPr>
        <p:spPr>
          <a:ln/>
        </p:spPr>
        <p:txBody>
          <a:bodyPr/>
          <a:lstStyle>
            <a:lvl1pPr>
              <a:defRPr/>
            </a:lvl1pPr>
          </a:lstStyle>
          <a:p>
            <a:pPr>
              <a:defRPr/>
            </a:pPr>
            <a:fld id="{91B38B85-46F0-47F5-95C2-4D38CB02412C}" type="slidenum">
              <a:rPr lang="zh-CN" altLang="en-US">
                <a:solidFill>
                  <a:srgbClr val="046CA6"/>
                </a:solidFill>
              </a:rPr>
              <a:pPr>
                <a:defRPr/>
              </a:pPr>
              <a:t>‹#›</a:t>
            </a:fld>
            <a:endParaRPr lang="en-US">
              <a:solidFill>
                <a:srgbClr val="046CA6"/>
              </a:solidFill>
            </a:endParaRPr>
          </a:p>
        </p:txBody>
      </p:sp>
      <p:sp>
        <p:nvSpPr>
          <p:cNvPr id="5" name="Rectangle 9"/>
          <p:cNvSpPr>
            <a:spLocks noGrp="1" noChangeArrowheads="1"/>
          </p:cNvSpPr>
          <p:nvPr>
            <p:ph type="dt" sz="half" idx="11"/>
          </p:nvPr>
        </p:nvSpPr>
        <p:spPr>
          <a:ln/>
        </p:spPr>
        <p:txBody>
          <a:bodyPr/>
          <a:lstStyle>
            <a:lvl1pPr>
              <a:defRPr/>
            </a:lvl1pPr>
          </a:lstStyle>
          <a:p>
            <a:pPr>
              <a:defRPr/>
            </a:pPr>
            <a:r>
              <a:rPr lang="en-US">
                <a:solidFill>
                  <a:srgbClr val="FFFFFF"/>
                </a:solidFill>
              </a:rPr>
              <a:t>www.pumpress.com.cn</a:t>
            </a:r>
          </a:p>
        </p:txBody>
      </p:sp>
    </p:spTree>
    <p:extLst>
      <p:ext uri="{BB962C8B-B14F-4D97-AF65-F5344CB8AC3E}">
        <p14:creationId xmlns:p14="http://schemas.microsoft.com/office/powerpoint/2010/main" val="41264552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17000" y="304800"/>
            <a:ext cx="2870200" cy="5943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06400" y="304800"/>
            <a:ext cx="8407400" cy="5943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sldNum" sz="quarter" idx="10"/>
          </p:nvPr>
        </p:nvSpPr>
        <p:spPr>
          <a:ln/>
        </p:spPr>
        <p:txBody>
          <a:bodyPr/>
          <a:lstStyle>
            <a:lvl1pPr>
              <a:defRPr/>
            </a:lvl1pPr>
          </a:lstStyle>
          <a:p>
            <a:pPr>
              <a:defRPr/>
            </a:pPr>
            <a:fld id="{518D5339-844B-44F5-BB33-D33087944F4E}" type="slidenum">
              <a:rPr lang="zh-CN" altLang="en-US">
                <a:solidFill>
                  <a:srgbClr val="046CA6"/>
                </a:solidFill>
              </a:rPr>
              <a:pPr>
                <a:defRPr/>
              </a:pPr>
              <a:t>‹#›</a:t>
            </a:fld>
            <a:endParaRPr lang="en-US">
              <a:solidFill>
                <a:srgbClr val="046CA6"/>
              </a:solidFill>
            </a:endParaRPr>
          </a:p>
        </p:txBody>
      </p:sp>
      <p:sp>
        <p:nvSpPr>
          <p:cNvPr id="5" name="Rectangle 9"/>
          <p:cNvSpPr>
            <a:spLocks noGrp="1" noChangeArrowheads="1"/>
          </p:cNvSpPr>
          <p:nvPr>
            <p:ph type="dt" sz="half" idx="11"/>
          </p:nvPr>
        </p:nvSpPr>
        <p:spPr>
          <a:ln/>
        </p:spPr>
        <p:txBody>
          <a:bodyPr/>
          <a:lstStyle>
            <a:lvl1pPr>
              <a:defRPr/>
            </a:lvl1pPr>
          </a:lstStyle>
          <a:p>
            <a:pPr>
              <a:defRPr/>
            </a:pPr>
            <a:r>
              <a:rPr lang="en-US">
                <a:solidFill>
                  <a:srgbClr val="FFFFFF"/>
                </a:solidFill>
              </a:rPr>
              <a:t>www.pumpress.com.cn</a:t>
            </a:r>
          </a:p>
        </p:txBody>
      </p:sp>
    </p:spTree>
    <p:extLst>
      <p:ext uri="{BB962C8B-B14F-4D97-AF65-F5344CB8AC3E}">
        <p14:creationId xmlns:p14="http://schemas.microsoft.com/office/powerpoint/2010/main" val="2033841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BB092D8-FD39-4B41-ACF4-5E4387815414}" type="datetimeFigureOut">
              <a:rPr lang="zh-CN" altLang="en-US" smtClean="0"/>
              <a:t>12/8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704582-4DC0-43C9-BFDB-1029B720EA04}" type="slidenum">
              <a:rPr lang="zh-CN" altLang="en-US" smtClean="0"/>
              <a:t>‹#›</a:t>
            </a:fld>
            <a:endParaRPr lang="zh-CN" altLang="en-US"/>
          </a:p>
        </p:txBody>
      </p:sp>
    </p:spTree>
    <p:extLst>
      <p:ext uri="{BB962C8B-B14F-4D97-AF65-F5344CB8AC3E}">
        <p14:creationId xmlns:p14="http://schemas.microsoft.com/office/powerpoint/2010/main" val="4940920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BB092D8-FD39-4B41-ACF4-5E4387815414}" type="datetimeFigureOut">
              <a:rPr lang="zh-CN" altLang="en-US" smtClean="0"/>
              <a:t>12/8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704582-4DC0-43C9-BFDB-1029B720EA04}" type="slidenum">
              <a:rPr lang="zh-CN" altLang="en-US" smtClean="0"/>
              <a:t>‹#›</a:t>
            </a:fld>
            <a:endParaRPr lang="zh-CN" altLang="en-US"/>
          </a:p>
        </p:txBody>
      </p:sp>
    </p:spTree>
    <p:extLst>
      <p:ext uri="{BB962C8B-B14F-4D97-AF65-F5344CB8AC3E}">
        <p14:creationId xmlns:p14="http://schemas.microsoft.com/office/powerpoint/2010/main" val="24946280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BB092D8-FD39-4B41-ACF4-5E4387815414}" type="datetimeFigureOut">
              <a:rPr lang="zh-CN" altLang="en-US" smtClean="0"/>
              <a:t>12/8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7704582-4DC0-43C9-BFDB-1029B720EA04}" type="slidenum">
              <a:rPr lang="zh-CN" altLang="en-US" smtClean="0"/>
              <a:t>‹#›</a:t>
            </a:fld>
            <a:endParaRPr lang="zh-CN" altLang="en-US"/>
          </a:p>
        </p:txBody>
      </p:sp>
    </p:spTree>
    <p:extLst>
      <p:ext uri="{BB962C8B-B14F-4D97-AF65-F5344CB8AC3E}">
        <p14:creationId xmlns:p14="http://schemas.microsoft.com/office/powerpoint/2010/main" val="2831565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BB092D8-FD39-4B41-ACF4-5E4387815414}" type="datetimeFigureOut">
              <a:rPr lang="zh-CN" altLang="en-US" smtClean="0"/>
              <a:t>12/8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7704582-4DC0-43C9-BFDB-1029B720EA04}" type="slidenum">
              <a:rPr lang="zh-CN" altLang="en-US" smtClean="0"/>
              <a:t>‹#›</a:t>
            </a:fld>
            <a:endParaRPr lang="zh-CN" altLang="en-US"/>
          </a:p>
        </p:txBody>
      </p:sp>
    </p:spTree>
    <p:extLst>
      <p:ext uri="{BB962C8B-B14F-4D97-AF65-F5344CB8AC3E}">
        <p14:creationId xmlns:p14="http://schemas.microsoft.com/office/powerpoint/2010/main" val="34734700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BB092D8-FD39-4B41-ACF4-5E4387815414}" type="datetimeFigureOut">
              <a:rPr lang="zh-CN" altLang="en-US" smtClean="0"/>
              <a:t>12/8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7704582-4DC0-43C9-BFDB-1029B720EA04}" type="slidenum">
              <a:rPr lang="zh-CN" altLang="en-US" smtClean="0"/>
              <a:t>‹#›</a:t>
            </a:fld>
            <a:endParaRPr lang="zh-CN" altLang="en-US"/>
          </a:p>
        </p:txBody>
      </p:sp>
    </p:spTree>
    <p:extLst>
      <p:ext uri="{BB962C8B-B14F-4D97-AF65-F5344CB8AC3E}">
        <p14:creationId xmlns:p14="http://schemas.microsoft.com/office/powerpoint/2010/main" val="713219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BB092D8-FD39-4B41-ACF4-5E4387815414}" type="datetimeFigureOut">
              <a:rPr lang="zh-CN" altLang="en-US" smtClean="0"/>
              <a:t>12/8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704582-4DC0-43C9-BFDB-1029B720EA04}" type="slidenum">
              <a:rPr lang="zh-CN" altLang="en-US" smtClean="0"/>
              <a:t>‹#›</a:t>
            </a:fld>
            <a:endParaRPr lang="zh-CN" altLang="en-US"/>
          </a:p>
        </p:txBody>
      </p:sp>
    </p:spTree>
    <p:extLst>
      <p:ext uri="{BB962C8B-B14F-4D97-AF65-F5344CB8AC3E}">
        <p14:creationId xmlns:p14="http://schemas.microsoft.com/office/powerpoint/2010/main" val="3568041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BB092D8-FD39-4B41-ACF4-5E4387815414}" type="datetimeFigureOut">
              <a:rPr lang="zh-CN" altLang="en-US" smtClean="0"/>
              <a:t>12/8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704582-4DC0-43C9-BFDB-1029B720EA04}" type="slidenum">
              <a:rPr lang="zh-CN" altLang="en-US" smtClean="0"/>
              <a:t>‹#›</a:t>
            </a:fld>
            <a:endParaRPr lang="zh-CN" altLang="en-US"/>
          </a:p>
        </p:txBody>
      </p:sp>
    </p:spTree>
    <p:extLst>
      <p:ext uri="{BB962C8B-B14F-4D97-AF65-F5344CB8AC3E}">
        <p14:creationId xmlns:p14="http://schemas.microsoft.com/office/powerpoint/2010/main" val="29799932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B092D8-FD39-4B41-ACF4-5E4387815414}" type="datetimeFigureOut">
              <a:rPr lang="zh-CN" altLang="en-US" smtClean="0"/>
              <a:t>12/8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7704582-4DC0-43C9-BFDB-1029B720EA04}" type="slidenum">
              <a:rPr lang="zh-CN" altLang="en-US" smtClean="0"/>
              <a:t>‹#›</a:t>
            </a:fld>
            <a:endParaRPr lang="zh-CN" altLang="en-US"/>
          </a:p>
        </p:txBody>
      </p:sp>
    </p:spTree>
    <p:extLst>
      <p:ext uri="{BB962C8B-B14F-4D97-AF65-F5344CB8AC3E}">
        <p14:creationId xmlns:p14="http://schemas.microsoft.com/office/powerpoint/2010/main" val="9521194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1026" name="Picture 2" descr="1"/>
          <p:cNvPicPr>
            <a:picLocks noChangeAspect="1" noChangeArrowheads="1"/>
          </p:cNvPicPr>
          <p:nvPr/>
        </p:nvPicPr>
        <p:blipFill>
          <a:blip r:embed="rId13"/>
          <a:srcRect/>
          <a:stretch>
            <a:fillRect/>
          </a:stretch>
        </p:blipFill>
        <p:spPr bwMode="auto">
          <a:xfrm>
            <a:off x="0" y="188913"/>
            <a:ext cx="12192000" cy="1047750"/>
          </a:xfrm>
          <a:prstGeom prst="rect">
            <a:avLst/>
          </a:prstGeom>
          <a:noFill/>
          <a:ln w="9525">
            <a:noFill/>
            <a:miter lim="800000"/>
            <a:headEnd/>
            <a:tailEnd/>
          </a:ln>
        </p:spPr>
      </p:pic>
      <p:sp>
        <p:nvSpPr>
          <p:cNvPr id="1027" name="Rectangle 3"/>
          <p:cNvSpPr>
            <a:spLocks noChangeArrowheads="1"/>
          </p:cNvSpPr>
          <p:nvPr/>
        </p:nvSpPr>
        <p:spPr bwMode="auto">
          <a:xfrm>
            <a:off x="0" y="0"/>
            <a:ext cx="12192000" cy="241300"/>
          </a:xfrm>
          <a:prstGeom prst="rect">
            <a:avLst/>
          </a:prstGeom>
          <a:solidFill>
            <a:schemeClr val="accent1"/>
          </a:solidFill>
          <a:ln w="9525">
            <a:noFill/>
            <a:miter lim="800000"/>
            <a:headEnd/>
            <a:tailEn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sp>
        <p:nvSpPr>
          <p:cNvPr id="1028" name="未知"/>
          <p:cNvSpPr>
            <a:spLocks/>
          </p:cNvSpPr>
          <p:nvPr/>
        </p:nvSpPr>
        <p:spPr bwMode="auto">
          <a:xfrm>
            <a:off x="0" y="950913"/>
            <a:ext cx="12200467" cy="461962"/>
          </a:xfrm>
          <a:custGeom>
            <a:avLst/>
            <a:gdLst/>
            <a:ahLst/>
            <a:cxnLst>
              <a:cxn ang="0">
                <a:pos x="4" y="365"/>
              </a:cxn>
              <a:cxn ang="0">
                <a:pos x="0" y="246"/>
              </a:cxn>
              <a:cxn ang="0">
                <a:pos x="1837" y="32"/>
              </a:cxn>
              <a:cxn ang="0">
                <a:pos x="3970" y="52"/>
              </a:cxn>
              <a:cxn ang="0">
                <a:pos x="5764" y="231"/>
              </a:cxn>
              <a:cxn ang="0">
                <a:pos x="5768" y="366"/>
              </a:cxn>
              <a:cxn ang="0">
                <a:pos x="4" y="365"/>
              </a:cxn>
            </a:cxnLst>
            <a:rect l="0" t="0" r="r" b="b"/>
            <a:pathLst>
              <a:path w="5768" h="366">
                <a:moveTo>
                  <a:pt x="4" y="365"/>
                </a:moveTo>
                <a:lnTo>
                  <a:pt x="0" y="246"/>
                </a:lnTo>
                <a:cubicBezTo>
                  <a:pt x="304" y="192"/>
                  <a:pt x="1175" y="64"/>
                  <a:pt x="1837" y="32"/>
                </a:cubicBezTo>
                <a:cubicBezTo>
                  <a:pt x="2499" y="0"/>
                  <a:pt x="3316" y="19"/>
                  <a:pt x="3970" y="52"/>
                </a:cubicBezTo>
                <a:cubicBezTo>
                  <a:pt x="4624" y="85"/>
                  <a:pt x="5464" y="179"/>
                  <a:pt x="5764" y="231"/>
                </a:cubicBezTo>
                <a:lnTo>
                  <a:pt x="5768" y="366"/>
                </a:lnTo>
                <a:lnTo>
                  <a:pt x="4" y="365"/>
                </a:lnTo>
                <a:close/>
              </a:path>
            </a:pathLst>
          </a:custGeom>
          <a:solidFill>
            <a:schemeClr val="bg1"/>
          </a:solidFill>
          <a:ln w="9525">
            <a:noFill/>
            <a:round/>
            <a:headEnd/>
            <a:tailEnd/>
          </a:ln>
          <a:effec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defRPr/>
            </a:pPr>
            <a:endParaRPr lang="zh-CN" altLang="en-US" smtClean="0">
              <a:solidFill>
                <a:srgbClr val="046CA6"/>
              </a:solidFill>
              <a:ea typeface="宋体" pitchFamily="2" charset="-122"/>
            </a:endParaRPr>
          </a:p>
        </p:txBody>
      </p:sp>
      <p:sp>
        <p:nvSpPr>
          <p:cNvPr id="1029" name="Rectangle 5"/>
          <p:cNvSpPr>
            <a:spLocks noGrp="1" noChangeArrowheads="1"/>
          </p:cNvSpPr>
          <p:nvPr>
            <p:ph type="body" idx="1"/>
          </p:nvPr>
        </p:nvSpPr>
        <p:spPr bwMode="auto">
          <a:xfrm>
            <a:off x="406400" y="1214438"/>
            <a:ext cx="11480800" cy="5033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0" name="Rectangle 6"/>
          <p:cNvSpPr>
            <a:spLocks noGrp="1" noChangeArrowheads="1"/>
          </p:cNvSpPr>
          <p:nvPr>
            <p:ph type="sldNum" sz="quarter" idx="4"/>
          </p:nvPr>
        </p:nvSpPr>
        <p:spPr bwMode="auto">
          <a:xfrm>
            <a:off x="4572000" y="6477001"/>
            <a:ext cx="2844800" cy="3079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ea typeface="宋体" pitchFamily="2" charset="-122"/>
              </a:defRPr>
            </a:lvl1pPr>
          </a:lstStyle>
          <a:p>
            <a:pPr fontAlgn="base">
              <a:spcBef>
                <a:spcPct val="0"/>
              </a:spcBef>
              <a:spcAft>
                <a:spcPct val="0"/>
              </a:spcAft>
              <a:defRPr/>
            </a:pPr>
            <a:fld id="{C1629BFB-884E-4A61-936B-5D4F2AEE525C}" type="slidenum">
              <a:rPr lang="zh-CN" altLang="en-US">
                <a:solidFill>
                  <a:srgbClr val="046CA6"/>
                </a:solidFill>
              </a:rPr>
              <a:pPr fontAlgn="base">
                <a:spcBef>
                  <a:spcPct val="0"/>
                </a:spcBef>
                <a:spcAft>
                  <a:spcPct val="0"/>
                </a:spcAft>
                <a:defRPr/>
              </a:pPr>
              <a:t>‹#›</a:t>
            </a:fld>
            <a:endParaRPr lang="en-US">
              <a:solidFill>
                <a:srgbClr val="046CA6"/>
              </a:solidFill>
            </a:endParaRPr>
          </a:p>
        </p:txBody>
      </p:sp>
      <p:sp>
        <p:nvSpPr>
          <p:cNvPr id="1031" name="Rectangle 7"/>
          <p:cNvSpPr>
            <a:spLocks noGrp="1" noChangeArrowheads="1"/>
          </p:cNvSpPr>
          <p:nvPr>
            <p:ph type="title"/>
          </p:nvPr>
        </p:nvSpPr>
        <p:spPr bwMode="auto">
          <a:xfrm>
            <a:off x="190500" y="357188"/>
            <a:ext cx="10769600"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32" name="Line 8"/>
          <p:cNvSpPr>
            <a:spLocks noChangeShapeType="1"/>
          </p:cNvSpPr>
          <p:nvPr/>
        </p:nvSpPr>
        <p:spPr bwMode="auto">
          <a:xfrm>
            <a:off x="567267" y="6524625"/>
            <a:ext cx="11137900" cy="0"/>
          </a:xfrm>
          <a:prstGeom prst="line">
            <a:avLst/>
          </a:prstGeom>
          <a:noFill/>
          <a:ln w="9525">
            <a:solidFill>
              <a:schemeClr val="tx1"/>
            </a:solidFill>
            <a:round/>
            <a:headEnd/>
            <a:tailEnd/>
          </a:ln>
        </p:spPr>
        <p:txBody>
          <a:bodyPr/>
          <a:lstStyle/>
          <a:p>
            <a:pPr fontAlgn="base">
              <a:spcBef>
                <a:spcPct val="0"/>
              </a:spcBef>
              <a:spcAft>
                <a:spcPct val="0"/>
              </a:spcAft>
              <a:defRPr/>
            </a:pPr>
            <a:endParaRPr lang="zh-CN" altLang="en-US">
              <a:solidFill>
                <a:srgbClr val="046CA6"/>
              </a:solidFill>
              <a:latin typeface="Arial" charset="0"/>
              <a:ea typeface="宋体" charset="-122"/>
            </a:endParaRPr>
          </a:p>
        </p:txBody>
      </p:sp>
      <p:sp>
        <p:nvSpPr>
          <p:cNvPr id="1033" name="Rectangle 9"/>
          <p:cNvSpPr>
            <a:spLocks noGrp="1" noChangeArrowheads="1"/>
          </p:cNvSpPr>
          <p:nvPr>
            <p:ph type="dt" sz="half" idx="2"/>
          </p:nvPr>
        </p:nvSpPr>
        <p:spPr bwMode="auto">
          <a:xfrm>
            <a:off x="8331200" y="0"/>
            <a:ext cx="3556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chemeClr val="bg1"/>
                </a:solidFill>
                <a:latin typeface="+mn-lt"/>
                <a:ea typeface="宋体" pitchFamily="2" charset="-122"/>
              </a:defRPr>
            </a:lvl1pPr>
          </a:lstStyle>
          <a:p>
            <a:pPr fontAlgn="base">
              <a:spcBef>
                <a:spcPct val="0"/>
              </a:spcBef>
              <a:spcAft>
                <a:spcPct val="0"/>
              </a:spcAft>
              <a:defRPr/>
            </a:pPr>
            <a:r>
              <a:rPr lang="en-US">
                <a:solidFill>
                  <a:srgbClr val="FFFFFF"/>
                </a:solidFill>
              </a:rPr>
              <a:t>www.pumpress.com.cn</a:t>
            </a:r>
          </a:p>
        </p:txBody>
      </p:sp>
      <p:pic>
        <p:nvPicPr>
          <p:cNvPr id="1034" name="Picture 10"/>
          <p:cNvPicPr>
            <a:picLocks noChangeAspect="1" noChangeArrowheads="1"/>
          </p:cNvPicPr>
          <p:nvPr/>
        </p:nvPicPr>
        <p:blipFill>
          <a:blip r:embed="rId14"/>
          <a:srcRect/>
          <a:stretch>
            <a:fillRect/>
          </a:stretch>
        </p:blipFill>
        <p:spPr bwMode="auto">
          <a:xfrm>
            <a:off x="9510185" y="6553200"/>
            <a:ext cx="2161116" cy="260350"/>
          </a:xfrm>
          <a:prstGeom prst="rect">
            <a:avLst/>
          </a:prstGeom>
          <a:noFill/>
          <a:ln w="9525">
            <a:noFill/>
            <a:miter lim="800000"/>
            <a:headEnd/>
            <a:tailEnd/>
          </a:ln>
        </p:spPr>
      </p:pic>
    </p:spTree>
    <p:extLst>
      <p:ext uri="{BB962C8B-B14F-4D97-AF65-F5344CB8AC3E}">
        <p14:creationId xmlns:p14="http://schemas.microsoft.com/office/powerpoint/2010/main" val="14592267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p:txStyles>
    <p:title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Verdana" pitchFamily="34" charset="0"/>
        </a:defRPr>
      </a:lvl2pPr>
      <a:lvl3pPr algn="l" rtl="0" eaLnBrk="0" fontAlgn="base" hangingPunct="0">
        <a:spcBef>
          <a:spcPct val="0"/>
        </a:spcBef>
        <a:spcAft>
          <a:spcPct val="0"/>
        </a:spcAft>
        <a:defRPr sz="3200">
          <a:solidFill>
            <a:schemeClr val="bg1"/>
          </a:solidFill>
          <a:latin typeface="Verdana" pitchFamily="34" charset="0"/>
        </a:defRPr>
      </a:lvl3pPr>
      <a:lvl4pPr algn="l" rtl="0" eaLnBrk="0" fontAlgn="base" hangingPunct="0">
        <a:spcBef>
          <a:spcPct val="0"/>
        </a:spcBef>
        <a:spcAft>
          <a:spcPct val="0"/>
        </a:spcAft>
        <a:defRPr sz="3200">
          <a:solidFill>
            <a:schemeClr val="bg1"/>
          </a:solidFill>
          <a:latin typeface="Verdana" pitchFamily="34" charset="0"/>
        </a:defRPr>
      </a:lvl4pPr>
      <a:lvl5pPr algn="l" rtl="0" eaLnBrk="0" fontAlgn="base" hangingPunct="0">
        <a:spcBef>
          <a:spcPct val="0"/>
        </a:spcBef>
        <a:spcAft>
          <a:spcPct val="0"/>
        </a:spcAft>
        <a:defRPr sz="3200">
          <a:solidFill>
            <a:schemeClr val="bg1"/>
          </a:solidFill>
          <a:latin typeface="Verdana" pitchFamily="34" charset="0"/>
        </a:defRPr>
      </a:lvl5pPr>
      <a:lvl6pPr marL="457200" algn="r" rtl="0" fontAlgn="base">
        <a:spcBef>
          <a:spcPct val="0"/>
        </a:spcBef>
        <a:spcAft>
          <a:spcPct val="0"/>
        </a:spcAft>
        <a:defRPr sz="3200">
          <a:solidFill>
            <a:schemeClr val="bg1"/>
          </a:solidFill>
          <a:latin typeface="Verdana" pitchFamily="34" charset="0"/>
        </a:defRPr>
      </a:lvl6pPr>
      <a:lvl7pPr marL="914400" algn="r" rtl="0" fontAlgn="base">
        <a:spcBef>
          <a:spcPct val="0"/>
        </a:spcBef>
        <a:spcAft>
          <a:spcPct val="0"/>
        </a:spcAft>
        <a:defRPr sz="3200">
          <a:solidFill>
            <a:schemeClr val="bg1"/>
          </a:solidFill>
          <a:latin typeface="Verdana" pitchFamily="34" charset="0"/>
        </a:defRPr>
      </a:lvl7pPr>
      <a:lvl8pPr marL="1371600" algn="r" rtl="0" fontAlgn="base">
        <a:spcBef>
          <a:spcPct val="0"/>
        </a:spcBef>
        <a:spcAft>
          <a:spcPct val="0"/>
        </a:spcAft>
        <a:defRPr sz="3200">
          <a:solidFill>
            <a:schemeClr val="bg1"/>
          </a:solidFill>
          <a:latin typeface="Verdana" pitchFamily="34" charset="0"/>
        </a:defRPr>
      </a:lvl8pPr>
      <a:lvl9pPr marL="1828800" algn="r" rtl="0" fontAlgn="base">
        <a:spcBef>
          <a:spcPct val="0"/>
        </a:spcBef>
        <a:spcAft>
          <a:spcPct val="0"/>
        </a:spcAft>
        <a:defRPr sz="3200">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000" b="1">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rgbClr val="1D1496"/>
          </a:solidFill>
          <a:latin typeface="Arial" pitchFamily="34" charset="0"/>
        </a:defRPr>
      </a:lvl2pPr>
      <a:lvl3pPr marL="1143000" indent="-228600" algn="l" rtl="0" eaLnBrk="0" fontAlgn="base" hangingPunct="0">
        <a:spcBef>
          <a:spcPct val="20000"/>
        </a:spcBef>
        <a:spcAft>
          <a:spcPct val="0"/>
        </a:spcAft>
        <a:buClr>
          <a:schemeClr val="tx1"/>
        </a:buClr>
        <a:buChar char="•"/>
        <a:defRPr sz="2600">
          <a:solidFill>
            <a:srgbClr val="692AA2"/>
          </a:solidFill>
          <a:latin typeface="Arial" pitchFamily="34" charset="0"/>
        </a:defRPr>
      </a:lvl3pPr>
      <a:lvl4pPr marL="1600200" indent="-228600" algn="l" rtl="0" eaLnBrk="0" fontAlgn="base" hangingPunct="0">
        <a:spcBef>
          <a:spcPct val="20000"/>
        </a:spcBef>
        <a:spcAft>
          <a:spcPct val="0"/>
        </a:spcAft>
        <a:buChar char="–"/>
        <a:defRPr sz="2600">
          <a:solidFill>
            <a:schemeClr val="tx1"/>
          </a:solidFill>
          <a:latin typeface="Arial" pitchFamily="34" charset="0"/>
        </a:defRPr>
      </a:lvl4pPr>
      <a:lvl5pPr marL="2057400" indent="-228600" algn="l" rtl="0" eaLnBrk="0" fontAlgn="base" hangingPunct="0">
        <a:spcBef>
          <a:spcPct val="20000"/>
        </a:spcBef>
        <a:spcAft>
          <a:spcPct val="0"/>
        </a:spcAft>
        <a:buChar char="»"/>
        <a:defRPr sz="26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3.xml"/><Relationship Id="rId4" Type="http://schemas.openxmlformats.org/officeDocument/2006/relationships/image" Target="../media/image13.jpeg"/></Relationships>
</file>

<file path=ppt/slides/_rels/slide23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23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23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4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24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3.xml"/></Relationships>
</file>

<file path=ppt/slides/_rels/slide24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13.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3.xml"/></Relationships>
</file>

<file path=ppt/slides/_rels/slide25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3.xml"/></Relationships>
</file>

<file path=ppt/slides/_rels/slide25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gif"/><Relationship Id="rId1" Type="http://schemas.openxmlformats.org/officeDocument/2006/relationships/slideLayout" Target="../slideLayouts/slideLayout13.xml"/></Relationships>
</file>

<file path=ppt/slides/_rels/slide25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256.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13.xml"/></Relationships>
</file>

<file path=ppt/slides/_rels/slide25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3.xml"/></Relationships>
</file>

<file path=ppt/slides/_rels/slide258.xml.rels><?xml version="1.0" encoding="UTF-8" standalone="yes"?>
<Relationships xmlns="http://schemas.openxmlformats.org/package/2006/relationships"><Relationship Id="rId2" Type="http://schemas.openxmlformats.org/officeDocument/2006/relationships/image" Target="../media/image35.gif"/><Relationship Id="rId1" Type="http://schemas.openxmlformats.org/officeDocument/2006/relationships/slideLayout" Target="../slideLayouts/slideLayout13.xml"/></Relationships>
</file>

<file path=ppt/slides/_rels/slide25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3.xml"/></Relationships>
</file>

<file path=ppt/slides/_rels/slide261.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13.xml"/></Relationships>
</file>

<file path=ppt/slides/_rels/slide26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3.xml"/></Relationships>
</file>

<file path=ppt/slides/_rels/slide26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3.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26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3.xml"/></Relationships>
</file>

<file path=ppt/slides/_rels/slide26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3.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3.xml"/></Relationships>
</file>

<file path=ppt/slides/_rels/slide27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47.jpeg"/></Relationships>
</file>

<file path=ppt/slides/_rels/slide27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49.jpeg"/></Relationships>
</file>

<file path=ppt/slides/_rels/slide27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5.xml"/><Relationship Id="rId5" Type="http://schemas.openxmlformats.org/officeDocument/2006/relationships/image" Target="../media/image53.jpeg"/><Relationship Id="rId4" Type="http://schemas.openxmlformats.org/officeDocument/2006/relationships/image" Target="../media/image52.jpeg"/></Relationships>
</file>

<file path=ppt/slides/_rels/slide27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13.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eg"/><Relationship Id="rId1" Type="http://schemas.openxmlformats.org/officeDocument/2006/relationships/slideLayout" Target="../slideLayouts/slideLayout13.xml"/><Relationship Id="rId4" Type="http://schemas.openxmlformats.org/officeDocument/2006/relationships/image" Target="../media/image58.jpeg"/></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2.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13.xml"/></Relationships>
</file>

<file path=ppt/slides/_rels/slide28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13.xml"/><Relationship Id="rId5" Type="http://schemas.openxmlformats.org/officeDocument/2006/relationships/image" Target="../media/image66.jpeg"/><Relationship Id="rId4" Type="http://schemas.openxmlformats.org/officeDocument/2006/relationships/image" Target="../media/image65.jpeg"/></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3.xml"/></Relationships>
</file>

<file path=ppt/slides/_rels/slide288.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3.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2.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13.xml"/><Relationship Id="rId4" Type="http://schemas.openxmlformats.org/officeDocument/2006/relationships/image" Target="../media/image71.jpeg"/></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3.xml"/></Relationships>
</file>

<file path=ppt/slides/_rels/slide30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13.xml"/></Relationships>
</file>

<file path=ppt/slides/_rels/slide30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13.xml"/><Relationship Id="rId4" Type="http://schemas.openxmlformats.org/officeDocument/2006/relationships/image" Target="../media/image77.jpeg"/></Relationships>
</file>

<file path=ppt/slides/_rels/slide30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13.xml"/></Relationships>
</file>

<file path=ppt/slides/_rels/slide307.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13.xml"/></Relationships>
</file>

<file path=ppt/slides/_rels/slide308.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3.xml"/></Relationships>
</file>

<file path=ppt/slides/_rels/slide309.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0.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13.xml"/><Relationship Id="rId5" Type="http://schemas.openxmlformats.org/officeDocument/2006/relationships/image" Target="../media/image88.jpeg"/><Relationship Id="rId4" Type="http://schemas.openxmlformats.org/officeDocument/2006/relationships/image" Target="../media/image87.jpeg"/></Relationships>
</file>

<file path=ppt/slides/_rels/slide311.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13.xml"/></Relationships>
</file>

<file path=ppt/slides/_rels/slide312.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13.xml"/><Relationship Id="rId4" Type="http://schemas.openxmlformats.org/officeDocument/2006/relationships/image" Target="../media/image93.jpeg"/></Relationships>
</file>

<file path=ppt/slides/_rels/slide313.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3.xml"/></Relationships>
</file>

<file path=ppt/slides/_rels/slide314.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jpeg"/><Relationship Id="rId1" Type="http://schemas.openxmlformats.org/officeDocument/2006/relationships/slideLayout" Target="../slideLayouts/slideLayout13.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6.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13.xml"/></Relationships>
</file>

<file path=ppt/slides/_rels/slide317.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13.xml"/></Relationships>
</file>

<file path=ppt/slides/_rels/slide318.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13.xml"/><Relationship Id="rId5" Type="http://schemas.openxmlformats.org/officeDocument/2006/relationships/image" Target="../media/image102.jpeg"/><Relationship Id="rId4" Type="http://schemas.openxmlformats.org/officeDocument/2006/relationships/image" Target="../media/image101.jpeg"/></Relationships>
</file>

<file path=ppt/slides/_rels/slide319.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0.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13.xml"/><Relationship Id="rId5" Type="http://schemas.openxmlformats.org/officeDocument/2006/relationships/image" Target="../media/image107.jpeg"/><Relationship Id="rId4" Type="http://schemas.openxmlformats.org/officeDocument/2006/relationships/image" Target="../media/image106.jpeg"/></Relationships>
</file>

<file path=ppt/slides/_rels/slide321.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13.xml"/></Relationships>
</file>

<file path=ppt/slides/_rels/slide322.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13.xml"/><Relationship Id="rId4" Type="http://schemas.openxmlformats.org/officeDocument/2006/relationships/image" Target="../media/image111.jpeg"/></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4.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13.xml"/><Relationship Id="rId4" Type="http://schemas.openxmlformats.org/officeDocument/2006/relationships/image" Target="../media/image114.jpeg"/></Relationships>
</file>

<file path=ppt/slides/_rels/slide325.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image" Target="../media/image116.jpeg"/><Relationship Id="rId7"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54.jpeg"/><Relationship Id="rId5" Type="http://schemas.openxmlformats.org/officeDocument/2006/relationships/image" Target="../media/image118.jpeg"/><Relationship Id="rId4" Type="http://schemas.openxmlformats.org/officeDocument/2006/relationships/image" Target="../media/image117.jpeg"/></Relationships>
</file>

<file path=ppt/slides/_rels/slide326.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image" Target="../media/image119.jpeg"/><Relationship Id="rId1" Type="http://schemas.openxmlformats.org/officeDocument/2006/relationships/slideLayout" Target="../slideLayouts/slideLayout13.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8.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image" Target="../media/image121.jpeg"/><Relationship Id="rId1" Type="http://schemas.openxmlformats.org/officeDocument/2006/relationships/slideLayout" Target="../slideLayouts/slideLayout15.xml"/><Relationship Id="rId5" Type="http://schemas.openxmlformats.org/officeDocument/2006/relationships/image" Target="../media/image124.jpeg"/><Relationship Id="rId4" Type="http://schemas.openxmlformats.org/officeDocument/2006/relationships/image" Target="../media/image123.jpeg"/></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0.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image" Target="../media/image125.jpeg"/><Relationship Id="rId1" Type="http://schemas.openxmlformats.org/officeDocument/2006/relationships/slideLayout" Target="../slideLayouts/slideLayout13.xml"/><Relationship Id="rId6" Type="http://schemas.openxmlformats.org/officeDocument/2006/relationships/image" Target="../media/image129.jpeg"/><Relationship Id="rId5" Type="http://schemas.openxmlformats.org/officeDocument/2006/relationships/image" Target="../media/image128.jpeg"/><Relationship Id="rId4" Type="http://schemas.openxmlformats.org/officeDocument/2006/relationships/image" Target="../media/image127.jpeg"/></Relationships>
</file>

<file path=ppt/slides/_rels/slide331.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30.jpeg"/><Relationship Id="rId1" Type="http://schemas.openxmlformats.org/officeDocument/2006/relationships/slideLayout" Target="../slideLayouts/slideLayout13.xml"/><Relationship Id="rId5" Type="http://schemas.openxmlformats.org/officeDocument/2006/relationships/image" Target="../media/image133.jpeg"/><Relationship Id="rId4" Type="http://schemas.openxmlformats.org/officeDocument/2006/relationships/image" Target="../media/image132.jpeg"/></Relationships>
</file>

<file path=ppt/slides/_rels/slide332.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image" Target="../media/image134.jpeg"/><Relationship Id="rId1" Type="http://schemas.openxmlformats.org/officeDocument/2006/relationships/slideLayout" Target="../slideLayouts/slideLayout13.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7.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jpeg"/><Relationship Id="rId1" Type="http://schemas.openxmlformats.org/officeDocument/2006/relationships/slideLayout" Target="../slideLayouts/slideLayout13.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9.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2.xml.rels><?xml version="1.0" encoding="UTF-8" standalone="yes"?>
<Relationships xmlns="http://schemas.openxmlformats.org/package/2006/relationships"><Relationship Id="rId3" Type="http://schemas.openxmlformats.org/officeDocument/2006/relationships/image" Target="../media/image139.jpeg"/><Relationship Id="rId2" Type="http://schemas.openxmlformats.org/officeDocument/2006/relationships/slideLayout" Target="../slideLayouts/slideLayout13.xml"/><Relationship Id="rId1" Type="http://schemas.openxmlformats.org/officeDocument/2006/relationships/video" Target="file:///F:\&#25945;&#26448;\2014&#24180;&#21442;&#32534;\2014&#24180;&#21271;&#21307;\&#20581;&#24247;&#35780;&#20272;\PPT\PPT&#20319;&#8212;&#23385;\&#26032;&#24314;&#25991;&#20214;&#22841;\&#32958;&#34880;&#31649;&#24425;&#33394;&#22810;&#26222;&#21202;&#26174;&#20687;.MPG" TargetMode="External"/><Relationship Id="rId5" Type="http://schemas.openxmlformats.org/officeDocument/2006/relationships/image" Target="../media/image141.png"/><Relationship Id="rId4" Type="http://schemas.openxmlformats.org/officeDocument/2006/relationships/image" Target="../media/image140.jpeg"/></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4.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13.xml"/></Relationships>
</file>

<file path=ppt/slides/_rels/slide345.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13.xml"/></Relationships>
</file>

<file path=ppt/slides/_rels/slide346.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13.xml"/></Relationships>
</file>

<file path=ppt/slides/_rels/slide347.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13.xml"/></Relationships>
</file>

<file path=ppt/slides/_rels/slide348.xml.rels><?xml version="1.0" encoding="UTF-8" standalone="yes"?>
<Relationships xmlns="http://schemas.openxmlformats.org/package/2006/relationships"><Relationship Id="rId2" Type="http://schemas.openxmlformats.org/officeDocument/2006/relationships/image" Target="../media/image146.jpeg"/><Relationship Id="rId1" Type="http://schemas.openxmlformats.org/officeDocument/2006/relationships/slideLayout" Target="../slideLayouts/slideLayout13.xml"/></Relationships>
</file>

<file path=ppt/slides/_rels/slide349.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0.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slideLayout" Target="../slideLayouts/slideLayout13.xml"/><Relationship Id="rId1" Type="http://schemas.openxmlformats.org/officeDocument/2006/relationships/video" Target="file:///F:\&#25945;&#26448;\2014&#24180;&#21442;&#32534;\2014&#24180;&#21271;&#21307;\&#20581;&#24247;&#35780;&#20272;\PPT\PPT&#20319;&#8212;&#23385;\&#26032;&#24314;&#25991;&#20214;&#22841;\&#32966;&#22218;&#32467;&#30707;&#20108;&#32500;&#36229;&#22768;&#22270;.MPG" TargetMode="External"/><Relationship Id="rId4" Type="http://schemas.openxmlformats.org/officeDocument/2006/relationships/image" Target="../media/image149.png"/></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2.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slideLayout" Target="../slideLayouts/slideLayout13.xml"/><Relationship Id="rId1" Type="http://schemas.openxmlformats.org/officeDocument/2006/relationships/video" Target="file:///F:\&#32593;&#32476;&#35838;&#31243;\&#20581;&#24247;&#35780;&#20272;&#32593;&#32476;&#35838;&#31243;&#36164;&#26009;\&#35838;&#20214;\&#20319;&#29577;&#33635;\&#24433;&#20687;&#26816;&#26597;6&#8212;&#36229;&#22768;&#26816;&#26597;\&#27491;&#24120;&#32958;&#33039;&#20108;&#32500;&#36229;&#22768;&#22270;.MPG" TargetMode="External"/><Relationship Id="rId4" Type="http://schemas.openxmlformats.org/officeDocument/2006/relationships/image" Target="../media/image151.jpeg"/></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4.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slideLayout" Target="../slideLayouts/slideLayout13.xml"/><Relationship Id="rId1" Type="http://schemas.openxmlformats.org/officeDocument/2006/relationships/video" Target="file:///F:\&#25945;&#26448;\2014&#24180;&#21442;&#32534;\2014&#24180;&#21271;&#21307;\&#20581;&#24247;&#35780;&#20272;\PPT\PPT&#20319;&#8212;&#23385;\&#26032;&#24314;&#25991;&#20214;&#22841;\&#21491;&#32958;&#36731;&#24230;&#31215;&#27700;&#20108;&#32500;&#36229;&#22768;&#22270;.MPG" TargetMode="External"/></Relationships>
</file>

<file path=ppt/slides/_rels/slide355.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slideLayout" Target="../slideLayouts/slideLayout13.xml"/><Relationship Id="rId1" Type="http://schemas.openxmlformats.org/officeDocument/2006/relationships/video" Target="file:///F:\&#25945;&#26448;\2014&#24180;&#21442;&#32534;\2014&#24180;&#21271;&#21307;\&#20581;&#24247;&#35780;&#20272;\PPT\PPT&#20319;&#8212;&#23385;\&#26032;&#24314;&#25991;&#20214;&#22841;\&#21491;&#32958;&#32467;&#30707;&#20108;&#32500;&#36229;&#22768;&#22270;.MPG" TargetMode="External"/></Relationships>
</file>

<file path=ppt/slides/_rels/slide356.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slideLayout" Target="../slideLayouts/slideLayout13.xml"/><Relationship Id="rId1" Type="http://schemas.openxmlformats.org/officeDocument/2006/relationships/video" Target="file:///F:\&#25945;&#26448;\2014&#24180;&#21442;&#32534;\2014&#24180;&#21271;&#21307;\&#20581;&#24247;&#35780;&#20272;\PPT\PPT&#20319;&#8212;&#23385;\&#26032;&#24314;&#25991;&#20214;&#22841;\&#32958;&#30284;.MPG" TargetMode="External"/><Relationship Id="rId4" Type="http://schemas.openxmlformats.org/officeDocument/2006/relationships/image" Target="../media/image155.png"/></Relationships>
</file>

<file path=ppt/slides/_rels/slide357.xml.rels><?xml version="1.0" encoding="UTF-8" standalone="yes"?>
<Relationships xmlns="http://schemas.openxmlformats.org/package/2006/relationships"><Relationship Id="rId3" Type="http://schemas.openxmlformats.org/officeDocument/2006/relationships/image" Target="../media/image156.jpe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157.jpeg"/></Relationships>
</file>

<file path=ppt/slides/_rels/slide358.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13.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1.xml.rels><?xml version="1.0" encoding="UTF-8" standalone="yes"?>
<Relationships xmlns="http://schemas.openxmlformats.org/package/2006/relationships"><Relationship Id="rId3" Type="http://schemas.openxmlformats.org/officeDocument/2006/relationships/image" Target="../media/image160.jpeg"/><Relationship Id="rId2" Type="http://schemas.openxmlformats.org/officeDocument/2006/relationships/image" Target="../media/image159.jpeg"/><Relationship Id="rId1" Type="http://schemas.openxmlformats.org/officeDocument/2006/relationships/slideLayout" Target="../slideLayouts/slideLayout13.xml"/><Relationship Id="rId4" Type="http://schemas.openxmlformats.org/officeDocument/2006/relationships/image" Target="../media/image161.jpeg"/></Relationships>
</file>

<file path=ppt/slides/_rels/slide362.xml.rels><?xml version="1.0" encoding="UTF-8" standalone="yes"?>
<Relationships xmlns="http://schemas.openxmlformats.org/package/2006/relationships"><Relationship Id="rId8" Type="http://schemas.openxmlformats.org/officeDocument/2006/relationships/image" Target="../media/image163.png"/><Relationship Id="rId3" Type="http://schemas.openxmlformats.org/officeDocument/2006/relationships/video" Target="file:///F:\&#25945;&#26448;\2014&#24180;&#21442;&#32534;\2014&#24180;&#21271;&#21307;\&#20581;&#24247;&#35780;&#20272;\PPT\PPT&#20319;&#8212;&#23385;\&#26032;&#24314;&#25991;&#20214;&#22841;\&#32974;&#20799;&#33034;&#26609;&#22270;&#20687;.MPG" TargetMode="External"/><Relationship Id="rId7" Type="http://schemas.openxmlformats.org/officeDocument/2006/relationships/image" Target="../media/image162.png"/><Relationship Id="rId2" Type="http://schemas.openxmlformats.org/officeDocument/2006/relationships/video" Target="file:///F:\&#25945;&#26448;\2014&#24180;&#21442;&#32534;\2014&#24180;&#21271;&#21307;\&#20581;&#24247;&#35780;&#20272;\PPT\PPT&#20319;&#8212;&#23385;\&#26032;&#24314;&#25991;&#20214;&#22841;\&#32974;&#20799;&#32974;&#22836;&#20108;&#32500;&#36229;&#22768;&#22270;.MPG" TargetMode="External"/><Relationship Id="rId1" Type="http://schemas.openxmlformats.org/officeDocument/2006/relationships/video" Target="file:///F:\&#25945;&#26448;\2014&#24180;&#21442;&#32534;\2014&#24180;&#21271;&#21307;\&#20581;&#24247;&#35780;&#20272;\PPT\PPT&#20319;&#8212;&#23385;\&#26032;&#24314;&#25991;&#20214;&#22841;\&#26089;&#23381;&#20108;&#32500;&#36229;&#22768;&#22270;&#65288;&#22922;&#23072;&#22218;&#65289;.MPG" TargetMode="External"/><Relationship Id="rId6" Type="http://schemas.openxmlformats.org/officeDocument/2006/relationships/slideLayout" Target="../slideLayouts/slideLayout18.xml"/><Relationship Id="rId11" Type="http://schemas.openxmlformats.org/officeDocument/2006/relationships/image" Target="../media/image166.png"/><Relationship Id="rId5" Type="http://schemas.openxmlformats.org/officeDocument/2006/relationships/video" Target="file:///F:\&#25945;&#26448;\2014&#24180;&#21442;&#32534;\2014&#24180;&#21271;&#21307;\&#20581;&#24247;&#35780;&#20272;\PPT\PPT&#20319;&#8212;&#23385;\&#26032;&#24314;&#25991;&#20214;&#22841;\&#20013;&#26399;&#22922;&#23072;&#20108;&#32500;&#36229;&#22768;&#22270;&#65288;&#21560;&#20801;&#21160;&#20316;&#65289;.MPG" TargetMode="External"/><Relationship Id="rId10" Type="http://schemas.openxmlformats.org/officeDocument/2006/relationships/image" Target="../media/image165.png"/><Relationship Id="rId4" Type="http://schemas.openxmlformats.org/officeDocument/2006/relationships/video" Target="file:///F:\&#25945;&#26448;\2014&#24180;&#21442;&#32534;\2014&#24180;&#21271;&#21307;\&#20581;&#24247;&#35780;&#20272;\PPT\PPT&#20319;&#8212;&#23385;\&#26032;&#24314;&#25991;&#20214;&#22841;\&#32974;&#20799;&#24515;&#33039;&#22235;&#33108;&#20999;&#38754;.MPG" TargetMode="External"/><Relationship Id="rId9" Type="http://schemas.openxmlformats.org/officeDocument/2006/relationships/image" Target="../media/image164.png"/></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3.xml"/><Relationship Id="rId4" Type="http://schemas.openxmlformats.org/officeDocument/2006/relationships/image" Target="../media/image7.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ctrTitle"/>
          </p:nvPr>
        </p:nvSpPr>
        <p:spPr>
          <a:xfrm>
            <a:off x="455467" y="2276475"/>
            <a:ext cx="5412897" cy="2286000"/>
          </a:xfrm>
        </p:spPr>
        <p:txBody>
          <a:bodyPr/>
          <a:lstStyle/>
          <a:p>
            <a:pPr eaLnBrk="1" hangingPunct="1"/>
            <a:r>
              <a:rPr lang="zh-CN" altLang="en-US" dirty="0" smtClean="0"/>
              <a:t>第</a:t>
            </a:r>
            <a:r>
              <a:rPr lang="zh-CN" altLang="en-US" dirty="0"/>
              <a:t>五</a:t>
            </a:r>
            <a:r>
              <a:rPr lang="zh-CN" altLang="en-US" dirty="0" smtClean="0"/>
              <a:t>篇  实验室及</a:t>
            </a:r>
            <a:r>
              <a:rPr lang="en-US" altLang="zh-CN" dirty="0" smtClean="0"/>
              <a:t/>
            </a:r>
            <a:br>
              <a:rPr lang="en-US" altLang="zh-CN" dirty="0" smtClean="0"/>
            </a:br>
            <a:r>
              <a:rPr lang="en-US" altLang="zh-CN" dirty="0"/>
              <a:t> </a:t>
            </a:r>
            <a:r>
              <a:rPr lang="en-US" altLang="zh-CN" dirty="0" smtClean="0"/>
              <a:t>          </a:t>
            </a:r>
            <a:r>
              <a:rPr lang="zh-CN" altLang="en-US" dirty="0" smtClean="0"/>
              <a:t>其他检查</a:t>
            </a:r>
            <a:endParaRPr lang="en-US" altLang="zh-CN" dirty="0" smtClean="0"/>
          </a:p>
        </p:txBody>
      </p:sp>
      <p:sp>
        <p:nvSpPr>
          <p:cNvPr id="32771" name="Rectangle 4"/>
          <p:cNvSpPr>
            <a:spLocks noGrp="1" noChangeArrowheads="1"/>
          </p:cNvSpPr>
          <p:nvPr>
            <p:ph type="subTitle" idx="1"/>
          </p:nvPr>
        </p:nvSpPr>
        <p:spPr/>
        <p:txBody>
          <a:bodyPr/>
          <a:lstStyle/>
          <a:p>
            <a:pPr eaLnBrk="1" hangingPunct="1"/>
            <a:endParaRPr lang="zh-CN" altLang="zh-CN" smtClean="0"/>
          </a:p>
        </p:txBody>
      </p:sp>
    </p:spTree>
    <p:extLst>
      <p:ext uri="{BB962C8B-B14F-4D97-AF65-F5344CB8AC3E}">
        <p14:creationId xmlns:p14="http://schemas.microsoft.com/office/powerpoint/2010/main" val="1446767367"/>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概  述</a:t>
            </a:r>
          </a:p>
        </p:txBody>
      </p:sp>
      <p:sp>
        <p:nvSpPr>
          <p:cNvPr id="3" name="内容占位符 2"/>
          <p:cNvSpPr>
            <a:spLocks noGrp="1"/>
          </p:cNvSpPr>
          <p:nvPr>
            <p:ph idx="1"/>
          </p:nvPr>
        </p:nvSpPr>
        <p:spPr>
          <a:xfrm>
            <a:off x="0" y="1353319"/>
            <a:ext cx="11480800" cy="4876800"/>
          </a:xfrm>
        </p:spPr>
        <p:txBody>
          <a:bodyPr/>
          <a:lstStyle/>
          <a:p>
            <a:pPr lvl="2"/>
            <a:r>
              <a:rPr lang="zh-CN" altLang="en-US" dirty="0" smtClean="0"/>
              <a:t>海拔高度</a:t>
            </a:r>
            <a:endParaRPr lang="en-US" altLang="zh-CN" dirty="0"/>
          </a:p>
          <a:p>
            <a:pPr lvl="3"/>
            <a:r>
              <a:rPr lang="zh-CN" altLang="en-US" dirty="0" smtClean="0"/>
              <a:t>高原地区居民红细胞数和血红蛋白含量高于平原地区，主要由于高海拔地区氧分压低，引起机体代偿性红细胞增生</a:t>
            </a:r>
          </a:p>
          <a:p>
            <a:pPr lvl="2"/>
            <a:r>
              <a:rPr lang="zh-CN" altLang="en-US" dirty="0" smtClean="0"/>
              <a:t>月经</a:t>
            </a:r>
            <a:endParaRPr lang="en-US" altLang="zh-CN" dirty="0" smtClean="0"/>
          </a:p>
          <a:p>
            <a:pPr lvl="3"/>
            <a:r>
              <a:rPr lang="zh-CN" altLang="en-US" dirty="0" smtClean="0"/>
              <a:t>月经周期的不同时期与女性相关的各种激素含量不同，应加以注意</a:t>
            </a:r>
          </a:p>
          <a:p>
            <a:pPr lvl="2"/>
            <a:r>
              <a:rPr lang="zh-CN" altLang="en-US" dirty="0" smtClean="0"/>
              <a:t>妊娠</a:t>
            </a:r>
            <a:endParaRPr lang="en-US" altLang="zh-CN" dirty="0" smtClean="0"/>
          </a:p>
          <a:p>
            <a:pPr lvl="3"/>
            <a:r>
              <a:rPr lang="zh-CN" altLang="en-US" dirty="0" smtClean="0"/>
              <a:t>血容量增加导致血液稀释；代谢需求增加；碱性磷酸酶及甲胎蛋白产生增加等都会影响检验结果</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00157294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脑脊液一般检查</a:t>
            </a:r>
          </a:p>
        </p:txBody>
      </p:sp>
      <p:sp>
        <p:nvSpPr>
          <p:cNvPr id="3" name="内容占位符 2"/>
          <p:cNvSpPr>
            <a:spLocks noGrp="1"/>
          </p:cNvSpPr>
          <p:nvPr>
            <p:ph idx="1"/>
          </p:nvPr>
        </p:nvSpPr>
        <p:spPr/>
        <p:txBody>
          <a:bodyPr/>
          <a:lstStyle/>
          <a:p>
            <a:pPr marL="0" indent="0">
              <a:buNone/>
            </a:pPr>
            <a:r>
              <a:rPr lang="zh-CN" altLang="en-US" dirty="0" smtClean="0"/>
              <a:t>（二）透明度</a:t>
            </a:r>
          </a:p>
          <a:p>
            <a:pPr lvl="1"/>
            <a:r>
              <a:rPr lang="zh-CN" altLang="en-US" dirty="0" smtClean="0"/>
              <a:t>正常脑脊液清晰透明</a:t>
            </a:r>
          </a:p>
          <a:p>
            <a:pPr lvl="1"/>
            <a:r>
              <a:rPr lang="zh-CN" altLang="en-US" dirty="0" smtClean="0"/>
              <a:t>病毒性脑膜炎、流行性乙型脑炎、神经梅毒等疾病时</a:t>
            </a:r>
            <a:endParaRPr lang="en-US" altLang="zh-CN" dirty="0" smtClean="0"/>
          </a:p>
          <a:p>
            <a:pPr lvl="2"/>
            <a:r>
              <a:rPr lang="zh-CN" altLang="en-US" dirty="0" smtClean="0"/>
              <a:t>脑脊液中细胞数轻度增加，可呈清晰或微浑</a:t>
            </a:r>
            <a:endParaRPr lang="en-US" altLang="zh-CN" dirty="0" smtClean="0"/>
          </a:p>
          <a:p>
            <a:pPr lvl="1"/>
            <a:r>
              <a:rPr lang="zh-CN" altLang="en-US" dirty="0" smtClean="0"/>
              <a:t>结核性脑膜炎时</a:t>
            </a:r>
            <a:endParaRPr lang="en-US" altLang="zh-CN" dirty="0" smtClean="0"/>
          </a:p>
          <a:p>
            <a:pPr lvl="2"/>
            <a:r>
              <a:rPr lang="zh-CN" altLang="en-US" dirty="0" smtClean="0"/>
              <a:t>可呈毛玻璃样浑浊</a:t>
            </a:r>
            <a:endParaRPr lang="en-US" altLang="zh-CN" dirty="0" smtClean="0"/>
          </a:p>
          <a:p>
            <a:pPr lvl="1"/>
            <a:r>
              <a:rPr lang="zh-CN" altLang="en-US" dirty="0" smtClean="0"/>
              <a:t>化脓性脑膜炎时</a:t>
            </a:r>
            <a:endParaRPr lang="en-US" altLang="zh-CN" dirty="0" smtClean="0"/>
          </a:p>
          <a:p>
            <a:pPr lvl="2"/>
            <a:r>
              <a:rPr lang="zh-CN" altLang="en-US" dirty="0" smtClean="0"/>
              <a:t>常呈现明显浑浊</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72764470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脑脊液一般检查</a:t>
            </a:r>
          </a:p>
        </p:txBody>
      </p:sp>
      <p:sp>
        <p:nvSpPr>
          <p:cNvPr id="3" name="内容占位符 2"/>
          <p:cNvSpPr>
            <a:spLocks noGrp="1"/>
          </p:cNvSpPr>
          <p:nvPr>
            <p:ph idx="1"/>
          </p:nvPr>
        </p:nvSpPr>
        <p:spPr>
          <a:xfrm>
            <a:off x="380960" y="1214422"/>
            <a:ext cx="11205298" cy="4876800"/>
          </a:xfrm>
        </p:spPr>
        <p:txBody>
          <a:bodyPr/>
          <a:lstStyle/>
          <a:p>
            <a:pPr marL="0" indent="0">
              <a:buNone/>
            </a:pPr>
            <a:r>
              <a:rPr lang="zh-CN" altLang="en-US" dirty="0" smtClean="0"/>
              <a:t>（三）凝固物</a:t>
            </a:r>
          </a:p>
          <a:p>
            <a:pPr lvl="1"/>
            <a:r>
              <a:rPr lang="zh-CN" altLang="en-US" dirty="0" smtClean="0"/>
              <a:t>正常脑脊液放置24h不形成薄膜,无凝块和沉淀</a:t>
            </a:r>
          </a:p>
          <a:p>
            <a:pPr lvl="1"/>
            <a:r>
              <a:rPr lang="zh-CN" altLang="en-US" dirty="0" smtClean="0"/>
              <a:t>结核性脑膜炎时，脑脊液放置12～24h后，可见液面形成纤细的网状薄膜</a:t>
            </a:r>
          </a:p>
          <a:p>
            <a:pPr lvl="1"/>
            <a:r>
              <a:rPr lang="zh-CN" altLang="en-US" dirty="0" smtClean="0"/>
              <a:t>急性化脓性脑膜炎时，脑脊液静置1～2h后即可出现凝块或沉淀</a:t>
            </a:r>
          </a:p>
          <a:p>
            <a:pPr lvl="1"/>
            <a:r>
              <a:rPr lang="zh-CN" altLang="en-US" dirty="0" smtClean="0"/>
              <a:t>蛛网膜下腔阻塞时，脑脊液因蛋白质含量显著增高，常呈黄色胶冻状</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407682144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脑脊液一般检查</a:t>
            </a:r>
          </a:p>
        </p:txBody>
      </p:sp>
      <p:sp>
        <p:nvSpPr>
          <p:cNvPr id="3" name="内容占位符 2"/>
          <p:cNvSpPr>
            <a:spLocks noGrp="1"/>
          </p:cNvSpPr>
          <p:nvPr>
            <p:ph idx="1"/>
          </p:nvPr>
        </p:nvSpPr>
        <p:spPr/>
        <p:txBody>
          <a:bodyPr/>
          <a:lstStyle/>
          <a:p>
            <a:pPr marL="0" indent="0">
              <a:buNone/>
            </a:pPr>
            <a:r>
              <a:rPr lang="zh-CN" altLang="en-US" dirty="0" smtClean="0"/>
              <a:t>三、化学检查</a:t>
            </a:r>
            <a:endParaRPr lang="en-US" altLang="zh-CN" dirty="0" smtClean="0"/>
          </a:p>
          <a:p>
            <a:r>
              <a:rPr lang="zh-CN" altLang="en-US" sz="2800" dirty="0" smtClean="0"/>
              <a:t>蛋白质测定</a:t>
            </a:r>
          </a:p>
          <a:p>
            <a:pPr>
              <a:buNone/>
            </a:pPr>
            <a:r>
              <a:rPr lang="zh-CN" altLang="en-US" sz="2800" dirty="0" smtClean="0"/>
              <a:t>【参考区间】</a:t>
            </a:r>
          </a:p>
          <a:p>
            <a:pPr lvl="1"/>
            <a:r>
              <a:rPr lang="zh-CN" altLang="en-US" sz="2400" dirty="0" smtClean="0"/>
              <a:t>脑脊液中蛋白质的参考区间因年龄和标本来源不同而有差异</a:t>
            </a:r>
            <a:endParaRPr lang="en-US" altLang="zh-CN" sz="2400" dirty="0" smtClean="0"/>
          </a:p>
          <a:p>
            <a:pPr lvl="2"/>
            <a:r>
              <a:rPr lang="zh-CN" altLang="en-US" sz="2400" dirty="0" smtClean="0"/>
              <a:t>成人</a:t>
            </a:r>
            <a:endParaRPr lang="en-US" altLang="zh-CN" sz="2400" dirty="0" smtClean="0"/>
          </a:p>
          <a:p>
            <a:pPr lvl="3"/>
            <a:r>
              <a:rPr lang="zh-CN" altLang="en-US" sz="2400" dirty="0" smtClean="0"/>
              <a:t>腰池的蛋白质为0.20～0.45g/L</a:t>
            </a:r>
            <a:endParaRPr lang="en-US" altLang="zh-CN" sz="2400" dirty="0" smtClean="0"/>
          </a:p>
          <a:p>
            <a:pPr lvl="3"/>
            <a:r>
              <a:rPr lang="zh-CN" altLang="en-US" sz="2400" dirty="0" smtClean="0"/>
              <a:t>小脑延髓池内蛋白质为0.10～0.25g/L</a:t>
            </a:r>
            <a:endParaRPr lang="en-US" altLang="zh-CN" sz="2400" dirty="0" smtClean="0"/>
          </a:p>
          <a:p>
            <a:pPr lvl="3"/>
            <a:r>
              <a:rPr lang="zh-CN" altLang="en-US" sz="2400" dirty="0" smtClean="0"/>
              <a:t>脑室内蛋白质为0.05～0.15g/L</a:t>
            </a:r>
            <a:endParaRPr lang="en-US" altLang="zh-CN" sz="2400" dirty="0" smtClean="0"/>
          </a:p>
          <a:p>
            <a:pPr lvl="2"/>
            <a:r>
              <a:rPr lang="zh-CN" altLang="en-US" sz="2400" dirty="0" smtClean="0"/>
              <a:t>新生儿因血脑屏障尚不完善，蛋白质含量相对较高</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55951241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脑脊液一般检查</a:t>
            </a:r>
          </a:p>
        </p:txBody>
      </p:sp>
      <p:sp>
        <p:nvSpPr>
          <p:cNvPr id="3" name="内容占位符 2"/>
          <p:cNvSpPr>
            <a:spLocks noGrp="1"/>
          </p:cNvSpPr>
          <p:nvPr>
            <p:ph idx="1"/>
          </p:nvPr>
        </p:nvSpPr>
        <p:spPr/>
        <p:txBody>
          <a:bodyPr/>
          <a:lstStyle/>
          <a:p>
            <a:pPr>
              <a:buNone/>
            </a:pPr>
            <a:r>
              <a:rPr lang="zh-CN" altLang="en-US" dirty="0" smtClean="0"/>
              <a:t>【临床意义】</a:t>
            </a:r>
          </a:p>
          <a:p>
            <a:pPr lvl="1">
              <a:buNone/>
            </a:pPr>
            <a:r>
              <a:rPr lang="zh-CN" altLang="en-US" dirty="0" smtClean="0"/>
              <a:t>①中枢神经系统炎症</a:t>
            </a:r>
            <a:endParaRPr lang="en-US" altLang="zh-CN" dirty="0" smtClean="0"/>
          </a:p>
          <a:p>
            <a:pPr lvl="2"/>
            <a:r>
              <a:rPr lang="zh-CN" altLang="en-US" dirty="0" smtClean="0"/>
              <a:t>化脓性脑膜炎时明显增加，严重者定性++++以上，定量可达5～10g/L</a:t>
            </a:r>
            <a:endParaRPr lang="en-US" altLang="zh-CN" dirty="0" smtClean="0"/>
          </a:p>
          <a:p>
            <a:pPr lvl="2"/>
            <a:r>
              <a:rPr lang="zh-CN" altLang="en-US" dirty="0" smtClean="0"/>
              <a:t>结核性脑膜炎时中度增加，定量常为2～3g/L</a:t>
            </a:r>
            <a:endParaRPr lang="en-US" altLang="zh-CN" dirty="0" smtClean="0"/>
          </a:p>
          <a:p>
            <a:pPr lvl="2"/>
            <a:r>
              <a:rPr lang="zh-CN" altLang="en-US" dirty="0" smtClean="0"/>
              <a:t>病毒性脑膜炎时仅轻度增加</a:t>
            </a:r>
          </a:p>
          <a:p>
            <a:pPr lvl="1">
              <a:buNone/>
            </a:pPr>
            <a:r>
              <a:rPr lang="zh-CN" altLang="en-US" dirty="0" smtClean="0"/>
              <a:t>②脑或蛛网膜下腔出血时轻度增加</a:t>
            </a:r>
          </a:p>
          <a:p>
            <a:pPr lvl="1">
              <a:buNone/>
            </a:pPr>
            <a:r>
              <a:rPr lang="zh-CN" altLang="en-US" dirty="0" smtClean="0"/>
              <a:t>③椎管内梗阻,如脊髓肿瘤、蛛网膜下腔黏连、神经根病变和引起脑脊液循环梗阻时显著增加</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88054105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脑脊液一般检查</a:t>
            </a:r>
          </a:p>
        </p:txBody>
      </p:sp>
      <p:sp>
        <p:nvSpPr>
          <p:cNvPr id="3" name="内容占位符 2"/>
          <p:cNvSpPr>
            <a:spLocks noGrp="1"/>
          </p:cNvSpPr>
          <p:nvPr>
            <p:ph idx="1"/>
          </p:nvPr>
        </p:nvSpPr>
        <p:spPr/>
        <p:txBody>
          <a:bodyPr/>
          <a:lstStyle/>
          <a:p>
            <a:pPr marL="0" indent="0">
              <a:buNone/>
            </a:pPr>
            <a:r>
              <a:rPr lang="zh-CN" altLang="en-US" dirty="0" smtClean="0"/>
              <a:t>（二）葡萄糖测定　</a:t>
            </a:r>
          </a:p>
          <a:p>
            <a:pPr>
              <a:buNone/>
            </a:pPr>
            <a:r>
              <a:rPr lang="zh-CN" altLang="en-US" dirty="0" smtClean="0"/>
              <a:t>【参考区间】</a:t>
            </a:r>
            <a:endParaRPr lang="en-US" altLang="zh-CN" dirty="0" smtClean="0"/>
          </a:p>
          <a:p>
            <a:pPr lvl="1"/>
            <a:r>
              <a:rPr lang="zh-CN" altLang="en-US" dirty="0" smtClean="0"/>
              <a:t>2.5～4.5mmol/L（腰池）</a:t>
            </a:r>
          </a:p>
          <a:p>
            <a:pPr>
              <a:buNone/>
            </a:pPr>
            <a:r>
              <a:rPr lang="zh-CN" altLang="en-US" dirty="0" smtClean="0"/>
              <a:t>【临床意义】</a:t>
            </a:r>
          </a:p>
          <a:p>
            <a:pPr lvl="1"/>
            <a:r>
              <a:rPr lang="zh-CN" altLang="en-US" dirty="0" smtClean="0"/>
              <a:t>中枢神经系统受细菌或真菌感染时，脑脊液中葡萄糖降低，尤以化脓性脑膜炎时最为显著</a:t>
            </a:r>
          </a:p>
          <a:p>
            <a:pPr lvl="1"/>
            <a:r>
              <a:rPr lang="zh-CN" altLang="en-US" dirty="0" smtClean="0"/>
              <a:t>结核性脑膜炎、隐球菌性脑膜炎的脑脊液中葡萄糖亦可轻度降低</a:t>
            </a:r>
          </a:p>
          <a:p>
            <a:pPr lvl="1"/>
            <a:r>
              <a:rPr lang="zh-CN" altLang="en-US" dirty="0" smtClean="0"/>
              <a:t>病毒性脑膜炎、脑脓肿等其他中枢神经系统疾病时，多无显著变化</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75478531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脑脊液一般检查</a:t>
            </a:r>
          </a:p>
        </p:txBody>
      </p:sp>
      <p:sp>
        <p:nvSpPr>
          <p:cNvPr id="3" name="内容占位符 2"/>
          <p:cNvSpPr>
            <a:spLocks noGrp="1"/>
          </p:cNvSpPr>
          <p:nvPr>
            <p:ph idx="1"/>
          </p:nvPr>
        </p:nvSpPr>
        <p:spPr/>
        <p:txBody>
          <a:bodyPr/>
          <a:lstStyle/>
          <a:p>
            <a:pPr marL="0" indent="0">
              <a:buNone/>
            </a:pPr>
            <a:r>
              <a:rPr lang="zh-CN" altLang="en-US" dirty="0" smtClean="0"/>
              <a:t>（三）氯化物测定　</a:t>
            </a:r>
          </a:p>
          <a:p>
            <a:pPr>
              <a:buNone/>
            </a:pPr>
            <a:r>
              <a:rPr lang="zh-CN" altLang="en-US" dirty="0" smtClean="0"/>
              <a:t>【参考区间】</a:t>
            </a:r>
            <a:endParaRPr lang="en-US" altLang="zh-CN" dirty="0" smtClean="0"/>
          </a:p>
          <a:p>
            <a:pPr lvl="1"/>
            <a:r>
              <a:rPr lang="zh-CN" altLang="en-US" dirty="0" smtClean="0"/>
              <a:t>120～130mmol/L（腰池）</a:t>
            </a:r>
          </a:p>
          <a:p>
            <a:pPr>
              <a:buNone/>
            </a:pPr>
            <a:r>
              <a:rPr lang="zh-CN" altLang="en-US" dirty="0" smtClean="0"/>
              <a:t>【临床意义】</a:t>
            </a:r>
          </a:p>
          <a:p>
            <a:pPr lvl="1">
              <a:buNone/>
            </a:pPr>
            <a:r>
              <a:rPr lang="zh-CN" altLang="en-US" dirty="0" smtClean="0"/>
              <a:t>1．细菌性脑膜炎时氯化物减少，尤以结核性脑膜炎时降低明显</a:t>
            </a:r>
            <a:endParaRPr lang="en-US" altLang="zh-CN" dirty="0" smtClean="0"/>
          </a:p>
          <a:p>
            <a:pPr lvl="1">
              <a:buNone/>
            </a:pPr>
            <a:r>
              <a:rPr dirty="0"/>
              <a:t>2．</a:t>
            </a:r>
            <a:r>
              <a:rPr lang="zh-CN" altLang="en-US" dirty="0" smtClean="0"/>
              <a:t>病毒性脑膜炎、脑脓肿等无显著变化</a:t>
            </a:r>
          </a:p>
          <a:p>
            <a:pPr lvl="1">
              <a:buNone/>
            </a:pPr>
            <a:r>
              <a:rPr lang="en-US" altLang="zh-CN" dirty="0" smtClean="0"/>
              <a:t>3</a:t>
            </a:r>
            <a:r>
              <a:rPr dirty="0" smtClean="0"/>
              <a:t>．</a:t>
            </a:r>
            <a:r>
              <a:rPr lang="zh-CN" altLang="en-US" dirty="0" smtClean="0"/>
              <a:t>其他非中枢神经系统疾病，如呕吐、脱水、腹泻等大量丢失氯化物情况造成血氯减低时，脑脊液氯化物也可减少</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23973280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脑脊液一般检查</a:t>
            </a:r>
          </a:p>
        </p:txBody>
      </p:sp>
      <p:sp>
        <p:nvSpPr>
          <p:cNvPr id="3" name="内容占位符 2"/>
          <p:cNvSpPr>
            <a:spLocks noGrp="1"/>
          </p:cNvSpPr>
          <p:nvPr>
            <p:ph idx="1"/>
          </p:nvPr>
        </p:nvSpPr>
        <p:spPr/>
        <p:txBody>
          <a:bodyPr/>
          <a:lstStyle/>
          <a:p>
            <a:pPr>
              <a:buNone/>
            </a:pPr>
            <a:r>
              <a:rPr lang="zh-CN" altLang="en-US" dirty="0" smtClean="0"/>
              <a:t>四、显微镜检查</a:t>
            </a:r>
            <a:endParaRPr lang="en-US" altLang="zh-CN" dirty="0" smtClean="0"/>
          </a:p>
          <a:p>
            <a:pPr>
              <a:buNone/>
            </a:pPr>
            <a:r>
              <a:rPr lang="zh-CN" altLang="en-US" dirty="0" smtClean="0"/>
              <a:t>【参考区间】</a:t>
            </a:r>
          </a:p>
          <a:p>
            <a:pPr lvl="1"/>
            <a:r>
              <a:rPr lang="zh-CN" altLang="en-US" dirty="0" smtClean="0"/>
              <a:t>正常脑脊液中无RBC</a:t>
            </a:r>
          </a:p>
          <a:p>
            <a:pPr lvl="1"/>
            <a:r>
              <a:rPr lang="zh-CN" altLang="en-US" dirty="0" smtClean="0"/>
              <a:t>仅有少量WBC</a:t>
            </a:r>
            <a:endParaRPr lang="en-US" altLang="zh-CN" dirty="0" smtClean="0"/>
          </a:p>
          <a:p>
            <a:pPr lvl="2"/>
            <a:r>
              <a:rPr lang="zh-CN" altLang="en-US" dirty="0" smtClean="0"/>
              <a:t>成年人：（0～8）×10</a:t>
            </a:r>
            <a:r>
              <a:rPr lang="zh-CN" altLang="en-US" baseline="30000" dirty="0" smtClean="0"/>
              <a:t>6</a:t>
            </a:r>
            <a:r>
              <a:rPr lang="zh-CN" altLang="en-US" dirty="0" smtClean="0"/>
              <a:t>/L</a:t>
            </a:r>
          </a:p>
          <a:p>
            <a:pPr lvl="2"/>
            <a:r>
              <a:rPr lang="zh-CN" altLang="en-US" dirty="0" smtClean="0"/>
              <a:t>儿童：（0～15）×10</a:t>
            </a:r>
            <a:r>
              <a:rPr baseline="30000" dirty="0"/>
              <a:t>6</a:t>
            </a:r>
            <a:r>
              <a:rPr lang="zh-CN" altLang="en-US" dirty="0" smtClean="0"/>
              <a:t>/L</a:t>
            </a:r>
          </a:p>
          <a:p>
            <a:pPr lvl="1"/>
            <a:r>
              <a:rPr lang="zh-CN" altLang="en-US" dirty="0" smtClean="0"/>
              <a:t>细胞分类</a:t>
            </a:r>
            <a:endParaRPr lang="en-US" altLang="zh-CN" dirty="0" smtClean="0"/>
          </a:p>
          <a:p>
            <a:pPr lvl="2"/>
            <a:r>
              <a:rPr lang="zh-CN" altLang="en-US" dirty="0" smtClean="0"/>
              <a:t>多为淋巴细胞和单核细胞，两者之比约7:3</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53301975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脑脊液一般检查</a:t>
            </a:r>
          </a:p>
        </p:txBody>
      </p:sp>
      <p:sp>
        <p:nvSpPr>
          <p:cNvPr id="3" name="内容占位符 2"/>
          <p:cNvSpPr>
            <a:spLocks noGrp="1"/>
          </p:cNvSpPr>
          <p:nvPr>
            <p:ph idx="1"/>
          </p:nvPr>
        </p:nvSpPr>
        <p:spPr/>
        <p:txBody>
          <a:bodyPr/>
          <a:lstStyle/>
          <a:p>
            <a:pPr>
              <a:buNone/>
            </a:pPr>
            <a:r>
              <a:rPr lang="zh-CN" altLang="en-US" dirty="0" smtClean="0"/>
              <a:t>【临床意义】</a:t>
            </a:r>
          </a:p>
          <a:p>
            <a:pPr lvl="1">
              <a:buNone/>
            </a:pPr>
            <a:r>
              <a:rPr lang="zh-CN" altLang="en-US" dirty="0" smtClean="0"/>
              <a:t>1. 化脓性脑膜炎</a:t>
            </a:r>
            <a:endParaRPr lang="en-US" altLang="zh-CN" dirty="0" smtClean="0"/>
          </a:p>
          <a:p>
            <a:pPr lvl="2"/>
            <a:r>
              <a:rPr lang="zh-CN" altLang="en-US" dirty="0" smtClean="0"/>
              <a:t>脑脊液细胞数明显增高，可达数千×10</a:t>
            </a:r>
            <a:r>
              <a:rPr lang="zh-CN" altLang="en-US" baseline="30000" dirty="0" smtClean="0"/>
              <a:t>6</a:t>
            </a:r>
            <a:r>
              <a:rPr lang="zh-CN" altLang="en-US" dirty="0" smtClean="0"/>
              <a:t>/L以上，主要为中性粒细胞</a:t>
            </a:r>
          </a:p>
          <a:p>
            <a:pPr lvl="1">
              <a:buNone/>
            </a:pPr>
            <a:r>
              <a:rPr lang="zh-CN" altLang="en-US" dirty="0" smtClean="0"/>
              <a:t>2. 结核性脑膜炎</a:t>
            </a:r>
            <a:endParaRPr lang="en-US" altLang="zh-CN" dirty="0" smtClean="0"/>
          </a:p>
          <a:p>
            <a:pPr lvl="2"/>
            <a:r>
              <a:rPr lang="zh-CN" altLang="en-US" dirty="0" smtClean="0"/>
              <a:t>脑脊液细胞数增高，但很少超过500×10</a:t>
            </a:r>
            <a:r>
              <a:rPr baseline="30000" dirty="0"/>
              <a:t>6</a:t>
            </a:r>
            <a:r>
              <a:rPr lang="zh-CN" altLang="en-US" dirty="0" smtClean="0"/>
              <a:t>/L</a:t>
            </a:r>
            <a:endParaRPr lang="en-US" altLang="zh-CN" dirty="0" smtClean="0"/>
          </a:p>
          <a:p>
            <a:pPr lvl="2"/>
            <a:r>
              <a:rPr lang="zh-CN" altLang="en-US" dirty="0" smtClean="0"/>
              <a:t>在发病初期以中性粒细胞为主，但很快下降，以后淋巴细胞增多</a:t>
            </a:r>
          </a:p>
          <a:p>
            <a:pPr lvl="1">
              <a:buNone/>
            </a:pPr>
            <a:r>
              <a:rPr lang="zh-CN" altLang="en-US" dirty="0" smtClean="0"/>
              <a:t>3. 病毒性脑炎、脑膜炎</a:t>
            </a:r>
            <a:endParaRPr lang="en-US" altLang="zh-CN" dirty="0" smtClean="0"/>
          </a:p>
          <a:p>
            <a:pPr lvl="2"/>
            <a:r>
              <a:rPr lang="zh-CN" altLang="en-US" dirty="0" smtClean="0"/>
              <a:t>脑脊液细胞数轻度增加，多为数十×10</a:t>
            </a:r>
            <a:r>
              <a:rPr baseline="30000" dirty="0"/>
              <a:t>6</a:t>
            </a:r>
            <a:r>
              <a:rPr lang="zh-CN" altLang="en-US" dirty="0" smtClean="0"/>
              <a:t>/L以下，以淋巴细胞为主</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74765290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脑脊液一般检查</a:t>
            </a:r>
          </a:p>
        </p:txBody>
      </p:sp>
      <p:sp>
        <p:nvSpPr>
          <p:cNvPr id="3" name="内容占位符 2"/>
          <p:cNvSpPr>
            <a:spLocks noGrp="1"/>
          </p:cNvSpPr>
          <p:nvPr>
            <p:ph idx="1"/>
          </p:nvPr>
        </p:nvSpPr>
        <p:spPr>
          <a:xfrm>
            <a:off x="380960" y="1214422"/>
            <a:ext cx="10858058" cy="4876800"/>
          </a:xfrm>
        </p:spPr>
        <p:txBody>
          <a:bodyPr/>
          <a:lstStyle/>
          <a:p>
            <a:pPr lvl="1">
              <a:spcBef>
                <a:spcPts val="300"/>
              </a:spcBef>
              <a:buNone/>
            </a:pPr>
            <a:r>
              <a:rPr lang="zh-CN" altLang="en-US" dirty="0" smtClean="0">
                <a:solidFill>
                  <a:schemeClr val="tx2"/>
                </a:solidFill>
                <a:latin typeface="Times New Roman" pitchFamily="18" charset="0"/>
                <a:ea typeface="宋体" pitchFamily="2" charset="-122"/>
              </a:rPr>
              <a:t> </a:t>
            </a:r>
            <a:r>
              <a:rPr lang="zh-CN" altLang="en-US" dirty="0" smtClean="0"/>
              <a:t>4. 新型隐球菌性脑膜炎</a:t>
            </a:r>
            <a:endParaRPr lang="en-US" altLang="zh-CN" dirty="0" smtClean="0"/>
          </a:p>
          <a:p>
            <a:pPr lvl="2">
              <a:spcBef>
                <a:spcPts val="300"/>
              </a:spcBef>
            </a:pPr>
            <a:r>
              <a:rPr lang="zh-CN" altLang="en-US" dirty="0" smtClean="0"/>
              <a:t>细胞总数增加，可达数百×10</a:t>
            </a:r>
            <a:r>
              <a:rPr lang="zh-CN" altLang="en-US" baseline="30000" dirty="0" smtClean="0"/>
              <a:t>6</a:t>
            </a:r>
            <a:r>
              <a:rPr lang="zh-CN" altLang="en-US" dirty="0" smtClean="0"/>
              <a:t>/L，以淋巴细胞为主</a:t>
            </a:r>
            <a:endParaRPr lang="en-US" altLang="zh-CN" dirty="0" smtClean="0"/>
          </a:p>
          <a:p>
            <a:pPr lvl="1">
              <a:spcBef>
                <a:spcPts val="300"/>
              </a:spcBef>
              <a:buNone/>
            </a:pPr>
            <a:r>
              <a:rPr lang="zh-CN" altLang="en-US" dirty="0" smtClean="0"/>
              <a:t>5. </a:t>
            </a:r>
            <a:r>
              <a:rPr altLang="en-US" dirty="0" smtClean="0"/>
              <a:t>肿瘤</a:t>
            </a:r>
            <a:endParaRPr lang="en-US" altLang="en-US" dirty="0" smtClean="0"/>
          </a:p>
          <a:p>
            <a:pPr lvl="2">
              <a:spcBef>
                <a:spcPts val="300"/>
              </a:spcBef>
            </a:pPr>
            <a:r>
              <a:rPr lang="zh-CN" altLang="en-US" dirty="0" smtClean="0"/>
              <a:t>急性脑膜白血病时</a:t>
            </a:r>
            <a:r>
              <a:rPr altLang="en-US" dirty="0" smtClean="0"/>
              <a:t>，</a:t>
            </a:r>
            <a:r>
              <a:rPr lang="zh-CN" altLang="en-US" dirty="0" smtClean="0"/>
              <a:t>细胞数增加，分类时可见相应的白血病细胞</a:t>
            </a:r>
            <a:endParaRPr lang="en-US" altLang="zh-CN" dirty="0" smtClean="0"/>
          </a:p>
          <a:p>
            <a:pPr lvl="2">
              <a:spcBef>
                <a:spcPts val="300"/>
              </a:spcBef>
            </a:pPr>
            <a:r>
              <a:rPr lang="zh-CN" altLang="en-US" dirty="0" smtClean="0"/>
              <a:t>中枢神经系统肿瘤时，脑脊液中细胞总数正常或稍高，以淋巴细胞为主</a:t>
            </a:r>
          </a:p>
          <a:p>
            <a:pPr lvl="1">
              <a:spcBef>
                <a:spcPts val="300"/>
              </a:spcBef>
              <a:buNone/>
            </a:pPr>
            <a:r>
              <a:rPr lang="zh-CN" altLang="en-US" dirty="0" smtClean="0"/>
              <a:t>6. 脑及蛛网膜下腔出血</a:t>
            </a:r>
            <a:endParaRPr lang="en-US" altLang="zh-CN" dirty="0" smtClean="0"/>
          </a:p>
          <a:p>
            <a:pPr lvl="2">
              <a:spcBef>
                <a:spcPts val="300"/>
              </a:spcBef>
            </a:pPr>
            <a:r>
              <a:rPr lang="zh-CN" altLang="en-US" dirty="0" smtClean="0"/>
              <a:t>为血性脑脊液，可见外周血中的WBC，以中性粒细胞为主</a:t>
            </a:r>
            <a:endParaRPr lang="en-US" altLang="zh-CN" dirty="0" smtClean="0"/>
          </a:p>
          <a:p>
            <a:pPr lvl="1">
              <a:spcBef>
                <a:spcPts val="300"/>
              </a:spcBef>
              <a:buNone/>
            </a:pPr>
            <a:r>
              <a:rPr lang="zh-CN" altLang="en-US" dirty="0" smtClean="0"/>
              <a:t>7. 寄生虫性脑病</a:t>
            </a:r>
            <a:endParaRPr lang="en-US" altLang="en-US" dirty="0" smtClean="0"/>
          </a:p>
          <a:p>
            <a:pPr lvl="2">
              <a:spcBef>
                <a:spcPts val="300"/>
              </a:spcBef>
              <a:buClr>
                <a:srgbClr val="046CA6"/>
              </a:buClr>
            </a:pPr>
            <a:r>
              <a:rPr lang="zh-CN" altLang="en-US" dirty="0" smtClean="0"/>
              <a:t>可见嗜酸性粒细胞增多</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25809975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脑脊液一般检查</a:t>
            </a:r>
          </a:p>
        </p:txBody>
      </p:sp>
      <p:sp>
        <p:nvSpPr>
          <p:cNvPr id="3" name="内容占位符 2"/>
          <p:cNvSpPr>
            <a:spLocks noGrp="1"/>
          </p:cNvSpPr>
          <p:nvPr>
            <p:ph idx="1"/>
          </p:nvPr>
        </p:nvSpPr>
        <p:spPr/>
        <p:txBody>
          <a:bodyPr/>
          <a:lstStyle/>
          <a:p>
            <a:pPr marL="0" indent="0">
              <a:buNone/>
            </a:pPr>
            <a:r>
              <a:rPr lang="zh-CN" altLang="en-US" dirty="0" smtClean="0"/>
              <a:t>五、细菌学检查</a:t>
            </a:r>
            <a:endParaRPr lang="en-US" altLang="zh-CN" dirty="0" smtClean="0"/>
          </a:p>
          <a:p>
            <a:r>
              <a:rPr lang="zh-CN" altLang="en-US" sz="2800" dirty="0" smtClean="0"/>
              <a:t>将脑脊液直接涂片或离心沉淀后取沉淀物涂片</a:t>
            </a:r>
          </a:p>
          <a:p>
            <a:pPr lvl="1"/>
            <a:r>
              <a:rPr lang="zh-CN" altLang="en-US" sz="2400" dirty="0" smtClean="0"/>
              <a:t>经革兰氏染色后显微镜检查</a:t>
            </a:r>
          </a:p>
          <a:p>
            <a:pPr lvl="1"/>
            <a:r>
              <a:rPr lang="zh-CN" altLang="en-US" sz="2400" dirty="0" smtClean="0"/>
              <a:t>经抗酸染色查找结核杆菌</a:t>
            </a:r>
          </a:p>
          <a:p>
            <a:pPr lvl="1"/>
            <a:r>
              <a:rPr lang="zh-CN" altLang="en-US" sz="2400" dirty="0" smtClean="0"/>
              <a:t>用墨汁染色查找隐球菌</a:t>
            </a:r>
          </a:p>
          <a:p>
            <a:r>
              <a:rPr lang="zh-CN" altLang="en-US" sz="2800" dirty="0" smtClean="0"/>
              <a:t>还可用培养法检查</a:t>
            </a:r>
            <a:r>
              <a:rPr lang="zh-CN" altLang="en-US" sz="2800" dirty="0" smtClean="0">
                <a:solidFill>
                  <a:schemeClr val="tx2"/>
                </a:solidFill>
                <a:latin typeface="Times New Roman" pitchFamily="18" charset="0"/>
                <a:cs typeface="Times New Roman" pitchFamily="18" charset="0"/>
              </a:rPr>
              <a:t>　　　</a:t>
            </a:r>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8265597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概  述</a:t>
            </a:r>
          </a:p>
        </p:txBody>
      </p:sp>
      <p:sp>
        <p:nvSpPr>
          <p:cNvPr id="3" name="内容占位符 2"/>
          <p:cNvSpPr>
            <a:spLocks noGrp="1"/>
          </p:cNvSpPr>
          <p:nvPr>
            <p:ph idx="1"/>
          </p:nvPr>
        </p:nvSpPr>
        <p:spPr>
          <a:xfrm>
            <a:off x="190500" y="1318594"/>
            <a:ext cx="11480800" cy="4876800"/>
          </a:xfrm>
        </p:spPr>
        <p:txBody>
          <a:bodyPr/>
          <a:lstStyle/>
          <a:p>
            <a:pPr marL="457200" lvl="1" indent="0">
              <a:buNone/>
            </a:pPr>
            <a:r>
              <a:rPr lang="zh-CN" altLang="en-US" sz="2600" dirty="0" smtClean="0"/>
              <a:t>（二）生活因素对检验结果的影响</a:t>
            </a:r>
            <a:endParaRPr lang="en-US" altLang="zh-CN" sz="2600" dirty="0"/>
          </a:p>
          <a:p>
            <a:pPr lvl="2"/>
            <a:r>
              <a:rPr lang="zh-CN" altLang="en-US" sz="2200" dirty="0"/>
              <a:t>饮食</a:t>
            </a:r>
            <a:endParaRPr lang="en-US" altLang="zh-CN" sz="2200" dirty="0"/>
          </a:p>
          <a:p>
            <a:pPr lvl="3"/>
            <a:r>
              <a:rPr lang="zh-CN" altLang="en-US" sz="2400" dirty="0"/>
              <a:t>一般临床化学检查要求空腹</a:t>
            </a:r>
            <a:r>
              <a:rPr altLang="en-US" sz="2400" dirty="0"/>
              <a:t>（</a:t>
            </a:r>
            <a:r>
              <a:rPr lang="zh-CN" altLang="en-US" sz="2400" dirty="0"/>
              <a:t>禁食至少8h后</a:t>
            </a:r>
            <a:r>
              <a:rPr sz="2400" dirty="0"/>
              <a:t>）</a:t>
            </a:r>
            <a:r>
              <a:rPr lang="zh-CN" altLang="en-US" sz="2400" dirty="0"/>
              <a:t>采血</a:t>
            </a:r>
          </a:p>
          <a:p>
            <a:pPr lvl="2"/>
            <a:r>
              <a:rPr lang="zh-CN" altLang="en-US" sz="2200" dirty="0"/>
              <a:t>饮酒</a:t>
            </a:r>
            <a:endParaRPr lang="en-US" altLang="zh-CN" sz="2200" dirty="0"/>
          </a:p>
          <a:p>
            <a:pPr lvl="3"/>
            <a:r>
              <a:rPr lang="zh-CN" altLang="en-US" sz="2400" dirty="0"/>
              <a:t>饮酒后2～4h血糖降低，乳酸升高，严重者导致代谢性酸中毒</a:t>
            </a:r>
            <a:endParaRPr lang="en-US" altLang="zh-CN" sz="2400" dirty="0"/>
          </a:p>
          <a:p>
            <a:pPr lvl="3"/>
            <a:r>
              <a:rPr lang="zh-CN" altLang="en-US" sz="2400" dirty="0"/>
              <a:t>大量饮酒还可改变血脂水平</a:t>
            </a:r>
            <a:endParaRPr lang="en-US" altLang="zh-CN" sz="2400" dirty="0"/>
          </a:p>
          <a:p>
            <a:pPr lvl="2"/>
            <a:r>
              <a:rPr sz="2200" dirty="0"/>
              <a:t>吸烟</a:t>
            </a:r>
            <a:endParaRPr lang="en-US" sz="2200" dirty="0"/>
          </a:p>
          <a:p>
            <a:pPr lvl="3"/>
            <a:r>
              <a:rPr sz="2400" dirty="0" err="1" smtClean="0"/>
              <a:t>长期吸烟者血中碳氧血红蛋白浓度升高</a:t>
            </a:r>
            <a:endParaRPr lang="en-US" sz="2400" dirty="0"/>
          </a:p>
          <a:p>
            <a:pPr lvl="3"/>
            <a:r>
              <a:rPr sz="2400" dirty="0"/>
              <a:t>吸烟者平均白细胞计数可高于非吸烟者30</a:t>
            </a:r>
            <a:r>
              <a:rPr sz="2400" dirty="0" smtClean="0"/>
              <a:t>%</a:t>
            </a:r>
            <a:endParaRPr lang="en-US" sz="2400" dirty="0"/>
          </a:p>
          <a:p>
            <a:pPr lvl="3"/>
            <a:r>
              <a:rPr sz="2400" dirty="0"/>
              <a:t>吸烟者可使生长激素、皮质醇、肾上腺素、癌胚抗原等水平升高</a:t>
            </a:r>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47304343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第六节  浆膜腔积液检查</a:t>
            </a:r>
            <a:endParaRPr lang="zh-CN" altLang="en-US" dirty="0"/>
          </a:p>
        </p:txBody>
      </p:sp>
      <p:sp>
        <p:nvSpPr>
          <p:cNvPr id="3" name="内容占位符 2"/>
          <p:cNvSpPr>
            <a:spLocks noGrp="1"/>
          </p:cNvSpPr>
          <p:nvPr>
            <p:ph idx="1"/>
          </p:nvPr>
        </p:nvSpPr>
        <p:spPr>
          <a:xfrm>
            <a:off x="380960" y="1214422"/>
            <a:ext cx="10325622" cy="4876800"/>
          </a:xfrm>
        </p:spPr>
        <p:txBody>
          <a:bodyPr/>
          <a:lstStyle/>
          <a:p>
            <a:r>
              <a:rPr lang="zh-CN" altLang="en-US" sz="2800" dirty="0" smtClean="0"/>
              <a:t>胸腔、腹腔、心包腔及关节腔统称为</a:t>
            </a:r>
            <a:r>
              <a:rPr lang="zh-CN" altLang="en-US" sz="2800" dirty="0" smtClean="0">
                <a:solidFill>
                  <a:srgbClr val="FF0000"/>
                </a:solidFill>
              </a:rPr>
              <a:t>浆膜腔</a:t>
            </a:r>
          </a:p>
          <a:p>
            <a:r>
              <a:rPr lang="zh-CN" altLang="en-US" sz="2800" dirty="0" smtClean="0"/>
              <a:t>生理状态下，浆膜腔有少量液体，主要起润滑作用</a:t>
            </a:r>
          </a:p>
          <a:p>
            <a:r>
              <a:rPr lang="zh-CN" altLang="en-US" sz="2800" dirty="0" smtClean="0"/>
              <a:t>病理状态下，腔内液体贮留形成浆膜腔积液</a:t>
            </a:r>
            <a:endParaRPr lang="en-US" altLang="zh-CN" sz="2800" dirty="0" smtClean="0"/>
          </a:p>
          <a:p>
            <a:pPr lvl="1"/>
            <a:r>
              <a:rPr altLang="en-US" dirty="0" smtClean="0"/>
              <a:t>根据</a:t>
            </a:r>
            <a:r>
              <a:rPr lang="zh-CN" altLang="en-US" dirty="0" smtClean="0"/>
              <a:t>部位不同</a:t>
            </a:r>
            <a:r>
              <a:rPr altLang="en-US" dirty="0"/>
              <a:t>：</a:t>
            </a:r>
            <a:r>
              <a:rPr lang="zh-CN" altLang="en-US" dirty="0" smtClean="0"/>
              <a:t>胸腔积液</a:t>
            </a:r>
            <a:r>
              <a:rPr lang="zh-CN" altLang="en-US" dirty="0" smtClean="0">
                <a:solidFill>
                  <a:schemeClr val="tx2"/>
                </a:solidFill>
              </a:rPr>
              <a:t>（</a:t>
            </a:r>
            <a:r>
              <a:rPr lang="zh-CN" altLang="en-US" u="sng" dirty="0" smtClean="0">
                <a:solidFill>
                  <a:srgbClr val="FE230C"/>
                </a:solidFill>
              </a:rPr>
              <a:t>胸水</a:t>
            </a:r>
            <a:r>
              <a:rPr lang="zh-CN" altLang="en-US" dirty="0" smtClean="0">
                <a:solidFill>
                  <a:schemeClr val="tx2"/>
                </a:solidFill>
              </a:rPr>
              <a:t>）</a:t>
            </a:r>
            <a:r>
              <a:rPr lang="zh-CN" altLang="en-US" dirty="0" smtClean="0"/>
              <a:t>、腹腔积液</a:t>
            </a:r>
            <a:r>
              <a:rPr lang="zh-CN" altLang="en-US" dirty="0" smtClean="0">
                <a:solidFill>
                  <a:schemeClr val="tx2"/>
                </a:solidFill>
              </a:rPr>
              <a:t>（</a:t>
            </a:r>
            <a:r>
              <a:rPr lang="zh-CN" altLang="en-US" u="sng" dirty="0" smtClean="0">
                <a:solidFill>
                  <a:srgbClr val="FE230C"/>
                </a:solidFill>
              </a:rPr>
              <a:t>腹水</a:t>
            </a:r>
            <a:r>
              <a:rPr lang="zh-CN" altLang="en-US" dirty="0" smtClean="0">
                <a:solidFill>
                  <a:schemeClr val="tx2"/>
                </a:solidFill>
              </a:rPr>
              <a:t>）</a:t>
            </a:r>
            <a:r>
              <a:rPr lang="zh-CN" altLang="en-US" dirty="0" smtClean="0"/>
              <a:t>及心包积液等</a:t>
            </a:r>
          </a:p>
          <a:p>
            <a:pPr lvl="1"/>
            <a:r>
              <a:rPr lang="zh-CN" altLang="en-US" dirty="0" smtClean="0"/>
              <a:t>按积液的性质分为</a:t>
            </a:r>
            <a:r>
              <a:rPr lang="zh-CN" altLang="en-US" u="sng" dirty="0" smtClean="0">
                <a:solidFill>
                  <a:srgbClr val="FE230C"/>
                </a:solidFill>
              </a:rPr>
              <a:t>漏出液</a:t>
            </a:r>
            <a:r>
              <a:rPr lang="zh-CN" altLang="en-US" dirty="0" smtClean="0">
                <a:solidFill>
                  <a:schemeClr val="tx2"/>
                </a:solidFill>
              </a:rPr>
              <a:t>和</a:t>
            </a:r>
            <a:r>
              <a:rPr lang="zh-CN" altLang="en-US" u="sng" dirty="0" smtClean="0">
                <a:solidFill>
                  <a:srgbClr val="FE230C"/>
                </a:solidFill>
              </a:rPr>
              <a:t>渗出液</a:t>
            </a:r>
            <a:r>
              <a:rPr lang="zh-CN" altLang="en-US" dirty="0" smtClean="0"/>
              <a:t>两大类</a:t>
            </a:r>
            <a:endParaRPr lang="en-US" altLang="zh-CN" dirty="0" smtClean="0"/>
          </a:p>
          <a:p>
            <a:pPr lvl="2"/>
            <a:r>
              <a:rPr lang="zh-CN" altLang="en-US" dirty="0" smtClean="0"/>
              <a:t>通过积液检查，区分积液性质，有助于对疾病的诊断和治疗</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80513924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浆膜腔积液检查</a:t>
            </a:r>
          </a:p>
        </p:txBody>
      </p:sp>
      <p:sp>
        <p:nvSpPr>
          <p:cNvPr id="3" name="内容占位符 2"/>
          <p:cNvSpPr>
            <a:spLocks noGrp="1"/>
          </p:cNvSpPr>
          <p:nvPr>
            <p:ph idx="1"/>
          </p:nvPr>
        </p:nvSpPr>
        <p:spPr/>
        <p:txBody>
          <a:bodyPr/>
          <a:lstStyle/>
          <a:p>
            <a:pPr marL="0" indent="0">
              <a:buNone/>
            </a:pPr>
            <a:r>
              <a:rPr lang="zh-CN" altLang="en-US" dirty="0" smtClean="0"/>
              <a:t>一、浆膜腔积液的采集</a:t>
            </a:r>
            <a:endParaRPr lang="en-US" altLang="zh-CN" dirty="0" smtClean="0"/>
          </a:p>
          <a:p>
            <a:pPr lvl="1"/>
            <a:r>
              <a:rPr lang="zh-CN" altLang="en-US" dirty="0" smtClean="0"/>
              <a:t>通过浆膜腔穿刺获得</a:t>
            </a:r>
          </a:p>
          <a:p>
            <a:pPr lvl="1"/>
            <a:r>
              <a:rPr lang="zh-CN" altLang="en-US" dirty="0" smtClean="0"/>
              <a:t>送检标本最好留取中段液体于消毒容器内</a:t>
            </a:r>
          </a:p>
          <a:p>
            <a:pPr lvl="1"/>
            <a:r>
              <a:rPr lang="zh-CN" altLang="en-US" dirty="0" smtClean="0"/>
              <a:t>标本需及时送检，以免细胞变性、破坏或出现凝块而影响结果</a:t>
            </a:r>
          </a:p>
          <a:p>
            <a:pPr lvl="1"/>
            <a:r>
              <a:rPr lang="zh-CN" altLang="en-US" dirty="0" smtClean="0"/>
              <a:t>细胞学检查可用EDTA-K</a:t>
            </a:r>
            <a:r>
              <a:rPr lang="zh-CN" altLang="en-US" baseline="-25000" dirty="0" smtClean="0"/>
              <a:t>2</a:t>
            </a:r>
            <a:r>
              <a:rPr lang="zh-CN" altLang="en-US" dirty="0" smtClean="0"/>
              <a:t>抗凝，生化检查宜用肝素抗凝。另留1管不加任何抗凝剂用以观察标本有无凝固现象</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48907047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浆膜腔积液检查</a:t>
            </a:r>
          </a:p>
        </p:txBody>
      </p:sp>
      <p:sp>
        <p:nvSpPr>
          <p:cNvPr id="3" name="内容占位符 2"/>
          <p:cNvSpPr>
            <a:spLocks noGrp="1"/>
          </p:cNvSpPr>
          <p:nvPr>
            <p:ph idx="1"/>
          </p:nvPr>
        </p:nvSpPr>
        <p:spPr>
          <a:xfrm>
            <a:off x="380960" y="1214422"/>
            <a:ext cx="10337197" cy="4876800"/>
          </a:xfrm>
        </p:spPr>
        <p:txBody>
          <a:bodyPr/>
          <a:lstStyle/>
          <a:p>
            <a:pPr marL="0" indent="0">
              <a:buNone/>
            </a:pPr>
            <a:r>
              <a:rPr lang="zh-CN" altLang="en-US" dirty="0" smtClean="0"/>
              <a:t>二、漏出液与渗出液</a:t>
            </a:r>
            <a:endParaRPr lang="en-US" altLang="zh-CN" dirty="0" smtClean="0"/>
          </a:p>
          <a:p>
            <a:pPr marL="0" indent="0">
              <a:buNone/>
            </a:pPr>
            <a:r>
              <a:rPr lang="zh-CN" altLang="en-US" sz="2800" dirty="0" smtClean="0"/>
              <a:t>（一）漏出液</a:t>
            </a:r>
            <a:endParaRPr lang="en-US" altLang="zh-CN" sz="2800" dirty="0" smtClean="0"/>
          </a:p>
          <a:p>
            <a:pPr lvl="1"/>
            <a:r>
              <a:rPr lang="zh-CN" altLang="en-US" sz="2400" dirty="0" smtClean="0"/>
              <a:t>为非炎性积液</a:t>
            </a:r>
            <a:endParaRPr lang="en-US" altLang="zh-CN" sz="2400" dirty="0" smtClean="0"/>
          </a:p>
          <a:p>
            <a:pPr lvl="1"/>
            <a:r>
              <a:rPr lang="zh-CN" altLang="en-US" sz="2400" dirty="0" smtClean="0"/>
              <a:t>形成原因主要有</a:t>
            </a:r>
          </a:p>
          <a:p>
            <a:pPr lvl="2">
              <a:buNone/>
            </a:pPr>
            <a:r>
              <a:rPr lang="zh-CN" altLang="en-US" sz="2400" dirty="0" smtClean="0"/>
              <a:t>①血浆胶体渗透压降低，如晚期肝硬化、肾病综合征、重度营养不良</a:t>
            </a:r>
          </a:p>
          <a:p>
            <a:pPr lvl="2">
              <a:buNone/>
            </a:pPr>
            <a:r>
              <a:rPr lang="zh-CN" altLang="en-US" sz="2400" dirty="0" smtClean="0"/>
              <a:t>②毛细血管内流体静脉压升高，如充血性心力衰竭、晚期肝硬化及静 脉回流受阻等</a:t>
            </a:r>
          </a:p>
          <a:p>
            <a:pPr lvl="2">
              <a:buNone/>
            </a:pPr>
            <a:r>
              <a:rPr lang="zh-CN" altLang="en-US" sz="2400" dirty="0" smtClean="0"/>
              <a:t>③淋巴管阻塞，如丝虫病或肿瘤压迫淋巴管，可出现乳糜样漏出液</a:t>
            </a:r>
            <a:endParaRPr lang="zh-CN" altLang="en-US" dirty="0" smtClean="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33195999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浆膜腔积液检查</a:t>
            </a:r>
          </a:p>
        </p:txBody>
      </p:sp>
      <p:sp>
        <p:nvSpPr>
          <p:cNvPr id="3" name="内容占位符 2"/>
          <p:cNvSpPr>
            <a:spLocks noGrp="1"/>
          </p:cNvSpPr>
          <p:nvPr>
            <p:ph idx="1"/>
          </p:nvPr>
        </p:nvSpPr>
        <p:spPr/>
        <p:txBody>
          <a:bodyPr/>
          <a:lstStyle/>
          <a:p>
            <a:pPr marL="0" indent="0">
              <a:buNone/>
            </a:pPr>
            <a:r>
              <a:rPr lang="zh-CN" altLang="en-US" dirty="0" smtClean="0"/>
              <a:t>（二）渗出液</a:t>
            </a:r>
            <a:endParaRPr lang="en-US" altLang="zh-CN" dirty="0" smtClean="0"/>
          </a:p>
          <a:p>
            <a:pPr lvl="1"/>
            <a:r>
              <a:rPr lang="zh-CN" altLang="en-US" dirty="0" smtClean="0"/>
              <a:t>多为炎性积液</a:t>
            </a:r>
            <a:endParaRPr lang="en-US" altLang="zh-CN" dirty="0" smtClean="0"/>
          </a:p>
          <a:p>
            <a:pPr lvl="1"/>
            <a:r>
              <a:rPr lang="zh-CN" altLang="en-US" dirty="0" smtClean="0"/>
              <a:t>炎症时感染病原微生物的毒素、组织缺氧及炎症介质作用使内皮细胞受损，血管通透性增加，血液中大分子物质渗出血管壁</a:t>
            </a:r>
            <a:endParaRPr lang="en-US" altLang="zh-CN" dirty="0" smtClean="0"/>
          </a:p>
          <a:p>
            <a:pPr lvl="1"/>
            <a:r>
              <a:rPr altLang="en-US" dirty="0" smtClean="0"/>
              <a:t>产生原因</a:t>
            </a:r>
            <a:endParaRPr lang="en-US" altLang="en-US" dirty="0" smtClean="0"/>
          </a:p>
          <a:p>
            <a:pPr lvl="2"/>
            <a:r>
              <a:rPr lang="zh-CN" altLang="en-US" dirty="0" smtClean="0">
                <a:solidFill>
                  <a:srgbClr val="FF0000"/>
                </a:solidFill>
              </a:rPr>
              <a:t>细菌感染</a:t>
            </a:r>
            <a:r>
              <a:rPr lang="zh-CN" altLang="en-US" dirty="0" smtClean="0"/>
              <a:t>是产生渗出液的主要原因</a:t>
            </a:r>
            <a:endParaRPr lang="en-US" altLang="zh-CN" dirty="0" smtClean="0"/>
          </a:p>
          <a:p>
            <a:pPr lvl="2"/>
            <a:r>
              <a:rPr lang="zh-CN" altLang="en-US" dirty="0" smtClean="0"/>
              <a:t>其他</a:t>
            </a:r>
            <a:endParaRPr lang="en-US" altLang="zh-CN" dirty="0" smtClean="0"/>
          </a:p>
          <a:p>
            <a:pPr lvl="3"/>
            <a:r>
              <a:rPr lang="zh-CN" altLang="en-US" dirty="0" smtClean="0"/>
              <a:t>如外伤、血液、胆汁、胰液、胃液等刺激及恶性肿瘤等</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411882216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浆膜腔积液检查</a:t>
            </a:r>
          </a:p>
        </p:txBody>
      </p:sp>
      <p:sp>
        <p:nvSpPr>
          <p:cNvPr id="3" name="内容占位符 2"/>
          <p:cNvSpPr>
            <a:spLocks noGrp="1"/>
          </p:cNvSpPr>
          <p:nvPr>
            <p:ph idx="1"/>
          </p:nvPr>
        </p:nvSpPr>
        <p:spPr/>
        <p:txBody>
          <a:bodyPr/>
          <a:lstStyle/>
          <a:p>
            <a:pPr marL="0" indent="0">
              <a:buNone/>
            </a:pPr>
            <a:r>
              <a:rPr lang="zh-CN" altLang="en-US" dirty="0" smtClean="0"/>
              <a:t>三、一般性状检查</a:t>
            </a:r>
            <a:endParaRPr lang="en-US" altLang="zh-CN" dirty="0" smtClean="0"/>
          </a:p>
          <a:p>
            <a:pPr marL="0" indent="0">
              <a:buNone/>
            </a:pPr>
            <a:r>
              <a:rPr lang="zh-CN" altLang="en-US" sz="2800" dirty="0" smtClean="0"/>
              <a:t>（一）颜色</a:t>
            </a:r>
          </a:p>
          <a:p>
            <a:pPr lvl="1"/>
            <a:r>
              <a:rPr lang="zh-CN" altLang="en-US" sz="2400" dirty="0" smtClean="0"/>
              <a:t>漏出液常为</a:t>
            </a:r>
            <a:r>
              <a:rPr lang="zh-CN" altLang="en-US" sz="2400" dirty="0" smtClean="0">
                <a:solidFill>
                  <a:srgbClr val="FF0000"/>
                </a:solidFill>
              </a:rPr>
              <a:t>淡黄色</a:t>
            </a:r>
            <a:r>
              <a:rPr lang="zh-CN" altLang="en-US" sz="2400" dirty="0" smtClean="0"/>
              <a:t>，渗出液常为</a:t>
            </a:r>
            <a:r>
              <a:rPr lang="zh-CN" altLang="en-US" sz="2400" dirty="0" smtClean="0">
                <a:solidFill>
                  <a:srgbClr val="FF0000"/>
                </a:solidFill>
              </a:rPr>
              <a:t>深黄色</a:t>
            </a:r>
          </a:p>
          <a:p>
            <a:pPr lvl="1"/>
            <a:r>
              <a:rPr lang="zh-CN" altLang="en-US" sz="2400" dirty="0" smtClean="0"/>
              <a:t>恶性肿瘤、结核性胸、腹膜炎、出血性疾病、内脏损伤等时可呈</a:t>
            </a:r>
            <a:r>
              <a:rPr lang="zh-CN" altLang="en-US" sz="2400" dirty="0" smtClean="0">
                <a:solidFill>
                  <a:srgbClr val="FF0000"/>
                </a:solidFill>
              </a:rPr>
              <a:t>红色</a:t>
            </a:r>
            <a:r>
              <a:rPr lang="zh-CN" altLang="en-US" sz="2400" dirty="0" smtClean="0"/>
              <a:t>血性</a:t>
            </a:r>
            <a:endParaRPr lang="en-US" altLang="zh-CN" sz="2400" dirty="0" smtClean="0"/>
          </a:p>
          <a:p>
            <a:pPr lvl="1"/>
            <a:r>
              <a:rPr lang="zh-CN" altLang="en-US" sz="2400" dirty="0" smtClean="0"/>
              <a:t>铜绿假单胞菌感染可呈</a:t>
            </a:r>
            <a:r>
              <a:rPr lang="zh-CN" altLang="en-US" sz="2400" dirty="0" smtClean="0">
                <a:solidFill>
                  <a:srgbClr val="FF0000"/>
                </a:solidFill>
              </a:rPr>
              <a:t>绿色</a:t>
            </a:r>
            <a:endParaRPr lang="en-US" altLang="zh-CN" sz="2400" dirty="0" smtClean="0">
              <a:solidFill>
                <a:srgbClr val="FF0000"/>
              </a:solidFill>
            </a:endParaRPr>
          </a:p>
          <a:p>
            <a:pPr lvl="1"/>
            <a:r>
              <a:rPr lang="zh-CN" altLang="en-US" sz="2400" dirty="0" smtClean="0"/>
              <a:t>化脓性感染时多呈</a:t>
            </a:r>
            <a:r>
              <a:rPr lang="zh-CN" altLang="en-US" sz="2400" dirty="0" smtClean="0">
                <a:solidFill>
                  <a:srgbClr val="FF0000"/>
                </a:solidFill>
              </a:rPr>
              <a:t>黄色</a:t>
            </a:r>
            <a:r>
              <a:rPr lang="zh-CN" altLang="en-US" sz="2400" dirty="0" smtClean="0"/>
              <a:t>脓样</a:t>
            </a:r>
            <a:endParaRPr lang="en-US" altLang="zh-CN" sz="2400" dirty="0" smtClean="0"/>
          </a:p>
          <a:p>
            <a:pPr lvl="1"/>
            <a:r>
              <a:rPr lang="zh-CN" altLang="en-US" sz="2400" dirty="0" smtClean="0"/>
              <a:t>淋巴管阻塞时常为</a:t>
            </a:r>
            <a:r>
              <a:rPr lang="zh-CN" altLang="en-US" sz="2400" dirty="0" smtClean="0">
                <a:solidFill>
                  <a:srgbClr val="FF0000"/>
                </a:solidFill>
              </a:rPr>
              <a:t>乳白色</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47841436"/>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浆膜腔积液检查</a:t>
            </a:r>
          </a:p>
        </p:txBody>
      </p:sp>
      <p:sp>
        <p:nvSpPr>
          <p:cNvPr id="3" name="内容占位符 2"/>
          <p:cNvSpPr>
            <a:spLocks noGrp="1"/>
          </p:cNvSpPr>
          <p:nvPr>
            <p:ph idx="1"/>
          </p:nvPr>
        </p:nvSpPr>
        <p:spPr/>
        <p:txBody>
          <a:bodyPr/>
          <a:lstStyle/>
          <a:p>
            <a:pPr marL="0" indent="0">
              <a:buNone/>
            </a:pPr>
            <a:r>
              <a:rPr lang="zh-CN" altLang="en-US" dirty="0" smtClean="0"/>
              <a:t>（二）透明度</a:t>
            </a:r>
          </a:p>
          <a:p>
            <a:pPr lvl="1"/>
            <a:r>
              <a:rPr lang="zh-CN" altLang="en-US" dirty="0" smtClean="0"/>
              <a:t>漏出液</a:t>
            </a:r>
            <a:endParaRPr lang="en-US" altLang="zh-CN" dirty="0" smtClean="0"/>
          </a:p>
          <a:p>
            <a:pPr lvl="2"/>
            <a:r>
              <a:rPr lang="zh-CN" altLang="en-US" dirty="0" smtClean="0"/>
              <a:t>常为</a:t>
            </a:r>
            <a:r>
              <a:rPr lang="zh-CN" altLang="en-US" dirty="0" smtClean="0">
                <a:solidFill>
                  <a:srgbClr val="FF0000"/>
                </a:solidFill>
              </a:rPr>
              <a:t>清晰透明</a:t>
            </a:r>
            <a:r>
              <a:rPr lang="zh-CN" altLang="en-US" dirty="0" smtClean="0"/>
              <a:t>液体</a:t>
            </a:r>
          </a:p>
          <a:p>
            <a:pPr lvl="1"/>
            <a:r>
              <a:rPr lang="zh-CN" altLang="en-US" dirty="0" smtClean="0"/>
              <a:t>渗出液</a:t>
            </a:r>
            <a:endParaRPr lang="en-US" altLang="zh-CN" dirty="0" smtClean="0"/>
          </a:p>
          <a:p>
            <a:pPr lvl="2"/>
            <a:r>
              <a:rPr lang="zh-CN" altLang="en-US" dirty="0" smtClean="0"/>
              <a:t>因含大量细胞、细菌等呈不同程度的</a:t>
            </a:r>
            <a:r>
              <a:rPr lang="zh-CN" altLang="en-US" dirty="0" smtClean="0">
                <a:solidFill>
                  <a:srgbClr val="FF0000"/>
                </a:solidFill>
              </a:rPr>
              <a:t>浑浊</a:t>
            </a:r>
            <a:endParaRPr lang="zh-CN" altLang="en-US" dirty="0" smtClean="0"/>
          </a:p>
          <a:p>
            <a:pPr lvl="1"/>
            <a:r>
              <a:rPr lang="zh-CN" altLang="en-US" dirty="0" smtClean="0"/>
              <a:t>乳糜液</a:t>
            </a:r>
            <a:endParaRPr lang="en-US" altLang="zh-CN" dirty="0" smtClean="0"/>
          </a:p>
          <a:p>
            <a:pPr lvl="2"/>
            <a:r>
              <a:rPr lang="zh-CN" altLang="en-US" dirty="0" smtClean="0"/>
              <a:t>因含大量脂肪也呈</a:t>
            </a:r>
            <a:r>
              <a:rPr lang="zh-CN" altLang="en-US" dirty="0" smtClean="0">
                <a:solidFill>
                  <a:srgbClr val="FF0000"/>
                </a:solidFill>
              </a:rPr>
              <a:t>浑浊</a:t>
            </a:r>
            <a:r>
              <a:rPr lang="zh-CN" altLang="en-US" dirty="0" smtClean="0"/>
              <a:t>外观</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131464876"/>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浆膜腔积液检查</a:t>
            </a:r>
          </a:p>
        </p:txBody>
      </p:sp>
      <p:sp>
        <p:nvSpPr>
          <p:cNvPr id="3" name="内容占位符 2"/>
          <p:cNvSpPr>
            <a:spLocks noGrp="1"/>
          </p:cNvSpPr>
          <p:nvPr>
            <p:ph idx="1"/>
          </p:nvPr>
        </p:nvSpPr>
        <p:spPr>
          <a:xfrm>
            <a:off x="380960" y="1214422"/>
            <a:ext cx="10719162" cy="4876800"/>
          </a:xfrm>
        </p:spPr>
        <p:txBody>
          <a:bodyPr/>
          <a:lstStyle/>
          <a:p>
            <a:pPr marL="0" indent="0">
              <a:buNone/>
            </a:pPr>
            <a:r>
              <a:rPr lang="zh-CN" altLang="en-US" dirty="0" smtClean="0"/>
              <a:t>（三）凝固性</a:t>
            </a:r>
          </a:p>
          <a:p>
            <a:pPr lvl="1">
              <a:lnSpc>
                <a:spcPct val="150000"/>
              </a:lnSpc>
            </a:pPr>
            <a:r>
              <a:rPr lang="zh-CN" altLang="en-US" dirty="0" smtClean="0"/>
              <a:t>漏出液</a:t>
            </a:r>
            <a:endParaRPr lang="en-US" altLang="zh-CN" dirty="0" smtClean="0"/>
          </a:p>
          <a:p>
            <a:pPr lvl="2">
              <a:lnSpc>
                <a:spcPct val="150000"/>
              </a:lnSpc>
            </a:pPr>
            <a:r>
              <a:rPr lang="zh-CN" altLang="en-US" dirty="0" smtClean="0"/>
              <a:t>因含纤维蛋白原少，不易凝固</a:t>
            </a:r>
          </a:p>
          <a:p>
            <a:pPr lvl="1">
              <a:lnSpc>
                <a:spcPct val="150000"/>
              </a:lnSpc>
            </a:pPr>
            <a:r>
              <a:rPr lang="zh-CN" altLang="en-US" dirty="0" smtClean="0"/>
              <a:t>渗出液</a:t>
            </a:r>
            <a:endParaRPr lang="en-US" altLang="zh-CN" dirty="0" smtClean="0"/>
          </a:p>
          <a:p>
            <a:pPr lvl="2">
              <a:lnSpc>
                <a:spcPct val="150000"/>
              </a:lnSpc>
            </a:pPr>
            <a:r>
              <a:rPr lang="zh-CN" altLang="en-US" dirty="0" smtClean="0"/>
              <a:t>因含较多纤维蛋白原、细菌及组织裂解产物，往往自行凝固或出现凝块</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69835539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浆膜腔积液检查</a:t>
            </a:r>
          </a:p>
        </p:txBody>
      </p:sp>
      <p:sp>
        <p:nvSpPr>
          <p:cNvPr id="3" name="内容占位符 2"/>
          <p:cNvSpPr>
            <a:spLocks noGrp="1"/>
          </p:cNvSpPr>
          <p:nvPr>
            <p:ph idx="1"/>
          </p:nvPr>
        </p:nvSpPr>
        <p:spPr/>
        <p:txBody>
          <a:bodyPr/>
          <a:lstStyle/>
          <a:p>
            <a:pPr marL="0" indent="0">
              <a:lnSpc>
                <a:spcPct val="150000"/>
              </a:lnSpc>
              <a:buNone/>
            </a:pPr>
            <a:r>
              <a:rPr lang="zh-CN" altLang="en-US" dirty="0" smtClean="0"/>
              <a:t>（四）比密　</a:t>
            </a:r>
          </a:p>
          <a:p>
            <a:pPr lvl="1">
              <a:lnSpc>
                <a:spcPct val="150000"/>
              </a:lnSpc>
            </a:pPr>
            <a:r>
              <a:rPr lang="zh-CN" altLang="en-US" dirty="0" smtClean="0"/>
              <a:t>漏出液</a:t>
            </a:r>
            <a:endParaRPr lang="en-US" altLang="zh-CN" dirty="0" smtClean="0"/>
          </a:p>
          <a:p>
            <a:pPr lvl="2">
              <a:lnSpc>
                <a:spcPct val="150000"/>
              </a:lnSpc>
            </a:pPr>
            <a:r>
              <a:rPr lang="zh-CN" altLang="en-US" dirty="0" smtClean="0"/>
              <a:t>常在1.018以下</a:t>
            </a:r>
          </a:p>
          <a:p>
            <a:pPr lvl="1">
              <a:lnSpc>
                <a:spcPct val="150000"/>
              </a:lnSpc>
            </a:pPr>
            <a:r>
              <a:rPr lang="zh-CN" altLang="en-US" dirty="0" smtClean="0"/>
              <a:t>渗出液</a:t>
            </a:r>
            <a:endParaRPr lang="en-US" altLang="zh-CN" dirty="0" smtClean="0"/>
          </a:p>
          <a:p>
            <a:pPr lvl="2">
              <a:lnSpc>
                <a:spcPct val="150000"/>
              </a:lnSpc>
            </a:pPr>
            <a:r>
              <a:rPr lang="zh-CN" altLang="en-US" dirty="0" smtClean="0"/>
              <a:t>常高于1.018</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23471256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浆膜腔积液检查</a:t>
            </a:r>
          </a:p>
        </p:txBody>
      </p:sp>
      <p:sp>
        <p:nvSpPr>
          <p:cNvPr id="3" name="内容占位符 2"/>
          <p:cNvSpPr>
            <a:spLocks noGrp="1"/>
          </p:cNvSpPr>
          <p:nvPr>
            <p:ph idx="1"/>
          </p:nvPr>
        </p:nvSpPr>
        <p:spPr/>
        <p:txBody>
          <a:bodyPr/>
          <a:lstStyle/>
          <a:p>
            <a:pPr marL="0" indent="0">
              <a:buNone/>
            </a:pPr>
            <a:r>
              <a:rPr lang="zh-CN" altLang="en-US" dirty="0" smtClean="0"/>
              <a:t>四、化学检查</a:t>
            </a:r>
            <a:endParaRPr lang="en-US" altLang="zh-CN" dirty="0" smtClean="0"/>
          </a:p>
          <a:p>
            <a:pPr marL="0" indent="0">
              <a:buNone/>
            </a:pPr>
            <a:r>
              <a:rPr lang="zh-CN" altLang="en-US" sz="2800" dirty="0" smtClean="0"/>
              <a:t>（一）黏蛋白定性试验（Rivalta试验）</a:t>
            </a:r>
          </a:p>
          <a:p>
            <a:pPr lvl="1"/>
            <a:r>
              <a:rPr lang="zh-CN" altLang="en-US" sz="2400" dirty="0" smtClean="0"/>
              <a:t>漏出液</a:t>
            </a:r>
            <a:endParaRPr lang="en-US" altLang="zh-CN" sz="2400" dirty="0" smtClean="0"/>
          </a:p>
          <a:p>
            <a:pPr lvl="2"/>
            <a:r>
              <a:rPr lang="zh-CN" altLang="en-US" sz="2400" dirty="0" smtClean="0"/>
              <a:t>常为阴性</a:t>
            </a:r>
          </a:p>
          <a:p>
            <a:pPr lvl="1"/>
            <a:r>
              <a:rPr lang="zh-CN" altLang="en-US" sz="2400" dirty="0" smtClean="0"/>
              <a:t>渗出液</a:t>
            </a:r>
            <a:endParaRPr lang="en-US" altLang="zh-CN" sz="2400" dirty="0" smtClean="0"/>
          </a:p>
          <a:p>
            <a:pPr lvl="2"/>
            <a:r>
              <a:rPr lang="zh-CN" altLang="en-US" sz="2400" dirty="0" smtClean="0"/>
              <a:t>常为阳性</a:t>
            </a:r>
            <a:endParaRPr lang="en-US" altLang="zh-CN" sz="2400" dirty="0" smtClean="0"/>
          </a:p>
          <a:p>
            <a:pPr marL="0" indent="0">
              <a:buNone/>
            </a:pPr>
            <a:r>
              <a:rPr lang="zh-CN" altLang="en-US" sz="2800" dirty="0" smtClean="0"/>
              <a:t>（二）蛋白质定量</a:t>
            </a:r>
          </a:p>
          <a:p>
            <a:pPr lvl="1"/>
            <a:r>
              <a:rPr sz="2400" dirty="0"/>
              <a:t>漏出液</a:t>
            </a:r>
            <a:endParaRPr lang="en-US" altLang="zh-CN" sz="2400" dirty="0"/>
          </a:p>
          <a:p>
            <a:pPr lvl="2"/>
            <a:r>
              <a:rPr sz="2400" dirty="0"/>
              <a:t>蛋白质含量常小于25g/L</a:t>
            </a:r>
          </a:p>
          <a:p>
            <a:pPr lvl="1"/>
            <a:r>
              <a:rPr sz="2400" dirty="0"/>
              <a:t>渗出液</a:t>
            </a:r>
            <a:endParaRPr lang="en-US" altLang="zh-CN" sz="2400" dirty="0"/>
          </a:p>
          <a:p>
            <a:pPr lvl="2"/>
            <a:r>
              <a:rPr sz="2400" dirty="0"/>
              <a:t>蛋白质含量常大于30g/L</a:t>
            </a:r>
          </a:p>
          <a:p>
            <a:pPr lvl="2"/>
            <a:endParaRPr lang="zh-CN" altLang="en-US" dirty="0" smtClean="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54649682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浆膜腔积液检查</a:t>
            </a:r>
          </a:p>
        </p:txBody>
      </p:sp>
      <p:sp>
        <p:nvSpPr>
          <p:cNvPr id="3" name="内容占位符 2"/>
          <p:cNvSpPr>
            <a:spLocks noGrp="1"/>
          </p:cNvSpPr>
          <p:nvPr>
            <p:ph idx="1"/>
          </p:nvPr>
        </p:nvSpPr>
        <p:spPr/>
        <p:txBody>
          <a:bodyPr/>
          <a:lstStyle/>
          <a:p>
            <a:pPr marL="0" indent="0">
              <a:lnSpc>
                <a:spcPct val="150000"/>
              </a:lnSpc>
              <a:buNone/>
            </a:pPr>
            <a:r>
              <a:rPr lang="zh-CN" altLang="en-US" dirty="0" smtClean="0"/>
              <a:t>（三）葡萄糖定量</a:t>
            </a:r>
          </a:p>
          <a:p>
            <a:pPr lvl="1">
              <a:lnSpc>
                <a:spcPct val="150000"/>
              </a:lnSpc>
            </a:pPr>
            <a:r>
              <a:rPr lang="zh-CN" altLang="en-US" dirty="0" smtClean="0"/>
              <a:t>漏出液</a:t>
            </a:r>
            <a:endParaRPr lang="en-US" altLang="zh-CN" dirty="0" smtClean="0"/>
          </a:p>
          <a:p>
            <a:pPr lvl="2">
              <a:lnSpc>
                <a:spcPct val="150000"/>
              </a:lnSpc>
            </a:pPr>
            <a:r>
              <a:rPr lang="zh-CN" altLang="en-US" dirty="0" smtClean="0"/>
              <a:t>葡萄糖含量与血糖近似</a:t>
            </a:r>
          </a:p>
          <a:p>
            <a:pPr lvl="1">
              <a:lnSpc>
                <a:spcPct val="150000"/>
              </a:lnSpc>
            </a:pPr>
            <a:r>
              <a:rPr lang="zh-CN" altLang="en-US" dirty="0" smtClean="0"/>
              <a:t>渗出液</a:t>
            </a:r>
            <a:endParaRPr lang="en-US" altLang="zh-CN" dirty="0" smtClean="0"/>
          </a:p>
          <a:p>
            <a:pPr lvl="2">
              <a:lnSpc>
                <a:spcPct val="150000"/>
              </a:lnSpc>
            </a:pPr>
            <a:r>
              <a:rPr lang="zh-CN" altLang="en-US" dirty="0" smtClean="0"/>
              <a:t>因含细菌或细胞酶的分解作用，葡萄糖含量减少，尤其是化脓性细菌感染时更低，结核性次之</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5153598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概  述</a:t>
            </a:r>
          </a:p>
        </p:txBody>
      </p:sp>
      <p:sp>
        <p:nvSpPr>
          <p:cNvPr id="3" name="内容占位符 2"/>
          <p:cNvSpPr>
            <a:spLocks noGrp="1"/>
          </p:cNvSpPr>
          <p:nvPr>
            <p:ph idx="1"/>
          </p:nvPr>
        </p:nvSpPr>
        <p:spPr>
          <a:xfrm>
            <a:off x="0" y="1341744"/>
            <a:ext cx="11480800" cy="4876800"/>
          </a:xfrm>
        </p:spPr>
        <p:txBody>
          <a:bodyPr/>
          <a:lstStyle/>
          <a:p>
            <a:pPr lvl="2">
              <a:spcBef>
                <a:spcPts val="300"/>
              </a:spcBef>
            </a:pPr>
            <a:r>
              <a:rPr lang="zh-CN" altLang="en-US" sz="2200" dirty="0"/>
              <a:t>体位</a:t>
            </a:r>
            <a:endParaRPr lang="en-US" altLang="zh-CN" sz="2200" dirty="0"/>
          </a:p>
          <a:p>
            <a:pPr lvl="3">
              <a:spcBef>
                <a:spcPts val="300"/>
              </a:spcBef>
            </a:pPr>
            <a:r>
              <a:rPr altLang="en-US" sz="2400" dirty="0"/>
              <a:t>立</a:t>
            </a:r>
            <a:r>
              <a:rPr lang="zh-CN" altLang="en-US" sz="2400" dirty="0"/>
              <a:t>位时间过长会导致血浆蛋白质浓度相对增加</a:t>
            </a:r>
          </a:p>
          <a:p>
            <a:pPr lvl="2">
              <a:spcBef>
                <a:spcPts val="300"/>
              </a:spcBef>
            </a:pPr>
            <a:r>
              <a:rPr lang="zh-CN" altLang="en-US" sz="2200" dirty="0"/>
              <a:t>运动</a:t>
            </a:r>
            <a:endParaRPr lang="en-US" altLang="zh-CN" sz="2200" dirty="0"/>
          </a:p>
          <a:p>
            <a:pPr lvl="3">
              <a:spcBef>
                <a:spcPts val="300"/>
              </a:spcBef>
            </a:pPr>
            <a:r>
              <a:rPr lang="zh-CN" altLang="en-US" sz="2400" dirty="0"/>
              <a:t>骨骼肌代谢增加可使血丙酮酸和乳酸增加</a:t>
            </a:r>
            <a:endParaRPr lang="en-US" altLang="zh-CN" sz="2400" dirty="0"/>
          </a:p>
          <a:p>
            <a:pPr lvl="3">
              <a:spcBef>
                <a:spcPts val="300"/>
              </a:spcBef>
            </a:pPr>
            <a:r>
              <a:rPr lang="zh-CN" altLang="en-US" sz="2400" dirty="0"/>
              <a:t>可使血浆中源于骨骼肌的酶增加</a:t>
            </a:r>
            <a:endParaRPr lang="en-US" altLang="zh-CN" sz="2400" dirty="0"/>
          </a:p>
          <a:p>
            <a:pPr lvl="3">
              <a:spcBef>
                <a:spcPts val="300"/>
              </a:spcBef>
            </a:pPr>
            <a:r>
              <a:rPr altLang="en-US" sz="2400" dirty="0"/>
              <a:t>可</a:t>
            </a:r>
            <a:r>
              <a:rPr lang="zh-CN" altLang="en-US" sz="2400" dirty="0"/>
              <a:t>使血胆固醇和甘油三酯持续降低数日</a:t>
            </a:r>
          </a:p>
          <a:p>
            <a:pPr lvl="2">
              <a:spcBef>
                <a:spcPts val="300"/>
              </a:spcBef>
            </a:pPr>
            <a:r>
              <a:rPr sz="2200" dirty="0"/>
              <a:t>应激</a:t>
            </a:r>
            <a:endParaRPr lang="en-US" altLang="zh-CN" sz="2200" dirty="0"/>
          </a:p>
          <a:p>
            <a:pPr lvl="3">
              <a:spcBef>
                <a:spcPts val="300"/>
              </a:spcBef>
            </a:pPr>
            <a:r>
              <a:rPr sz="2400" dirty="0"/>
              <a:t>可导致肾上腺素、去甲肾上腺素、糖皮质激素、生长激素等升高，而胰岛素降低，引起红细胞、白细胞增多，嗜酸性粒细胞减少</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04565255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浆膜腔积液检查</a:t>
            </a:r>
          </a:p>
        </p:txBody>
      </p:sp>
      <p:sp>
        <p:nvSpPr>
          <p:cNvPr id="3" name="内容占位符 2"/>
          <p:cNvSpPr>
            <a:spLocks noGrp="1"/>
          </p:cNvSpPr>
          <p:nvPr>
            <p:ph idx="1"/>
          </p:nvPr>
        </p:nvSpPr>
        <p:spPr>
          <a:xfrm>
            <a:off x="190500" y="1550088"/>
            <a:ext cx="11480800" cy="4876800"/>
          </a:xfrm>
        </p:spPr>
        <p:txBody>
          <a:bodyPr/>
          <a:lstStyle/>
          <a:p>
            <a:pPr marL="0" indent="0">
              <a:buNone/>
            </a:pPr>
            <a:r>
              <a:rPr lang="zh-CN" altLang="en-US" dirty="0" smtClean="0"/>
              <a:t>（四）酶学检查</a:t>
            </a:r>
          </a:p>
          <a:p>
            <a:pPr lvl="1"/>
            <a:r>
              <a:rPr lang="zh-CN" altLang="en-US" dirty="0" smtClean="0"/>
              <a:t>乳酸脱氢酶（LD）</a:t>
            </a:r>
            <a:endParaRPr lang="en-US" altLang="zh-CN" dirty="0" smtClean="0"/>
          </a:p>
          <a:p>
            <a:pPr lvl="2"/>
            <a:r>
              <a:rPr lang="zh-CN" altLang="en-US" dirty="0" smtClean="0"/>
              <a:t>积液LD&gt;200U/L或与血清LD比值超过0.6，提示可能为渗出液</a:t>
            </a:r>
          </a:p>
          <a:p>
            <a:pPr lvl="1"/>
            <a:r>
              <a:rPr lang="zh-CN" altLang="en-US" dirty="0" smtClean="0"/>
              <a:t>腺苷脱氨酶（ADA）</a:t>
            </a:r>
            <a:endParaRPr lang="en-US" altLang="zh-CN" dirty="0" smtClean="0"/>
          </a:p>
          <a:p>
            <a:pPr lvl="2"/>
            <a:r>
              <a:rPr lang="zh-CN" altLang="en-US" dirty="0" smtClean="0"/>
              <a:t>结核性积液时</a:t>
            </a:r>
            <a:r>
              <a:rPr altLang="en-US" dirty="0" smtClean="0"/>
              <a:t>，</a:t>
            </a:r>
            <a:r>
              <a:rPr lang="zh-CN" altLang="en-US" dirty="0" smtClean="0"/>
              <a:t>ADA明显增高</a:t>
            </a:r>
          </a:p>
          <a:p>
            <a:pPr lvl="1"/>
            <a:r>
              <a:rPr lang="zh-CN" altLang="en-US" dirty="0" smtClean="0"/>
              <a:t>淀粉酶（AMY）</a:t>
            </a:r>
            <a:endParaRPr lang="en-US" altLang="zh-CN" dirty="0" smtClean="0"/>
          </a:p>
          <a:p>
            <a:pPr lvl="2"/>
            <a:r>
              <a:rPr lang="zh-CN" altLang="en-US" dirty="0" smtClean="0"/>
              <a:t>大多数胰腺炎、胰腺癌或胰腺创伤所致的腹腔积液中淀粉酶活性增高</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5170614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浆膜腔积液检查</a:t>
            </a:r>
          </a:p>
        </p:txBody>
      </p:sp>
      <p:sp>
        <p:nvSpPr>
          <p:cNvPr id="3" name="内容占位符 2"/>
          <p:cNvSpPr>
            <a:spLocks noGrp="1"/>
          </p:cNvSpPr>
          <p:nvPr>
            <p:ph idx="1"/>
          </p:nvPr>
        </p:nvSpPr>
        <p:spPr/>
        <p:txBody>
          <a:bodyPr/>
          <a:lstStyle/>
          <a:p>
            <a:pPr marL="0" indent="0">
              <a:lnSpc>
                <a:spcPct val="150000"/>
              </a:lnSpc>
              <a:buNone/>
            </a:pPr>
            <a:r>
              <a:rPr lang="zh-CN" altLang="en-US" dirty="0" smtClean="0"/>
              <a:t>五、显微镜检查</a:t>
            </a:r>
            <a:endParaRPr lang="en-US" altLang="zh-CN" dirty="0" smtClean="0"/>
          </a:p>
          <a:p>
            <a:pPr marL="0" indent="0">
              <a:lnSpc>
                <a:spcPct val="150000"/>
              </a:lnSpc>
              <a:buNone/>
            </a:pPr>
            <a:r>
              <a:rPr lang="zh-CN" altLang="en-US" sz="2800" dirty="0" smtClean="0"/>
              <a:t>（一）细胞计数</a:t>
            </a:r>
          </a:p>
          <a:p>
            <a:pPr lvl="1">
              <a:lnSpc>
                <a:spcPct val="150000"/>
              </a:lnSpc>
            </a:pPr>
            <a:r>
              <a:rPr lang="zh-CN" altLang="en-US" sz="2400" dirty="0" smtClean="0"/>
              <a:t>漏出液</a:t>
            </a:r>
            <a:endParaRPr lang="en-US" altLang="zh-CN" sz="2400" dirty="0" smtClean="0"/>
          </a:p>
          <a:p>
            <a:pPr lvl="2">
              <a:lnSpc>
                <a:spcPct val="150000"/>
              </a:lnSpc>
            </a:pPr>
            <a:r>
              <a:rPr lang="zh-CN" altLang="en-US" sz="2400" dirty="0" smtClean="0"/>
              <a:t>常</a:t>
            </a:r>
            <a:r>
              <a:rPr lang="en-US" altLang="zh-CN" sz="2400" dirty="0" smtClean="0"/>
              <a:t>&lt;100×10</a:t>
            </a:r>
            <a:r>
              <a:rPr lang="en-US" altLang="zh-CN" sz="2400" baseline="30000" dirty="0" smtClean="0"/>
              <a:t>6</a:t>
            </a:r>
            <a:r>
              <a:rPr lang="en-US" altLang="zh-CN" sz="2400" dirty="0" smtClean="0"/>
              <a:t>/L</a:t>
            </a:r>
            <a:endParaRPr lang="zh-CN" altLang="en-US" sz="2400" dirty="0" smtClean="0"/>
          </a:p>
          <a:p>
            <a:pPr lvl="1">
              <a:lnSpc>
                <a:spcPct val="150000"/>
              </a:lnSpc>
            </a:pPr>
            <a:r>
              <a:rPr lang="zh-CN" altLang="en-US" sz="2400" dirty="0" smtClean="0"/>
              <a:t>渗出液</a:t>
            </a:r>
            <a:endParaRPr lang="en-US" altLang="zh-CN" sz="2400" dirty="0" smtClean="0"/>
          </a:p>
          <a:p>
            <a:pPr lvl="2">
              <a:lnSpc>
                <a:spcPct val="150000"/>
              </a:lnSpc>
            </a:pPr>
            <a:r>
              <a:rPr lang="zh-CN" altLang="en-US" sz="2400" dirty="0" smtClean="0"/>
              <a:t>常</a:t>
            </a:r>
            <a:r>
              <a:rPr lang="en-US" altLang="zh-CN" sz="2400" dirty="0" smtClean="0"/>
              <a:t>&gt;500×10</a:t>
            </a:r>
            <a:r>
              <a:rPr lang="en-US" altLang="zh-CN" sz="2400" baseline="30000" dirty="0" smtClean="0"/>
              <a:t>6</a:t>
            </a:r>
            <a:r>
              <a:rPr lang="en-US" altLang="zh-CN" sz="2400" dirty="0" smtClean="0"/>
              <a:t>/L</a:t>
            </a:r>
            <a:endParaRPr lang="zh-CN" altLang="en-US" sz="2400" dirty="0" smtClean="0"/>
          </a:p>
          <a:p>
            <a:pPr>
              <a:lnSpc>
                <a:spcPct val="150000"/>
              </a:lnSpc>
            </a:pPr>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52499899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浆膜腔积液检查</a:t>
            </a:r>
          </a:p>
        </p:txBody>
      </p:sp>
      <p:sp>
        <p:nvSpPr>
          <p:cNvPr id="3" name="内容占位符 2"/>
          <p:cNvSpPr>
            <a:spLocks noGrp="1"/>
          </p:cNvSpPr>
          <p:nvPr>
            <p:ph idx="1"/>
          </p:nvPr>
        </p:nvSpPr>
        <p:spPr/>
        <p:txBody>
          <a:bodyPr/>
          <a:lstStyle/>
          <a:p>
            <a:pPr marL="0" indent="0">
              <a:spcBef>
                <a:spcPts val="0"/>
              </a:spcBef>
              <a:buNone/>
            </a:pPr>
            <a:r>
              <a:rPr lang="zh-CN" altLang="en-US" dirty="0" smtClean="0"/>
              <a:t>（二）细胞分类</a:t>
            </a:r>
          </a:p>
          <a:p>
            <a:pPr lvl="1">
              <a:spcBef>
                <a:spcPts val="0"/>
              </a:spcBef>
            </a:pPr>
            <a:r>
              <a:rPr lang="zh-CN" altLang="en-US" dirty="0" smtClean="0"/>
              <a:t>漏出液</a:t>
            </a:r>
            <a:endParaRPr lang="en-US" altLang="zh-CN" dirty="0" smtClean="0"/>
          </a:p>
          <a:p>
            <a:pPr lvl="2">
              <a:spcBef>
                <a:spcPts val="0"/>
              </a:spcBef>
            </a:pPr>
            <a:r>
              <a:rPr lang="zh-CN" altLang="en-US" dirty="0" smtClean="0"/>
              <a:t>主要是淋巴细胞和间皮细胞</a:t>
            </a:r>
          </a:p>
          <a:p>
            <a:pPr lvl="1">
              <a:spcBef>
                <a:spcPts val="0"/>
              </a:spcBef>
            </a:pPr>
            <a:r>
              <a:rPr lang="zh-CN" altLang="en-US" dirty="0" smtClean="0"/>
              <a:t>渗出液</a:t>
            </a:r>
            <a:endParaRPr lang="en-US" altLang="zh-CN" dirty="0" smtClean="0"/>
          </a:p>
          <a:p>
            <a:pPr lvl="2">
              <a:spcBef>
                <a:spcPts val="0"/>
              </a:spcBef>
              <a:buNone/>
            </a:pPr>
            <a:r>
              <a:rPr lang="zh-CN" altLang="en-US" dirty="0" smtClean="0"/>
              <a:t>①中性粒细胞增多</a:t>
            </a:r>
            <a:endParaRPr lang="en-US" altLang="zh-CN" dirty="0" smtClean="0"/>
          </a:p>
          <a:p>
            <a:pPr lvl="3">
              <a:spcBef>
                <a:spcPts val="0"/>
              </a:spcBef>
            </a:pPr>
            <a:r>
              <a:rPr lang="zh-CN" altLang="en-US" dirty="0" smtClean="0"/>
              <a:t>常见于化脓性积液及结核性积液的早期</a:t>
            </a:r>
            <a:endParaRPr lang="en-US" altLang="zh-CN" dirty="0" smtClean="0"/>
          </a:p>
          <a:p>
            <a:pPr lvl="2">
              <a:spcBef>
                <a:spcPts val="0"/>
              </a:spcBef>
              <a:buNone/>
            </a:pPr>
            <a:r>
              <a:rPr lang="zh-CN" altLang="en-US" dirty="0" smtClean="0"/>
              <a:t>②淋巴细胞增多</a:t>
            </a:r>
            <a:endParaRPr lang="en-US" altLang="zh-CN" dirty="0" smtClean="0"/>
          </a:p>
          <a:p>
            <a:pPr lvl="3">
              <a:spcBef>
                <a:spcPts val="0"/>
              </a:spcBef>
            </a:pPr>
            <a:r>
              <a:rPr lang="zh-CN" altLang="en-US" dirty="0" smtClean="0"/>
              <a:t>常见于慢性炎症，如结核、梅毒及肿瘤等</a:t>
            </a:r>
            <a:endParaRPr lang="en-US" altLang="zh-CN" dirty="0" smtClean="0"/>
          </a:p>
          <a:p>
            <a:pPr lvl="2">
              <a:spcBef>
                <a:spcPts val="0"/>
              </a:spcBef>
              <a:buNone/>
            </a:pPr>
            <a:r>
              <a:rPr lang="zh-CN" altLang="en-US" dirty="0" smtClean="0"/>
              <a:t>③嗜酸性粒细胞增多</a:t>
            </a:r>
            <a:endParaRPr lang="en-US" altLang="zh-CN" dirty="0" smtClean="0"/>
          </a:p>
          <a:p>
            <a:pPr lvl="3">
              <a:spcBef>
                <a:spcPts val="0"/>
              </a:spcBef>
            </a:pPr>
            <a:r>
              <a:rPr lang="zh-CN" altLang="en-US" dirty="0" smtClean="0"/>
              <a:t>常见于变态反应及寄生虫感染引起的积液</a:t>
            </a:r>
            <a:endParaRPr lang="en-US" altLang="zh-CN" dirty="0" smtClean="0"/>
          </a:p>
          <a:p>
            <a:pPr lvl="2">
              <a:spcBef>
                <a:spcPts val="0"/>
              </a:spcBef>
              <a:buNone/>
            </a:pPr>
            <a:r>
              <a:rPr lang="zh-CN" altLang="en-US" dirty="0" smtClean="0">
                <a:sym typeface="微软雅黑" pitchFamily="34" charset="-122"/>
              </a:rPr>
              <a:t>④</a:t>
            </a:r>
            <a:r>
              <a:rPr lang="zh-CN" altLang="en-US" dirty="0" smtClean="0"/>
              <a:t>狼疮性浆膜炎时，偶可找到狼疮细胞</a:t>
            </a:r>
          </a:p>
          <a:p>
            <a:pPr lvl="1">
              <a:spcBef>
                <a:spcPts val="0"/>
              </a:spcBef>
            </a:pPr>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413069543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浆膜腔积液检查</a:t>
            </a:r>
          </a:p>
        </p:txBody>
      </p:sp>
      <p:sp>
        <p:nvSpPr>
          <p:cNvPr id="3" name="内容占位符 2"/>
          <p:cNvSpPr>
            <a:spLocks noGrp="1"/>
          </p:cNvSpPr>
          <p:nvPr>
            <p:ph idx="1"/>
          </p:nvPr>
        </p:nvSpPr>
        <p:spPr/>
        <p:txBody>
          <a:bodyPr/>
          <a:lstStyle/>
          <a:p>
            <a:pPr marL="0" indent="0">
              <a:lnSpc>
                <a:spcPct val="150000"/>
              </a:lnSpc>
              <a:buNone/>
            </a:pPr>
            <a:r>
              <a:rPr lang="zh-CN" altLang="en-US" dirty="0" smtClean="0"/>
              <a:t>（三）寄生虫检查</a:t>
            </a:r>
            <a:r>
              <a:rPr lang="zh-CN" altLang="en-US" dirty="0" smtClean="0">
                <a:solidFill>
                  <a:srgbClr val="FF0000"/>
                </a:solidFill>
              </a:rPr>
              <a:t>　</a:t>
            </a:r>
          </a:p>
          <a:p>
            <a:pPr lvl="1">
              <a:lnSpc>
                <a:spcPct val="150000"/>
              </a:lnSpc>
            </a:pPr>
            <a:r>
              <a:rPr lang="zh-CN" altLang="en-US" dirty="0" smtClean="0"/>
              <a:t>阿米巴病的积液中可找到阿米巴滋养体</a:t>
            </a:r>
          </a:p>
          <a:p>
            <a:pPr lvl="1">
              <a:lnSpc>
                <a:spcPct val="150000"/>
              </a:lnSpc>
            </a:pPr>
            <a:r>
              <a:rPr lang="zh-CN" altLang="en-US" dirty="0" smtClean="0"/>
              <a:t>乳糜样积液应注意检查有无微丝蚴</a:t>
            </a:r>
            <a:endParaRPr lang="en-US" altLang="zh-CN" dirty="0" smtClean="0"/>
          </a:p>
          <a:p>
            <a:pPr marL="0" indent="0">
              <a:lnSpc>
                <a:spcPct val="150000"/>
              </a:lnSpc>
              <a:buNone/>
            </a:pPr>
            <a:r>
              <a:rPr lang="zh-CN" altLang="en-US" dirty="0" smtClean="0"/>
              <a:t>（四）脱落细胞学检查</a:t>
            </a:r>
          </a:p>
          <a:p>
            <a:pPr lvl="1">
              <a:lnSpc>
                <a:spcPct val="150000"/>
              </a:lnSpc>
            </a:pPr>
            <a:r>
              <a:rPr dirty="0"/>
              <a:t>怀疑恶性肿瘤时可将积液离心沉淀，</a:t>
            </a:r>
            <a:r>
              <a:rPr dirty="0" smtClean="0"/>
              <a:t>检查是否有肿瘤细胞</a:t>
            </a:r>
            <a:endParaRPr dirty="0"/>
          </a:p>
          <a:p>
            <a:pPr lvl="1">
              <a:lnSpc>
                <a:spcPct val="150000"/>
              </a:lnSpc>
            </a:pPr>
            <a:endParaRPr lang="zh-CN" altLang="en-US" dirty="0" smtClean="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24763987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浆膜腔积液检查</a:t>
            </a:r>
          </a:p>
        </p:txBody>
      </p:sp>
      <p:sp>
        <p:nvSpPr>
          <p:cNvPr id="3" name="内容占位符 2"/>
          <p:cNvSpPr>
            <a:spLocks noGrp="1"/>
          </p:cNvSpPr>
          <p:nvPr>
            <p:ph idx="1"/>
          </p:nvPr>
        </p:nvSpPr>
        <p:spPr/>
        <p:txBody>
          <a:bodyPr/>
          <a:lstStyle/>
          <a:p>
            <a:pPr marL="0" indent="0">
              <a:buNone/>
            </a:pPr>
            <a:r>
              <a:rPr lang="zh-CN" altLang="en-US" dirty="0" smtClean="0"/>
              <a:t>六、细菌学检查</a:t>
            </a:r>
            <a:endParaRPr lang="en-US" altLang="zh-CN" dirty="0" smtClean="0"/>
          </a:p>
          <a:p>
            <a:pPr lvl="1"/>
            <a:r>
              <a:rPr lang="zh-CN" altLang="en-US" dirty="0" smtClean="0"/>
              <a:t>将浆膜腔积液离心沉淀、涂片、染色后查找病原菌</a:t>
            </a:r>
            <a:endParaRPr lang="en-US" altLang="zh-CN" dirty="0" smtClean="0"/>
          </a:p>
          <a:p>
            <a:pPr lvl="1"/>
            <a:r>
              <a:rPr lang="zh-CN" altLang="en-US" dirty="0" smtClean="0"/>
              <a:t>必要时作细菌培养</a:t>
            </a:r>
            <a:endParaRPr lang="en-US" altLang="zh-CN" dirty="0" smtClean="0"/>
          </a:p>
          <a:p>
            <a:pPr lvl="1"/>
            <a:r>
              <a:rPr lang="zh-CN" altLang="en-US" dirty="0" smtClean="0"/>
              <a:t>一旦培养阳性应作药物敏感试验供临床用药参考</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84435518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第七节  临床生物化学检查</a:t>
            </a:r>
            <a:endParaRPr lang="zh-CN" altLang="en-US" dirty="0"/>
          </a:p>
        </p:txBody>
      </p:sp>
      <p:sp>
        <p:nvSpPr>
          <p:cNvPr id="3" name="内容占位符 2"/>
          <p:cNvSpPr>
            <a:spLocks noGrp="1"/>
          </p:cNvSpPr>
          <p:nvPr>
            <p:ph idx="1"/>
          </p:nvPr>
        </p:nvSpPr>
        <p:spPr/>
        <p:txBody>
          <a:bodyPr/>
          <a:lstStyle/>
          <a:p>
            <a:pPr marL="0" indent="0">
              <a:lnSpc>
                <a:spcPct val="150000"/>
              </a:lnSpc>
              <a:buNone/>
            </a:pPr>
            <a:r>
              <a:rPr lang="zh-CN" altLang="en-US" b="1" dirty="0">
                <a:ea typeface="黑体" pitchFamily="2" charset="-122"/>
              </a:rPr>
              <a:t>一、</a:t>
            </a:r>
            <a:r>
              <a:rPr lang="zh-CN" altLang="en-US" b="1" dirty="0" smtClean="0">
                <a:ea typeface="黑体" pitchFamily="2" charset="-122"/>
              </a:rPr>
              <a:t>肝疾病</a:t>
            </a:r>
            <a:r>
              <a:rPr lang="zh-CN" altLang="en-US" b="1" dirty="0">
                <a:ea typeface="黑体" pitchFamily="2" charset="-122"/>
              </a:rPr>
              <a:t>的实验室检查</a:t>
            </a:r>
            <a:endParaRPr lang="en-US" altLang="zh-CN" dirty="0" smtClean="0"/>
          </a:p>
          <a:p>
            <a:pPr lvl="2">
              <a:lnSpc>
                <a:spcPct val="150000"/>
              </a:lnSpc>
              <a:buNone/>
            </a:pPr>
            <a:r>
              <a:rPr altLang="en-US" dirty="0" smtClean="0"/>
              <a:t>（一）</a:t>
            </a:r>
            <a:r>
              <a:rPr lang="zh-CN" altLang="en-US" dirty="0" smtClean="0"/>
              <a:t>血清酶学检查</a:t>
            </a:r>
          </a:p>
          <a:p>
            <a:pPr lvl="2">
              <a:lnSpc>
                <a:spcPct val="150000"/>
              </a:lnSpc>
              <a:buNone/>
            </a:pPr>
            <a:r>
              <a:rPr altLang="en-US" dirty="0" smtClean="0"/>
              <a:t>（二）</a:t>
            </a:r>
            <a:r>
              <a:rPr lang="zh-CN" altLang="en-US" dirty="0" smtClean="0"/>
              <a:t>蛋白质代谢功能检查</a:t>
            </a:r>
          </a:p>
          <a:p>
            <a:pPr lvl="2">
              <a:lnSpc>
                <a:spcPct val="150000"/>
              </a:lnSpc>
              <a:buNone/>
            </a:pPr>
            <a:r>
              <a:rPr altLang="en-US" dirty="0" smtClean="0"/>
              <a:t>（三）</a:t>
            </a:r>
            <a:r>
              <a:rPr lang="zh-CN" altLang="en-US" dirty="0" smtClean="0"/>
              <a:t>胆红素代谢检查</a:t>
            </a:r>
          </a:p>
          <a:p>
            <a:pPr lvl="2">
              <a:lnSpc>
                <a:spcPct val="150000"/>
              </a:lnSpc>
              <a:buNone/>
            </a:pPr>
            <a:r>
              <a:rPr altLang="en-US" dirty="0" smtClean="0"/>
              <a:t>（四）</a:t>
            </a:r>
            <a:r>
              <a:rPr lang="zh-CN" altLang="en-US" dirty="0" smtClean="0"/>
              <a:t>肝纤维化实验室检查</a:t>
            </a:r>
            <a:endParaRPr lang="en-US" altLang="zh-CN"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88198288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endParaRPr lang="zh-CN" altLang="en-US" dirty="0">
              <a:latin typeface="+mn-ea"/>
              <a:ea typeface="+mn-ea"/>
            </a:endParaRPr>
          </a:p>
        </p:txBody>
      </p:sp>
      <p:sp>
        <p:nvSpPr>
          <p:cNvPr id="3" name="内容占位符 2"/>
          <p:cNvSpPr>
            <a:spLocks noGrp="1"/>
          </p:cNvSpPr>
          <p:nvPr>
            <p:ph idx="1"/>
          </p:nvPr>
        </p:nvSpPr>
        <p:spPr/>
        <p:txBody>
          <a:bodyPr/>
          <a:lstStyle/>
          <a:p>
            <a:pPr>
              <a:buNone/>
            </a:pPr>
            <a:r>
              <a:rPr lang="zh-CN" altLang="en-US" dirty="0" smtClean="0">
                <a:latin typeface="黑体" pitchFamily="2" charset="-122"/>
                <a:ea typeface="黑体" pitchFamily="2" charset="-122"/>
              </a:rPr>
              <a:t>（一）血清酶学检查</a:t>
            </a:r>
            <a:endParaRPr lang="en-US" altLang="zh-CN" dirty="0" smtClean="0">
              <a:latin typeface="黑体" pitchFamily="2" charset="-122"/>
              <a:ea typeface="黑体" pitchFamily="2" charset="-122"/>
            </a:endParaRPr>
          </a:p>
          <a:p>
            <a:pPr>
              <a:buNone/>
            </a:pPr>
            <a:r>
              <a:rPr lang="zh-CN" altLang="en-US" dirty="0" smtClean="0">
                <a:latin typeface="黑体" pitchFamily="2" charset="-122"/>
                <a:ea typeface="黑体" pitchFamily="2" charset="-122"/>
              </a:rPr>
              <a:t>1.血清转氨酶及其同工酶测定</a:t>
            </a:r>
            <a:endParaRPr lang="en-US" altLang="zh-CN" dirty="0" smtClean="0"/>
          </a:p>
          <a:p>
            <a:r>
              <a:rPr lang="zh-CN" altLang="en-US" sz="2800" dirty="0" smtClean="0"/>
              <a:t>组织分布</a:t>
            </a:r>
          </a:p>
          <a:p>
            <a:pPr lvl="1"/>
            <a:r>
              <a:rPr lang="zh-CN" altLang="en-US" sz="2400" dirty="0" smtClean="0"/>
              <a:t>丙氨酸氨基转移酶（ALT）</a:t>
            </a:r>
            <a:endParaRPr lang="en-US" altLang="zh-CN" sz="2400" dirty="0" smtClean="0"/>
          </a:p>
          <a:p>
            <a:pPr lvl="2"/>
            <a:r>
              <a:rPr lang="zh-CN" altLang="en-US" sz="2400" dirty="0" smtClean="0"/>
              <a:t>肝</a:t>
            </a:r>
            <a:r>
              <a:rPr altLang="en-US" sz="2400" dirty="0" err="1" smtClean="0"/>
              <a:t>最多，其次为</a:t>
            </a:r>
            <a:r>
              <a:rPr lang="zh-CN" altLang="en-US" sz="2400" dirty="0" smtClean="0"/>
              <a:t>肾、心脏、骨骼肌等</a:t>
            </a:r>
          </a:p>
          <a:p>
            <a:pPr lvl="1"/>
            <a:r>
              <a:rPr lang="zh-CN" altLang="en-US" sz="2400" dirty="0" smtClean="0"/>
              <a:t>天冬氨酸氨基转移酶（AST）</a:t>
            </a:r>
            <a:endParaRPr lang="en-US" altLang="zh-CN" sz="2400" dirty="0" smtClean="0"/>
          </a:p>
          <a:p>
            <a:pPr lvl="2"/>
            <a:r>
              <a:rPr lang="zh-CN" altLang="en-US" sz="2400" dirty="0" smtClean="0"/>
              <a:t>心脏</a:t>
            </a:r>
            <a:r>
              <a:rPr altLang="en-US" sz="2400" dirty="0" err="1" smtClean="0"/>
              <a:t>最多，其次为</a:t>
            </a:r>
            <a:r>
              <a:rPr lang="zh-CN" altLang="en-US" sz="2400" dirty="0" smtClean="0"/>
              <a:t>肝、骨骼肌和肾等</a:t>
            </a:r>
            <a:endParaRPr lang="en-US" altLang="zh-CN" sz="2400" dirty="0" smtClean="0"/>
          </a:p>
          <a:p>
            <a:pPr lvl="2"/>
            <a:r>
              <a:rPr lang="zh-CN" altLang="en-US" sz="2400" dirty="0" smtClean="0"/>
              <a:t>AST有两种同工酶</a:t>
            </a:r>
            <a:endParaRPr lang="en-US" altLang="zh-CN" sz="2400" dirty="0" smtClean="0"/>
          </a:p>
          <a:p>
            <a:pPr lvl="3"/>
            <a:r>
              <a:rPr lang="zh-CN" altLang="en-US" sz="2400" dirty="0" smtClean="0"/>
              <a:t>胞质AST（c-AST）</a:t>
            </a:r>
            <a:endParaRPr lang="en-US" altLang="zh-CN" sz="2400" dirty="0" smtClean="0"/>
          </a:p>
          <a:p>
            <a:pPr lvl="3"/>
            <a:r>
              <a:rPr lang="zh-CN" altLang="en-US" sz="2400" dirty="0" smtClean="0"/>
              <a:t>线粒体AST（m-AST）</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84761796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a:xfrm>
            <a:off x="380960" y="1214422"/>
            <a:ext cx="10846483" cy="4876800"/>
          </a:xfrm>
        </p:spPr>
        <p:txBody>
          <a:bodyPr/>
          <a:lstStyle/>
          <a:p>
            <a:pPr>
              <a:buNone/>
            </a:pPr>
            <a:r>
              <a:rPr lang="zh-CN" altLang="en-US" dirty="0" smtClean="0"/>
              <a:t>【标本采集】</a:t>
            </a:r>
          </a:p>
          <a:p>
            <a:pPr lvl="1"/>
            <a:r>
              <a:rPr lang="zh-CN" altLang="en-US" dirty="0" smtClean="0"/>
              <a:t>常用血清检测，由于红细胞内ALT和AST分别为血清含量的7倍与15倍 ，溶血标本不宜检测这两种酶。</a:t>
            </a:r>
          </a:p>
          <a:p>
            <a:pPr>
              <a:buNone/>
            </a:pPr>
            <a:r>
              <a:rPr lang="zh-CN" altLang="en-US" dirty="0" smtClean="0"/>
              <a:t>【参考区间】</a:t>
            </a:r>
          </a:p>
          <a:p>
            <a:pPr lvl="1"/>
            <a:r>
              <a:rPr lang="zh-CN" altLang="en-US" dirty="0" smtClean="0"/>
              <a:t>ALT：男性9～50U/L    女性：7～40U/L</a:t>
            </a:r>
          </a:p>
          <a:p>
            <a:pPr lvl="1"/>
            <a:r>
              <a:rPr lang="zh-CN" altLang="en-US" dirty="0" smtClean="0"/>
              <a:t>AST：男性15～40U/L   女性：13～35U/L</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08682203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a:xfrm>
            <a:off x="380960" y="1214422"/>
            <a:ext cx="10800184" cy="4876800"/>
          </a:xfrm>
        </p:spPr>
        <p:txBody>
          <a:bodyPr/>
          <a:lstStyle/>
          <a:p>
            <a:pPr>
              <a:lnSpc>
                <a:spcPct val="170000"/>
              </a:lnSpc>
              <a:buNone/>
            </a:pPr>
            <a:r>
              <a:rPr lang="zh-CN" altLang="en-US" dirty="0" smtClean="0"/>
              <a:t>【临床意义】  </a:t>
            </a:r>
          </a:p>
          <a:p>
            <a:pPr lvl="1">
              <a:buNone/>
            </a:pPr>
            <a:r>
              <a:rPr lang="zh-CN" altLang="en-US" dirty="0" smtClean="0"/>
              <a:t>（1）急性肝炎</a:t>
            </a:r>
            <a:endParaRPr lang="en-US" altLang="zh-CN" dirty="0" smtClean="0"/>
          </a:p>
          <a:p>
            <a:pPr lvl="2"/>
            <a:r>
              <a:rPr lang="zh-CN" altLang="en-US" dirty="0" smtClean="0"/>
              <a:t>ALT和AST均升高，尤以ALT升高显著</a:t>
            </a:r>
            <a:endParaRPr lang="en-US" altLang="zh-CN" dirty="0" smtClean="0"/>
          </a:p>
          <a:p>
            <a:pPr lvl="2"/>
            <a:r>
              <a:rPr dirty="0"/>
              <a:t>“酶胆红素分离”</a:t>
            </a:r>
            <a:r>
              <a:rPr dirty="0" smtClean="0"/>
              <a:t>现象</a:t>
            </a:r>
            <a:endParaRPr lang="en-US" dirty="0" smtClean="0"/>
          </a:p>
          <a:p>
            <a:pPr lvl="3"/>
            <a:r>
              <a:rPr lang="zh-CN" altLang="en-US" dirty="0" smtClean="0"/>
              <a:t>急性重症肝炎时，ALT明显增高，随病情进展，因大量肝细胞坏死，致血中ALT下降，甚至在正常范围内，与此同时胆红素却进行性升高</a:t>
            </a:r>
            <a:endParaRPr lang="en-US" altLang="zh-CN" dirty="0" smtClean="0"/>
          </a:p>
          <a:p>
            <a:pPr lvl="2"/>
            <a:r>
              <a:rPr lang="zh-CN" altLang="en-US" dirty="0" smtClean="0"/>
              <a:t>m-AST升高是肝细胞坏死的指征</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75337835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lvl="1">
              <a:buNone/>
            </a:pPr>
            <a:r>
              <a:rPr lang="zh-CN" altLang="en-US" dirty="0" smtClean="0"/>
              <a:t>（2）慢性肝炎和脂肪肝</a:t>
            </a:r>
            <a:endParaRPr lang="en-US" altLang="zh-CN" dirty="0" smtClean="0"/>
          </a:p>
          <a:p>
            <a:pPr lvl="1">
              <a:buNone/>
            </a:pPr>
            <a:r>
              <a:rPr lang="zh-CN" altLang="en-US" dirty="0" smtClean="0"/>
              <a:t>（3）肝硬化</a:t>
            </a:r>
            <a:endParaRPr lang="en-US" altLang="zh-CN" dirty="0" smtClean="0"/>
          </a:p>
          <a:p>
            <a:pPr lvl="2"/>
            <a:r>
              <a:rPr lang="zh-CN" altLang="en-US" dirty="0" smtClean="0"/>
              <a:t>代偿期ALT可轻度增高或正常</a:t>
            </a:r>
            <a:endParaRPr lang="en-US" altLang="zh-CN" dirty="0" smtClean="0"/>
          </a:p>
          <a:p>
            <a:pPr lvl="2"/>
            <a:r>
              <a:rPr lang="zh-CN" altLang="en-US" dirty="0" smtClean="0"/>
              <a:t>失代偿期ALT可持续升高</a:t>
            </a:r>
          </a:p>
          <a:p>
            <a:pPr lvl="1">
              <a:buNone/>
            </a:pPr>
            <a:r>
              <a:rPr lang="zh-CN" altLang="en-US" dirty="0" smtClean="0"/>
              <a:t>（4）原发性肝细胞癌</a:t>
            </a:r>
            <a:endParaRPr lang="en-US" altLang="zh-CN" dirty="0" smtClean="0"/>
          </a:p>
          <a:p>
            <a:pPr lvl="2"/>
            <a:r>
              <a:rPr lang="zh-CN" altLang="en-US" dirty="0" smtClean="0"/>
              <a:t>ALT与AST可正常或轻、中度升高</a:t>
            </a:r>
          </a:p>
          <a:p>
            <a:pPr lvl="1">
              <a:buNone/>
            </a:pPr>
            <a:r>
              <a:rPr lang="zh-CN" altLang="en-US" dirty="0" smtClean="0"/>
              <a:t>（5）胆道疾病</a:t>
            </a:r>
            <a:endParaRPr lang="en-US" altLang="zh-CN" dirty="0" smtClean="0"/>
          </a:p>
          <a:p>
            <a:pPr lvl="2"/>
            <a:r>
              <a:rPr lang="zh-CN" altLang="en-US" dirty="0" smtClean="0"/>
              <a:t>血清ALT与AST可中度升高</a:t>
            </a:r>
          </a:p>
          <a:p>
            <a:pPr lvl="1">
              <a:buNone/>
            </a:pPr>
            <a:r>
              <a:rPr lang="zh-CN" altLang="en-US" dirty="0" smtClean="0"/>
              <a:t>（6）其他疾病</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6544275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概  述</a:t>
            </a:r>
          </a:p>
        </p:txBody>
      </p:sp>
      <p:sp>
        <p:nvSpPr>
          <p:cNvPr id="3" name="内容占位符 2"/>
          <p:cNvSpPr>
            <a:spLocks noGrp="1"/>
          </p:cNvSpPr>
          <p:nvPr>
            <p:ph idx="1"/>
          </p:nvPr>
        </p:nvSpPr>
        <p:spPr>
          <a:xfrm>
            <a:off x="0" y="1364893"/>
            <a:ext cx="11480800" cy="4876800"/>
          </a:xfrm>
        </p:spPr>
        <p:txBody>
          <a:bodyPr/>
          <a:lstStyle/>
          <a:p>
            <a:pPr lvl="2">
              <a:spcBef>
                <a:spcPts val="300"/>
              </a:spcBef>
            </a:pPr>
            <a:r>
              <a:rPr sz="2200" dirty="0"/>
              <a:t>药物</a:t>
            </a:r>
            <a:endParaRPr lang="en-US" altLang="zh-CN" sz="2200" dirty="0"/>
          </a:p>
          <a:p>
            <a:pPr lvl="3">
              <a:spcBef>
                <a:spcPts val="300"/>
              </a:spcBef>
            </a:pPr>
            <a:r>
              <a:rPr sz="2400" dirty="0"/>
              <a:t>某些药物可干扰检测过程，影响检验结果</a:t>
            </a:r>
            <a:endParaRPr lang="en-US" altLang="zh-CN" sz="2400" dirty="0"/>
          </a:p>
          <a:p>
            <a:pPr lvl="3">
              <a:spcBef>
                <a:spcPts val="300"/>
              </a:spcBef>
            </a:pPr>
            <a:r>
              <a:rPr sz="2400" dirty="0"/>
              <a:t>在采集标本前，应暂停使用对检验结果有直接影响的药物，或注明使用的药物，便于检验人员审核结果</a:t>
            </a:r>
            <a:endParaRPr lang="en-US" altLang="zh-CN" sz="2800" dirty="0"/>
          </a:p>
          <a:p>
            <a:pPr>
              <a:spcBef>
                <a:spcPts val="300"/>
              </a:spcBef>
            </a:pPr>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572498708"/>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buNone/>
            </a:pPr>
            <a:r>
              <a:rPr lang="zh-CN" altLang="en-US" dirty="0" smtClean="0">
                <a:solidFill>
                  <a:srgbClr val="FE230C"/>
                </a:solidFill>
                <a:latin typeface="Times New Roman" pitchFamily="18" charset="0"/>
                <a:ea typeface="宋体" pitchFamily="2" charset="-122"/>
                <a:cs typeface="Times New Roman" pitchFamily="18" charset="0"/>
              </a:rPr>
              <a:t>2. 碱性磷酸酶（ALP）测定 </a:t>
            </a:r>
          </a:p>
          <a:p>
            <a:pPr>
              <a:buNone/>
            </a:pPr>
            <a:r>
              <a:rPr lang="zh-CN" altLang="en-US" sz="2800" dirty="0"/>
              <a:t>【标本采集】</a:t>
            </a:r>
          </a:p>
          <a:p>
            <a:pPr lvl="1"/>
            <a:r>
              <a:rPr lang="zh-CN" altLang="en-US" sz="2400" dirty="0"/>
              <a:t>常用血清检测，除肝素外，其他常用抗凝剂可与Mg</a:t>
            </a:r>
            <a:r>
              <a:rPr lang="zh-CN" altLang="en-US" sz="2400" baseline="30000" dirty="0"/>
              <a:t>2+</a:t>
            </a:r>
            <a:r>
              <a:rPr lang="zh-CN" altLang="en-US" sz="2400" dirty="0"/>
              <a:t>作用，引起ALP活性下降</a:t>
            </a:r>
            <a:endParaRPr lang="en-US" altLang="zh-CN" sz="2400" dirty="0"/>
          </a:p>
          <a:p>
            <a:pPr lvl="1"/>
            <a:r>
              <a:rPr lang="zh-CN" altLang="en-US" sz="2400" dirty="0"/>
              <a:t>明显溶血标本会干扰测定结果</a:t>
            </a:r>
          </a:p>
          <a:p>
            <a:pPr>
              <a:buNone/>
            </a:pPr>
            <a:r>
              <a:rPr lang="zh-CN" altLang="en-US" sz="2800" dirty="0"/>
              <a:t>【参考区间】</a:t>
            </a:r>
          </a:p>
          <a:p>
            <a:pPr lvl="1"/>
            <a:r>
              <a:rPr lang="zh-CN" altLang="en-US" sz="2400" dirty="0"/>
              <a:t>成人　男性：45～125U/L  </a:t>
            </a:r>
          </a:p>
          <a:p>
            <a:pPr lvl="1">
              <a:buNone/>
            </a:pPr>
            <a:r>
              <a:rPr lang="zh-CN" altLang="en-US" sz="2400" dirty="0"/>
              <a:t>        女性（20～49岁）：35～100U/L </a:t>
            </a:r>
          </a:p>
          <a:p>
            <a:pPr lvl="1">
              <a:buNone/>
            </a:pPr>
            <a:r>
              <a:rPr lang="zh-CN" altLang="en-US" sz="2400" dirty="0"/>
              <a:t>        女性（50～79岁）：50～135U/L</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412677074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a:xfrm>
            <a:off x="380960" y="1214422"/>
            <a:ext cx="10719162" cy="4876800"/>
          </a:xfrm>
        </p:spPr>
        <p:txBody>
          <a:bodyPr/>
          <a:lstStyle/>
          <a:p>
            <a:pPr>
              <a:buNone/>
            </a:pPr>
            <a:r>
              <a:rPr lang="zh-CN" altLang="en-US" sz="2800" dirty="0"/>
              <a:t>【临床意义】</a:t>
            </a:r>
          </a:p>
          <a:p>
            <a:pPr lvl="1">
              <a:buNone/>
            </a:pPr>
            <a:r>
              <a:rPr lang="zh-CN" altLang="en-US" sz="2400" dirty="0"/>
              <a:t>（1）生理性增高</a:t>
            </a:r>
            <a:endParaRPr lang="en-US" altLang="zh-CN" sz="2400" dirty="0"/>
          </a:p>
          <a:p>
            <a:pPr lvl="2"/>
            <a:r>
              <a:rPr lang="zh-CN" altLang="en-US" sz="2400" dirty="0"/>
              <a:t>妊娠3个月时胎盘即可产生ALP，9个月达高峰，分娩后一个月左右即恢复</a:t>
            </a:r>
            <a:r>
              <a:rPr lang="zh-CN" altLang="en-US" sz="2400" dirty="0" smtClean="0"/>
              <a:t>正常</a:t>
            </a:r>
            <a:endParaRPr lang="en-US" altLang="zh-CN" sz="2400" dirty="0"/>
          </a:p>
          <a:p>
            <a:pPr lvl="2"/>
            <a:r>
              <a:rPr lang="zh-CN" altLang="en-US" sz="2400" dirty="0"/>
              <a:t>绝经期后妇女血清ALP水平有所</a:t>
            </a:r>
            <a:r>
              <a:rPr lang="zh-CN" altLang="en-US" sz="2400" dirty="0" smtClean="0"/>
              <a:t>上升</a:t>
            </a:r>
            <a:endParaRPr lang="en-US" altLang="zh-CN" sz="2400" dirty="0"/>
          </a:p>
          <a:p>
            <a:pPr lvl="2"/>
            <a:r>
              <a:rPr lang="zh-CN" altLang="en-US" sz="2400" dirty="0"/>
              <a:t>新生儿、儿童、青少年骨骼生长期ALP比成人高，1～5岁有一个高峰，10～18岁再有一个</a:t>
            </a:r>
            <a:r>
              <a:rPr lang="zh-CN" altLang="en-US" sz="2400" dirty="0" smtClean="0"/>
              <a:t>高峰</a:t>
            </a:r>
            <a:endParaRPr lang="en-US" altLang="zh-CN" sz="2400" dirty="0"/>
          </a:p>
          <a:p>
            <a:pPr lvl="1">
              <a:buNone/>
            </a:pPr>
            <a:r>
              <a:rPr lang="zh-CN" altLang="en-US" sz="2400" dirty="0"/>
              <a:t>（2）病理性增高</a:t>
            </a:r>
          </a:p>
          <a:p>
            <a:pPr lvl="2"/>
            <a:r>
              <a:rPr lang="zh-CN" altLang="en-US" sz="2400" dirty="0"/>
              <a:t>肝胆系统疾病</a:t>
            </a:r>
            <a:endParaRPr lang="en-US" altLang="zh-CN" sz="2400" dirty="0"/>
          </a:p>
          <a:p>
            <a:pPr lvl="2"/>
            <a:r>
              <a:rPr lang="zh-CN" altLang="en-US" sz="2400" dirty="0"/>
              <a:t>骨骼系统病变</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40102178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atin typeface="+mn-ea"/>
              </a:rPr>
              <a:t>（一）血清酶学检查</a:t>
            </a:r>
            <a:endParaRPr lang="zh-CN" altLang="en-US" dirty="0"/>
          </a:p>
        </p:txBody>
      </p:sp>
      <p:sp>
        <p:nvSpPr>
          <p:cNvPr id="3" name="内容占位符 2"/>
          <p:cNvSpPr>
            <a:spLocks noGrp="1"/>
          </p:cNvSpPr>
          <p:nvPr>
            <p:ph idx="1"/>
          </p:nvPr>
        </p:nvSpPr>
        <p:spPr/>
        <p:txBody>
          <a:bodyPr/>
          <a:lstStyle/>
          <a:p>
            <a:pPr>
              <a:buNone/>
            </a:pPr>
            <a:r>
              <a:rPr lang="zh-CN" altLang="en-US" dirty="0" smtClean="0">
                <a:solidFill>
                  <a:srgbClr val="FE230C"/>
                </a:solidFill>
                <a:latin typeface="Times New Roman" pitchFamily="18" charset="0"/>
                <a:ea typeface="宋体" pitchFamily="2" charset="-122"/>
                <a:cs typeface="Times New Roman" pitchFamily="18" charset="0"/>
              </a:rPr>
              <a:t>3. γ谷氨酰转移酶（GGT）测定</a:t>
            </a:r>
            <a:endParaRPr lang="en-US" altLang="zh-CN" dirty="0" smtClean="0"/>
          </a:p>
          <a:p>
            <a:pPr>
              <a:buNone/>
            </a:pPr>
            <a:r>
              <a:rPr lang="zh-CN" altLang="en-US" dirty="0" smtClean="0"/>
              <a:t>【标本采集】　</a:t>
            </a:r>
          </a:p>
          <a:p>
            <a:pPr lvl="1">
              <a:buNone/>
            </a:pPr>
            <a:r>
              <a:rPr lang="zh-CN" altLang="en-US" dirty="0" smtClean="0"/>
              <a:t>血清，空腹采血</a:t>
            </a:r>
          </a:p>
          <a:p>
            <a:pPr>
              <a:buNone/>
            </a:pPr>
            <a:r>
              <a:rPr lang="zh-CN" altLang="en-US" dirty="0" smtClean="0"/>
              <a:t>【参考区间】　</a:t>
            </a:r>
          </a:p>
          <a:p>
            <a:pPr lvl="1">
              <a:buNone/>
            </a:pPr>
            <a:r>
              <a:rPr lang="zh-CN" altLang="en-US" dirty="0" smtClean="0"/>
              <a:t> 男性10～60U/L   　女性7～45U/L</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65559475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buNone/>
            </a:pPr>
            <a:r>
              <a:rPr lang="zh-CN" altLang="en-US" dirty="0" smtClean="0"/>
              <a:t>【临床意义】</a:t>
            </a:r>
          </a:p>
          <a:p>
            <a:pPr lvl="1">
              <a:buNone/>
            </a:pPr>
            <a:r>
              <a:rPr lang="zh-CN" altLang="en-US" dirty="0" smtClean="0"/>
              <a:t>（1）胆道阻塞性疾病</a:t>
            </a:r>
            <a:endParaRPr lang="en-US" altLang="zh-CN" dirty="0" smtClean="0"/>
          </a:p>
          <a:p>
            <a:pPr lvl="2"/>
            <a:r>
              <a:rPr lang="zh-CN" altLang="en-US" dirty="0" smtClean="0"/>
              <a:t>GGT是反映肝内占位性病变、胆汁淤积及胆道梗阻敏感的酶学指标之一</a:t>
            </a:r>
          </a:p>
          <a:p>
            <a:pPr lvl="1">
              <a:buNone/>
            </a:pPr>
            <a:r>
              <a:rPr lang="zh-CN" altLang="en-US" dirty="0" smtClean="0"/>
              <a:t>（2）急、慢性酒精性肝炎</a:t>
            </a:r>
            <a:endParaRPr lang="en-US" altLang="zh-CN" dirty="0" smtClean="0"/>
          </a:p>
          <a:p>
            <a:pPr lvl="2"/>
            <a:r>
              <a:rPr lang="zh-CN" altLang="en-US" dirty="0" smtClean="0"/>
              <a:t>GGT活性是反映酒精性肝损伤和观察戒酒的良好指标</a:t>
            </a:r>
            <a:endParaRPr lang="en-US" altLang="zh-CN" dirty="0" smtClean="0"/>
          </a:p>
          <a:p>
            <a:pPr lvl="1">
              <a:buNone/>
            </a:pPr>
            <a:r>
              <a:rPr lang="zh-CN" altLang="en-US" dirty="0" smtClean="0"/>
              <a:t>（3）急性</a:t>
            </a:r>
            <a:r>
              <a:rPr altLang="en-US" dirty="0" smtClean="0"/>
              <a:t>、</a:t>
            </a:r>
            <a:r>
              <a:rPr dirty="0" err="1" smtClean="0"/>
              <a:t>慢性</a:t>
            </a:r>
            <a:r>
              <a:rPr lang="zh-CN" altLang="en-US" dirty="0" smtClean="0"/>
              <a:t>病毒性肝炎及肝硬化</a:t>
            </a:r>
          </a:p>
          <a:p>
            <a:pPr lvl="1">
              <a:buNone/>
            </a:pPr>
            <a:r>
              <a:rPr lang="zh-CN" altLang="en-US" dirty="0" smtClean="0"/>
              <a:t>（4）</a:t>
            </a:r>
            <a:r>
              <a:rPr altLang="en-US" dirty="0" smtClean="0"/>
              <a:t>其他</a:t>
            </a:r>
            <a:r>
              <a:rPr lang="zh-CN" altLang="en-US" dirty="0" smtClean="0"/>
              <a:t>　　</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64809085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buNone/>
            </a:pPr>
            <a:r>
              <a:rPr lang="zh-CN" altLang="en-US" sz="3200" dirty="0" smtClean="0">
                <a:latin typeface="Times New Roman" pitchFamily="18" charset="0"/>
                <a:ea typeface="宋体" pitchFamily="2" charset="-122"/>
                <a:cs typeface="Times New Roman" pitchFamily="18" charset="0"/>
              </a:rPr>
              <a:t>（二）蛋白质代谢功能检查</a:t>
            </a:r>
            <a:endParaRPr lang="en-US" altLang="zh-CN" sz="3200" dirty="0" smtClean="0">
              <a:latin typeface="Times New Roman" pitchFamily="18" charset="0"/>
              <a:ea typeface="宋体" pitchFamily="2" charset="-122"/>
              <a:cs typeface="Times New Roman" pitchFamily="18" charset="0"/>
            </a:endParaRPr>
          </a:p>
          <a:p>
            <a:pPr>
              <a:buNone/>
            </a:pPr>
            <a:r>
              <a:rPr lang="zh-CN" altLang="en-US" sz="2800" dirty="0" smtClean="0">
                <a:solidFill>
                  <a:srgbClr val="FE230C"/>
                </a:solidFill>
                <a:latin typeface="Times New Roman" pitchFamily="18" charset="0"/>
                <a:ea typeface="宋体" pitchFamily="2" charset="-122"/>
                <a:cs typeface="Times New Roman" pitchFamily="18" charset="0"/>
              </a:rPr>
              <a:t>1</a:t>
            </a:r>
            <a:r>
              <a:rPr lang="zh-CN" altLang="en-US" sz="2800" dirty="0">
                <a:solidFill>
                  <a:srgbClr val="FE230C"/>
                </a:solidFill>
                <a:latin typeface="Times New Roman" pitchFamily="18" charset="0"/>
                <a:ea typeface="宋体" pitchFamily="2" charset="-122"/>
                <a:cs typeface="Times New Roman" pitchFamily="18" charset="0"/>
              </a:rPr>
              <a:t>. 血清总蛋白、白蛋白和球蛋白测定 </a:t>
            </a:r>
            <a:endParaRPr lang="en-US" altLang="zh-CN" sz="2800" dirty="0" smtClean="0"/>
          </a:p>
          <a:p>
            <a:pPr>
              <a:buNone/>
            </a:pPr>
            <a:r>
              <a:rPr lang="zh-CN" altLang="en-US" sz="2800" dirty="0" smtClean="0"/>
              <a:t>【标本采集】</a:t>
            </a:r>
            <a:endParaRPr lang="en-US" altLang="zh-CN" sz="2800" dirty="0" smtClean="0"/>
          </a:p>
          <a:p>
            <a:pPr lvl="1"/>
            <a:r>
              <a:rPr lang="zh-CN" altLang="en-US" sz="2400" dirty="0" smtClean="0"/>
              <a:t>血清，空腹采血。</a:t>
            </a:r>
          </a:p>
          <a:p>
            <a:pPr>
              <a:buNone/>
            </a:pPr>
            <a:r>
              <a:rPr lang="zh-CN" altLang="en-US" sz="2800" dirty="0" smtClean="0"/>
              <a:t>【参考区间】</a:t>
            </a:r>
            <a:endParaRPr lang="en-US" altLang="zh-CN" sz="2800" dirty="0" smtClean="0"/>
          </a:p>
          <a:p>
            <a:pPr lvl="1"/>
            <a:r>
              <a:rPr lang="zh-CN" altLang="en-US" sz="2400" dirty="0" smtClean="0"/>
              <a:t>血清总蛋白：65～85g/L</a:t>
            </a:r>
            <a:endParaRPr lang="en-US" altLang="zh-CN" sz="2400" dirty="0" smtClean="0"/>
          </a:p>
          <a:p>
            <a:pPr lvl="1"/>
            <a:r>
              <a:rPr lang="zh-CN" altLang="en-US" sz="2400" dirty="0" smtClean="0"/>
              <a:t>血清白蛋白：40～ 55g/L</a:t>
            </a:r>
            <a:endParaRPr lang="en-US" altLang="zh-CN" sz="2400" dirty="0" smtClean="0"/>
          </a:p>
          <a:p>
            <a:pPr lvl="1"/>
            <a:r>
              <a:rPr lang="zh-CN" altLang="en-US" sz="2400" dirty="0" smtClean="0"/>
              <a:t>血清球蛋白：20～40g/L</a:t>
            </a:r>
            <a:endParaRPr lang="en-US" altLang="zh-CN" sz="2400" dirty="0" smtClean="0"/>
          </a:p>
          <a:p>
            <a:pPr lvl="1"/>
            <a:r>
              <a:rPr lang="zh-CN" altLang="en-US" sz="2400" dirty="0" smtClean="0"/>
              <a:t>白蛋白∕球蛋白比值（A/G）：1.2～2.4∶1</a:t>
            </a:r>
            <a:endParaRPr lang="zh-CN" altLang="en-US" sz="24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59938458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a:xfrm>
            <a:off x="190500" y="1295444"/>
            <a:ext cx="11480800" cy="4876800"/>
          </a:xfrm>
        </p:spPr>
        <p:txBody>
          <a:bodyPr/>
          <a:lstStyle/>
          <a:p>
            <a:pPr>
              <a:buNone/>
            </a:pPr>
            <a:r>
              <a:rPr lang="zh-CN" altLang="en-US" sz="2800" dirty="0"/>
              <a:t>【临床意义】</a:t>
            </a:r>
          </a:p>
          <a:p>
            <a:pPr lvl="1">
              <a:buNone/>
            </a:pPr>
            <a:r>
              <a:rPr lang="zh-CN" altLang="en-US" sz="2400" dirty="0"/>
              <a:t>（1）急性</a:t>
            </a:r>
            <a:r>
              <a:rPr lang="zh-CN" altLang="en-US" sz="2400" dirty="0" smtClean="0"/>
              <a:t>肝损伤</a:t>
            </a:r>
            <a:endParaRPr lang="en-US" altLang="zh-CN" sz="2400" dirty="0"/>
          </a:p>
          <a:p>
            <a:pPr lvl="2"/>
            <a:r>
              <a:rPr lang="zh-CN" altLang="en-US" sz="2400" dirty="0"/>
              <a:t>早期血清白蛋白可正常或轻度下降、球蛋白可轻度升高、TP和A/G均可正常</a:t>
            </a:r>
            <a:endParaRPr lang="en-US" altLang="zh-CN" sz="2400" dirty="0"/>
          </a:p>
          <a:p>
            <a:pPr lvl="2"/>
            <a:r>
              <a:rPr lang="zh-CN" altLang="en-US" sz="2400" dirty="0"/>
              <a:t>急性、亚急性重症肝炎早期多数血清TP为明显下降，而γ-球蛋白增加</a:t>
            </a:r>
            <a:endParaRPr lang="en-US" altLang="zh-CN" sz="2400" dirty="0"/>
          </a:p>
          <a:p>
            <a:pPr lvl="2"/>
            <a:r>
              <a:rPr lang="zh-CN" altLang="en-US" sz="2400" dirty="0"/>
              <a:t>晚期发生肝坏死，TP明显下降</a:t>
            </a:r>
          </a:p>
          <a:p>
            <a:pPr lvl="1">
              <a:buNone/>
            </a:pPr>
            <a:r>
              <a:rPr lang="zh-CN" altLang="en-US" sz="2400" dirty="0"/>
              <a:t>（2）慢性肝病</a:t>
            </a:r>
            <a:endParaRPr lang="en-US" altLang="zh-CN" sz="2400" dirty="0"/>
          </a:p>
          <a:p>
            <a:pPr lvl="2"/>
            <a:r>
              <a:rPr lang="zh-CN" altLang="en-US" sz="2400" dirty="0"/>
              <a:t>常见白蛋白减少和γ-球蛋增加，A/G比值下降</a:t>
            </a:r>
            <a:endParaRPr lang="en-US" altLang="zh-CN" sz="2400" dirty="0"/>
          </a:p>
          <a:p>
            <a:pPr lvl="2"/>
            <a:r>
              <a:rPr lang="zh-CN" altLang="en-US" sz="2400" dirty="0"/>
              <a:t>A/G比值倒置，提示肝功能严重损害</a:t>
            </a:r>
            <a:endParaRPr lang="en-US" altLang="zh-CN" sz="2400" dirty="0"/>
          </a:p>
          <a:p>
            <a:pPr lvl="2"/>
            <a:r>
              <a:rPr lang="zh-CN" altLang="en-US" sz="2400" dirty="0"/>
              <a:t>白蛋白减少到30g/L以下，易发生</a:t>
            </a:r>
            <a:r>
              <a:rPr lang="zh-CN" altLang="en-US" sz="2400" dirty="0" smtClean="0"/>
              <a:t>腹水</a:t>
            </a:r>
            <a:endParaRPr lang="en-US" altLang="zh-CN" sz="2400" dirty="0"/>
          </a:p>
          <a:p>
            <a:pPr lvl="1">
              <a:buNone/>
            </a:pPr>
            <a:r>
              <a:rPr lang="zh-CN" altLang="en-US" sz="2400" dirty="0"/>
              <a:t>（3）肝外疾病</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91643886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buNone/>
              <a:defRPr/>
            </a:pPr>
            <a:r>
              <a:rPr lang="en-US" altLang="zh-CN" sz="2800" dirty="0">
                <a:solidFill>
                  <a:srgbClr val="FF0000"/>
                </a:solidFill>
              </a:rPr>
              <a:t>2.</a:t>
            </a:r>
            <a:r>
              <a:rPr lang="zh-CN" altLang="en-US" sz="2800" dirty="0">
                <a:solidFill>
                  <a:srgbClr val="FF0000"/>
                </a:solidFill>
              </a:rPr>
              <a:t>血清蛋白电泳  </a:t>
            </a:r>
          </a:p>
          <a:p>
            <a:pPr>
              <a:buNone/>
            </a:pPr>
            <a:r>
              <a:rPr lang="zh-CN" altLang="en-US" sz="2800" dirty="0"/>
              <a:t>【标本采集】</a:t>
            </a:r>
          </a:p>
          <a:p>
            <a:pPr lvl="1"/>
            <a:r>
              <a:rPr lang="zh-CN" altLang="en-US" sz="2400" dirty="0"/>
              <a:t>血清，空腹</a:t>
            </a:r>
            <a:r>
              <a:rPr lang="zh-CN" altLang="en-US" sz="2400" dirty="0" smtClean="0"/>
              <a:t>采血</a:t>
            </a:r>
            <a:endParaRPr lang="zh-CN" altLang="en-US" sz="2400" dirty="0"/>
          </a:p>
          <a:p>
            <a:pPr>
              <a:buNone/>
            </a:pPr>
            <a:r>
              <a:rPr lang="zh-CN" altLang="en-US" sz="2800" dirty="0"/>
              <a:t>【参考区间】</a:t>
            </a:r>
          </a:p>
          <a:p>
            <a:pPr lvl="1">
              <a:buNone/>
            </a:pPr>
            <a:r>
              <a:rPr lang="zh-CN" altLang="en-US" sz="2400" dirty="0"/>
              <a:t>醋酸纤维膜法</a:t>
            </a:r>
            <a:endParaRPr lang="en-US" altLang="zh-CN" sz="2400" dirty="0"/>
          </a:p>
          <a:p>
            <a:pPr lvl="1"/>
            <a:r>
              <a:rPr lang="zh-CN" altLang="en-US" sz="2400" dirty="0">
                <a:latin typeface="Times New Roman" pitchFamily="18" charset="0"/>
                <a:cs typeface="Times New Roman" pitchFamily="18" charset="0"/>
              </a:rPr>
              <a:t>白蛋白</a:t>
            </a:r>
            <a:r>
              <a:rPr lang="en-US" altLang="zh-CN" sz="2400" dirty="0">
                <a:latin typeface="Times New Roman" pitchFamily="18" charset="0"/>
                <a:cs typeface="Times New Roman" pitchFamily="18" charset="0"/>
              </a:rPr>
              <a:t>			</a:t>
            </a:r>
            <a:r>
              <a:rPr lang="zh-CN" altLang="en-US" sz="2400" dirty="0">
                <a:latin typeface="Times New Roman" pitchFamily="18" charset="0"/>
                <a:cs typeface="Times New Roman" pitchFamily="18" charset="0"/>
              </a:rPr>
              <a:t>62%～71%</a:t>
            </a:r>
            <a:endParaRPr lang="en-US" altLang="zh-CN" sz="2400" dirty="0">
              <a:latin typeface="Times New Roman" pitchFamily="18" charset="0"/>
              <a:cs typeface="Times New Roman" pitchFamily="18" charset="0"/>
            </a:endParaRPr>
          </a:p>
          <a:p>
            <a:pPr lvl="1"/>
            <a:r>
              <a:rPr lang="zh-CN" altLang="en-US" sz="2400" dirty="0">
                <a:latin typeface="Times New Roman" pitchFamily="18" charset="0"/>
                <a:cs typeface="Times New Roman" pitchFamily="18" charset="0"/>
              </a:rPr>
              <a:t>α</a:t>
            </a:r>
            <a:r>
              <a:rPr lang="zh-CN" altLang="en-US" sz="2400" baseline="-25000" dirty="0">
                <a:latin typeface="Times New Roman" pitchFamily="18" charset="0"/>
                <a:cs typeface="Times New Roman" pitchFamily="18" charset="0"/>
              </a:rPr>
              <a:t>1</a:t>
            </a:r>
            <a:r>
              <a:rPr lang="zh-CN" altLang="en-US" sz="2400" dirty="0">
                <a:latin typeface="Times New Roman" pitchFamily="18" charset="0"/>
                <a:cs typeface="Times New Roman" pitchFamily="18" charset="0"/>
              </a:rPr>
              <a:t>-球蛋白</a:t>
            </a:r>
            <a:r>
              <a:rPr lang="en-US" altLang="zh-CN" sz="2400" dirty="0">
                <a:latin typeface="Times New Roman" pitchFamily="18" charset="0"/>
                <a:cs typeface="Times New Roman" pitchFamily="18" charset="0"/>
              </a:rPr>
              <a:t>		</a:t>
            </a:r>
            <a:r>
              <a:rPr lang="zh-CN" altLang="en-US" sz="2400" dirty="0">
                <a:latin typeface="Times New Roman" pitchFamily="18" charset="0"/>
                <a:cs typeface="Times New Roman" pitchFamily="18" charset="0"/>
              </a:rPr>
              <a:t>3%～4%</a:t>
            </a:r>
            <a:endParaRPr lang="en-US" altLang="zh-CN" sz="2400" dirty="0">
              <a:latin typeface="Times New Roman" pitchFamily="18" charset="0"/>
              <a:cs typeface="Times New Roman" pitchFamily="18" charset="0"/>
            </a:endParaRPr>
          </a:p>
          <a:p>
            <a:pPr lvl="1"/>
            <a:r>
              <a:rPr lang="zh-CN" altLang="en-US" sz="2400" dirty="0">
                <a:latin typeface="Times New Roman" pitchFamily="18" charset="0"/>
                <a:cs typeface="Times New Roman" pitchFamily="18" charset="0"/>
              </a:rPr>
              <a:t>α</a:t>
            </a:r>
            <a:r>
              <a:rPr lang="zh-CN" altLang="en-US" sz="2400" baseline="-25000" dirty="0">
                <a:latin typeface="Times New Roman" pitchFamily="18" charset="0"/>
                <a:cs typeface="Times New Roman" pitchFamily="18" charset="0"/>
              </a:rPr>
              <a:t>2</a:t>
            </a:r>
            <a:r>
              <a:rPr lang="zh-CN" altLang="en-US" sz="2400" dirty="0">
                <a:latin typeface="Times New Roman" pitchFamily="18" charset="0"/>
                <a:cs typeface="Times New Roman" pitchFamily="18" charset="0"/>
              </a:rPr>
              <a:t>-球蛋白</a:t>
            </a:r>
            <a:r>
              <a:rPr lang="en-US" altLang="zh-CN" sz="2400" dirty="0">
                <a:latin typeface="Times New Roman" pitchFamily="18" charset="0"/>
                <a:cs typeface="Times New Roman" pitchFamily="18" charset="0"/>
              </a:rPr>
              <a:t>		</a:t>
            </a:r>
            <a:r>
              <a:rPr lang="zh-CN" altLang="en-US" sz="2400" dirty="0">
                <a:latin typeface="Times New Roman" pitchFamily="18" charset="0"/>
                <a:cs typeface="Times New Roman" pitchFamily="18" charset="0"/>
              </a:rPr>
              <a:t>6%～10%</a:t>
            </a:r>
            <a:endParaRPr lang="en-US" altLang="zh-CN" sz="2400" dirty="0">
              <a:latin typeface="Times New Roman" pitchFamily="18" charset="0"/>
              <a:cs typeface="Times New Roman" pitchFamily="18" charset="0"/>
            </a:endParaRPr>
          </a:p>
          <a:p>
            <a:pPr lvl="1"/>
            <a:r>
              <a:rPr lang="zh-CN" altLang="en-US" sz="2400" dirty="0">
                <a:latin typeface="Times New Roman" pitchFamily="18" charset="0"/>
                <a:cs typeface="Times New Roman" pitchFamily="18" charset="0"/>
              </a:rPr>
              <a:t>β-球蛋白</a:t>
            </a:r>
            <a:r>
              <a:rPr lang="en-US" altLang="zh-CN" sz="2400" dirty="0">
                <a:latin typeface="Times New Roman" pitchFamily="18" charset="0"/>
                <a:cs typeface="Times New Roman" pitchFamily="18" charset="0"/>
              </a:rPr>
              <a:t>		</a:t>
            </a:r>
            <a:r>
              <a:rPr lang="zh-CN" altLang="en-US" sz="2400" dirty="0">
                <a:latin typeface="Times New Roman" pitchFamily="18" charset="0"/>
                <a:cs typeface="Times New Roman" pitchFamily="18" charset="0"/>
              </a:rPr>
              <a:t>7%～11%</a:t>
            </a:r>
            <a:endParaRPr lang="en-US" altLang="zh-CN" sz="2400" dirty="0">
              <a:latin typeface="Times New Roman" pitchFamily="18" charset="0"/>
              <a:cs typeface="Times New Roman" pitchFamily="18" charset="0"/>
            </a:endParaRPr>
          </a:p>
          <a:p>
            <a:pPr lvl="1"/>
            <a:r>
              <a:rPr lang="zh-CN" altLang="en-US" sz="2400" dirty="0">
                <a:latin typeface="Times New Roman" pitchFamily="18" charset="0"/>
                <a:cs typeface="Times New Roman" pitchFamily="18" charset="0"/>
              </a:rPr>
              <a:t>γ-球蛋白</a:t>
            </a:r>
            <a:r>
              <a:rPr lang="en-US" altLang="zh-CN" sz="2400" dirty="0">
                <a:latin typeface="Times New Roman" pitchFamily="18" charset="0"/>
                <a:cs typeface="Times New Roman" pitchFamily="18" charset="0"/>
              </a:rPr>
              <a:t>		</a:t>
            </a:r>
            <a:r>
              <a:rPr lang="zh-CN" altLang="en-US" sz="2400" dirty="0">
                <a:latin typeface="Times New Roman" pitchFamily="18" charset="0"/>
                <a:cs typeface="Times New Roman" pitchFamily="18" charset="0"/>
              </a:rPr>
              <a:t>9%～18%</a:t>
            </a:r>
            <a:endParaRPr lang="zh-CN" altLang="en-US" dirty="0">
              <a:latin typeface="Times New Roman" pitchFamily="18" charset="0"/>
              <a:cs typeface="Times New Roman" pitchFamily="18" charset="0"/>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51138249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buNone/>
            </a:pPr>
            <a:r>
              <a:rPr lang="zh-CN" altLang="en-US" sz="2800" dirty="0"/>
              <a:t>【临床意义】</a:t>
            </a:r>
          </a:p>
          <a:p>
            <a:pPr lvl="1">
              <a:buNone/>
            </a:pPr>
            <a:r>
              <a:rPr lang="zh-CN" altLang="en-US" sz="2400" dirty="0"/>
              <a:t>（1）肝炎</a:t>
            </a:r>
            <a:endParaRPr lang="en-US" altLang="zh-CN" sz="2400" dirty="0"/>
          </a:p>
          <a:p>
            <a:pPr lvl="2"/>
            <a:r>
              <a:rPr lang="zh-CN" altLang="en-US" sz="2400" dirty="0"/>
              <a:t>急性肝炎早期或病变较轻时，电泳结果多无异常</a:t>
            </a:r>
            <a:endParaRPr lang="en-US" altLang="zh-CN" sz="2400" dirty="0"/>
          </a:p>
          <a:p>
            <a:pPr lvl="2"/>
            <a:r>
              <a:rPr lang="zh-CN" altLang="en-US" sz="2400" dirty="0"/>
              <a:t>随病情加重，白蛋白、α及β-球蛋白减少，γ-球蛋白增高</a:t>
            </a:r>
            <a:r>
              <a:rPr altLang="en-US" sz="2400" dirty="0"/>
              <a:t>；</a:t>
            </a:r>
            <a:r>
              <a:rPr lang="zh-CN" altLang="en-US" sz="2400" dirty="0"/>
              <a:t>γ-球蛋白增生的程度与肝炎的严重程度成正比</a:t>
            </a:r>
          </a:p>
          <a:p>
            <a:pPr lvl="1">
              <a:buNone/>
            </a:pPr>
            <a:r>
              <a:rPr lang="zh-CN" altLang="en-US" sz="2400" dirty="0"/>
              <a:t>（2）肝硬化</a:t>
            </a:r>
            <a:endParaRPr lang="en-US" altLang="zh-CN" sz="2400" dirty="0"/>
          </a:p>
          <a:p>
            <a:pPr lvl="2"/>
            <a:r>
              <a:rPr lang="zh-CN" altLang="en-US" sz="2400" dirty="0"/>
              <a:t>白蛋白中度或高度减少，α</a:t>
            </a:r>
            <a:r>
              <a:rPr lang="zh-CN" altLang="en-US" sz="2400" baseline="-25000" dirty="0"/>
              <a:t>1</a:t>
            </a:r>
            <a:r>
              <a:rPr lang="zh-CN" altLang="en-US" sz="2400" dirty="0"/>
              <a:t>、α</a:t>
            </a:r>
            <a:r>
              <a:rPr lang="zh-CN" altLang="en-US" sz="2400" baseline="-25000" dirty="0"/>
              <a:t>2</a:t>
            </a:r>
            <a:r>
              <a:rPr lang="zh-CN" altLang="en-US" sz="2400" dirty="0"/>
              <a:t>和β-球蛋白也有降低倾向，γ-球蛋白明显增加</a:t>
            </a:r>
            <a:endParaRPr lang="en-US" altLang="zh-CN" sz="2400" dirty="0"/>
          </a:p>
          <a:p>
            <a:pPr lvl="1">
              <a:buNone/>
            </a:pPr>
            <a:r>
              <a:rPr sz="2400" dirty="0"/>
              <a:t>（3）肝癌</a:t>
            </a:r>
            <a:endParaRPr lang="en-US" altLang="zh-CN" sz="2400" dirty="0"/>
          </a:p>
          <a:p>
            <a:pPr lvl="2"/>
            <a:r>
              <a:rPr sz="2400" dirty="0"/>
              <a:t>α</a:t>
            </a:r>
            <a:r>
              <a:rPr sz="2400" baseline="-25000" dirty="0"/>
              <a:t>1</a:t>
            </a:r>
            <a:r>
              <a:rPr sz="2400" dirty="0"/>
              <a:t>、α</a:t>
            </a:r>
            <a:r>
              <a:rPr sz="2400" baseline="-25000" dirty="0"/>
              <a:t>2</a:t>
            </a:r>
            <a:r>
              <a:rPr sz="2400" dirty="0"/>
              <a:t>-球蛋白明显增高</a:t>
            </a:r>
          </a:p>
          <a:p>
            <a:pPr lvl="1">
              <a:buNone/>
            </a:pPr>
            <a:r>
              <a:rPr sz="2400" dirty="0"/>
              <a:t>（4）肝外疾患</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199686934"/>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buNone/>
            </a:pPr>
            <a:r>
              <a:rPr lang="zh-CN" altLang="en-US" dirty="0" smtClean="0">
                <a:solidFill>
                  <a:srgbClr val="FE230C"/>
                </a:solidFill>
                <a:latin typeface="Times New Roman" pitchFamily="18" charset="0"/>
                <a:ea typeface="宋体" pitchFamily="2" charset="-122"/>
                <a:cs typeface="Times New Roman" pitchFamily="18" charset="0"/>
              </a:rPr>
              <a:t>（三）胆红素代谢检查</a:t>
            </a:r>
            <a:endParaRPr lang="en-US" altLang="zh-CN" dirty="0" smtClean="0">
              <a:solidFill>
                <a:srgbClr val="FE230C"/>
              </a:solidFill>
              <a:latin typeface="Times New Roman" pitchFamily="18" charset="0"/>
              <a:ea typeface="宋体" pitchFamily="2" charset="-122"/>
              <a:cs typeface="Times New Roman" pitchFamily="18" charset="0"/>
            </a:endParaRPr>
          </a:p>
          <a:p>
            <a:pPr>
              <a:buNone/>
            </a:pPr>
            <a:r>
              <a:rPr lang="zh-CN" altLang="en-US" sz="2800" dirty="0" smtClean="0">
                <a:solidFill>
                  <a:srgbClr val="FE230C"/>
                </a:solidFill>
                <a:latin typeface="Times New Roman" pitchFamily="18" charset="0"/>
                <a:ea typeface="宋体" pitchFamily="2" charset="-122"/>
                <a:cs typeface="Times New Roman" pitchFamily="18" charset="0"/>
              </a:rPr>
              <a:t>血清总胆红素、直接胆红素与间接胆红素测定</a:t>
            </a:r>
            <a:endParaRPr lang="en-US" altLang="zh-CN" sz="2800" dirty="0" smtClean="0"/>
          </a:p>
          <a:p>
            <a:pPr>
              <a:buNone/>
            </a:pPr>
            <a:r>
              <a:rPr lang="zh-CN" altLang="en-US" sz="2800" dirty="0" smtClean="0"/>
              <a:t>【标本采集】</a:t>
            </a:r>
          </a:p>
          <a:p>
            <a:pPr lvl="1"/>
            <a:r>
              <a:rPr lang="zh-CN" altLang="en-US" sz="2400" dirty="0" smtClean="0"/>
              <a:t>血清，空腹采血，标本避免阳光照射</a:t>
            </a:r>
          </a:p>
          <a:p>
            <a:pPr>
              <a:buNone/>
            </a:pPr>
            <a:r>
              <a:rPr lang="zh-CN" altLang="en-US" sz="2800" dirty="0" smtClean="0"/>
              <a:t>【参考区间】</a:t>
            </a:r>
          </a:p>
          <a:p>
            <a:pPr lvl="1"/>
            <a:r>
              <a:rPr lang="zh-CN" altLang="en-US" sz="2400" dirty="0" smtClean="0"/>
              <a:t>总胆红素：3.4～17.1μmol/L</a:t>
            </a:r>
            <a:endParaRPr lang="en-US" altLang="zh-CN" sz="2400" dirty="0" smtClean="0"/>
          </a:p>
          <a:p>
            <a:pPr lvl="1"/>
            <a:r>
              <a:rPr lang="zh-CN" altLang="en-US" sz="2400" dirty="0" smtClean="0"/>
              <a:t>直接胆红素：0～6.8μmol/L</a:t>
            </a:r>
            <a:endParaRPr lang="en-US" altLang="zh-CN" sz="2400" dirty="0" smtClean="0"/>
          </a:p>
          <a:p>
            <a:pPr lvl="1"/>
            <a:r>
              <a:rPr lang="zh-CN" altLang="en-US" sz="2400" dirty="0" smtClean="0"/>
              <a:t>间接胆红素：1.7～10.2μmol/L</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08138863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buNone/>
            </a:pPr>
            <a:r>
              <a:rPr lang="zh-CN" altLang="en-US" dirty="0" smtClean="0"/>
              <a:t>【临床意义】</a:t>
            </a:r>
          </a:p>
          <a:p>
            <a:pPr lvl="1">
              <a:buNone/>
            </a:pPr>
            <a:r>
              <a:rPr lang="zh-CN" altLang="en-US" dirty="0" smtClean="0"/>
              <a:t>判断有无黄疸及黄疸类型</a:t>
            </a:r>
          </a:p>
          <a:p>
            <a:pPr lvl="1">
              <a:buNone/>
            </a:pPr>
            <a:r>
              <a:rPr lang="zh-CN" altLang="en-US" dirty="0" smtClean="0"/>
              <a:t>①溶血性黄疸</a:t>
            </a:r>
            <a:endParaRPr lang="en-US" altLang="zh-CN" dirty="0" smtClean="0"/>
          </a:p>
          <a:p>
            <a:pPr lvl="2"/>
            <a:r>
              <a:rPr lang="zh-CN" altLang="en-US" dirty="0" smtClean="0"/>
              <a:t>血清总胆红素增多，以间接胆红素为主</a:t>
            </a:r>
            <a:endParaRPr lang="en-US" altLang="zh-CN" dirty="0" smtClean="0"/>
          </a:p>
          <a:p>
            <a:pPr lvl="1">
              <a:buNone/>
            </a:pPr>
            <a:r>
              <a:rPr lang="zh-CN" altLang="en-US" dirty="0" smtClean="0"/>
              <a:t>②阻塞性黄疸</a:t>
            </a:r>
            <a:endParaRPr lang="en-US" altLang="zh-CN" dirty="0" smtClean="0"/>
          </a:p>
          <a:p>
            <a:pPr lvl="2"/>
            <a:r>
              <a:rPr lang="zh-CN" altLang="en-US" dirty="0" smtClean="0"/>
              <a:t>血清总胆红素，特别是直接胆红素增高</a:t>
            </a:r>
            <a:endParaRPr lang="en-US" altLang="zh-CN" dirty="0" smtClean="0"/>
          </a:p>
          <a:p>
            <a:pPr lvl="2"/>
            <a:r>
              <a:rPr lang="zh-CN" altLang="en-US" dirty="0" smtClean="0"/>
              <a:t>尿胆原可呈间歇性减少或消失</a:t>
            </a:r>
            <a:endParaRPr lang="en-US" altLang="zh-CN" dirty="0" smtClean="0"/>
          </a:p>
          <a:p>
            <a:pPr lvl="1">
              <a:buNone/>
            </a:pPr>
            <a:r>
              <a:rPr lang="zh-CN" altLang="en-US" dirty="0" smtClean="0"/>
              <a:t>③肝细胞性黄疸</a:t>
            </a:r>
            <a:endParaRPr lang="en-US" altLang="zh-CN" dirty="0" smtClean="0"/>
          </a:p>
          <a:p>
            <a:pPr lvl="2"/>
            <a:r>
              <a:rPr lang="zh-CN" altLang="en-US" dirty="0" smtClean="0"/>
              <a:t>血清总胆红素、直接胆红素及间接胆红素皆增高</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1361216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zh-CN" altLang="en-US" dirty="0"/>
              <a:t>第一节  概  述</a:t>
            </a:r>
          </a:p>
        </p:txBody>
      </p:sp>
      <p:graphicFrame>
        <p:nvGraphicFramePr>
          <p:cNvPr id="19459" name="Group 3"/>
          <p:cNvGraphicFramePr>
            <a:graphicFrameLocks noGrp="1"/>
          </p:cNvGraphicFramePr>
          <p:nvPr>
            <p:ph sz="half" idx="2"/>
            <p:extLst>
              <p:ext uri="{D42A27DB-BD31-4B8C-83A1-F6EECF244321}">
                <p14:modId xmlns:p14="http://schemas.microsoft.com/office/powerpoint/2010/main" val="3298271749"/>
              </p:ext>
            </p:extLst>
          </p:nvPr>
        </p:nvGraphicFramePr>
        <p:xfrm>
          <a:off x="1338805" y="2060293"/>
          <a:ext cx="8821738" cy="4454518"/>
        </p:xfrm>
        <a:graphic>
          <a:graphicData uri="http://schemas.openxmlformats.org/drawingml/2006/table">
            <a:tbl>
              <a:tblPr/>
              <a:tblGrid>
                <a:gridCol w="2357422"/>
                <a:gridCol w="2571768"/>
                <a:gridCol w="3892548"/>
              </a:tblGrid>
              <a:tr h="134294">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2400" b="1" i="0" u="none" strike="noStrike" cap="none" normalizeH="0" baseline="0" dirty="0" smtClean="0">
                          <a:ln>
                            <a:noFill/>
                          </a:ln>
                          <a:solidFill>
                            <a:srgbClr val="FFFFFF"/>
                          </a:solidFill>
                          <a:effectLst/>
                          <a:latin typeface="Calibri" pitchFamily="34" charset="0"/>
                          <a:ea typeface="宋体" pitchFamily="2" charset="-122"/>
                        </a:rPr>
                        <a:t>采血管帽颜色</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2400" b="1" i="0" u="none" strike="noStrike" cap="none" normalizeH="0" baseline="0" smtClean="0">
                          <a:ln>
                            <a:noFill/>
                          </a:ln>
                          <a:solidFill>
                            <a:srgbClr val="FFFFFF"/>
                          </a:solidFill>
                          <a:effectLst/>
                          <a:latin typeface="Calibri" pitchFamily="34" charset="0"/>
                          <a:ea typeface="宋体" pitchFamily="2" charset="-122"/>
                        </a:rPr>
                        <a:t>添加剂</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2400" b="1" i="0" u="none" strike="noStrike" cap="none" normalizeH="0" baseline="0" smtClean="0">
                          <a:ln>
                            <a:noFill/>
                          </a:ln>
                          <a:solidFill>
                            <a:srgbClr val="FFFFFF"/>
                          </a:solidFill>
                          <a:effectLst/>
                          <a:latin typeface="Calibri" pitchFamily="34" charset="0"/>
                          <a:ea typeface="宋体" pitchFamily="2" charset="-122"/>
                        </a:rPr>
                        <a:t>主要用途</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r>
              <a:tr h="509286">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chemeClr val="tx2"/>
                          </a:solidFill>
                          <a:effectLst/>
                          <a:latin typeface="Verdana" pitchFamily="34" charset="0"/>
                          <a:ea typeface="宋体" pitchFamily="2" charset="-122"/>
                        </a:rPr>
                        <a:t>红色</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rgbClr val="692AA2"/>
                          </a:solidFill>
                          <a:effectLst/>
                          <a:latin typeface="Verdana" pitchFamily="34" charset="0"/>
                          <a:ea typeface="宋体" pitchFamily="2" charset="-122"/>
                        </a:rPr>
                        <a:t>促凝剂</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0" fontAlgn="base" latinLnBrk="0" hangingPunct="0">
                        <a:lnSpc>
                          <a:spcPct val="15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rgbClr val="1D1496"/>
                          </a:solidFill>
                          <a:effectLst/>
                          <a:latin typeface="Verdana" pitchFamily="34" charset="0"/>
                          <a:ea typeface="宋体" pitchFamily="2" charset="-122"/>
                        </a:rPr>
                        <a:t>生成血清，用于大多数化学试验</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486136">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chemeClr val="tx2"/>
                          </a:solidFill>
                          <a:effectLst/>
                          <a:latin typeface="Verdana" pitchFamily="34" charset="0"/>
                          <a:ea typeface="宋体" pitchFamily="2" charset="-122"/>
                        </a:rPr>
                        <a:t>黄色</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rgbClr val="692AA2"/>
                          </a:solidFill>
                          <a:effectLst/>
                          <a:latin typeface="Verdana" pitchFamily="34" charset="0"/>
                          <a:ea typeface="宋体" pitchFamily="2" charset="-122"/>
                        </a:rPr>
                        <a:t>促凝剂</a:t>
                      </a:r>
                      <a:r>
                        <a:rPr kumimoji="0" lang="en-US" altLang="zh-CN" sz="1800" b="1" i="0" u="none" strike="noStrike" cap="none" normalizeH="0" baseline="0" dirty="0" smtClean="0">
                          <a:ln>
                            <a:noFill/>
                          </a:ln>
                          <a:solidFill>
                            <a:srgbClr val="692AA2"/>
                          </a:solidFill>
                          <a:effectLst/>
                          <a:latin typeface="Verdana" pitchFamily="34" charset="0"/>
                          <a:ea typeface="宋体" pitchFamily="2" charset="-122"/>
                        </a:rPr>
                        <a:t>/</a:t>
                      </a:r>
                      <a:r>
                        <a:rPr kumimoji="0" lang="zh-CN" altLang="en-US" sz="1800" b="1" i="0" u="none" strike="noStrike" cap="none" normalizeH="0" baseline="0" dirty="0" smtClean="0">
                          <a:ln>
                            <a:noFill/>
                          </a:ln>
                          <a:solidFill>
                            <a:srgbClr val="692AA2"/>
                          </a:solidFill>
                          <a:effectLst/>
                          <a:latin typeface="Verdana" pitchFamily="34" charset="0"/>
                          <a:ea typeface="宋体" pitchFamily="2" charset="-122"/>
                        </a:rPr>
                        <a:t>分离胶</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0" fontAlgn="base" latinLnBrk="0" hangingPunct="0">
                        <a:lnSpc>
                          <a:spcPct val="15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rgbClr val="1D1496"/>
                          </a:solidFill>
                          <a:effectLst/>
                          <a:latin typeface="Verdana" pitchFamily="34" charset="0"/>
                          <a:ea typeface="宋体" pitchFamily="2" charset="-122"/>
                        </a:rPr>
                        <a:t>生成血清，用于大多数化学试验</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32436">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chemeClr val="tx2"/>
                          </a:solidFill>
                          <a:effectLst/>
                          <a:latin typeface="Verdana" pitchFamily="34" charset="0"/>
                          <a:ea typeface="宋体" pitchFamily="2" charset="-122"/>
                        </a:rPr>
                        <a:t>绿色</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rgbClr val="692AA2"/>
                          </a:solidFill>
                          <a:effectLst/>
                          <a:latin typeface="Verdana" pitchFamily="34" charset="0"/>
                          <a:ea typeface="宋体" pitchFamily="2" charset="-122"/>
                        </a:rPr>
                        <a:t>肝素</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rgbClr val="1D1496"/>
                          </a:solidFill>
                          <a:effectLst/>
                          <a:latin typeface="Verdana" pitchFamily="34" charset="0"/>
                          <a:ea typeface="宋体" pitchFamily="2" charset="-122"/>
                        </a:rPr>
                        <a:t>生成血浆，用于大多数化学试验</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497711">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chemeClr val="tx2"/>
                          </a:solidFill>
                          <a:effectLst/>
                          <a:latin typeface="Verdana" pitchFamily="34" charset="0"/>
                          <a:ea typeface="宋体" pitchFamily="2" charset="-122"/>
                        </a:rPr>
                        <a:t>紫色</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800" b="1" i="0" u="none" strike="noStrike" cap="none" normalizeH="0" baseline="0" dirty="0" smtClean="0">
                          <a:ln>
                            <a:noFill/>
                          </a:ln>
                          <a:solidFill>
                            <a:srgbClr val="692AA2"/>
                          </a:solidFill>
                          <a:effectLst/>
                          <a:latin typeface="Verdana" pitchFamily="34" charset="0"/>
                          <a:ea typeface="宋体" pitchFamily="2" charset="-122"/>
                        </a:rPr>
                        <a:t>EDTA-K2</a:t>
                      </a:r>
                      <a:r>
                        <a:rPr kumimoji="0" lang="zh-CN" altLang="en-US" sz="1800" b="1" i="0" u="none" strike="noStrike" cap="none" normalizeH="0" baseline="0" dirty="0" smtClean="0">
                          <a:ln>
                            <a:noFill/>
                          </a:ln>
                          <a:solidFill>
                            <a:srgbClr val="692AA2"/>
                          </a:solidFill>
                          <a:effectLst/>
                          <a:latin typeface="Verdana" pitchFamily="34" charset="0"/>
                          <a:ea typeface="宋体" pitchFamily="2" charset="-122"/>
                        </a:rPr>
                        <a:t>或</a:t>
                      </a:r>
                      <a:r>
                        <a:rPr kumimoji="0" lang="en-US" altLang="zh-CN" sz="1800" b="1" i="0" u="none" strike="noStrike" cap="none" normalizeH="0" baseline="0" dirty="0" smtClean="0">
                          <a:ln>
                            <a:noFill/>
                          </a:ln>
                          <a:solidFill>
                            <a:srgbClr val="692AA2"/>
                          </a:solidFill>
                          <a:effectLst/>
                          <a:latin typeface="Verdana" pitchFamily="34" charset="0"/>
                          <a:ea typeface="宋体" pitchFamily="2" charset="-122"/>
                        </a:rPr>
                        <a:t>K3</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0" fontAlgn="base" latinLnBrk="0" hangingPunct="0">
                        <a:lnSpc>
                          <a:spcPct val="15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rgbClr val="1D1496"/>
                          </a:solidFill>
                          <a:effectLst/>
                          <a:latin typeface="Verdana" pitchFamily="34" charset="0"/>
                          <a:ea typeface="宋体" pitchFamily="2" charset="-122"/>
                        </a:rPr>
                        <a:t>血液一般检查</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32436">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chemeClr val="tx2"/>
                          </a:solidFill>
                          <a:effectLst/>
                          <a:latin typeface="Verdana" pitchFamily="34" charset="0"/>
                          <a:ea typeface="宋体" pitchFamily="2" charset="-122"/>
                        </a:rPr>
                        <a:t>蓝色</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rgbClr val="692AA2"/>
                          </a:solidFill>
                          <a:effectLst/>
                          <a:latin typeface="Verdana" pitchFamily="34" charset="0"/>
                          <a:ea typeface="宋体" pitchFamily="2" charset="-122"/>
                        </a:rPr>
                        <a:t>枸橼酸钠：血液</a:t>
                      </a:r>
                      <a:r>
                        <a:rPr kumimoji="0" lang="en-US" altLang="zh-CN" sz="1800" b="1" i="0" u="none" strike="noStrike" cap="none" normalizeH="0" baseline="0" dirty="0" smtClean="0">
                          <a:ln>
                            <a:noFill/>
                          </a:ln>
                          <a:solidFill>
                            <a:srgbClr val="692AA2"/>
                          </a:solidFill>
                          <a:effectLst/>
                          <a:latin typeface="Verdana" pitchFamily="34" charset="0"/>
                          <a:ea typeface="宋体" pitchFamily="2" charset="-122"/>
                        </a:rPr>
                        <a:t>=1:9</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rgbClr val="1D1496"/>
                          </a:solidFill>
                          <a:effectLst/>
                          <a:latin typeface="Verdana" pitchFamily="34" charset="0"/>
                          <a:ea typeface="宋体" pitchFamily="2" charset="-122"/>
                        </a:rPr>
                        <a:t>凝血试验</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491924">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chemeClr val="tx2"/>
                          </a:solidFill>
                          <a:effectLst/>
                          <a:latin typeface="Verdana" pitchFamily="34" charset="0"/>
                          <a:ea typeface="宋体" pitchFamily="2" charset="-122"/>
                        </a:rPr>
                        <a:t>黑色</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rgbClr val="692AA2"/>
                          </a:solidFill>
                          <a:effectLst/>
                          <a:latin typeface="Verdana" pitchFamily="34" charset="0"/>
                          <a:ea typeface="宋体" pitchFamily="2" charset="-122"/>
                        </a:rPr>
                        <a:t>枸橼酸钠：血液</a:t>
                      </a:r>
                      <a:r>
                        <a:rPr kumimoji="0" lang="en-US" altLang="zh-CN" sz="1800" b="1" i="0" u="none" strike="noStrike" cap="none" normalizeH="0" baseline="0" dirty="0" smtClean="0">
                          <a:ln>
                            <a:noFill/>
                          </a:ln>
                          <a:solidFill>
                            <a:srgbClr val="692AA2"/>
                          </a:solidFill>
                          <a:effectLst/>
                          <a:latin typeface="Verdana" pitchFamily="34" charset="0"/>
                          <a:ea typeface="宋体" pitchFamily="2" charset="-122"/>
                        </a:rPr>
                        <a:t>=1:4</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0" fontAlgn="base" latinLnBrk="0" hangingPunct="0">
                        <a:lnSpc>
                          <a:spcPct val="15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rgbClr val="1D1496"/>
                          </a:solidFill>
                          <a:effectLst/>
                          <a:latin typeface="Verdana" pitchFamily="34" charset="0"/>
                          <a:ea typeface="宋体" pitchFamily="2" charset="-122"/>
                        </a:rPr>
                        <a:t>红细胞沉降率测定</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474562">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chemeClr val="tx2"/>
                          </a:solidFill>
                          <a:effectLst/>
                          <a:latin typeface="Verdana" pitchFamily="34" charset="0"/>
                          <a:ea typeface="宋体" pitchFamily="2" charset="-122"/>
                        </a:rPr>
                        <a:t>灰色</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rgbClr val="692AA2"/>
                          </a:solidFill>
                          <a:effectLst/>
                          <a:latin typeface="Verdana" pitchFamily="34" charset="0"/>
                        </a:rPr>
                        <a:t>氟化钠/草酸钾</a:t>
                      </a:r>
                      <a:r>
                        <a:rPr kumimoji="0" lang="zh-CN" altLang="en-US" sz="1800" b="1" i="0" u="none" strike="noStrike" cap="none" normalizeH="0" baseline="0" dirty="0" smtClean="0">
                          <a:ln>
                            <a:noFill/>
                          </a:ln>
                          <a:solidFill>
                            <a:srgbClr val="692AA2"/>
                          </a:solidFill>
                          <a:effectLst/>
                          <a:latin typeface="Verdana" pitchFamily="34" charset="0"/>
                          <a:ea typeface="宋体" pitchFamily="2" charset="-122"/>
                        </a:rPr>
                        <a:t> </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0" fontAlgn="base" latinLnBrk="0" hangingPunct="0">
                        <a:lnSpc>
                          <a:spcPct val="15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rgbClr val="1D1496"/>
                          </a:solidFill>
                          <a:effectLst/>
                          <a:latin typeface="Verdana" pitchFamily="34" charset="0"/>
                        </a:rPr>
                        <a:t>葡萄糖、乳酸测定</a:t>
                      </a:r>
                      <a:r>
                        <a:rPr kumimoji="0" lang="zh-CN" altLang="en-US" sz="1800" b="1" i="0" u="none" strike="noStrike" cap="none" normalizeH="0" baseline="0" dirty="0" smtClean="0">
                          <a:ln>
                            <a:noFill/>
                          </a:ln>
                          <a:solidFill>
                            <a:srgbClr val="1D1496"/>
                          </a:solidFill>
                          <a:effectLst/>
                          <a:latin typeface="Verdana" pitchFamily="34" charset="0"/>
                          <a:ea typeface="宋体" pitchFamily="2" charset="-122"/>
                        </a:rPr>
                        <a:t>                                       </a:t>
                      </a:r>
                      <a:r>
                        <a:rPr kumimoji="0" lang="zh-CN" altLang="en-US" sz="1800" b="1" i="0" u="none" strike="noStrike" cap="none" normalizeH="0" baseline="0" dirty="0" smtClean="0">
                          <a:ln>
                            <a:noFill/>
                          </a:ln>
                          <a:solidFill>
                            <a:srgbClr val="1D1496"/>
                          </a:solidFill>
                          <a:effectLst/>
                          <a:latin typeface="Verdana" pitchFamily="34" charset="0"/>
                        </a:rPr>
                        <a:t>（当不能及时测定时）</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bl>
          </a:graphicData>
        </a:graphic>
      </p:graphicFrame>
      <p:sp>
        <p:nvSpPr>
          <p:cNvPr id="4" name="内容占位符 2"/>
          <p:cNvSpPr>
            <a:spLocks noGrp="1"/>
          </p:cNvSpPr>
          <p:nvPr>
            <p:ph idx="1"/>
          </p:nvPr>
        </p:nvSpPr>
        <p:spPr>
          <a:xfrm>
            <a:off x="190500" y="1318593"/>
            <a:ext cx="11480800" cy="5174803"/>
          </a:xfrm>
        </p:spPr>
        <p:txBody>
          <a:bodyPr/>
          <a:lstStyle/>
          <a:p>
            <a:pPr marL="457200" lvl="1" indent="0">
              <a:buNone/>
            </a:pPr>
            <a:r>
              <a:rPr lang="zh-CN" altLang="en-US" sz="2600" dirty="0" smtClean="0"/>
              <a:t>（三）选择正确采血容器</a:t>
            </a:r>
            <a:endParaRPr lang="en-US" altLang="zh-CN" sz="2600" dirty="0"/>
          </a:p>
        </p:txBody>
      </p:sp>
    </p:spTree>
    <p:extLst>
      <p:ext uri="{BB962C8B-B14F-4D97-AF65-F5344CB8AC3E}">
        <p14:creationId xmlns:p14="http://schemas.microsoft.com/office/powerpoint/2010/main" val="376009009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graphicFrame>
        <p:nvGraphicFramePr>
          <p:cNvPr id="5" name="内容占位符 4"/>
          <p:cNvGraphicFramePr>
            <a:graphicFrameLocks noGrp="1"/>
          </p:cNvGraphicFramePr>
          <p:nvPr>
            <p:ph idx="1"/>
          </p:nvPr>
        </p:nvGraphicFramePr>
        <p:xfrm>
          <a:off x="1738282" y="1928803"/>
          <a:ext cx="8929716" cy="3500462"/>
        </p:xfrm>
        <a:graphic>
          <a:graphicData uri="http://schemas.openxmlformats.org/drawingml/2006/table">
            <a:tbl>
              <a:tblPr firstRow="1" bandRow="1">
                <a:tableStyleId>{5C22544A-7EE6-4342-B048-85BDC9FD1C3A}</a:tableStyleId>
              </a:tblPr>
              <a:tblGrid>
                <a:gridCol w="1488286"/>
                <a:gridCol w="1488286"/>
                <a:gridCol w="1488286"/>
                <a:gridCol w="1488286"/>
                <a:gridCol w="1488286"/>
                <a:gridCol w="1488286"/>
              </a:tblGrid>
              <a:tr h="952267">
                <a:tc>
                  <a:txBody>
                    <a:bodyPr/>
                    <a:lstStyle/>
                    <a:p>
                      <a:pPr algn="ctr">
                        <a:spcAft>
                          <a:spcPts val="0"/>
                        </a:spcAft>
                      </a:pPr>
                      <a:r>
                        <a:rPr lang="zh-CN" sz="1800" kern="100" dirty="0">
                          <a:latin typeface="Calibri"/>
                          <a:ea typeface="宋体"/>
                          <a:cs typeface="Times New Roman"/>
                        </a:rPr>
                        <a:t>黄疸类型</a:t>
                      </a:r>
                      <a:r>
                        <a:rPr lang="en-US" sz="1800" kern="100" dirty="0">
                          <a:latin typeface="Calibri"/>
                          <a:ea typeface="宋体"/>
                          <a:cs typeface="Times New Roman"/>
                        </a:rPr>
                        <a:t>  </a:t>
                      </a:r>
                      <a:endParaRPr lang="zh-CN" sz="1800" kern="100" dirty="0">
                        <a:latin typeface="Calibri"/>
                        <a:ea typeface="宋体"/>
                        <a:cs typeface="Times New Roman"/>
                      </a:endParaRPr>
                    </a:p>
                  </a:txBody>
                  <a:tcPr marL="68580" marR="68580" marT="0" marB="0" anchor="ctr"/>
                </a:tc>
                <a:tc>
                  <a:txBody>
                    <a:bodyPr/>
                    <a:lstStyle/>
                    <a:p>
                      <a:pPr algn="ctr">
                        <a:spcAft>
                          <a:spcPts val="0"/>
                        </a:spcAft>
                      </a:pPr>
                      <a:r>
                        <a:rPr lang="zh-CN" sz="1800" kern="100" dirty="0">
                          <a:latin typeface="Calibri"/>
                          <a:ea typeface="宋体"/>
                          <a:cs typeface="Times New Roman"/>
                        </a:rPr>
                        <a:t>血清直接胆红素</a:t>
                      </a:r>
                    </a:p>
                  </a:txBody>
                  <a:tcPr marL="68580" marR="68580" marT="0" marB="0" anchor="ctr"/>
                </a:tc>
                <a:tc>
                  <a:txBody>
                    <a:bodyPr/>
                    <a:lstStyle/>
                    <a:p>
                      <a:pPr algn="ctr">
                        <a:spcAft>
                          <a:spcPts val="0"/>
                        </a:spcAft>
                      </a:pPr>
                      <a:r>
                        <a:rPr lang="en-US" sz="1800" kern="100">
                          <a:latin typeface="Calibri"/>
                          <a:ea typeface="宋体"/>
                          <a:cs typeface="Times New Roman"/>
                        </a:rPr>
                        <a:t> </a:t>
                      </a:r>
                      <a:r>
                        <a:rPr lang="zh-CN" sz="1800" kern="100">
                          <a:latin typeface="Calibri"/>
                          <a:ea typeface="宋体"/>
                          <a:cs typeface="Times New Roman"/>
                        </a:rPr>
                        <a:t>血清间接胆红素</a:t>
                      </a:r>
                    </a:p>
                  </a:txBody>
                  <a:tcPr marL="68580" marR="68580" marT="0" marB="0" anchor="ctr"/>
                </a:tc>
                <a:tc>
                  <a:txBody>
                    <a:bodyPr/>
                    <a:lstStyle/>
                    <a:p>
                      <a:pPr algn="ctr">
                        <a:spcAft>
                          <a:spcPts val="0"/>
                        </a:spcAft>
                      </a:pPr>
                      <a:r>
                        <a:rPr lang="en-US" sz="1800" kern="100">
                          <a:latin typeface="Calibri"/>
                          <a:ea typeface="宋体"/>
                          <a:cs typeface="Times New Roman"/>
                        </a:rPr>
                        <a:t> </a:t>
                      </a:r>
                      <a:r>
                        <a:rPr lang="zh-CN" sz="1800" kern="100">
                          <a:latin typeface="Calibri"/>
                          <a:ea typeface="宋体"/>
                          <a:cs typeface="Times New Roman"/>
                        </a:rPr>
                        <a:t>尿胆原</a:t>
                      </a:r>
                    </a:p>
                  </a:txBody>
                  <a:tcPr marL="68580" marR="68580" marT="0" marB="0" anchor="ctr"/>
                </a:tc>
                <a:tc>
                  <a:txBody>
                    <a:bodyPr/>
                    <a:lstStyle/>
                    <a:p>
                      <a:pPr algn="ctr">
                        <a:spcAft>
                          <a:spcPts val="0"/>
                        </a:spcAft>
                      </a:pPr>
                      <a:r>
                        <a:rPr lang="en-US" sz="1800" kern="100">
                          <a:latin typeface="Calibri"/>
                          <a:ea typeface="宋体"/>
                          <a:cs typeface="Times New Roman"/>
                        </a:rPr>
                        <a:t> </a:t>
                      </a:r>
                      <a:r>
                        <a:rPr lang="zh-CN" sz="1800" kern="100">
                          <a:latin typeface="Calibri"/>
                          <a:ea typeface="宋体"/>
                          <a:cs typeface="Times New Roman"/>
                        </a:rPr>
                        <a:t>尿胆红素</a:t>
                      </a:r>
                      <a:r>
                        <a:rPr lang="en-US" sz="1800" kern="100">
                          <a:latin typeface="Calibri"/>
                          <a:ea typeface="宋体"/>
                          <a:cs typeface="Times New Roman"/>
                        </a:rPr>
                        <a:t>    </a:t>
                      </a:r>
                      <a:endParaRPr lang="zh-CN" sz="1800" kern="100">
                        <a:latin typeface="Calibri"/>
                        <a:ea typeface="宋体"/>
                        <a:cs typeface="Times New Roman"/>
                      </a:endParaRPr>
                    </a:p>
                  </a:txBody>
                  <a:tcPr marL="68580" marR="68580" marT="0" marB="0" anchor="ctr"/>
                </a:tc>
                <a:tc>
                  <a:txBody>
                    <a:bodyPr/>
                    <a:lstStyle/>
                    <a:p>
                      <a:pPr algn="ctr">
                        <a:spcAft>
                          <a:spcPts val="0"/>
                        </a:spcAft>
                      </a:pPr>
                      <a:r>
                        <a:rPr lang="zh-CN" sz="1800" kern="100">
                          <a:latin typeface="Calibri"/>
                          <a:ea typeface="宋体"/>
                          <a:cs typeface="Times New Roman"/>
                        </a:rPr>
                        <a:t>粪便颜色</a:t>
                      </a:r>
                    </a:p>
                  </a:txBody>
                  <a:tcPr marL="68580" marR="68580" marT="0" marB="0" anchor="ctr"/>
                </a:tc>
              </a:tr>
              <a:tr h="643661">
                <a:tc>
                  <a:txBody>
                    <a:bodyPr/>
                    <a:lstStyle/>
                    <a:p>
                      <a:pPr algn="ctr">
                        <a:spcAft>
                          <a:spcPts val="0"/>
                        </a:spcAft>
                      </a:pPr>
                      <a:r>
                        <a:rPr lang="zh-CN" sz="1800" kern="100">
                          <a:latin typeface="Calibri"/>
                          <a:ea typeface="宋体"/>
                          <a:cs typeface="Times New Roman"/>
                        </a:rPr>
                        <a:t>溶血性黄疸</a:t>
                      </a:r>
                    </a:p>
                  </a:txBody>
                  <a:tcPr marL="68580" marR="68580" marT="0" marB="0" anchor="ctr"/>
                </a:tc>
                <a:tc>
                  <a:txBody>
                    <a:bodyPr/>
                    <a:lstStyle/>
                    <a:p>
                      <a:pPr algn="ctr">
                        <a:spcAft>
                          <a:spcPts val="0"/>
                        </a:spcAft>
                      </a:pPr>
                      <a:r>
                        <a:rPr lang="zh-CN" sz="1800" b="1" kern="100" dirty="0">
                          <a:latin typeface="Calibri"/>
                          <a:ea typeface="宋体"/>
                          <a:cs typeface="Times New Roman"/>
                        </a:rPr>
                        <a:t>↑</a:t>
                      </a:r>
                    </a:p>
                  </a:txBody>
                  <a:tcPr marL="68580" marR="68580" marT="0" marB="0" anchor="ctr"/>
                </a:tc>
                <a:tc>
                  <a:txBody>
                    <a:bodyPr/>
                    <a:lstStyle/>
                    <a:p>
                      <a:pPr algn="ctr">
                        <a:spcAft>
                          <a:spcPts val="0"/>
                        </a:spcAft>
                      </a:pPr>
                      <a:r>
                        <a:rPr lang="zh-CN" sz="1800" b="1" kern="100" dirty="0" smtClean="0">
                          <a:latin typeface="Calibri"/>
                          <a:ea typeface="宋体"/>
                          <a:cs typeface="Times New Roman"/>
                        </a:rPr>
                        <a:t>↑↑↑</a:t>
                      </a:r>
                      <a:endParaRPr lang="zh-CN" sz="1800" b="1" kern="100" dirty="0">
                        <a:latin typeface="Calibri"/>
                        <a:ea typeface="宋体"/>
                        <a:cs typeface="Times New Roman"/>
                      </a:endParaRPr>
                    </a:p>
                  </a:txBody>
                  <a:tcPr marL="68580" marR="68580" marT="0" marB="0" anchor="ctr"/>
                </a:tc>
                <a:tc>
                  <a:txBody>
                    <a:bodyPr/>
                    <a:lstStyle/>
                    <a:p>
                      <a:pPr algn="ctr">
                        <a:spcAft>
                          <a:spcPts val="0"/>
                        </a:spcAft>
                      </a:pPr>
                      <a:r>
                        <a:rPr lang="zh-CN" sz="1800" b="1" kern="100" dirty="0" smtClean="0">
                          <a:latin typeface="Calibri"/>
                          <a:ea typeface="宋体"/>
                          <a:cs typeface="Times New Roman"/>
                        </a:rPr>
                        <a:t>↑↑↑</a:t>
                      </a:r>
                      <a:r>
                        <a:rPr lang="en-US" sz="1800" b="1" kern="100" dirty="0" smtClean="0">
                          <a:latin typeface="Calibri"/>
                          <a:ea typeface="宋体"/>
                          <a:cs typeface="Times New Roman"/>
                        </a:rPr>
                        <a:t>              </a:t>
                      </a:r>
                      <a:endParaRPr lang="zh-CN" sz="1800" b="1" kern="100" dirty="0">
                        <a:latin typeface="Calibri"/>
                        <a:ea typeface="宋体"/>
                        <a:cs typeface="Times New Roman"/>
                      </a:endParaRPr>
                    </a:p>
                  </a:txBody>
                  <a:tcPr marL="68580" marR="68580" marT="0" marB="0" anchor="ctr"/>
                </a:tc>
                <a:tc>
                  <a:txBody>
                    <a:bodyPr/>
                    <a:lstStyle/>
                    <a:p>
                      <a:pPr algn="ctr">
                        <a:spcAft>
                          <a:spcPts val="0"/>
                        </a:spcAft>
                      </a:pPr>
                      <a:r>
                        <a:rPr lang="en-US" altLang="zh-CN" sz="2400" b="1" kern="100" dirty="0" smtClean="0">
                          <a:latin typeface="Calibri"/>
                          <a:ea typeface="宋体"/>
                          <a:cs typeface="Times New Roman"/>
                        </a:rPr>
                        <a:t>-</a:t>
                      </a:r>
                      <a:endParaRPr lang="zh-CN" sz="2400" b="1" kern="100" dirty="0">
                        <a:latin typeface="Calibri"/>
                        <a:ea typeface="宋体"/>
                        <a:cs typeface="Times New Roman"/>
                      </a:endParaRPr>
                    </a:p>
                  </a:txBody>
                  <a:tcPr marL="68580" marR="68580" marT="0" marB="0" anchor="ctr"/>
                </a:tc>
                <a:tc>
                  <a:txBody>
                    <a:bodyPr/>
                    <a:lstStyle/>
                    <a:p>
                      <a:pPr algn="ctr">
                        <a:spcAft>
                          <a:spcPts val="0"/>
                        </a:spcAft>
                      </a:pPr>
                      <a:r>
                        <a:rPr lang="zh-CN" sz="1800" kern="100">
                          <a:latin typeface="Calibri"/>
                          <a:ea typeface="宋体"/>
                          <a:cs typeface="Times New Roman"/>
                        </a:rPr>
                        <a:t>深棕色</a:t>
                      </a:r>
                    </a:p>
                  </a:txBody>
                  <a:tcPr marL="68580" marR="68580" marT="0" marB="0" anchor="ctr"/>
                </a:tc>
              </a:tr>
              <a:tr h="952267">
                <a:tc>
                  <a:txBody>
                    <a:bodyPr/>
                    <a:lstStyle/>
                    <a:p>
                      <a:pPr algn="ctr">
                        <a:spcAft>
                          <a:spcPts val="0"/>
                        </a:spcAft>
                      </a:pPr>
                      <a:r>
                        <a:rPr lang="zh-CN" sz="1800" kern="100">
                          <a:latin typeface="Calibri"/>
                          <a:ea typeface="宋体"/>
                          <a:cs typeface="Times New Roman"/>
                        </a:rPr>
                        <a:t>肝细胞性黄疸</a:t>
                      </a:r>
                    </a:p>
                  </a:txBody>
                  <a:tcPr marL="68580" marR="68580" marT="0" marB="0" anchor="ctr"/>
                </a:tc>
                <a:tc>
                  <a:txBody>
                    <a:bodyPr/>
                    <a:lstStyle/>
                    <a:p>
                      <a:pPr algn="ctr">
                        <a:spcAft>
                          <a:spcPts val="0"/>
                        </a:spcAft>
                      </a:pPr>
                      <a:r>
                        <a:rPr lang="zh-CN" sz="1800" b="1" kern="100" dirty="0">
                          <a:latin typeface="Calibri"/>
                          <a:ea typeface="宋体"/>
                          <a:cs typeface="Times New Roman"/>
                        </a:rPr>
                        <a:t>↑↑</a:t>
                      </a:r>
                    </a:p>
                  </a:txBody>
                  <a:tcPr marL="68580" marR="68580" marT="0" marB="0" anchor="ctr"/>
                </a:tc>
                <a:tc>
                  <a:txBody>
                    <a:bodyPr/>
                    <a:lstStyle/>
                    <a:p>
                      <a:pPr algn="ctr">
                        <a:spcAft>
                          <a:spcPts val="0"/>
                        </a:spcAft>
                      </a:pPr>
                      <a:r>
                        <a:rPr lang="zh-CN" sz="1800" b="1" kern="100" dirty="0" smtClean="0">
                          <a:latin typeface="Calibri"/>
                          <a:ea typeface="宋体"/>
                          <a:cs typeface="Times New Roman"/>
                        </a:rPr>
                        <a:t>↑↑</a:t>
                      </a:r>
                      <a:endParaRPr lang="zh-CN" sz="1800" b="1" kern="100" dirty="0">
                        <a:latin typeface="Calibri"/>
                        <a:ea typeface="宋体"/>
                        <a:cs typeface="Times New Roman"/>
                      </a:endParaRPr>
                    </a:p>
                  </a:txBody>
                  <a:tcPr marL="68580" marR="68580" marT="0" marB="0" anchor="ctr"/>
                </a:tc>
                <a:tc>
                  <a:txBody>
                    <a:bodyPr/>
                    <a:lstStyle/>
                    <a:p>
                      <a:pPr algn="ctr">
                        <a:spcAft>
                          <a:spcPts val="0"/>
                        </a:spcAft>
                      </a:pPr>
                      <a:r>
                        <a:rPr lang="zh-CN" sz="1800" b="1" kern="100" dirty="0" smtClean="0">
                          <a:latin typeface="Calibri"/>
                          <a:ea typeface="宋体"/>
                          <a:cs typeface="Times New Roman"/>
                        </a:rPr>
                        <a:t>↑↑</a:t>
                      </a:r>
                      <a:endParaRPr lang="zh-CN" sz="1800" b="1" kern="100" dirty="0">
                        <a:latin typeface="Calibri"/>
                        <a:ea typeface="宋体"/>
                        <a:cs typeface="Times New Roman"/>
                      </a:endParaRPr>
                    </a:p>
                  </a:txBody>
                  <a:tcPr marL="68580" marR="68580" marT="0" marB="0" anchor="ctr"/>
                </a:tc>
                <a:tc>
                  <a:txBody>
                    <a:bodyPr/>
                    <a:lstStyle/>
                    <a:p>
                      <a:pPr algn="ctr">
                        <a:spcAft>
                          <a:spcPts val="0"/>
                        </a:spcAft>
                      </a:pPr>
                      <a:r>
                        <a:rPr lang="en-US" sz="2400" b="1" kern="100" dirty="0" smtClean="0">
                          <a:latin typeface="Calibri"/>
                          <a:ea typeface="宋体"/>
                          <a:cs typeface="Times New Roman"/>
                        </a:rPr>
                        <a:t> </a:t>
                      </a:r>
                      <a:r>
                        <a:rPr lang="en-US" sz="2400" b="1" kern="100" dirty="0">
                          <a:latin typeface="Calibri"/>
                          <a:ea typeface="宋体"/>
                          <a:cs typeface="Times New Roman"/>
                        </a:rPr>
                        <a:t>+</a:t>
                      </a:r>
                      <a:endParaRPr lang="zh-CN" sz="2400" b="1" kern="100" dirty="0">
                        <a:latin typeface="Calibri"/>
                        <a:ea typeface="宋体"/>
                        <a:cs typeface="Times New Roman"/>
                      </a:endParaRPr>
                    </a:p>
                  </a:txBody>
                  <a:tcPr marL="68580" marR="68580" marT="0" marB="0" anchor="ctr"/>
                </a:tc>
                <a:tc>
                  <a:txBody>
                    <a:bodyPr/>
                    <a:lstStyle/>
                    <a:p>
                      <a:pPr algn="ctr">
                        <a:spcAft>
                          <a:spcPts val="0"/>
                        </a:spcAft>
                      </a:pPr>
                      <a:r>
                        <a:rPr lang="en-US" sz="1800" kern="100">
                          <a:latin typeface="Calibri"/>
                          <a:ea typeface="宋体"/>
                          <a:cs typeface="Times New Roman"/>
                        </a:rPr>
                        <a:t>     </a:t>
                      </a:r>
                      <a:r>
                        <a:rPr lang="zh-CN" sz="1800" kern="100">
                          <a:latin typeface="Calibri"/>
                          <a:ea typeface="宋体"/>
                          <a:cs typeface="Times New Roman"/>
                        </a:rPr>
                        <a:t>棕黄色</a:t>
                      </a:r>
                    </a:p>
                  </a:txBody>
                  <a:tcPr marL="68580" marR="68580" marT="0" marB="0" anchor="ctr"/>
                </a:tc>
              </a:tr>
              <a:tr h="952267">
                <a:tc>
                  <a:txBody>
                    <a:bodyPr/>
                    <a:lstStyle/>
                    <a:p>
                      <a:pPr algn="ctr">
                        <a:spcAft>
                          <a:spcPts val="0"/>
                        </a:spcAft>
                      </a:pPr>
                      <a:r>
                        <a:rPr lang="zh-CN" sz="1800" kern="100">
                          <a:latin typeface="Calibri"/>
                          <a:ea typeface="宋体"/>
                          <a:cs typeface="Times New Roman"/>
                        </a:rPr>
                        <a:t>梗阻性黄疸</a:t>
                      </a:r>
                    </a:p>
                  </a:txBody>
                  <a:tcPr marL="68580" marR="68580" marT="0" marB="0" anchor="ctr"/>
                </a:tc>
                <a:tc>
                  <a:txBody>
                    <a:bodyPr/>
                    <a:lstStyle/>
                    <a:p>
                      <a:pPr algn="ctr">
                        <a:spcAft>
                          <a:spcPts val="0"/>
                        </a:spcAft>
                      </a:pPr>
                      <a:r>
                        <a:rPr lang="zh-CN" sz="1800" b="1" kern="100" dirty="0">
                          <a:latin typeface="Calibri"/>
                          <a:ea typeface="宋体"/>
                          <a:cs typeface="Times New Roman"/>
                        </a:rPr>
                        <a:t>↑↑↑</a:t>
                      </a:r>
                    </a:p>
                  </a:txBody>
                  <a:tcPr marL="68580" marR="68580" marT="0" marB="0" anchor="ctr"/>
                </a:tc>
                <a:tc>
                  <a:txBody>
                    <a:bodyPr/>
                    <a:lstStyle/>
                    <a:p>
                      <a:pPr algn="ctr">
                        <a:spcAft>
                          <a:spcPts val="0"/>
                        </a:spcAft>
                      </a:pPr>
                      <a:r>
                        <a:rPr lang="zh-CN" sz="1800" b="1" kern="100" dirty="0" smtClean="0">
                          <a:latin typeface="Calibri"/>
                          <a:ea typeface="宋体"/>
                          <a:cs typeface="Times New Roman"/>
                        </a:rPr>
                        <a:t>↑</a:t>
                      </a:r>
                      <a:endParaRPr lang="zh-CN" sz="1800" b="1" kern="100" dirty="0">
                        <a:latin typeface="Calibri"/>
                        <a:ea typeface="宋体"/>
                        <a:cs typeface="Times New Roman"/>
                      </a:endParaRPr>
                    </a:p>
                  </a:txBody>
                  <a:tcPr marL="68580" marR="68580" marT="0" marB="0"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b="1" kern="100" dirty="0" smtClean="0">
                          <a:latin typeface="Calibri"/>
                          <a:ea typeface="宋体"/>
                          <a:cs typeface="Times New Roman"/>
                        </a:rPr>
                        <a:t>↓</a:t>
                      </a:r>
                      <a:r>
                        <a:rPr lang="en-US" sz="1800" b="1" kern="100" dirty="0" smtClean="0">
                          <a:latin typeface="Calibri"/>
                          <a:ea typeface="宋体"/>
                          <a:cs typeface="Times New Roman"/>
                        </a:rPr>
                        <a:t>/-</a:t>
                      </a:r>
                      <a:endParaRPr lang="zh-CN" altLang="en-US" sz="1800" b="1" kern="100" dirty="0" smtClean="0">
                        <a:latin typeface="Calibri"/>
                        <a:ea typeface="宋体"/>
                        <a:cs typeface="Times New Roman"/>
                      </a:endParaRPr>
                    </a:p>
                    <a:p>
                      <a:pPr algn="ctr">
                        <a:spcAft>
                          <a:spcPts val="0"/>
                        </a:spcAft>
                      </a:pPr>
                      <a:endParaRPr lang="zh-CN" sz="1800" b="1" kern="100" dirty="0">
                        <a:latin typeface="Calibri"/>
                        <a:ea typeface="宋体"/>
                        <a:cs typeface="Times New Roman"/>
                      </a:endParaRPr>
                    </a:p>
                  </a:txBody>
                  <a:tcPr marL="68580" marR="68580" marT="0" marB="0" anchor="ctr"/>
                </a:tc>
                <a:tc>
                  <a:txBody>
                    <a:bodyPr/>
                    <a:lstStyle/>
                    <a:p>
                      <a:pPr algn="ctr">
                        <a:spcAft>
                          <a:spcPts val="0"/>
                        </a:spcAft>
                      </a:pPr>
                      <a:r>
                        <a:rPr lang="zh-CN" altLang="en-US" sz="1800" b="1" kern="100" dirty="0" smtClean="0">
                          <a:latin typeface="Calibri"/>
                          <a:ea typeface="宋体"/>
                          <a:cs typeface="Times New Roman"/>
                        </a:rPr>
                        <a:t>强</a:t>
                      </a:r>
                      <a:r>
                        <a:rPr lang="en-US" sz="2400" b="1" kern="100" dirty="0" smtClean="0">
                          <a:latin typeface="Calibri"/>
                          <a:ea typeface="宋体"/>
                          <a:cs typeface="Times New Roman"/>
                        </a:rPr>
                        <a:t>+</a:t>
                      </a:r>
                      <a:endParaRPr lang="zh-CN" sz="2400" b="1" kern="100" dirty="0">
                        <a:latin typeface="Calibri"/>
                        <a:ea typeface="宋体"/>
                        <a:cs typeface="Times New Roman"/>
                      </a:endParaRPr>
                    </a:p>
                  </a:txBody>
                  <a:tcPr marL="68580" marR="68580" marT="0" marB="0" anchor="ctr"/>
                </a:tc>
                <a:tc>
                  <a:txBody>
                    <a:bodyPr/>
                    <a:lstStyle/>
                    <a:p>
                      <a:pPr algn="ctr">
                        <a:spcAft>
                          <a:spcPts val="0"/>
                        </a:spcAft>
                      </a:pPr>
                      <a:r>
                        <a:rPr lang="zh-CN" sz="1800" kern="100" dirty="0">
                          <a:latin typeface="Calibri"/>
                          <a:ea typeface="宋体"/>
                          <a:cs typeface="Times New Roman"/>
                        </a:rPr>
                        <a:t>浅黄或灰白色</a:t>
                      </a:r>
                    </a:p>
                  </a:txBody>
                  <a:tcPr marL="68580" marR="68580" marT="0" marB="0" anchor="ctr"/>
                </a:tc>
              </a:tr>
            </a:tbl>
          </a:graphicData>
        </a:graphic>
      </p:graphicFrame>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6" name="矩形 5"/>
          <p:cNvSpPr/>
          <p:nvPr/>
        </p:nvSpPr>
        <p:spPr>
          <a:xfrm>
            <a:off x="3667109" y="1285861"/>
            <a:ext cx="5134739" cy="646331"/>
          </a:xfrm>
          <a:prstGeom prst="rect">
            <a:avLst/>
          </a:prstGeom>
        </p:spPr>
        <p:txBody>
          <a:bodyPr wrap="none">
            <a:spAutoFit/>
          </a:bodyPr>
          <a:lstStyle/>
          <a:p>
            <a:pPr>
              <a:lnSpc>
                <a:spcPct val="150000"/>
              </a:lnSpc>
            </a:pPr>
            <a:r>
              <a:rPr lang="zh-CN" altLang="en-US" sz="2400" b="1" dirty="0">
                <a:solidFill>
                  <a:srgbClr val="1D1496"/>
                </a:solidFill>
                <a:latin typeface="Times New Roman" pitchFamily="18" charset="0"/>
                <a:ea typeface="宋体" pitchFamily="2" charset="-122"/>
                <a:cs typeface="Times New Roman" pitchFamily="18" charset="0"/>
              </a:rPr>
              <a:t>三种类型黄疸的实验室检查鉴别要点</a:t>
            </a:r>
          </a:p>
        </p:txBody>
      </p:sp>
    </p:spTree>
    <p:extLst>
      <p:ext uri="{BB962C8B-B14F-4D97-AF65-F5344CB8AC3E}">
        <p14:creationId xmlns:p14="http://schemas.microsoft.com/office/powerpoint/2010/main" val="31186013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idx="4294967295"/>
          </p:nvPr>
        </p:nvSpPr>
        <p:spPr/>
        <p:txBody>
          <a:bodyPr/>
          <a:lstStyle/>
          <a:p>
            <a:r>
              <a:rPr lang="zh-CN" altLang="en-US" dirty="0"/>
              <a:t>第七节  临床生物化学检查</a:t>
            </a:r>
            <a:endParaRPr lang="zh-CN" altLang="en-US" dirty="0">
              <a:latin typeface="+mn-ea"/>
              <a:ea typeface="+mn-ea"/>
            </a:endParaRPr>
          </a:p>
        </p:txBody>
      </p:sp>
      <p:sp>
        <p:nvSpPr>
          <p:cNvPr id="27651" name="内容占位符 2"/>
          <p:cNvSpPr>
            <a:spLocks noGrp="1"/>
          </p:cNvSpPr>
          <p:nvPr>
            <p:ph idx="4294967295"/>
          </p:nvPr>
        </p:nvSpPr>
        <p:spPr>
          <a:xfrm>
            <a:off x="706057" y="1279001"/>
            <a:ext cx="10625559" cy="4876800"/>
          </a:xfrm>
        </p:spPr>
        <p:txBody>
          <a:bodyPr/>
          <a:lstStyle/>
          <a:p>
            <a:pPr marL="0" indent="0">
              <a:lnSpc>
                <a:spcPct val="150000"/>
              </a:lnSpc>
              <a:buNone/>
            </a:pPr>
            <a:r>
              <a:rPr lang="zh-CN" altLang="en-US" sz="2800" dirty="0" smtClean="0">
                <a:latin typeface="Times New Roman" pitchFamily="18" charset="0"/>
                <a:ea typeface="宋体" pitchFamily="2" charset="-122"/>
                <a:cs typeface="Times New Roman" pitchFamily="18" charset="0"/>
              </a:rPr>
              <a:t>（四）肝纤维化的实验室检查</a:t>
            </a:r>
            <a:endParaRPr lang="en-US" altLang="zh-CN" sz="2800" dirty="0" smtClean="0">
              <a:latin typeface="Times New Roman" pitchFamily="18" charset="0"/>
              <a:ea typeface="宋体" pitchFamily="2" charset="-122"/>
              <a:cs typeface="Times New Roman" pitchFamily="18" charset="0"/>
            </a:endParaRPr>
          </a:p>
          <a:p>
            <a:pPr>
              <a:lnSpc>
                <a:spcPct val="150000"/>
              </a:lnSpc>
            </a:pPr>
            <a:r>
              <a:rPr lang="zh-CN" altLang="en-US" sz="2400" dirty="0" smtClean="0">
                <a:latin typeface="Times New Roman" pitchFamily="18" charset="0"/>
                <a:ea typeface="宋体" pitchFamily="2" charset="-122"/>
                <a:cs typeface="Times New Roman" pitchFamily="18" charset="0"/>
              </a:rPr>
              <a:t>【标本采集】</a:t>
            </a:r>
            <a:r>
              <a:rPr lang="zh-CN" altLang="en-US" sz="2400" dirty="0">
                <a:latin typeface="Times New Roman" pitchFamily="18" charset="0"/>
                <a:ea typeface="宋体" pitchFamily="2" charset="-122"/>
                <a:cs typeface="Times New Roman" pitchFamily="18" charset="0"/>
              </a:rPr>
              <a:t>血清，空腹取血。</a:t>
            </a:r>
          </a:p>
          <a:p>
            <a:pPr>
              <a:lnSpc>
                <a:spcPct val="150000"/>
              </a:lnSpc>
            </a:pPr>
            <a:r>
              <a:rPr lang="zh-CN" altLang="en-US" sz="2400" dirty="0">
                <a:latin typeface="Times New Roman" pitchFamily="18" charset="0"/>
                <a:ea typeface="宋体" pitchFamily="2" charset="-122"/>
                <a:cs typeface="Times New Roman" pitchFamily="18" charset="0"/>
              </a:rPr>
              <a:t>【参考区间】Ⅳ型胶原＜140ng/ml</a:t>
            </a:r>
          </a:p>
          <a:p>
            <a:pPr>
              <a:lnSpc>
                <a:spcPct val="150000"/>
              </a:lnSpc>
            </a:pPr>
            <a:r>
              <a:rPr lang="zh-CN" altLang="en-US" sz="2400" dirty="0">
                <a:latin typeface="Times New Roman" pitchFamily="18" charset="0"/>
                <a:ea typeface="宋体" pitchFamily="2" charset="-122"/>
                <a:cs typeface="Times New Roman" pitchFamily="18" charset="0"/>
              </a:rPr>
              <a:t>【临床意义】 急性肝炎时，虽然有大量肝细胞损害，但无明 </a:t>
            </a:r>
          </a:p>
          <a:p>
            <a:pPr>
              <a:lnSpc>
                <a:spcPct val="150000"/>
              </a:lnSpc>
              <a:buFont typeface="Wingdings" pitchFamily="2" charset="2"/>
              <a:buNone/>
            </a:pPr>
            <a:r>
              <a:rPr lang="zh-CN" altLang="en-US" sz="2400" dirty="0">
                <a:latin typeface="Times New Roman" pitchFamily="18" charset="0"/>
                <a:ea typeface="宋体" pitchFamily="2" charset="-122"/>
                <a:cs typeface="Times New Roman" pitchFamily="18" charset="0"/>
              </a:rPr>
              <a:t>                              显结缔组织增生，血清Ⅳ型胶原浓度无显著增</a:t>
            </a:r>
          </a:p>
          <a:p>
            <a:pPr>
              <a:lnSpc>
                <a:spcPct val="150000"/>
              </a:lnSpc>
              <a:buFont typeface="Wingdings" pitchFamily="2" charset="2"/>
              <a:buNone/>
            </a:pPr>
            <a:r>
              <a:rPr lang="zh-CN" altLang="en-US" sz="2400" dirty="0">
                <a:latin typeface="Times New Roman" pitchFamily="18" charset="0"/>
                <a:ea typeface="宋体" pitchFamily="2" charset="-122"/>
                <a:cs typeface="Times New Roman" pitchFamily="18" charset="0"/>
              </a:rPr>
              <a:t>                              加。慢性肝炎、肝硬化、原发性肝细胞肝癌时</a:t>
            </a:r>
          </a:p>
          <a:p>
            <a:pPr>
              <a:lnSpc>
                <a:spcPct val="150000"/>
              </a:lnSpc>
              <a:buFont typeface="Wingdings" pitchFamily="2" charset="2"/>
              <a:buNone/>
            </a:pPr>
            <a:r>
              <a:rPr lang="zh-CN" altLang="en-US" sz="2400" dirty="0">
                <a:latin typeface="Times New Roman" pitchFamily="18" charset="0"/>
                <a:ea typeface="宋体" pitchFamily="2" charset="-122"/>
                <a:cs typeface="Times New Roman" pitchFamily="18" charset="0"/>
              </a:rPr>
              <a:t>                              血清Ⅳ型胶原浓度依次</a:t>
            </a:r>
            <a:r>
              <a:rPr lang="zh-CN" altLang="en-US" sz="2400" dirty="0" smtClean="0">
                <a:latin typeface="Times New Roman" pitchFamily="18" charset="0"/>
                <a:ea typeface="宋体" pitchFamily="2" charset="-122"/>
                <a:cs typeface="Times New Roman" pitchFamily="18" charset="0"/>
              </a:rPr>
              <a:t>增加</a:t>
            </a:r>
            <a:endParaRPr lang="zh-CN" altLang="en-US" sz="2400" dirty="0">
              <a:latin typeface="Times New Roman" pitchFamily="18" charset="0"/>
              <a:ea typeface="宋体" pitchFamily="2" charset="-122"/>
              <a:cs typeface="Times New Roman" pitchFamily="18" charset="0"/>
            </a:endParaRPr>
          </a:p>
        </p:txBody>
      </p:sp>
      <p:sp>
        <p:nvSpPr>
          <p:cNvPr id="27652" name="日期占位符 3"/>
          <p:cNvSpPr txBox="1">
            <a:spLocks noGrp="1" noChangeArrowheads="1"/>
          </p:cNvSpPr>
          <p:nvPr/>
        </p:nvSpPr>
        <p:spPr bwMode="auto">
          <a:xfrm>
            <a:off x="7772400" y="0"/>
            <a:ext cx="2667000" cy="228600"/>
          </a:xfrm>
          <a:prstGeom prst="rect">
            <a:avLst/>
          </a:prstGeom>
          <a:noFill/>
          <a:ln w="9525">
            <a:noFill/>
            <a:miter lim="800000"/>
            <a:headEnd/>
            <a:tailEnd/>
          </a:ln>
        </p:spPr>
        <p:txBody>
          <a:bodyPr/>
          <a:lstStyle/>
          <a:p>
            <a:pPr algn="r"/>
            <a:r>
              <a:rPr lang="en-US" sz="1000">
                <a:solidFill>
                  <a:schemeClr val="bg1"/>
                </a:solidFill>
                <a:latin typeface="Verdana" pitchFamily="34" charset="0"/>
                <a:ea typeface="宋体" pitchFamily="2" charset="-122"/>
              </a:rPr>
              <a:t>www.pumpress.com.cn</a:t>
            </a:r>
          </a:p>
        </p:txBody>
      </p:sp>
    </p:spTree>
    <p:extLst>
      <p:ext uri="{BB962C8B-B14F-4D97-AF65-F5344CB8AC3E}">
        <p14:creationId xmlns:p14="http://schemas.microsoft.com/office/powerpoint/2010/main" val="429165577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idx="4294967295"/>
          </p:nvPr>
        </p:nvSpPr>
        <p:spPr/>
        <p:txBody>
          <a:bodyPr/>
          <a:lstStyle/>
          <a:p>
            <a:r>
              <a:rPr lang="zh-CN" altLang="en-US" dirty="0"/>
              <a:t>第七节  临床生物化学检查</a:t>
            </a:r>
            <a:endParaRPr lang="zh-CN" altLang="en-US" b="1" dirty="0">
              <a:ea typeface="黑体" pitchFamily="2" charset="-122"/>
            </a:endParaRPr>
          </a:p>
        </p:txBody>
      </p:sp>
      <p:sp>
        <p:nvSpPr>
          <p:cNvPr id="28675" name="内容占位符 2"/>
          <p:cNvSpPr>
            <a:spLocks noGrp="1"/>
          </p:cNvSpPr>
          <p:nvPr>
            <p:ph idx="4294967295"/>
          </p:nvPr>
        </p:nvSpPr>
        <p:spPr/>
        <p:txBody>
          <a:bodyPr/>
          <a:lstStyle/>
          <a:p>
            <a:pPr marL="0" indent="0">
              <a:lnSpc>
                <a:spcPct val="150000"/>
              </a:lnSpc>
              <a:buNone/>
            </a:pPr>
            <a:r>
              <a:rPr lang="zh-CN" altLang="en-US" sz="3200" dirty="0">
                <a:ea typeface="黑体" pitchFamily="2" charset="-122"/>
              </a:rPr>
              <a:t>二、肾脏疾病的实验室检查</a:t>
            </a:r>
            <a:endParaRPr lang="en-US" altLang="zh-CN" sz="3200" dirty="0" smtClean="0">
              <a:ea typeface="黑体" pitchFamily="2" charset="-122"/>
            </a:endParaRPr>
          </a:p>
          <a:p>
            <a:pPr lvl="1">
              <a:lnSpc>
                <a:spcPct val="150000"/>
              </a:lnSpc>
            </a:pPr>
            <a:r>
              <a:rPr lang="zh-CN" altLang="en-US" dirty="0" smtClean="0">
                <a:ea typeface="黑体" pitchFamily="2" charset="-122"/>
              </a:rPr>
              <a:t>肾小球滤过</a:t>
            </a:r>
            <a:r>
              <a:rPr lang="zh-CN" altLang="en-US" dirty="0">
                <a:ea typeface="黑体" pitchFamily="2" charset="-122"/>
              </a:rPr>
              <a:t>功能试验</a:t>
            </a:r>
          </a:p>
          <a:p>
            <a:pPr lvl="1">
              <a:lnSpc>
                <a:spcPct val="150000"/>
              </a:lnSpc>
            </a:pPr>
            <a:r>
              <a:rPr lang="zh-CN" altLang="en-US" dirty="0">
                <a:ea typeface="黑体" pitchFamily="2" charset="-122"/>
              </a:rPr>
              <a:t>肾小管试验</a:t>
            </a:r>
          </a:p>
        </p:txBody>
      </p:sp>
      <p:sp>
        <p:nvSpPr>
          <p:cNvPr id="28676" name="日期占位符 3"/>
          <p:cNvSpPr txBox="1">
            <a:spLocks noGrp="1" noChangeArrowheads="1"/>
          </p:cNvSpPr>
          <p:nvPr/>
        </p:nvSpPr>
        <p:spPr bwMode="auto">
          <a:xfrm>
            <a:off x="7772400" y="0"/>
            <a:ext cx="2667000" cy="228600"/>
          </a:xfrm>
          <a:prstGeom prst="rect">
            <a:avLst/>
          </a:prstGeom>
          <a:noFill/>
          <a:ln w="9525">
            <a:noFill/>
            <a:miter lim="800000"/>
            <a:headEnd/>
            <a:tailEnd/>
          </a:ln>
        </p:spPr>
        <p:txBody>
          <a:bodyPr/>
          <a:lstStyle/>
          <a:p>
            <a:pPr algn="r"/>
            <a:r>
              <a:rPr lang="en-US" sz="1000">
                <a:solidFill>
                  <a:schemeClr val="bg1"/>
                </a:solidFill>
                <a:latin typeface="Verdana" pitchFamily="34" charset="0"/>
                <a:ea typeface="宋体" pitchFamily="2" charset="-122"/>
              </a:rPr>
              <a:t>www.pumpress.com.cn</a:t>
            </a:r>
          </a:p>
        </p:txBody>
      </p:sp>
    </p:spTree>
    <p:extLst>
      <p:ext uri="{BB962C8B-B14F-4D97-AF65-F5344CB8AC3E}">
        <p14:creationId xmlns:p14="http://schemas.microsoft.com/office/powerpoint/2010/main" val="2494787324"/>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idx="4294967295"/>
          </p:nvPr>
        </p:nvSpPr>
        <p:spPr/>
        <p:txBody>
          <a:bodyPr/>
          <a:lstStyle/>
          <a:p>
            <a:r>
              <a:rPr lang="zh-CN" altLang="en-US" dirty="0"/>
              <a:t>第七节  临床生物化学检查</a:t>
            </a:r>
            <a:endParaRPr lang="zh-CN" altLang="en-US" dirty="0">
              <a:latin typeface="+mn-ea"/>
              <a:ea typeface="+mn-ea"/>
            </a:endParaRPr>
          </a:p>
        </p:txBody>
      </p:sp>
      <p:sp>
        <p:nvSpPr>
          <p:cNvPr id="29699" name="内容占位符 2"/>
          <p:cNvSpPr>
            <a:spLocks noGrp="1"/>
          </p:cNvSpPr>
          <p:nvPr>
            <p:ph idx="4294967295"/>
          </p:nvPr>
        </p:nvSpPr>
        <p:spPr/>
        <p:txBody>
          <a:bodyPr/>
          <a:lstStyle/>
          <a:p>
            <a:pPr>
              <a:lnSpc>
                <a:spcPct val="150000"/>
              </a:lnSpc>
              <a:buNone/>
            </a:pPr>
            <a:r>
              <a:rPr lang="zh-CN" altLang="en-US" dirty="0">
                <a:latin typeface="+mn-ea"/>
              </a:rPr>
              <a:t>（一）肾小球滤过功能试验</a:t>
            </a:r>
            <a:endParaRPr lang="en-US" altLang="zh-CN" dirty="0" smtClean="0">
              <a:solidFill>
                <a:srgbClr val="FE230C"/>
              </a:solidFill>
              <a:ea typeface="黑体" pitchFamily="2" charset="-122"/>
            </a:endParaRPr>
          </a:p>
          <a:p>
            <a:pPr>
              <a:lnSpc>
                <a:spcPct val="150000"/>
              </a:lnSpc>
              <a:buNone/>
            </a:pPr>
            <a:r>
              <a:rPr lang="en-US" altLang="zh-CN" dirty="0" smtClean="0">
                <a:solidFill>
                  <a:srgbClr val="FE230C"/>
                </a:solidFill>
                <a:ea typeface="黑体" pitchFamily="2" charset="-122"/>
              </a:rPr>
              <a:t>1.</a:t>
            </a:r>
            <a:r>
              <a:rPr lang="zh-CN" altLang="en-US" dirty="0" smtClean="0">
                <a:solidFill>
                  <a:srgbClr val="FE230C"/>
                </a:solidFill>
                <a:ea typeface="黑体" pitchFamily="2" charset="-122"/>
              </a:rPr>
              <a:t>内生肌酐清除率</a:t>
            </a:r>
            <a:r>
              <a:rPr lang="zh-CN" altLang="en-US" dirty="0">
                <a:solidFill>
                  <a:srgbClr val="FE230C"/>
                </a:solidFill>
                <a:ea typeface="黑体" pitchFamily="2" charset="-122"/>
              </a:rPr>
              <a:t>测定 </a:t>
            </a:r>
          </a:p>
          <a:p>
            <a:pPr>
              <a:lnSpc>
                <a:spcPct val="150000"/>
              </a:lnSpc>
              <a:buFont typeface="Wingdings" pitchFamily="2" charset="2"/>
              <a:buNone/>
            </a:pPr>
            <a:r>
              <a:rPr lang="zh-CN" altLang="en-US" sz="1600" dirty="0">
                <a:ea typeface="黑体" pitchFamily="2" charset="-122"/>
              </a:rPr>
              <a:t>   </a:t>
            </a:r>
            <a:r>
              <a:rPr lang="zh-CN" altLang="en-US" sz="2400" dirty="0">
                <a:ea typeface="黑体" pitchFamily="2" charset="-122"/>
              </a:rPr>
              <a:t>【标本采集与计算】</a:t>
            </a:r>
          </a:p>
          <a:p>
            <a:pPr>
              <a:lnSpc>
                <a:spcPct val="150000"/>
              </a:lnSpc>
              <a:buFont typeface="Wingdings" pitchFamily="2" charset="2"/>
              <a:buNone/>
            </a:pPr>
            <a:r>
              <a:rPr lang="zh-CN" altLang="en-US" sz="1800" dirty="0">
                <a:ea typeface="黑体" pitchFamily="2" charset="-122"/>
              </a:rPr>
              <a:t>   </a:t>
            </a:r>
            <a:r>
              <a:rPr lang="zh-CN" altLang="en-US" sz="1800" dirty="0">
                <a:latin typeface="Times New Roman" pitchFamily="18" charset="0"/>
                <a:ea typeface="宋体" pitchFamily="2" charset="-122"/>
                <a:cs typeface="Times New Roman" pitchFamily="18" charset="0"/>
              </a:rPr>
              <a:t> 患者连续3天每日蛋白质摄入少于40g，并禁肉食，避免剧烈运动，使血中内生肌酐浓度达到稳定。试验前24h禁服利尿剂，留取24h或4h尿，同时取血一次，其间保持适当的水分入量，禁服咖啡、茶等利尿性物质，准确计量全部尿量V（ml）。测尿肌酐及血肌酐，按下述公式计算</a:t>
            </a:r>
            <a:r>
              <a:rPr lang="zh-CN" altLang="en-US" sz="1800" dirty="0" smtClean="0">
                <a:latin typeface="Times New Roman" pitchFamily="18" charset="0"/>
                <a:ea typeface="宋体" pitchFamily="2" charset="-122"/>
                <a:cs typeface="Times New Roman" pitchFamily="18" charset="0"/>
              </a:rPr>
              <a:t>：</a:t>
            </a:r>
            <a:endParaRPr lang="zh-CN" altLang="en-US" sz="1800" dirty="0">
              <a:latin typeface="Times New Roman" pitchFamily="18" charset="0"/>
              <a:ea typeface="宋体" pitchFamily="2" charset="-122"/>
              <a:cs typeface="Times New Roman" pitchFamily="18" charset="0"/>
            </a:endParaRPr>
          </a:p>
          <a:p>
            <a:pPr>
              <a:lnSpc>
                <a:spcPct val="50000"/>
              </a:lnSpc>
              <a:buFont typeface="Wingdings" pitchFamily="2" charset="2"/>
              <a:buNone/>
            </a:pPr>
            <a:r>
              <a:rPr lang="zh-CN" altLang="en-US" sz="1600" dirty="0">
                <a:latin typeface="Times New Roman" pitchFamily="18" charset="0"/>
                <a:ea typeface="宋体" pitchFamily="2" charset="-122"/>
                <a:cs typeface="Times New Roman" pitchFamily="18" charset="0"/>
              </a:rPr>
              <a:t>　　       　　U×V</a:t>
            </a:r>
          </a:p>
          <a:p>
            <a:pPr>
              <a:lnSpc>
                <a:spcPct val="50000"/>
              </a:lnSpc>
              <a:buFont typeface="Wingdings" pitchFamily="2" charset="2"/>
              <a:buNone/>
            </a:pPr>
            <a:r>
              <a:rPr lang="zh-CN" altLang="en-US" sz="1600" dirty="0">
                <a:latin typeface="Times New Roman" pitchFamily="18" charset="0"/>
                <a:ea typeface="宋体" pitchFamily="2" charset="-122"/>
                <a:cs typeface="Times New Roman" pitchFamily="18" charset="0"/>
              </a:rPr>
              <a:t>         Ccr = ———— （ml/min）</a:t>
            </a:r>
          </a:p>
          <a:p>
            <a:pPr>
              <a:lnSpc>
                <a:spcPct val="50000"/>
              </a:lnSpc>
              <a:buFont typeface="Wingdings" pitchFamily="2" charset="2"/>
              <a:buNone/>
            </a:pPr>
            <a:r>
              <a:rPr lang="zh-CN" altLang="en-US" sz="1600" dirty="0">
                <a:latin typeface="Times New Roman" pitchFamily="18" charset="0"/>
                <a:ea typeface="宋体" pitchFamily="2" charset="-122"/>
                <a:cs typeface="Times New Roman" pitchFamily="18" charset="0"/>
              </a:rPr>
              <a:t>　　　　          P</a:t>
            </a:r>
          </a:p>
          <a:p>
            <a:pPr>
              <a:lnSpc>
                <a:spcPct val="150000"/>
              </a:lnSpc>
              <a:buFont typeface="Wingdings" pitchFamily="2" charset="2"/>
              <a:buNone/>
            </a:pPr>
            <a:r>
              <a:rPr lang="zh-CN" altLang="en-US" sz="1600" dirty="0">
                <a:latin typeface="Times New Roman" pitchFamily="18" charset="0"/>
                <a:ea typeface="宋体" pitchFamily="2" charset="-122"/>
                <a:cs typeface="Times New Roman" pitchFamily="18" charset="0"/>
              </a:rPr>
              <a:t>        说明：V：每分钟尿量（ml/min），U：尿肌酐（μmol/L），P：血肌酐（μmol/L）。</a:t>
            </a:r>
          </a:p>
        </p:txBody>
      </p:sp>
      <p:sp>
        <p:nvSpPr>
          <p:cNvPr id="29700" name="日期占位符 3"/>
          <p:cNvSpPr txBox="1">
            <a:spLocks noGrp="1" noChangeArrowheads="1"/>
          </p:cNvSpPr>
          <p:nvPr/>
        </p:nvSpPr>
        <p:spPr bwMode="auto">
          <a:xfrm>
            <a:off x="7772400" y="0"/>
            <a:ext cx="2667000" cy="228600"/>
          </a:xfrm>
          <a:prstGeom prst="rect">
            <a:avLst/>
          </a:prstGeom>
          <a:noFill/>
          <a:ln w="9525">
            <a:noFill/>
            <a:miter lim="800000"/>
            <a:headEnd/>
            <a:tailEnd/>
          </a:ln>
        </p:spPr>
        <p:txBody>
          <a:bodyPr/>
          <a:lstStyle/>
          <a:p>
            <a:pPr algn="r"/>
            <a:r>
              <a:rPr lang="en-US" sz="1000">
                <a:solidFill>
                  <a:schemeClr val="bg1"/>
                </a:solidFill>
                <a:latin typeface="Verdana" pitchFamily="34" charset="0"/>
                <a:ea typeface="宋体" pitchFamily="2" charset="-122"/>
              </a:rPr>
              <a:t>www.pumpress.com.cn</a:t>
            </a:r>
          </a:p>
        </p:txBody>
      </p:sp>
    </p:spTree>
    <p:extLst>
      <p:ext uri="{BB962C8B-B14F-4D97-AF65-F5344CB8AC3E}">
        <p14:creationId xmlns:p14="http://schemas.microsoft.com/office/powerpoint/2010/main" val="1742549699"/>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第七节  临床生物化学检查</a:t>
            </a:r>
          </a:p>
        </p:txBody>
      </p:sp>
      <p:sp>
        <p:nvSpPr>
          <p:cNvPr id="4" name="内容占位符 3"/>
          <p:cNvSpPr>
            <a:spLocks noGrp="1"/>
          </p:cNvSpPr>
          <p:nvPr>
            <p:ph idx="1"/>
          </p:nvPr>
        </p:nvSpPr>
        <p:spPr/>
        <p:txBody>
          <a:bodyPr/>
          <a:lstStyle/>
          <a:p>
            <a:pPr>
              <a:buNone/>
            </a:pPr>
            <a:r>
              <a:rPr lang="en-US" altLang="zh-CN" dirty="0" smtClean="0"/>
              <a:t>【</a:t>
            </a:r>
            <a:r>
              <a:rPr lang="zh-CN" altLang="en-US" dirty="0" smtClean="0"/>
              <a:t>参考区间</a:t>
            </a:r>
            <a:r>
              <a:rPr lang="en-US" altLang="zh-CN" dirty="0" smtClean="0"/>
              <a:t>】</a:t>
            </a:r>
          </a:p>
          <a:p>
            <a:pPr lvl="1"/>
            <a:r>
              <a:rPr lang="zh-CN" altLang="en-US" dirty="0" smtClean="0"/>
              <a:t>新生儿</a:t>
            </a:r>
            <a:r>
              <a:rPr lang="en-US" altLang="zh-CN" dirty="0" smtClean="0"/>
              <a:t>25</a:t>
            </a:r>
            <a:r>
              <a:rPr lang="zh-CN" altLang="en-US" dirty="0" smtClean="0"/>
              <a:t>～</a:t>
            </a:r>
            <a:r>
              <a:rPr lang="en-US" altLang="zh-CN" dirty="0" smtClean="0"/>
              <a:t>70ml/min</a:t>
            </a:r>
          </a:p>
          <a:p>
            <a:pPr lvl="1"/>
            <a:r>
              <a:rPr lang="en-US" altLang="zh-CN" dirty="0" smtClean="0"/>
              <a:t>2</a:t>
            </a:r>
            <a:r>
              <a:rPr lang="zh-CN" altLang="en-US" dirty="0" smtClean="0"/>
              <a:t>岁以内小儿偏低</a:t>
            </a:r>
            <a:endParaRPr lang="en-US" altLang="zh-CN" dirty="0" smtClean="0"/>
          </a:p>
          <a:p>
            <a:pPr lvl="1"/>
            <a:r>
              <a:rPr lang="zh-CN" altLang="en-US" dirty="0" smtClean="0"/>
              <a:t>成人：</a:t>
            </a:r>
            <a:r>
              <a:rPr lang="en-US" altLang="zh-CN" dirty="0" smtClean="0"/>
              <a:t>80</a:t>
            </a:r>
            <a:r>
              <a:rPr lang="zh-CN" altLang="en-US" dirty="0" smtClean="0"/>
              <a:t>～</a:t>
            </a:r>
            <a:r>
              <a:rPr lang="en-US" altLang="zh-CN" dirty="0" smtClean="0"/>
              <a:t>120ml/min</a:t>
            </a:r>
          </a:p>
          <a:p>
            <a:pPr lvl="1"/>
            <a:r>
              <a:rPr lang="zh-CN" altLang="en-US" dirty="0" smtClean="0"/>
              <a:t>中年以后每</a:t>
            </a:r>
            <a:r>
              <a:rPr lang="en-US" altLang="zh-CN" dirty="0" smtClean="0"/>
              <a:t>10</a:t>
            </a:r>
            <a:r>
              <a:rPr lang="zh-CN" altLang="en-US" dirty="0" smtClean="0"/>
              <a:t>年平均下降</a:t>
            </a:r>
            <a:r>
              <a:rPr lang="en-US" altLang="zh-CN" dirty="0" smtClean="0"/>
              <a:t>4ml/min</a:t>
            </a:r>
          </a:p>
        </p:txBody>
      </p:sp>
      <p:sp>
        <p:nvSpPr>
          <p:cNvPr id="2" name="日期占位符 1"/>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803739046"/>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第七节  临床生物化学检查</a:t>
            </a:r>
          </a:p>
        </p:txBody>
      </p:sp>
      <p:sp>
        <p:nvSpPr>
          <p:cNvPr id="4" name="内容占位符 3"/>
          <p:cNvSpPr>
            <a:spLocks noGrp="1"/>
          </p:cNvSpPr>
          <p:nvPr>
            <p:ph idx="1"/>
          </p:nvPr>
        </p:nvSpPr>
        <p:spPr>
          <a:xfrm>
            <a:off x="380960" y="1214422"/>
            <a:ext cx="11480800" cy="5047482"/>
          </a:xfrm>
        </p:spPr>
        <p:txBody>
          <a:bodyPr/>
          <a:lstStyle/>
          <a:p>
            <a:pPr>
              <a:buNone/>
            </a:pPr>
            <a:r>
              <a:rPr lang="en-US" altLang="zh-CN" dirty="0" smtClean="0"/>
              <a:t>【</a:t>
            </a:r>
            <a:r>
              <a:rPr lang="zh-CN" altLang="en-US" dirty="0" smtClean="0"/>
              <a:t>临床意义</a:t>
            </a:r>
            <a:r>
              <a:rPr lang="en-US" altLang="zh-CN" dirty="0" smtClean="0"/>
              <a:t>】</a:t>
            </a:r>
            <a:endParaRPr lang="zh-CN" altLang="en-US" dirty="0" smtClean="0"/>
          </a:p>
          <a:p>
            <a:pPr lvl="1">
              <a:buNone/>
            </a:pPr>
            <a:r>
              <a:rPr lang="zh-CN" altLang="en-US" dirty="0" smtClean="0"/>
              <a:t>（</a:t>
            </a:r>
            <a:r>
              <a:rPr lang="en-US" altLang="zh-CN" dirty="0" smtClean="0"/>
              <a:t>1</a:t>
            </a:r>
            <a:r>
              <a:rPr lang="zh-CN" altLang="en-US" dirty="0" smtClean="0"/>
              <a:t>）较早反映肾功能的损伤</a:t>
            </a:r>
            <a:endParaRPr lang="en-US" altLang="zh-CN" dirty="0" smtClean="0"/>
          </a:p>
          <a:p>
            <a:pPr lvl="1">
              <a:buNone/>
            </a:pPr>
            <a:r>
              <a:rPr lang="zh-CN" altLang="en-US" sz="1000" dirty="0">
                <a:solidFill>
                  <a:schemeClr val="tx2"/>
                </a:solidFill>
                <a:latin typeface="Times New Roman" pitchFamily="18" charset="0"/>
                <a:ea typeface="宋体" pitchFamily="2" charset="-122"/>
                <a:cs typeface="Times New Roman" pitchFamily="18" charset="0"/>
              </a:rPr>
              <a:t> </a:t>
            </a:r>
            <a:r>
              <a:rPr lang="zh-CN" altLang="en-US" dirty="0" smtClean="0"/>
              <a:t>（2）反映肾小球损害程度</a:t>
            </a:r>
            <a:endParaRPr lang="en-US" altLang="zh-CN" dirty="0" smtClean="0"/>
          </a:p>
          <a:p>
            <a:pPr lvl="2"/>
            <a:r>
              <a:rPr lang="zh-CN" altLang="en-US" dirty="0" smtClean="0"/>
              <a:t>51～70ml/min为轻度损害</a:t>
            </a:r>
            <a:endParaRPr lang="en-US" altLang="zh-CN" dirty="0" smtClean="0"/>
          </a:p>
          <a:p>
            <a:pPr lvl="2"/>
            <a:r>
              <a:rPr lang="zh-CN" altLang="en-US" dirty="0" smtClean="0"/>
              <a:t>50～31ml/min为中度损害</a:t>
            </a:r>
            <a:endParaRPr lang="en-US" altLang="zh-CN" dirty="0" smtClean="0"/>
          </a:p>
          <a:p>
            <a:pPr lvl="2"/>
            <a:r>
              <a:rPr lang="zh-CN" altLang="en-US" dirty="0" smtClean="0"/>
              <a:t>&lt;30ml/min为重度损伤</a:t>
            </a:r>
            <a:endParaRPr lang="en-US" altLang="zh-CN" dirty="0" smtClean="0"/>
          </a:p>
          <a:p>
            <a:pPr lvl="2"/>
            <a:r>
              <a:rPr lang="zh-CN" altLang="en-US" dirty="0" smtClean="0"/>
              <a:t>&lt;20ml/min为肾功能衰竭</a:t>
            </a:r>
            <a:endParaRPr lang="en-US" altLang="zh-CN" dirty="0" smtClean="0"/>
          </a:p>
          <a:p>
            <a:pPr lvl="2"/>
            <a:r>
              <a:rPr lang="zh-CN" altLang="en-US" dirty="0" smtClean="0"/>
              <a:t>&lt;10ml/min为终末期肾衰</a:t>
            </a:r>
          </a:p>
          <a:p>
            <a:pPr lvl="1">
              <a:buNone/>
            </a:pPr>
            <a:r>
              <a:rPr lang="zh-CN" altLang="en-US" dirty="0" smtClean="0"/>
              <a:t>  （3）用于临床治疗和用药指导</a:t>
            </a:r>
          </a:p>
          <a:p>
            <a:pPr lvl="1">
              <a:buNone/>
            </a:pPr>
            <a:r>
              <a:rPr lang="zh-CN" altLang="en-US" dirty="0" smtClean="0"/>
              <a:t>  （4）作为肾移植术是否成功的一种参考指征</a:t>
            </a:r>
          </a:p>
        </p:txBody>
      </p:sp>
      <p:sp>
        <p:nvSpPr>
          <p:cNvPr id="2" name="日期占位符 1"/>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7730454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buNone/>
            </a:pPr>
            <a:r>
              <a:rPr lang="en-US" altLang="zh-CN" dirty="0" smtClean="0">
                <a:solidFill>
                  <a:srgbClr val="FE230C"/>
                </a:solidFill>
                <a:ea typeface="黑体" pitchFamily="2" charset="-122"/>
              </a:rPr>
              <a:t>2.</a:t>
            </a:r>
            <a:r>
              <a:rPr lang="zh-CN" altLang="en-US" dirty="0" smtClean="0">
                <a:solidFill>
                  <a:srgbClr val="FE230C"/>
                </a:solidFill>
                <a:ea typeface="黑体" pitchFamily="2" charset="-122"/>
              </a:rPr>
              <a:t>血清肌酐</a:t>
            </a:r>
            <a:r>
              <a:rPr lang="en-US" altLang="zh-CN" dirty="0" smtClean="0">
                <a:solidFill>
                  <a:srgbClr val="FE230C"/>
                </a:solidFill>
                <a:ea typeface="黑体" pitchFamily="2" charset="-122"/>
              </a:rPr>
              <a:t>(</a:t>
            </a:r>
            <a:r>
              <a:rPr lang="zh-CN" altLang="en-US" dirty="0" smtClean="0">
                <a:solidFill>
                  <a:srgbClr val="FE230C"/>
                </a:solidFill>
                <a:ea typeface="黑体" pitchFamily="2" charset="-122"/>
              </a:rPr>
              <a:t>Scr</a:t>
            </a:r>
            <a:r>
              <a:rPr lang="en-US" altLang="zh-CN" dirty="0" smtClean="0">
                <a:solidFill>
                  <a:srgbClr val="FE230C"/>
                </a:solidFill>
                <a:ea typeface="黑体" pitchFamily="2" charset="-122"/>
              </a:rPr>
              <a:t>)</a:t>
            </a:r>
            <a:r>
              <a:rPr lang="zh-CN" altLang="en-US" dirty="0" smtClean="0">
                <a:solidFill>
                  <a:srgbClr val="FE230C"/>
                </a:solidFill>
                <a:ea typeface="黑体" pitchFamily="2" charset="-122"/>
              </a:rPr>
              <a:t>测定  </a:t>
            </a:r>
            <a:endParaRPr lang="en-US" altLang="zh-CN" dirty="0" smtClean="0"/>
          </a:p>
          <a:p>
            <a:pPr>
              <a:buNone/>
            </a:pPr>
            <a:r>
              <a:rPr lang="zh-CN" altLang="en-US" dirty="0" smtClean="0"/>
              <a:t>【标本采集】血清，空腹采血</a:t>
            </a:r>
          </a:p>
          <a:p>
            <a:pPr>
              <a:buNone/>
            </a:pPr>
            <a:r>
              <a:rPr lang="zh-CN" altLang="en-US" dirty="0" smtClean="0"/>
              <a:t>【参考区间】</a:t>
            </a:r>
            <a:endParaRPr lang="en-US" altLang="zh-CN" dirty="0" smtClean="0"/>
          </a:p>
          <a:p>
            <a:pPr lvl="1"/>
            <a:r>
              <a:rPr lang="zh-CN" altLang="en-US" dirty="0" smtClean="0"/>
              <a:t>男性：53～106μmol/L</a:t>
            </a:r>
            <a:endParaRPr lang="en-US" altLang="zh-CN" dirty="0" smtClean="0"/>
          </a:p>
          <a:p>
            <a:pPr lvl="1"/>
            <a:r>
              <a:rPr lang="zh-CN" altLang="en-US" dirty="0" smtClean="0"/>
              <a:t>女性：44～97μmol/L</a:t>
            </a:r>
          </a:p>
          <a:p>
            <a:pPr>
              <a:buNone/>
            </a:pPr>
            <a:r>
              <a:rPr lang="zh-CN" altLang="en-US" dirty="0" smtClean="0"/>
              <a:t>【临床意义】</a:t>
            </a:r>
            <a:endParaRPr lang="en-US" altLang="zh-CN" dirty="0" smtClean="0"/>
          </a:p>
          <a:p>
            <a:pPr lvl="1"/>
            <a:r>
              <a:rPr lang="zh-CN" altLang="en-US" dirty="0" smtClean="0"/>
              <a:t>Scr增高提示肾病变较重</a:t>
            </a:r>
            <a:endParaRPr lang="en-US" altLang="zh-CN" dirty="0" smtClean="0"/>
          </a:p>
          <a:p>
            <a:pPr lvl="1"/>
            <a:r>
              <a:rPr lang="zh-CN" altLang="en-US" dirty="0" smtClean="0"/>
              <a:t>常作为氮质血症、肾衰竭等病情观察和疗效判断的有效指征</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729796318"/>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lnSpc>
                <a:spcPct val="150000"/>
              </a:lnSpc>
              <a:buNone/>
            </a:pPr>
            <a:r>
              <a:rPr lang="en-US" altLang="zh-CN" dirty="0" smtClean="0">
                <a:solidFill>
                  <a:srgbClr val="FE230C"/>
                </a:solidFill>
                <a:ea typeface="黑体" pitchFamily="2" charset="-122"/>
              </a:rPr>
              <a:t>3.</a:t>
            </a:r>
            <a:r>
              <a:rPr lang="zh-CN" altLang="en-US" dirty="0" smtClean="0">
                <a:solidFill>
                  <a:srgbClr val="FE230C"/>
                </a:solidFill>
                <a:ea typeface="黑体" pitchFamily="2" charset="-122"/>
              </a:rPr>
              <a:t>血清尿素（Sur）测定   </a:t>
            </a:r>
          </a:p>
          <a:p>
            <a:pPr>
              <a:buNone/>
            </a:pPr>
            <a:r>
              <a:rPr lang="zh-CN" altLang="en-US" dirty="0" smtClean="0"/>
              <a:t>【标本采集】 血清，空腹采血</a:t>
            </a:r>
          </a:p>
          <a:p>
            <a:pPr>
              <a:buNone/>
            </a:pPr>
            <a:r>
              <a:rPr lang="zh-CN" altLang="en-US" dirty="0" smtClean="0"/>
              <a:t>【参考区间】 </a:t>
            </a:r>
          </a:p>
          <a:p>
            <a:pPr lvl="1"/>
            <a:r>
              <a:rPr lang="zh-CN" altLang="en-US" dirty="0" smtClean="0"/>
              <a:t>成人：3.2～7.1mmol/L</a:t>
            </a:r>
            <a:endParaRPr lang="en-US" altLang="zh-CN" dirty="0" smtClean="0"/>
          </a:p>
          <a:p>
            <a:pPr lvl="1"/>
            <a:r>
              <a:rPr lang="zh-CN" altLang="en-US" dirty="0" smtClean="0"/>
              <a:t>儿童：1.8～6.5mmol/L</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215211088"/>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buNone/>
            </a:pPr>
            <a:r>
              <a:rPr lang="zh-CN" altLang="en-US" dirty="0" smtClean="0"/>
              <a:t>【临床意义】</a:t>
            </a:r>
          </a:p>
          <a:p>
            <a:pPr lvl="1">
              <a:buNone/>
            </a:pPr>
            <a:r>
              <a:rPr lang="zh-CN" altLang="en-US" dirty="0" smtClean="0"/>
              <a:t>（1）</a:t>
            </a:r>
            <a:r>
              <a:rPr dirty="0" smtClean="0"/>
              <a:t>肾功能不全</a:t>
            </a:r>
            <a:endParaRPr lang="en-US" dirty="0" smtClean="0"/>
          </a:p>
          <a:p>
            <a:pPr lvl="2"/>
            <a:r>
              <a:rPr lang="zh-CN" altLang="en-US" dirty="0" smtClean="0"/>
              <a:t>在一定程度上反映肾小球滤过率功能</a:t>
            </a:r>
            <a:endParaRPr lang="en-US" altLang="zh-CN" dirty="0" smtClean="0"/>
          </a:p>
          <a:p>
            <a:pPr lvl="2"/>
            <a:r>
              <a:rPr lang="zh-CN" altLang="en-US" dirty="0" smtClean="0"/>
              <a:t>但在有效肾单位受损约50%以上时</a:t>
            </a:r>
            <a:r>
              <a:rPr lang="en-US" altLang="zh-CN" dirty="0" smtClean="0"/>
              <a:t>,</a:t>
            </a:r>
            <a:r>
              <a:rPr lang="zh-CN" altLang="en-US" dirty="0" smtClean="0"/>
              <a:t>才开始上升</a:t>
            </a:r>
            <a:endParaRPr lang="en-US" altLang="zh-CN" dirty="0" smtClean="0"/>
          </a:p>
          <a:p>
            <a:pPr lvl="1">
              <a:buNone/>
            </a:pPr>
            <a:r>
              <a:rPr lang="zh-CN" altLang="en-US" dirty="0" smtClean="0"/>
              <a:t>（2）肾外因素</a:t>
            </a:r>
            <a:endParaRPr lang="en-US" altLang="zh-CN" dirty="0" smtClean="0"/>
          </a:p>
          <a:p>
            <a:pPr lvl="2">
              <a:buNone/>
            </a:pPr>
            <a:r>
              <a:rPr lang="zh-CN" altLang="en-US" dirty="0" smtClean="0"/>
              <a:t>①肾前因素：各种原因造成的脱水、急性失血及休克等有效循环容量急剧减少时</a:t>
            </a:r>
            <a:endParaRPr lang="en-US" altLang="zh-CN" dirty="0" smtClean="0"/>
          </a:p>
          <a:p>
            <a:pPr lvl="2">
              <a:buNone/>
            </a:pPr>
            <a:r>
              <a:rPr lang="zh-CN" altLang="en-US" dirty="0" smtClean="0"/>
              <a:t>②肾后因素：见于尿路梗阻，如尿路结石、肿瘤、前列腺肿瘤或肥大等</a:t>
            </a:r>
          </a:p>
          <a:p>
            <a:pPr lvl="1">
              <a:buNone/>
            </a:pPr>
            <a:r>
              <a:rPr lang="zh-CN" altLang="en-US" dirty="0" smtClean="0"/>
              <a:t>（3）蛋白质分解亢进，如消化道出血、甲状腺功能亢进、烧伤及挤压综合征等</a:t>
            </a:r>
          </a:p>
          <a:p>
            <a:pPr lvl="1"/>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136010196"/>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第七节  临床生物化学检查</a:t>
            </a:r>
          </a:p>
        </p:txBody>
      </p:sp>
      <p:sp>
        <p:nvSpPr>
          <p:cNvPr id="4" name="内容占位符 3"/>
          <p:cNvSpPr>
            <a:spLocks noGrp="1"/>
          </p:cNvSpPr>
          <p:nvPr>
            <p:ph idx="1"/>
          </p:nvPr>
        </p:nvSpPr>
        <p:spPr/>
        <p:txBody>
          <a:bodyPr/>
          <a:lstStyle/>
          <a:p>
            <a:pPr>
              <a:buNone/>
            </a:pPr>
            <a:r>
              <a:rPr lang="zh-CN" altLang="en-US" dirty="0" smtClean="0">
                <a:ea typeface="黑体" pitchFamily="2" charset="-122"/>
              </a:rPr>
              <a:t>（二）肾小管功能试验</a:t>
            </a:r>
            <a:endParaRPr lang="en-US" altLang="zh-CN" dirty="0" smtClean="0">
              <a:ea typeface="黑体" pitchFamily="2" charset="-122"/>
            </a:endParaRPr>
          </a:p>
          <a:p>
            <a:pPr>
              <a:buNone/>
            </a:pPr>
            <a:r>
              <a:rPr lang="en-US" altLang="zh-CN" sz="2800" dirty="0" smtClean="0">
                <a:solidFill>
                  <a:srgbClr val="FE230C"/>
                </a:solidFill>
                <a:ea typeface="黑体" pitchFamily="2" charset="-122"/>
              </a:rPr>
              <a:t>1.</a:t>
            </a:r>
            <a:r>
              <a:rPr lang="zh-CN" altLang="en-US" sz="2800" dirty="0" smtClean="0">
                <a:solidFill>
                  <a:srgbClr val="FE230C"/>
                </a:solidFill>
                <a:ea typeface="黑体" pitchFamily="2" charset="-122"/>
              </a:rPr>
              <a:t>浓缩稀释试验   </a:t>
            </a:r>
            <a:endParaRPr lang="en-US" altLang="zh-CN" sz="2800" dirty="0" smtClean="0"/>
          </a:p>
          <a:p>
            <a:pPr rtl="0" eaLnBrk="0" fontAlgn="base" hangingPunct="0">
              <a:buNone/>
            </a:pPr>
            <a:r>
              <a:rPr lang="en-US" altLang="zh-CN" sz="2800" dirty="0" smtClean="0"/>
              <a:t>【</a:t>
            </a:r>
            <a:r>
              <a:rPr lang="zh-CN" altLang="en-US" sz="2800" dirty="0" smtClean="0"/>
              <a:t>标本采集与检测方法</a:t>
            </a:r>
            <a:r>
              <a:rPr lang="en-US" altLang="zh-CN" sz="2800" dirty="0" smtClean="0"/>
              <a:t>】</a:t>
            </a:r>
            <a:endParaRPr lang="zh-CN" altLang="en-US" sz="2800" dirty="0" smtClean="0"/>
          </a:p>
          <a:p>
            <a:pPr lvl="1"/>
            <a:r>
              <a:rPr lang="zh-CN" altLang="en-US" sz="2400" dirty="0" smtClean="0"/>
              <a:t>试验前日晚</a:t>
            </a:r>
            <a:r>
              <a:rPr lang="en-US" altLang="zh-CN" sz="2400" dirty="0" smtClean="0"/>
              <a:t>8</a:t>
            </a:r>
            <a:r>
              <a:rPr lang="zh-CN" altLang="en-US" sz="2400" dirty="0" smtClean="0"/>
              <a:t>时后禁食，试验当日正常饮食</a:t>
            </a:r>
            <a:endParaRPr lang="en-US" altLang="zh-CN" sz="2400" dirty="0" smtClean="0"/>
          </a:p>
          <a:p>
            <a:pPr lvl="1"/>
            <a:r>
              <a:rPr lang="zh-CN" altLang="en-US" sz="2400" dirty="0" smtClean="0"/>
              <a:t>晨</a:t>
            </a:r>
            <a:r>
              <a:rPr lang="en-US" altLang="zh-CN" sz="2400" dirty="0" smtClean="0"/>
              <a:t>8</a:t>
            </a:r>
            <a:r>
              <a:rPr lang="zh-CN" altLang="en-US" sz="2400" dirty="0" smtClean="0"/>
              <a:t>时排尿弃去，于上午</a:t>
            </a:r>
            <a:r>
              <a:rPr lang="en-US" altLang="zh-CN" sz="2400" dirty="0" smtClean="0"/>
              <a:t>10</a:t>
            </a:r>
            <a:r>
              <a:rPr lang="zh-CN" altLang="en-US" sz="2400" dirty="0" smtClean="0"/>
              <a:t>时、</a:t>
            </a:r>
            <a:r>
              <a:rPr lang="en-US" altLang="zh-CN" sz="2400" dirty="0" smtClean="0"/>
              <a:t>12</a:t>
            </a:r>
            <a:r>
              <a:rPr lang="zh-CN" altLang="en-US" sz="2400" dirty="0" smtClean="0"/>
              <a:t>时，下午</a:t>
            </a:r>
            <a:r>
              <a:rPr lang="en-US" altLang="zh-CN" sz="2400" dirty="0" smtClean="0"/>
              <a:t>2</a:t>
            </a:r>
            <a:r>
              <a:rPr lang="zh-CN" altLang="en-US" sz="2400" dirty="0" smtClean="0"/>
              <a:t>时、</a:t>
            </a:r>
            <a:r>
              <a:rPr lang="en-US" altLang="zh-CN" sz="2400" dirty="0" smtClean="0"/>
              <a:t>4</a:t>
            </a:r>
            <a:r>
              <a:rPr lang="zh-CN" altLang="en-US" sz="2400" dirty="0" smtClean="0"/>
              <a:t>时、</a:t>
            </a:r>
            <a:r>
              <a:rPr lang="en-US" altLang="zh-CN" sz="2400" dirty="0" smtClean="0"/>
              <a:t>6</a:t>
            </a:r>
            <a:r>
              <a:rPr lang="zh-CN" altLang="en-US" sz="2400" dirty="0" smtClean="0"/>
              <a:t>时、</a:t>
            </a:r>
            <a:r>
              <a:rPr lang="en-US" altLang="zh-CN" sz="2400" dirty="0" smtClean="0"/>
              <a:t>8</a:t>
            </a:r>
            <a:r>
              <a:rPr lang="zh-CN" altLang="en-US" sz="2400" dirty="0" smtClean="0"/>
              <a:t>时（日间尿）及次晨</a:t>
            </a:r>
            <a:r>
              <a:rPr lang="en-US" altLang="zh-CN" sz="2400" dirty="0" smtClean="0"/>
              <a:t>8</a:t>
            </a:r>
            <a:r>
              <a:rPr lang="zh-CN" altLang="en-US" sz="2400" dirty="0" smtClean="0"/>
              <a:t>时（夜间尿）各留尿一次，尿须排尽</a:t>
            </a:r>
            <a:endParaRPr lang="en-US" altLang="zh-CN" sz="2400" dirty="0" smtClean="0"/>
          </a:p>
          <a:p>
            <a:pPr lvl="1"/>
            <a:r>
              <a:rPr lang="zh-CN" altLang="en-US" sz="2400" dirty="0" smtClean="0"/>
              <a:t>准确测定各次尿量及比密</a:t>
            </a:r>
          </a:p>
          <a:p>
            <a:endParaRPr lang="zh-CN" altLang="en-US" dirty="0"/>
          </a:p>
        </p:txBody>
      </p:sp>
      <p:sp>
        <p:nvSpPr>
          <p:cNvPr id="2" name="日期占位符 1"/>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8583946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概  述</a:t>
            </a:r>
          </a:p>
        </p:txBody>
      </p:sp>
      <p:sp>
        <p:nvSpPr>
          <p:cNvPr id="6" name="内容占位符 5"/>
          <p:cNvSpPr>
            <a:spLocks noGrp="1"/>
          </p:cNvSpPr>
          <p:nvPr>
            <p:ph idx="1"/>
          </p:nvPr>
        </p:nvSpPr>
        <p:spPr>
          <a:xfrm>
            <a:off x="190500" y="1364893"/>
            <a:ext cx="11480800" cy="4876800"/>
          </a:xfrm>
        </p:spPr>
        <p:txBody>
          <a:bodyPr/>
          <a:lstStyle/>
          <a:p>
            <a:pPr marL="457200" lvl="1" indent="0">
              <a:buNone/>
            </a:pPr>
            <a:r>
              <a:rPr lang="zh-CN" altLang="en-US" dirty="0" smtClean="0"/>
              <a:t>（四）采血前核对患者相关资料</a:t>
            </a:r>
            <a:endParaRPr lang="en-US" altLang="zh-CN" dirty="0" smtClean="0"/>
          </a:p>
          <a:p>
            <a:pPr lvl="2"/>
            <a:r>
              <a:rPr lang="zh-CN" altLang="en-US" dirty="0" smtClean="0"/>
              <a:t>采血前核对患者姓名、性别、年龄、病历号、病房号、病床号等</a:t>
            </a:r>
            <a:endParaRPr lang="en-US" altLang="zh-CN" dirty="0" smtClean="0"/>
          </a:p>
          <a:p>
            <a:pPr lvl="2"/>
            <a:r>
              <a:rPr lang="zh-CN" altLang="en-US" dirty="0" smtClean="0"/>
              <a:t>在合适的采血容器上做好标记（如条形码或手工标记）</a:t>
            </a:r>
            <a:endParaRPr lang="en-US" altLang="zh-CN" dirty="0" smtClean="0"/>
          </a:p>
          <a:p>
            <a:pPr lvl="2"/>
            <a:r>
              <a:rPr altLang="en-US" dirty="0" smtClean="0"/>
              <a:t>以避免</a:t>
            </a:r>
            <a:r>
              <a:rPr lang="zh-CN" altLang="en-US" dirty="0" smtClean="0"/>
              <a:t>采错标本或造成张冠李戴的情况，甚至发生不可挽救的错误</a:t>
            </a:r>
          </a:p>
        </p:txBody>
      </p:sp>
      <p:sp>
        <p:nvSpPr>
          <p:cNvPr id="5" name="日期占位符 4"/>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558644795"/>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rtl="0" eaLnBrk="0" fontAlgn="base" hangingPunct="0">
              <a:buNone/>
            </a:pPr>
            <a:r>
              <a:rPr lang="en-US" altLang="zh-CN" dirty="0" smtClean="0"/>
              <a:t>【</a:t>
            </a:r>
            <a:r>
              <a:rPr lang="zh-CN" altLang="en-US" dirty="0" smtClean="0"/>
              <a:t>参考区间</a:t>
            </a:r>
            <a:r>
              <a:rPr lang="en-US" altLang="zh-CN" dirty="0" smtClean="0"/>
              <a:t>】</a:t>
            </a:r>
            <a:endParaRPr lang="zh-CN" altLang="en-US" dirty="0" smtClean="0"/>
          </a:p>
          <a:p>
            <a:pPr lvl="1"/>
            <a:r>
              <a:rPr lang="en-US" altLang="zh-CN" dirty="0" smtClean="0"/>
              <a:t>24h</a:t>
            </a:r>
            <a:r>
              <a:rPr lang="zh-CN" altLang="en-US" dirty="0" smtClean="0"/>
              <a:t>尿量为</a:t>
            </a:r>
            <a:r>
              <a:rPr lang="en-US" altLang="zh-CN" dirty="0" smtClean="0"/>
              <a:t>1000</a:t>
            </a:r>
            <a:r>
              <a:rPr lang="zh-CN" altLang="en-US" dirty="0" smtClean="0"/>
              <a:t>～</a:t>
            </a:r>
            <a:r>
              <a:rPr lang="en-US" altLang="zh-CN" dirty="0" smtClean="0"/>
              <a:t>2000ml</a:t>
            </a:r>
            <a:r>
              <a:rPr lang="zh-CN" altLang="en-US" dirty="0" smtClean="0"/>
              <a:t>，夜尿量不应超过全日尿量的</a:t>
            </a:r>
            <a:r>
              <a:rPr lang="en-US" altLang="zh-CN" dirty="0" smtClean="0"/>
              <a:t>1/3</a:t>
            </a:r>
          </a:p>
          <a:p>
            <a:pPr lvl="1"/>
            <a:r>
              <a:rPr lang="zh-CN" altLang="en-US" dirty="0" smtClean="0"/>
              <a:t>夜间尿比密</a:t>
            </a:r>
            <a:r>
              <a:rPr lang="en-US" altLang="zh-CN" dirty="0" smtClean="0"/>
              <a:t>&gt;1.020</a:t>
            </a:r>
            <a:r>
              <a:rPr lang="zh-CN" altLang="en-US" dirty="0" smtClean="0"/>
              <a:t>，日间尿比密可波动在</a:t>
            </a:r>
            <a:r>
              <a:rPr lang="en-US" altLang="zh-CN" dirty="0" smtClean="0"/>
              <a:t>1.002</a:t>
            </a:r>
            <a:r>
              <a:rPr lang="zh-CN" altLang="en-US" dirty="0" smtClean="0"/>
              <a:t>～</a:t>
            </a:r>
            <a:r>
              <a:rPr lang="en-US" altLang="zh-CN" dirty="0" smtClean="0"/>
              <a:t>1.020</a:t>
            </a:r>
            <a:r>
              <a:rPr lang="zh-CN" altLang="en-US" dirty="0" smtClean="0"/>
              <a:t>以上，最高与最低比密差应</a:t>
            </a:r>
            <a:r>
              <a:rPr lang="en-US" altLang="zh-CN" dirty="0" smtClean="0"/>
              <a:t>&gt;0.009</a:t>
            </a:r>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018801223"/>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a:xfrm>
            <a:off x="380960" y="1214422"/>
            <a:ext cx="10672863" cy="4876800"/>
          </a:xfrm>
        </p:spPr>
        <p:txBody>
          <a:bodyPr/>
          <a:lstStyle/>
          <a:p>
            <a:pPr>
              <a:buNone/>
            </a:pPr>
            <a:r>
              <a:rPr lang="en-US" altLang="zh-CN" dirty="0" smtClean="0">
                <a:solidFill>
                  <a:srgbClr val="FE230C"/>
                </a:solidFill>
                <a:ea typeface="黑体" pitchFamily="2" charset="-122"/>
              </a:rPr>
              <a:t>2.</a:t>
            </a:r>
            <a:r>
              <a:rPr lang="zh-CN" altLang="en-US" dirty="0" smtClean="0">
                <a:solidFill>
                  <a:srgbClr val="FE230C"/>
                </a:solidFill>
                <a:ea typeface="黑体" pitchFamily="2" charset="-122"/>
              </a:rPr>
              <a:t>尿渗量测定 </a:t>
            </a:r>
            <a:endParaRPr lang="en-US" altLang="zh-CN" dirty="0" smtClean="0"/>
          </a:p>
          <a:p>
            <a:pPr>
              <a:buNone/>
            </a:pPr>
            <a:r>
              <a:rPr lang="en-US" altLang="zh-CN" dirty="0" smtClean="0"/>
              <a:t>【</a:t>
            </a:r>
            <a:r>
              <a:rPr lang="zh-CN" altLang="en-US" dirty="0" smtClean="0"/>
              <a:t>标本采集与检测方法</a:t>
            </a:r>
            <a:r>
              <a:rPr lang="en-US" altLang="zh-CN" dirty="0" smtClean="0"/>
              <a:t>】</a:t>
            </a:r>
            <a:endParaRPr lang="zh-CN" altLang="en-US" dirty="0" smtClean="0"/>
          </a:p>
          <a:p>
            <a:pPr lvl="1">
              <a:buNone/>
            </a:pPr>
            <a:r>
              <a:rPr lang="zh-CN" altLang="en-US" dirty="0" smtClean="0"/>
              <a:t>（</a:t>
            </a:r>
            <a:r>
              <a:rPr lang="en-US" altLang="zh-CN" dirty="0" smtClean="0"/>
              <a:t>1</a:t>
            </a:r>
            <a:r>
              <a:rPr lang="zh-CN" altLang="en-US" dirty="0" smtClean="0"/>
              <a:t>）禁饮尿渗量测定</a:t>
            </a:r>
            <a:endParaRPr lang="en-US" altLang="zh-CN" dirty="0" smtClean="0"/>
          </a:p>
          <a:p>
            <a:pPr lvl="2"/>
            <a:r>
              <a:rPr lang="zh-CN" altLang="en-US" dirty="0" smtClean="0"/>
              <a:t>用于尿量基本正常的患者</a:t>
            </a:r>
            <a:endParaRPr lang="en-US" altLang="zh-CN" dirty="0" smtClean="0"/>
          </a:p>
          <a:p>
            <a:pPr lvl="2"/>
            <a:r>
              <a:rPr lang="zh-CN" altLang="en-US" dirty="0" smtClean="0"/>
              <a:t>晚饭后禁饮</a:t>
            </a:r>
            <a:r>
              <a:rPr lang="en-US" altLang="zh-CN" dirty="0" smtClean="0"/>
              <a:t>8h</a:t>
            </a:r>
            <a:r>
              <a:rPr lang="zh-CN" altLang="en-US" dirty="0" smtClean="0"/>
              <a:t>，清晨一次性送尿液检查，同时空腹采集静脉血测血浆渗量</a:t>
            </a:r>
          </a:p>
          <a:p>
            <a:pPr lvl="1">
              <a:buNone/>
            </a:pPr>
            <a:r>
              <a:rPr lang="zh-CN" altLang="en-US" dirty="0" smtClean="0"/>
              <a:t>（</a:t>
            </a:r>
            <a:r>
              <a:rPr lang="en-US" altLang="zh-CN" dirty="0" smtClean="0"/>
              <a:t>2</a:t>
            </a:r>
            <a:r>
              <a:rPr lang="zh-CN" altLang="en-US" dirty="0" smtClean="0"/>
              <a:t>）随机尿尿渗量测定</a:t>
            </a:r>
            <a:endParaRPr lang="en-US" altLang="zh-CN" dirty="0" smtClean="0"/>
          </a:p>
          <a:p>
            <a:pPr lvl="2"/>
            <a:r>
              <a:rPr lang="zh-CN" altLang="en-US" dirty="0" smtClean="0"/>
              <a:t>常用于尿量减少患者，同时空腹采集静脉血测血浆渗量</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75320829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buNone/>
            </a:pPr>
            <a:r>
              <a:rPr lang="zh-CN" altLang="en-US" dirty="0" smtClean="0"/>
              <a:t>【参考区间】 </a:t>
            </a:r>
          </a:p>
          <a:p>
            <a:pPr lvl="1"/>
            <a:r>
              <a:rPr lang="zh-CN" altLang="en-US" dirty="0" smtClean="0"/>
              <a:t>尿渗量（Uosm）</a:t>
            </a:r>
            <a:endParaRPr lang="en-US" altLang="zh-CN" dirty="0" smtClean="0"/>
          </a:p>
          <a:p>
            <a:pPr lvl="2"/>
            <a:r>
              <a:rPr lang="zh-CN" altLang="en-US" dirty="0" smtClean="0"/>
              <a:t>600～1000mOsm/kg·H</a:t>
            </a:r>
            <a:r>
              <a:rPr lang="zh-CN" altLang="en-US" baseline="-25000" dirty="0" smtClean="0"/>
              <a:t>2</a:t>
            </a:r>
            <a:r>
              <a:rPr lang="zh-CN" altLang="en-US" dirty="0" smtClean="0"/>
              <a:t>O，</a:t>
            </a:r>
          </a:p>
          <a:p>
            <a:pPr lvl="2"/>
            <a:r>
              <a:rPr lang="zh-CN" altLang="en-US" dirty="0" smtClean="0"/>
              <a:t>平均800mOsm/kg·H</a:t>
            </a:r>
            <a:r>
              <a:rPr baseline="-25000" dirty="0"/>
              <a:t>2</a:t>
            </a:r>
            <a:r>
              <a:rPr lang="zh-CN" altLang="en-US" dirty="0" smtClean="0"/>
              <a:t>O</a:t>
            </a:r>
            <a:endParaRPr lang="en-US" altLang="zh-CN" dirty="0" smtClean="0"/>
          </a:p>
          <a:p>
            <a:pPr lvl="2"/>
            <a:r>
              <a:rPr lang="zh-CN" altLang="en-US" dirty="0" smtClean="0"/>
              <a:t>24h波动范围：50～1200mOsm/kg·H</a:t>
            </a:r>
            <a:r>
              <a:rPr baseline="-25000" dirty="0"/>
              <a:t>2</a:t>
            </a:r>
            <a:r>
              <a:rPr lang="zh-CN" altLang="en-US" dirty="0" smtClean="0"/>
              <a:t>O</a:t>
            </a:r>
          </a:p>
          <a:p>
            <a:pPr lvl="1"/>
            <a:r>
              <a:rPr lang="zh-CN" altLang="en-US" dirty="0" smtClean="0"/>
              <a:t>血浆渗量（Posm）</a:t>
            </a:r>
            <a:endParaRPr lang="en-US" altLang="zh-CN" dirty="0" smtClean="0"/>
          </a:p>
          <a:p>
            <a:pPr lvl="2"/>
            <a:r>
              <a:rPr lang="zh-CN" altLang="en-US" dirty="0" smtClean="0"/>
              <a:t>275～305mOsm/kg·H</a:t>
            </a:r>
            <a:r>
              <a:rPr baseline="-25000" dirty="0"/>
              <a:t>2</a:t>
            </a:r>
            <a:r>
              <a:rPr lang="zh-CN" altLang="en-US" dirty="0" smtClean="0"/>
              <a:t>O，</a:t>
            </a:r>
          </a:p>
          <a:p>
            <a:pPr lvl="2"/>
            <a:r>
              <a:rPr lang="zh-CN" altLang="en-US" dirty="0" smtClean="0"/>
              <a:t>平均300mOsm/kg·H</a:t>
            </a:r>
            <a:r>
              <a:rPr baseline="-25000" dirty="0"/>
              <a:t>2</a:t>
            </a:r>
            <a:r>
              <a:rPr lang="zh-CN" altLang="en-US" dirty="0" smtClean="0"/>
              <a:t>O</a:t>
            </a:r>
          </a:p>
          <a:p>
            <a:pPr lvl="2"/>
            <a:r>
              <a:rPr lang="zh-CN" altLang="en-US" dirty="0" smtClean="0"/>
              <a:t>尿渗量/血浆渗量（Uosm/Posm）=3～4.5∶1</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830332865"/>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a:xfrm>
            <a:off x="380960" y="1214422"/>
            <a:ext cx="10800184" cy="4876800"/>
          </a:xfrm>
        </p:spPr>
        <p:txBody>
          <a:bodyPr/>
          <a:lstStyle/>
          <a:p>
            <a:pPr>
              <a:buNone/>
            </a:pPr>
            <a:r>
              <a:rPr lang="zh-CN" altLang="en-US" dirty="0" smtClean="0"/>
              <a:t>【临床意义】</a:t>
            </a:r>
          </a:p>
          <a:p>
            <a:pPr lvl="1">
              <a:buNone/>
            </a:pPr>
            <a:r>
              <a:rPr lang="zh-CN" altLang="en-US" dirty="0" smtClean="0"/>
              <a:t>（1）尿渗量明显降低</a:t>
            </a:r>
            <a:endParaRPr lang="en-US" altLang="zh-CN" dirty="0" smtClean="0"/>
          </a:p>
          <a:p>
            <a:pPr lvl="2"/>
            <a:r>
              <a:rPr lang="zh-CN" altLang="en-US" dirty="0" smtClean="0"/>
              <a:t>见于慢性肾小球肾炎、慢性肾盂肾炎等</a:t>
            </a:r>
          </a:p>
          <a:p>
            <a:pPr lvl="1">
              <a:buNone/>
            </a:pPr>
            <a:r>
              <a:rPr lang="zh-CN" altLang="en-US" dirty="0" smtClean="0"/>
              <a:t>（2）等渗尿</a:t>
            </a:r>
            <a:r>
              <a:rPr altLang="en-US" dirty="0" smtClean="0"/>
              <a:t>、</a:t>
            </a:r>
            <a:r>
              <a:rPr lang="zh-CN" altLang="en-US" dirty="0" smtClean="0"/>
              <a:t>低张尿</a:t>
            </a:r>
            <a:endParaRPr lang="en-US" altLang="zh-CN" dirty="0" smtClean="0"/>
          </a:p>
          <a:p>
            <a:pPr lvl="2"/>
            <a:r>
              <a:rPr lang="zh-CN" altLang="en-US" dirty="0" smtClean="0"/>
              <a:t>提示浓缩稀释功能严重受损</a:t>
            </a:r>
          </a:p>
          <a:p>
            <a:pPr lvl="1">
              <a:buNone/>
            </a:pPr>
            <a:r>
              <a:rPr lang="zh-CN" altLang="en-US" dirty="0" smtClean="0"/>
              <a:t>（3）Uosm/Posm</a:t>
            </a:r>
            <a:endParaRPr lang="en-US" altLang="zh-CN" dirty="0" smtClean="0"/>
          </a:p>
          <a:p>
            <a:pPr lvl="2"/>
            <a:r>
              <a:rPr lang="zh-CN" altLang="en-US" dirty="0" smtClean="0"/>
              <a:t>直接反映重吸收后形成尿液时溶质的浓缩倍数</a:t>
            </a:r>
            <a:endParaRPr lang="en-US" altLang="zh-CN" dirty="0" smtClean="0"/>
          </a:p>
          <a:p>
            <a:pPr lvl="2"/>
            <a:r>
              <a:rPr lang="zh-CN" altLang="en-US" dirty="0" smtClean="0"/>
              <a:t>此值越高，说明尿浓缩倍数越大，提示远端肾单位对水的回吸收能力越强</a:t>
            </a:r>
            <a:endParaRPr lang="en-US" altLang="zh-CN" dirty="0" smtClean="0"/>
          </a:p>
          <a:p>
            <a:pPr lvl="2"/>
            <a:r>
              <a:rPr lang="zh-CN" altLang="en-US" dirty="0" smtClean="0"/>
              <a:t>此值减低，说明肾浓缩功能减退</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588967091"/>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标题 1"/>
          <p:cNvSpPr>
            <a:spLocks noGrp="1"/>
          </p:cNvSpPr>
          <p:nvPr>
            <p:ph type="title" idx="4294967295"/>
          </p:nvPr>
        </p:nvSpPr>
        <p:spPr/>
        <p:txBody>
          <a:bodyPr/>
          <a:lstStyle/>
          <a:p>
            <a:r>
              <a:rPr lang="zh-CN" altLang="en-US" dirty="0"/>
              <a:t>第七节  临床生物化学检查</a:t>
            </a:r>
            <a:endParaRPr lang="zh-CN" altLang="en-US" b="1" dirty="0">
              <a:ea typeface="黑体" pitchFamily="2" charset="-122"/>
            </a:endParaRPr>
          </a:p>
        </p:txBody>
      </p:sp>
      <p:sp>
        <p:nvSpPr>
          <p:cNvPr id="41987" name="内容占位符 2"/>
          <p:cNvSpPr>
            <a:spLocks noGrp="1"/>
          </p:cNvSpPr>
          <p:nvPr>
            <p:ph idx="4294967295"/>
          </p:nvPr>
        </p:nvSpPr>
        <p:spPr/>
        <p:txBody>
          <a:bodyPr/>
          <a:lstStyle/>
          <a:p>
            <a:pPr>
              <a:lnSpc>
                <a:spcPct val="150000"/>
              </a:lnSpc>
              <a:buNone/>
            </a:pPr>
            <a:r>
              <a:rPr lang="zh-CN" altLang="en-US" sz="3200" dirty="0">
                <a:ea typeface="黑体" pitchFamily="2" charset="-122"/>
              </a:rPr>
              <a:t>三、心肌疾病的实验室检查</a:t>
            </a:r>
            <a:endParaRPr lang="en-US" altLang="zh-CN" sz="3200" dirty="0" smtClean="0">
              <a:ea typeface="黑体" pitchFamily="2" charset="-122"/>
            </a:endParaRPr>
          </a:p>
          <a:p>
            <a:pPr>
              <a:lnSpc>
                <a:spcPct val="150000"/>
              </a:lnSpc>
              <a:buNone/>
            </a:pPr>
            <a:r>
              <a:rPr lang="zh-CN" altLang="en-US" sz="3200" dirty="0" smtClean="0">
                <a:ea typeface="黑体" pitchFamily="2" charset="-122"/>
              </a:rPr>
              <a:t>（</a:t>
            </a:r>
            <a:r>
              <a:rPr lang="zh-CN" altLang="en-US" sz="3200" b="0" dirty="0">
                <a:ea typeface="黑体" pitchFamily="2" charset="-122"/>
              </a:rPr>
              <a:t>一）心肌损伤的蛋白标志物检测</a:t>
            </a:r>
          </a:p>
          <a:p>
            <a:pPr>
              <a:lnSpc>
                <a:spcPct val="150000"/>
              </a:lnSpc>
              <a:buNone/>
            </a:pPr>
            <a:r>
              <a:rPr lang="zh-CN" altLang="en-US" sz="3200" b="0" dirty="0">
                <a:ea typeface="黑体" pitchFamily="2" charset="-122"/>
              </a:rPr>
              <a:t>（二）心肌酶学指标检测</a:t>
            </a:r>
          </a:p>
        </p:txBody>
      </p:sp>
      <p:sp>
        <p:nvSpPr>
          <p:cNvPr id="41988" name="日期占位符 3"/>
          <p:cNvSpPr txBox="1">
            <a:spLocks noGrp="1" noChangeArrowheads="1"/>
          </p:cNvSpPr>
          <p:nvPr/>
        </p:nvSpPr>
        <p:spPr bwMode="auto">
          <a:xfrm>
            <a:off x="7772400" y="0"/>
            <a:ext cx="2667000" cy="228600"/>
          </a:xfrm>
          <a:prstGeom prst="rect">
            <a:avLst/>
          </a:prstGeom>
          <a:noFill/>
          <a:ln w="9525">
            <a:noFill/>
            <a:miter lim="800000"/>
            <a:headEnd/>
            <a:tailEnd/>
          </a:ln>
        </p:spPr>
        <p:txBody>
          <a:bodyPr/>
          <a:lstStyle/>
          <a:p>
            <a:pPr algn="r"/>
            <a:r>
              <a:rPr lang="en-US" sz="1000">
                <a:solidFill>
                  <a:schemeClr val="bg1"/>
                </a:solidFill>
                <a:latin typeface="Verdana" pitchFamily="34" charset="0"/>
                <a:ea typeface="宋体" pitchFamily="2" charset="-122"/>
              </a:rPr>
              <a:t>www.pumpress.com.cn</a:t>
            </a:r>
          </a:p>
        </p:txBody>
      </p:sp>
    </p:spTree>
    <p:extLst>
      <p:ext uri="{BB962C8B-B14F-4D97-AF65-F5344CB8AC3E}">
        <p14:creationId xmlns:p14="http://schemas.microsoft.com/office/powerpoint/2010/main" val="1161262288"/>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第七节  临床生物化学检查</a:t>
            </a:r>
          </a:p>
        </p:txBody>
      </p:sp>
      <p:sp>
        <p:nvSpPr>
          <p:cNvPr id="4" name="内容占位符 3"/>
          <p:cNvSpPr>
            <a:spLocks noGrp="1"/>
          </p:cNvSpPr>
          <p:nvPr>
            <p:ph idx="1"/>
          </p:nvPr>
        </p:nvSpPr>
        <p:spPr>
          <a:xfrm>
            <a:off x="380960" y="1214422"/>
            <a:ext cx="11480800" cy="5116930"/>
          </a:xfrm>
        </p:spPr>
        <p:txBody>
          <a:bodyPr/>
          <a:lstStyle/>
          <a:p>
            <a:pPr>
              <a:buNone/>
            </a:pPr>
            <a:r>
              <a:rPr lang="zh-CN" altLang="en-US" sz="2800" dirty="0">
                <a:ea typeface="黑体" pitchFamily="2" charset="-122"/>
              </a:rPr>
              <a:t>（一）心肌损伤的蛋白标志物</a:t>
            </a:r>
            <a:r>
              <a:rPr lang="zh-CN" altLang="en-US" sz="2800" dirty="0" smtClean="0">
                <a:ea typeface="黑体" pitchFamily="2" charset="-122"/>
              </a:rPr>
              <a:t>检测</a:t>
            </a:r>
            <a:endParaRPr lang="en-US" altLang="zh-CN" dirty="0" smtClean="0">
              <a:solidFill>
                <a:srgbClr val="FE230C"/>
              </a:solidFill>
              <a:ea typeface="黑体" pitchFamily="2" charset="-122"/>
            </a:endParaRPr>
          </a:p>
          <a:p>
            <a:pPr>
              <a:buNone/>
            </a:pPr>
            <a:r>
              <a:rPr lang="en-US" altLang="zh-CN" sz="2400" dirty="0" smtClean="0">
                <a:solidFill>
                  <a:srgbClr val="FE230C"/>
                </a:solidFill>
                <a:ea typeface="黑体" pitchFamily="2" charset="-122"/>
              </a:rPr>
              <a:t>1.</a:t>
            </a:r>
            <a:r>
              <a:rPr lang="zh-CN" altLang="en-US" sz="2400" dirty="0" smtClean="0">
                <a:solidFill>
                  <a:srgbClr val="FE230C"/>
                </a:solidFill>
                <a:ea typeface="黑体" pitchFamily="2" charset="-122"/>
              </a:rPr>
              <a:t>肌钙蛋白测定 </a:t>
            </a:r>
            <a:endParaRPr lang="en-US" altLang="zh-CN" sz="2400" dirty="0" smtClean="0"/>
          </a:p>
          <a:p>
            <a:pPr>
              <a:buNone/>
            </a:pPr>
            <a:r>
              <a:rPr lang="en-US" altLang="zh-CN" sz="2400" dirty="0" smtClean="0"/>
              <a:t>【</a:t>
            </a:r>
            <a:r>
              <a:rPr lang="zh-CN" altLang="en-US" sz="2400" dirty="0" smtClean="0"/>
              <a:t>标本采集</a:t>
            </a:r>
            <a:r>
              <a:rPr lang="en-US" altLang="zh-CN" sz="2400" dirty="0" smtClean="0"/>
              <a:t>】</a:t>
            </a:r>
            <a:r>
              <a:rPr lang="zh-CN" altLang="en-US" sz="2400" dirty="0" smtClean="0"/>
              <a:t>血清，全血（床旁检测）</a:t>
            </a:r>
          </a:p>
          <a:p>
            <a:pPr rtl="0" eaLnBrk="0" fontAlgn="base" hangingPunct="0">
              <a:buNone/>
            </a:pPr>
            <a:r>
              <a:rPr lang="en-US" altLang="zh-CN" sz="2400" dirty="0" smtClean="0"/>
              <a:t>【</a:t>
            </a:r>
            <a:r>
              <a:rPr lang="zh-CN" altLang="en-US" sz="2400" dirty="0" smtClean="0"/>
              <a:t>参考区间</a:t>
            </a:r>
            <a:r>
              <a:rPr lang="en-US" altLang="zh-CN" sz="2400" dirty="0" smtClean="0"/>
              <a:t>】</a:t>
            </a:r>
          </a:p>
          <a:p>
            <a:pPr lvl="1"/>
            <a:r>
              <a:rPr lang="en-US" altLang="zh-CN" sz="2400" dirty="0" err="1" smtClean="0"/>
              <a:t>cTnT</a:t>
            </a:r>
            <a:endParaRPr lang="en-US" altLang="zh-CN" sz="2400" dirty="0" smtClean="0"/>
          </a:p>
          <a:p>
            <a:pPr lvl="2"/>
            <a:r>
              <a:rPr lang="en-US" altLang="zh-CN" sz="2400" dirty="0" smtClean="0"/>
              <a:t>0.02</a:t>
            </a:r>
            <a:r>
              <a:rPr lang="zh-CN" altLang="en-US" sz="2400" dirty="0" smtClean="0"/>
              <a:t>～</a:t>
            </a:r>
            <a:r>
              <a:rPr lang="en-US" altLang="zh-CN" sz="2400" dirty="0" smtClean="0"/>
              <a:t>0.13µg/L</a:t>
            </a:r>
            <a:r>
              <a:rPr lang="zh-CN" altLang="en-US" sz="2400" dirty="0" smtClean="0"/>
              <a:t>为正常</a:t>
            </a:r>
            <a:endParaRPr lang="en-US" altLang="zh-CN" sz="2400" dirty="0" smtClean="0"/>
          </a:p>
          <a:p>
            <a:pPr lvl="2"/>
            <a:r>
              <a:rPr lang="en-US" altLang="zh-CN" sz="2400" dirty="0" smtClean="0"/>
              <a:t>&gt;0.2µg/L</a:t>
            </a:r>
            <a:r>
              <a:rPr lang="zh-CN" altLang="en-US" sz="2400" dirty="0" smtClean="0"/>
              <a:t>为诊断临界值</a:t>
            </a:r>
            <a:endParaRPr lang="en-US" altLang="zh-CN" sz="2400" dirty="0" smtClean="0"/>
          </a:p>
          <a:p>
            <a:pPr lvl="2"/>
            <a:r>
              <a:rPr lang="en-US" altLang="zh-CN" sz="2400" dirty="0" smtClean="0"/>
              <a:t>&gt;0.5µg/L</a:t>
            </a:r>
            <a:r>
              <a:rPr lang="zh-CN" altLang="en-US" sz="2400" dirty="0" smtClean="0"/>
              <a:t>可诊断急性心肌梗死</a:t>
            </a:r>
          </a:p>
          <a:p>
            <a:pPr lvl="1"/>
            <a:r>
              <a:rPr lang="en-US" altLang="zh-CN" sz="2400" dirty="0" err="1" smtClean="0"/>
              <a:t>cTnI</a:t>
            </a:r>
            <a:endParaRPr lang="en-US" altLang="zh-CN" sz="2400" dirty="0" smtClean="0"/>
          </a:p>
          <a:p>
            <a:pPr lvl="2"/>
            <a:r>
              <a:rPr lang="en-US" altLang="zh-CN" sz="2400" dirty="0" smtClean="0"/>
              <a:t>&lt;0.2µg/L</a:t>
            </a:r>
            <a:r>
              <a:rPr lang="zh-CN" altLang="en-US" sz="2400" dirty="0" smtClean="0"/>
              <a:t>为正常</a:t>
            </a:r>
            <a:endParaRPr lang="en-US" altLang="zh-CN" sz="2400" dirty="0" smtClean="0"/>
          </a:p>
          <a:p>
            <a:pPr lvl="2"/>
            <a:r>
              <a:rPr lang="en-US" altLang="zh-CN" sz="2400" dirty="0" smtClean="0"/>
              <a:t>&gt;1.5µg/L</a:t>
            </a:r>
            <a:r>
              <a:rPr lang="zh-CN" altLang="en-US" sz="2400" dirty="0" smtClean="0"/>
              <a:t>为诊断临界值</a:t>
            </a:r>
          </a:p>
        </p:txBody>
      </p:sp>
      <p:sp>
        <p:nvSpPr>
          <p:cNvPr id="2" name="日期占位符 1"/>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888482066"/>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第七节  临床生物化学检查</a:t>
            </a:r>
            <a:endParaRPr lang="zh-CN" altLang="en-US" dirty="0">
              <a:latin typeface="+mn-ea"/>
              <a:ea typeface="+mn-ea"/>
            </a:endParaRPr>
          </a:p>
        </p:txBody>
      </p:sp>
      <p:sp>
        <p:nvSpPr>
          <p:cNvPr id="4" name="内容占位符 3"/>
          <p:cNvSpPr>
            <a:spLocks noGrp="1"/>
          </p:cNvSpPr>
          <p:nvPr>
            <p:ph idx="1"/>
          </p:nvPr>
        </p:nvSpPr>
        <p:spPr/>
        <p:txBody>
          <a:bodyPr/>
          <a:lstStyle/>
          <a:p>
            <a:pPr>
              <a:buNone/>
            </a:pPr>
            <a:r>
              <a:rPr lang="en-US" altLang="zh-CN" dirty="0" smtClean="0"/>
              <a:t>【</a:t>
            </a:r>
            <a:r>
              <a:rPr lang="zh-CN" altLang="en-US" dirty="0" smtClean="0"/>
              <a:t>临床意义</a:t>
            </a:r>
            <a:r>
              <a:rPr lang="en-US" altLang="zh-CN" dirty="0" smtClean="0"/>
              <a:t>】</a:t>
            </a:r>
            <a:endParaRPr lang="zh-CN" altLang="en-US" dirty="0" smtClean="0"/>
          </a:p>
          <a:p>
            <a:pPr lvl="1">
              <a:buNone/>
            </a:pPr>
            <a:r>
              <a:rPr lang="zh-CN" altLang="en-US" dirty="0" smtClean="0"/>
              <a:t>（</a:t>
            </a:r>
            <a:r>
              <a:rPr lang="en-US" altLang="zh-CN" dirty="0" smtClean="0"/>
              <a:t>1</a:t>
            </a:r>
            <a:r>
              <a:rPr lang="zh-CN" altLang="en-US" dirty="0" smtClean="0"/>
              <a:t>）急性心肌梗死（</a:t>
            </a:r>
            <a:r>
              <a:rPr lang="en-US" altLang="zh-CN" dirty="0" smtClean="0"/>
              <a:t>AMI</a:t>
            </a:r>
            <a:r>
              <a:rPr lang="zh-CN" altLang="en-US" dirty="0" smtClean="0"/>
              <a:t>）</a:t>
            </a:r>
            <a:endParaRPr lang="en-US" altLang="zh-CN" dirty="0" smtClean="0"/>
          </a:p>
          <a:p>
            <a:pPr lvl="2"/>
            <a:r>
              <a:rPr lang="en-US" altLang="zh-CN" dirty="0" err="1" smtClean="0"/>
              <a:t>cTnI</a:t>
            </a:r>
            <a:r>
              <a:rPr lang="zh-CN" altLang="en-US" dirty="0" smtClean="0"/>
              <a:t>和</a:t>
            </a:r>
            <a:r>
              <a:rPr lang="en-US" altLang="zh-CN" dirty="0" err="1" smtClean="0"/>
              <a:t>cTnT</a:t>
            </a:r>
            <a:r>
              <a:rPr lang="zh-CN" altLang="en-US" dirty="0" smtClean="0"/>
              <a:t>明显升高，</a:t>
            </a:r>
            <a:r>
              <a:rPr lang="en-US" altLang="zh-CN" dirty="0" smtClean="0"/>
              <a:t>AMI</a:t>
            </a:r>
            <a:r>
              <a:rPr lang="zh-CN" altLang="en-US" dirty="0" smtClean="0"/>
              <a:t>发病后</a:t>
            </a:r>
            <a:r>
              <a:rPr lang="en-US" altLang="zh-CN" dirty="0" smtClean="0"/>
              <a:t>3</a:t>
            </a:r>
            <a:r>
              <a:rPr lang="zh-CN" altLang="en-US" dirty="0" smtClean="0"/>
              <a:t>～</a:t>
            </a:r>
            <a:r>
              <a:rPr lang="en-US" altLang="zh-CN" dirty="0" smtClean="0"/>
              <a:t>8h</a:t>
            </a:r>
            <a:r>
              <a:rPr lang="zh-CN" altLang="en-US" dirty="0" smtClean="0"/>
              <a:t>开始升高，且具有较宽的诊断窗：</a:t>
            </a:r>
            <a:r>
              <a:rPr lang="en-US" altLang="zh-CN" dirty="0" err="1" smtClean="0"/>
              <a:t>cTnT</a:t>
            </a:r>
            <a:r>
              <a:rPr lang="zh-CN" altLang="en-US" dirty="0" smtClean="0"/>
              <a:t>（</a:t>
            </a:r>
            <a:r>
              <a:rPr lang="en-US" altLang="zh-CN" dirty="0" smtClean="0"/>
              <a:t>5</a:t>
            </a:r>
            <a:r>
              <a:rPr lang="zh-CN" altLang="en-US" dirty="0" smtClean="0"/>
              <a:t>～</a:t>
            </a:r>
            <a:r>
              <a:rPr lang="en-US" altLang="zh-CN" dirty="0" smtClean="0"/>
              <a:t>14</a:t>
            </a:r>
            <a:r>
              <a:rPr lang="zh-CN" altLang="en-US" dirty="0" smtClean="0"/>
              <a:t>天），</a:t>
            </a:r>
            <a:r>
              <a:rPr lang="en-US" altLang="zh-CN" dirty="0" err="1" smtClean="0"/>
              <a:t>cTnI</a:t>
            </a:r>
            <a:r>
              <a:rPr lang="zh-CN" altLang="en-US" dirty="0" smtClean="0"/>
              <a:t>（</a:t>
            </a:r>
            <a:r>
              <a:rPr lang="en-US" altLang="zh-CN" dirty="0" smtClean="0"/>
              <a:t>4</a:t>
            </a:r>
            <a:r>
              <a:rPr lang="zh-CN" altLang="en-US" dirty="0" smtClean="0"/>
              <a:t>～</a:t>
            </a:r>
            <a:r>
              <a:rPr lang="en-US" altLang="zh-CN" dirty="0" smtClean="0"/>
              <a:t>10</a:t>
            </a:r>
            <a:r>
              <a:rPr lang="zh-CN" altLang="en-US" dirty="0" smtClean="0"/>
              <a:t>天）</a:t>
            </a:r>
          </a:p>
          <a:p>
            <a:pPr lvl="1">
              <a:buNone/>
            </a:pPr>
            <a:r>
              <a:rPr lang="zh-CN" altLang="en-US" dirty="0" smtClean="0"/>
              <a:t>（</a:t>
            </a:r>
            <a:r>
              <a:rPr lang="en-US" altLang="zh-CN" dirty="0" smtClean="0"/>
              <a:t>2</a:t>
            </a:r>
            <a:r>
              <a:rPr lang="zh-CN" altLang="en-US" dirty="0" smtClean="0"/>
              <a:t>）不稳定型心绞痛</a:t>
            </a:r>
            <a:endParaRPr lang="en-US" altLang="zh-CN" dirty="0" smtClean="0"/>
          </a:p>
          <a:p>
            <a:pPr lvl="2"/>
            <a:r>
              <a:rPr lang="en-US" altLang="zh-CN" dirty="0" err="1" smtClean="0"/>
              <a:t>cTnI</a:t>
            </a:r>
            <a:r>
              <a:rPr lang="zh-CN" altLang="en-US" dirty="0" smtClean="0"/>
              <a:t>和</a:t>
            </a:r>
            <a:r>
              <a:rPr lang="en-US" altLang="zh-CN" dirty="0" err="1" smtClean="0"/>
              <a:t>cTnT</a:t>
            </a:r>
            <a:r>
              <a:rPr lang="zh-CN" altLang="en-US" dirty="0" smtClean="0"/>
              <a:t>升高，提示小范围心肌梗死的可能</a:t>
            </a:r>
            <a:endParaRPr lang="en-US" altLang="zh-CN" dirty="0" smtClean="0"/>
          </a:p>
          <a:p>
            <a:pPr lvl="1">
              <a:buNone/>
            </a:pPr>
            <a:r>
              <a:rPr lang="zh-CN" altLang="en-US" dirty="0" smtClean="0"/>
              <a:t>（3）溶栓疗效的判断</a:t>
            </a:r>
            <a:endParaRPr lang="en-US" altLang="zh-CN" dirty="0" smtClean="0"/>
          </a:p>
          <a:p>
            <a:pPr lvl="2"/>
            <a:r>
              <a:rPr lang="zh-CN" altLang="en-US" dirty="0" smtClean="0"/>
              <a:t>溶栓治疗后90分钟cTn明显升高，提示再灌注成功</a:t>
            </a:r>
          </a:p>
          <a:p>
            <a:pPr lvl="1">
              <a:buNone/>
            </a:pPr>
            <a:r>
              <a:rPr lang="zh-CN" altLang="en-US" dirty="0" smtClean="0"/>
              <a:t>（4）其他微小心肌损伤</a:t>
            </a:r>
          </a:p>
        </p:txBody>
      </p:sp>
      <p:sp>
        <p:nvSpPr>
          <p:cNvPr id="2" name="日期占位符 1"/>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686348214"/>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buNone/>
            </a:pPr>
            <a:r>
              <a:rPr lang="en-US" altLang="zh-CN" sz="3200" dirty="0">
                <a:solidFill>
                  <a:srgbClr val="FE230C"/>
                </a:solidFill>
                <a:ea typeface="黑体" pitchFamily="2" charset="-122"/>
              </a:rPr>
              <a:t>2.</a:t>
            </a:r>
            <a:r>
              <a:rPr lang="zh-CN" altLang="en-US" sz="3200" dirty="0">
                <a:solidFill>
                  <a:srgbClr val="FE230C"/>
                </a:solidFill>
                <a:ea typeface="黑体" pitchFamily="2" charset="-122"/>
              </a:rPr>
              <a:t>肌红蛋白测定  </a:t>
            </a:r>
            <a:endParaRPr lang="en-US" altLang="zh-CN" dirty="0" smtClean="0"/>
          </a:p>
          <a:p>
            <a:pPr>
              <a:buNone/>
            </a:pPr>
            <a:r>
              <a:rPr lang="zh-CN" altLang="en-US" dirty="0" smtClean="0"/>
              <a:t>【标本采集】血清</a:t>
            </a:r>
          </a:p>
          <a:p>
            <a:pPr>
              <a:buNone/>
            </a:pPr>
            <a:r>
              <a:rPr lang="zh-CN" altLang="en-US" dirty="0" smtClean="0"/>
              <a:t>【参考区间】　</a:t>
            </a:r>
          </a:p>
          <a:p>
            <a:pPr lvl="1">
              <a:buNone/>
            </a:pPr>
            <a:r>
              <a:rPr lang="zh-CN" altLang="en-US" dirty="0" smtClean="0"/>
              <a:t>①定性：阴性</a:t>
            </a:r>
          </a:p>
          <a:p>
            <a:pPr lvl="1">
              <a:buNone/>
            </a:pPr>
            <a:r>
              <a:rPr lang="zh-CN" altLang="en-US" dirty="0" smtClean="0"/>
              <a:t>②定量</a:t>
            </a:r>
            <a:endParaRPr lang="en-US" altLang="zh-CN" dirty="0" smtClean="0"/>
          </a:p>
          <a:p>
            <a:pPr lvl="2"/>
            <a:r>
              <a:rPr lang="zh-CN" altLang="en-US" dirty="0" smtClean="0"/>
              <a:t>ELISA法  50～85µg/L</a:t>
            </a:r>
            <a:endParaRPr lang="en-US" altLang="zh-CN" dirty="0" smtClean="0"/>
          </a:p>
          <a:p>
            <a:pPr lvl="2"/>
            <a:r>
              <a:rPr lang="zh-CN" altLang="en-US" dirty="0" smtClean="0"/>
              <a:t>RIA法  6～85µg/L</a:t>
            </a:r>
            <a:endParaRPr lang="en-US" altLang="zh-CN" dirty="0" smtClean="0"/>
          </a:p>
          <a:p>
            <a:pPr lvl="2"/>
            <a:r>
              <a:rPr lang="zh-CN" altLang="en-US" dirty="0" smtClean="0"/>
              <a:t>&gt;75µg/L为临界值</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417372362"/>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buNone/>
            </a:pPr>
            <a:r>
              <a:rPr lang="zh-CN" altLang="en-US" sz="2400" dirty="0">
                <a:latin typeface="Times New Roman" pitchFamily="18" charset="0"/>
                <a:ea typeface="宋体" pitchFamily="2" charset="-122"/>
                <a:cs typeface="Times New Roman" pitchFamily="18" charset="0"/>
              </a:rPr>
              <a:t> </a:t>
            </a:r>
            <a:r>
              <a:rPr lang="zh-CN" altLang="en-US" dirty="0" smtClean="0"/>
              <a:t>【临床意义】</a:t>
            </a:r>
          </a:p>
          <a:p>
            <a:pPr lvl="1">
              <a:buNone/>
            </a:pPr>
            <a:r>
              <a:rPr lang="zh-CN" altLang="en-US" dirty="0" smtClean="0"/>
              <a:t>（1）</a:t>
            </a:r>
            <a:r>
              <a:rPr dirty="0"/>
              <a:t>是早期诊断AMI</a:t>
            </a:r>
            <a:r>
              <a:rPr dirty="0" smtClean="0"/>
              <a:t>的标志物</a:t>
            </a:r>
            <a:endParaRPr lang="en-US" dirty="0" smtClean="0"/>
          </a:p>
          <a:p>
            <a:pPr lvl="2"/>
            <a:r>
              <a:rPr lang="zh-CN" altLang="en-US" dirty="0" smtClean="0"/>
              <a:t>在AMI发病后1～3h血中浓度迅速上升，4～12h达峰值，18～30h内可完全恢复到正常水平</a:t>
            </a:r>
            <a:endParaRPr lang="en-US" altLang="zh-CN" dirty="0" smtClean="0"/>
          </a:p>
          <a:p>
            <a:pPr lvl="2"/>
            <a:r>
              <a:rPr lang="zh-CN" altLang="en-US" dirty="0" smtClean="0"/>
              <a:t>若胸痛发作后6～12h不升高，有助于排除AMI的诊断</a:t>
            </a:r>
          </a:p>
          <a:p>
            <a:pPr lvl="1">
              <a:buNone/>
            </a:pPr>
            <a:r>
              <a:rPr lang="zh-CN" altLang="en-US" dirty="0" smtClean="0"/>
              <a:t>（2）骨骼肌损伤、肾功能不全时Mb升高</a:t>
            </a:r>
          </a:p>
          <a:p>
            <a:pPr lvl="1">
              <a:buNone/>
            </a:pPr>
            <a:r>
              <a:rPr lang="zh-CN" altLang="en-US" dirty="0" smtClean="0"/>
              <a:t>（3）Mb是溶栓治疗中判断有无再灌注的较敏感而准确的指标</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989457185"/>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endParaRPr lang="zh-CN" altLang="en-US" dirty="0">
              <a:latin typeface="+mn-ea"/>
              <a:ea typeface="+mn-ea"/>
            </a:endParaRPr>
          </a:p>
        </p:txBody>
      </p:sp>
      <p:sp>
        <p:nvSpPr>
          <p:cNvPr id="3" name="内容占位符 2"/>
          <p:cNvSpPr>
            <a:spLocks noGrp="1"/>
          </p:cNvSpPr>
          <p:nvPr>
            <p:ph idx="1"/>
          </p:nvPr>
        </p:nvSpPr>
        <p:spPr/>
        <p:txBody>
          <a:bodyPr/>
          <a:lstStyle/>
          <a:p>
            <a:pPr>
              <a:buNone/>
            </a:pPr>
            <a:r>
              <a:rPr lang="zh-CN" altLang="en-US" dirty="0">
                <a:latin typeface="+mn-ea"/>
              </a:rPr>
              <a:t>（二）心肌酶学指标检查</a:t>
            </a:r>
            <a:endParaRPr lang="en-US" altLang="zh-CN" dirty="0" smtClean="0">
              <a:solidFill>
                <a:srgbClr val="FE230C"/>
              </a:solidFill>
              <a:ea typeface="黑体" pitchFamily="2" charset="-122"/>
            </a:endParaRPr>
          </a:p>
          <a:p>
            <a:pPr>
              <a:buNone/>
            </a:pPr>
            <a:r>
              <a:rPr lang="en-US" altLang="zh-CN" dirty="0" smtClean="0">
                <a:solidFill>
                  <a:srgbClr val="FE230C"/>
                </a:solidFill>
                <a:ea typeface="黑体" pitchFamily="2" charset="-122"/>
              </a:rPr>
              <a:t>1.</a:t>
            </a:r>
            <a:r>
              <a:rPr lang="zh-CN" altLang="en-US" dirty="0" smtClean="0">
                <a:solidFill>
                  <a:srgbClr val="FE230C"/>
                </a:solidFill>
                <a:ea typeface="黑体" pitchFamily="2" charset="-122"/>
              </a:rPr>
              <a:t>肌酸激酶及其同工酶测定</a:t>
            </a:r>
            <a:endParaRPr lang="en-US" altLang="zh-CN" dirty="0" smtClean="0"/>
          </a:p>
          <a:p>
            <a:pPr lvl="1"/>
            <a:r>
              <a:rPr lang="zh-CN" altLang="en-US" dirty="0" smtClean="0"/>
              <a:t>肌酸激酶（</a:t>
            </a:r>
            <a:r>
              <a:rPr lang="en-US" altLang="zh-CN" dirty="0" smtClean="0"/>
              <a:t>CK</a:t>
            </a:r>
            <a:r>
              <a:rPr lang="zh-CN" altLang="en-US" dirty="0" smtClean="0"/>
              <a:t>）</a:t>
            </a:r>
            <a:endParaRPr lang="en-US" altLang="zh-CN" dirty="0" smtClean="0"/>
          </a:p>
          <a:p>
            <a:pPr lvl="2"/>
            <a:r>
              <a:rPr lang="zh-CN" altLang="en-US" dirty="0" smtClean="0"/>
              <a:t>由两种亚基</a:t>
            </a:r>
            <a:r>
              <a:rPr lang="en-US" altLang="zh-CN" dirty="0" smtClean="0"/>
              <a:t>M</a:t>
            </a:r>
            <a:r>
              <a:rPr lang="zh-CN" altLang="en-US" dirty="0" smtClean="0"/>
              <a:t>和</a:t>
            </a:r>
            <a:r>
              <a:rPr lang="en-US" altLang="zh-CN" dirty="0" smtClean="0"/>
              <a:t>B</a:t>
            </a:r>
            <a:r>
              <a:rPr lang="zh-CN" altLang="en-US" dirty="0" smtClean="0"/>
              <a:t>组成的二聚体</a:t>
            </a:r>
            <a:endParaRPr lang="en-US" altLang="zh-CN" dirty="0" smtClean="0"/>
          </a:p>
          <a:p>
            <a:pPr lvl="1"/>
            <a:r>
              <a:rPr lang="en-US" altLang="zh-CN" dirty="0" smtClean="0"/>
              <a:t>CK</a:t>
            </a:r>
            <a:r>
              <a:rPr dirty="0" smtClean="0"/>
              <a:t>的</a:t>
            </a:r>
            <a:r>
              <a:rPr lang="zh-CN" altLang="en-US" dirty="0" smtClean="0"/>
              <a:t>三种同工酶</a:t>
            </a:r>
            <a:endParaRPr lang="en-US" altLang="zh-CN" dirty="0" smtClean="0"/>
          </a:p>
          <a:p>
            <a:pPr lvl="2"/>
            <a:r>
              <a:rPr lang="en-US" altLang="zh-CN" dirty="0" smtClean="0"/>
              <a:t>CK-MM</a:t>
            </a:r>
            <a:r>
              <a:rPr lang="zh-CN" altLang="en-US" dirty="0" smtClean="0"/>
              <a:t>主要存在于骨骼肌中</a:t>
            </a:r>
            <a:endParaRPr lang="en-US" altLang="zh-CN" dirty="0" smtClean="0"/>
          </a:p>
          <a:p>
            <a:pPr lvl="2"/>
            <a:r>
              <a:rPr lang="en-US" altLang="zh-CN" dirty="0" smtClean="0"/>
              <a:t>CK-BB</a:t>
            </a:r>
            <a:r>
              <a:rPr lang="zh-CN" altLang="en-US" dirty="0" smtClean="0"/>
              <a:t>主要存在于脑组织中</a:t>
            </a:r>
            <a:endParaRPr lang="en-US" altLang="zh-CN" dirty="0" smtClean="0"/>
          </a:p>
          <a:p>
            <a:pPr lvl="2"/>
            <a:r>
              <a:rPr lang="en-US" altLang="zh-CN" dirty="0" smtClean="0"/>
              <a:t>CK-MB</a:t>
            </a:r>
            <a:r>
              <a:rPr lang="zh-CN" altLang="en-US" dirty="0" smtClean="0"/>
              <a:t>主要存在于心肌中</a:t>
            </a:r>
            <a:endParaRPr lang="en-US" altLang="zh-CN" dirty="0" smtClean="0"/>
          </a:p>
          <a:p>
            <a:pPr lvl="2"/>
            <a:r>
              <a:rPr lang="zh-CN" altLang="en-US" dirty="0" smtClean="0"/>
              <a:t>正常血清中绝大部分为</a:t>
            </a:r>
            <a:r>
              <a:rPr lang="en-US" altLang="zh-CN" dirty="0" smtClean="0"/>
              <a:t>CK-MM</a:t>
            </a:r>
            <a:r>
              <a:rPr lang="zh-CN" altLang="en-US" dirty="0" smtClean="0"/>
              <a:t>，有极少量的</a:t>
            </a:r>
            <a:r>
              <a:rPr lang="en-US" altLang="zh-CN" dirty="0" smtClean="0"/>
              <a:t>CK-MB</a:t>
            </a:r>
            <a:r>
              <a:rPr lang="zh-CN" altLang="en-US" dirty="0" smtClean="0"/>
              <a:t>，</a:t>
            </a:r>
            <a:r>
              <a:rPr lang="en-US" altLang="zh-CN" dirty="0" smtClean="0"/>
              <a:t>CK-BB</a:t>
            </a:r>
            <a:r>
              <a:rPr lang="zh-CN" altLang="en-US" dirty="0" smtClean="0"/>
              <a:t>含量甚微 </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1966306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概  述</a:t>
            </a:r>
          </a:p>
        </p:txBody>
      </p:sp>
      <p:sp>
        <p:nvSpPr>
          <p:cNvPr id="3" name="内容占位符 2"/>
          <p:cNvSpPr>
            <a:spLocks noGrp="1"/>
          </p:cNvSpPr>
          <p:nvPr>
            <p:ph idx="1"/>
          </p:nvPr>
        </p:nvSpPr>
        <p:spPr>
          <a:xfrm>
            <a:off x="190500" y="1364893"/>
            <a:ext cx="11480800" cy="4876800"/>
          </a:xfrm>
        </p:spPr>
        <p:txBody>
          <a:bodyPr/>
          <a:lstStyle/>
          <a:p>
            <a:pPr marL="0" indent="0">
              <a:spcBef>
                <a:spcPts val="300"/>
              </a:spcBef>
              <a:buNone/>
            </a:pPr>
            <a:r>
              <a:rPr lang="zh-CN" altLang="en-US" dirty="0" smtClean="0"/>
              <a:t>五、采血中的影响因素</a:t>
            </a:r>
            <a:endParaRPr lang="en-US" altLang="zh-CN" dirty="0" smtClean="0"/>
          </a:p>
          <a:p>
            <a:pPr marL="457200" lvl="1" indent="0">
              <a:spcBef>
                <a:spcPts val="300"/>
              </a:spcBef>
              <a:buNone/>
            </a:pPr>
            <a:r>
              <a:rPr lang="zh-CN" altLang="en-US" dirty="0" smtClean="0"/>
              <a:t>（一）止血带的应用</a:t>
            </a:r>
            <a:endParaRPr lang="en-US" altLang="zh-CN" dirty="0" smtClean="0"/>
          </a:p>
          <a:p>
            <a:pPr lvl="2">
              <a:spcBef>
                <a:spcPts val="300"/>
              </a:spcBef>
            </a:pPr>
            <a:r>
              <a:rPr dirty="0" smtClean="0"/>
              <a:t>应缩短止血带压迫时间</a:t>
            </a:r>
            <a:r>
              <a:rPr dirty="0"/>
              <a:t>（一般应小于1min），</a:t>
            </a:r>
            <a:r>
              <a:rPr dirty="0" err="1" smtClean="0"/>
              <a:t>见到血液进入采血容器后应松开止血带</a:t>
            </a:r>
            <a:endParaRPr dirty="0"/>
          </a:p>
          <a:p>
            <a:pPr lvl="2">
              <a:spcBef>
                <a:spcPts val="300"/>
              </a:spcBef>
            </a:pPr>
            <a:r>
              <a:rPr lang="zh-CN" altLang="en-US" dirty="0" smtClean="0"/>
              <a:t>止血带压迫时间过长可</a:t>
            </a:r>
            <a:r>
              <a:rPr altLang="en-US" dirty="0" smtClean="0"/>
              <a:t>导致</a:t>
            </a:r>
            <a:endParaRPr lang="en-US" altLang="en-US" dirty="0" smtClean="0"/>
          </a:p>
          <a:p>
            <a:pPr lvl="3">
              <a:spcBef>
                <a:spcPts val="300"/>
              </a:spcBef>
            </a:pPr>
            <a:r>
              <a:rPr lang="zh-CN" altLang="en-US" dirty="0" smtClean="0"/>
              <a:t>多种血液成分发生改变</a:t>
            </a:r>
            <a:endParaRPr lang="en-US" altLang="zh-CN" dirty="0" smtClean="0"/>
          </a:p>
          <a:p>
            <a:pPr lvl="3">
              <a:spcBef>
                <a:spcPts val="300"/>
              </a:spcBef>
            </a:pPr>
            <a:r>
              <a:rPr lang="zh-CN" altLang="en-US" dirty="0" smtClean="0"/>
              <a:t>血液浓缩</a:t>
            </a:r>
            <a:endParaRPr lang="en-US" altLang="zh-CN" dirty="0" smtClean="0"/>
          </a:p>
          <a:p>
            <a:pPr lvl="3">
              <a:spcBef>
                <a:spcPts val="300"/>
              </a:spcBef>
            </a:pPr>
            <a:r>
              <a:rPr lang="zh-CN" altLang="en-US" dirty="0" smtClean="0"/>
              <a:t>血清白蛋白、铁、钙、胆固醇、钾等升高</a:t>
            </a:r>
            <a:endParaRPr lang="en-US" altLang="zh-CN" dirty="0" smtClean="0"/>
          </a:p>
          <a:p>
            <a:pPr lvl="3">
              <a:spcBef>
                <a:spcPts val="300"/>
              </a:spcBef>
            </a:pPr>
            <a:r>
              <a:rPr lang="zh-CN" altLang="en-US" dirty="0" smtClean="0"/>
              <a:t>乳酸增高</a:t>
            </a:r>
            <a:endParaRPr lang="en-US" altLang="zh-CN" dirty="0" smtClean="0"/>
          </a:p>
          <a:p>
            <a:pPr lvl="3">
              <a:spcBef>
                <a:spcPts val="300"/>
              </a:spcBef>
            </a:pPr>
            <a:r>
              <a:rPr lang="zh-CN" altLang="en-US" dirty="0" smtClean="0"/>
              <a:t>血液pH值降低</a:t>
            </a:r>
            <a:endParaRPr lang="en-US" altLang="zh-CN" dirty="0" smtClean="0"/>
          </a:p>
          <a:p>
            <a:pPr lvl="3">
              <a:spcBef>
                <a:spcPts val="300"/>
              </a:spcBef>
            </a:pPr>
            <a:r>
              <a:rPr lang="zh-CN" altLang="en-US" dirty="0" smtClean="0"/>
              <a:t>纤溶系统被激活、血小板活化及某些凝血因子活性增强等</a:t>
            </a:r>
          </a:p>
          <a:p>
            <a:pPr>
              <a:spcBef>
                <a:spcPts val="300"/>
              </a:spcBef>
            </a:pPr>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498400439"/>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lnSpc>
                <a:spcPct val="150000"/>
              </a:lnSpc>
              <a:buNone/>
            </a:pPr>
            <a:r>
              <a:rPr lang="zh-CN" altLang="en-US" dirty="0" smtClean="0">
                <a:latin typeface="华文宋体" pitchFamily="2" charset="-122"/>
                <a:ea typeface="华文宋体" pitchFamily="2" charset="-122"/>
              </a:rPr>
              <a:t>【标本采集】</a:t>
            </a:r>
            <a:endParaRPr lang="en-US" altLang="zh-CN" dirty="0" smtClean="0">
              <a:latin typeface="华文宋体" pitchFamily="2" charset="-122"/>
              <a:ea typeface="华文宋体" pitchFamily="2" charset="-122"/>
            </a:endParaRPr>
          </a:p>
          <a:p>
            <a:pPr lvl="1">
              <a:lnSpc>
                <a:spcPct val="150000"/>
              </a:lnSpc>
            </a:pPr>
            <a:r>
              <a:rPr lang="zh-CN" altLang="en-US" dirty="0" smtClean="0">
                <a:latin typeface="华文宋体" pitchFamily="2" charset="-122"/>
                <a:ea typeface="华文宋体" pitchFamily="2" charset="-122"/>
              </a:rPr>
              <a:t>血清</a:t>
            </a:r>
          </a:p>
          <a:p>
            <a:pPr lvl="1">
              <a:lnSpc>
                <a:spcPct val="150000"/>
              </a:lnSpc>
            </a:pPr>
            <a:r>
              <a:rPr lang="zh-CN" altLang="en-US" dirty="0" smtClean="0">
                <a:latin typeface="华文宋体" pitchFamily="2" charset="-122"/>
                <a:ea typeface="华文宋体" pitchFamily="2" charset="-122"/>
              </a:rPr>
              <a:t> 红细胞中虽不含CK，但含大量腺苷酸激酶（AK）能催化ADP转化为 ATP，使CK增高，故标本不能溶血</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658048373"/>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第七节  临床生物化学检查</a:t>
            </a:r>
          </a:p>
        </p:txBody>
      </p:sp>
      <p:sp>
        <p:nvSpPr>
          <p:cNvPr id="4" name="内容占位符 3"/>
          <p:cNvSpPr>
            <a:spLocks noGrp="1"/>
          </p:cNvSpPr>
          <p:nvPr>
            <p:ph idx="1"/>
          </p:nvPr>
        </p:nvSpPr>
        <p:spPr/>
        <p:txBody>
          <a:bodyPr/>
          <a:lstStyle/>
          <a:p>
            <a:pPr>
              <a:buNone/>
            </a:pPr>
            <a:r>
              <a:rPr lang="zh-CN" altLang="en-US" dirty="0" smtClean="0"/>
              <a:t>【参考区间】 </a:t>
            </a:r>
          </a:p>
          <a:p>
            <a:pPr lvl="1"/>
            <a:r>
              <a:rPr lang="zh-CN" altLang="en-US" dirty="0" smtClean="0"/>
              <a:t>CK总酶</a:t>
            </a:r>
            <a:endParaRPr lang="en-US" altLang="zh-CN" dirty="0" smtClean="0"/>
          </a:p>
          <a:p>
            <a:pPr lvl="2"/>
            <a:r>
              <a:rPr lang="zh-CN" altLang="en-US" dirty="0" smtClean="0"/>
              <a:t>男性38～174U/L，女性26～140U/L</a:t>
            </a:r>
          </a:p>
          <a:p>
            <a:pPr lvl="1"/>
            <a:r>
              <a:rPr lang="zh-CN" altLang="en-US" dirty="0" smtClean="0"/>
              <a:t>CK-MB活性</a:t>
            </a:r>
            <a:endParaRPr lang="en-US" altLang="zh-CN" dirty="0" smtClean="0"/>
          </a:p>
          <a:p>
            <a:pPr lvl="2"/>
            <a:r>
              <a:rPr lang="zh-CN" altLang="en-US" dirty="0" smtClean="0"/>
              <a:t>&lt;10U/L（免疫抑制法），小于总酶活性的6%</a:t>
            </a:r>
          </a:p>
          <a:p>
            <a:pPr lvl="1"/>
            <a:r>
              <a:rPr lang="zh-CN" altLang="en-US" dirty="0" smtClean="0"/>
              <a:t>CK-MB质量</a:t>
            </a:r>
            <a:endParaRPr lang="en-US" altLang="zh-CN" dirty="0" smtClean="0"/>
          </a:p>
          <a:p>
            <a:pPr lvl="2"/>
            <a:r>
              <a:rPr lang="zh-CN" altLang="en-US" dirty="0" smtClean="0"/>
              <a:t>&lt;5μg/L   </a:t>
            </a:r>
            <a:endParaRPr lang="zh-CN" altLang="en-US" dirty="0"/>
          </a:p>
        </p:txBody>
      </p:sp>
      <p:sp>
        <p:nvSpPr>
          <p:cNvPr id="2" name="日期占位符 1"/>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172283865"/>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lnSpc>
                <a:spcPct val="150000"/>
              </a:lnSpc>
              <a:buNone/>
            </a:pPr>
            <a:r>
              <a:rPr lang="zh-CN" altLang="en-US" dirty="0" smtClean="0"/>
              <a:t>【临床意义】</a:t>
            </a:r>
          </a:p>
          <a:p>
            <a:pPr lvl="1">
              <a:buNone/>
            </a:pPr>
            <a:r>
              <a:rPr lang="zh-CN" altLang="en-US" dirty="0" smtClean="0"/>
              <a:t>（1）血清CK总酶改变</a:t>
            </a:r>
          </a:p>
          <a:p>
            <a:pPr lvl="2">
              <a:buNone/>
            </a:pPr>
            <a:r>
              <a:rPr lang="zh-CN" altLang="en-US" dirty="0" smtClean="0"/>
              <a:t>①AMI时CK活性在3～8h升高，高峰在24h，3～4天后恢复至正常水平</a:t>
            </a:r>
          </a:p>
          <a:p>
            <a:pPr lvl="2">
              <a:buNone/>
            </a:pPr>
            <a:r>
              <a:rPr lang="zh-CN" altLang="en-US" dirty="0" smtClean="0"/>
              <a:t>②判断溶栓治疗后是否出现再灌注</a:t>
            </a:r>
          </a:p>
          <a:p>
            <a:pPr lvl="2">
              <a:buNone/>
            </a:pPr>
            <a:r>
              <a:rPr lang="zh-CN" altLang="en-US" dirty="0" smtClean="0"/>
              <a:t>③心肌炎时CK可轻度增高</a:t>
            </a:r>
            <a:endParaRPr lang="en-US" altLang="zh-CN" dirty="0" smtClean="0"/>
          </a:p>
          <a:p>
            <a:pPr lvl="2">
              <a:buNone/>
            </a:pPr>
            <a:r>
              <a:rPr lang="zh-CN" altLang="en-US" dirty="0" smtClean="0"/>
              <a:t>④各种肌肉损伤及肌肉疾病时CK不同程度升高</a:t>
            </a:r>
          </a:p>
          <a:p>
            <a:pPr lvl="2">
              <a:buNone/>
            </a:pPr>
            <a:r>
              <a:rPr lang="zh-CN" altLang="en-US" dirty="0" smtClean="0"/>
              <a:t>⑤急性脑外伤、脑恶性肿瘤时CK增高</a:t>
            </a:r>
          </a:p>
          <a:p>
            <a:pPr lvl="2">
              <a:buNone/>
            </a:pPr>
            <a:r>
              <a:rPr lang="zh-CN" altLang="en-US" dirty="0" smtClean="0"/>
              <a:t>⑥</a:t>
            </a:r>
            <a:r>
              <a:rPr altLang="en-US" dirty="0" smtClean="0"/>
              <a:t>其他</a:t>
            </a:r>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2685747"/>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lvl="1">
              <a:buNone/>
            </a:pPr>
            <a:r>
              <a:rPr lang="zh-CN" altLang="en-US" dirty="0" smtClean="0"/>
              <a:t>（2）血清CK同工酶测定</a:t>
            </a:r>
          </a:p>
          <a:p>
            <a:pPr lvl="2">
              <a:lnSpc>
                <a:spcPct val="150000"/>
              </a:lnSpc>
              <a:buNone/>
            </a:pPr>
            <a:r>
              <a:rPr lang="zh-CN" altLang="en-US" dirty="0" smtClean="0"/>
              <a:t>①AMI发生2～8h后CK-MB开始升高，血清CK-MB大幅度升高提示梗死面积大，预后差；若CK-MB保持高水平，表明心肌坏死仍继续进行</a:t>
            </a:r>
            <a:endParaRPr lang="en-US" altLang="zh-CN" dirty="0" smtClean="0"/>
          </a:p>
          <a:p>
            <a:pPr lvl="2">
              <a:lnSpc>
                <a:spcPct val="150000"/>
              </a:lnSpc>
              <a:buNone/>
            </a:pPr>
            <a:r>
              <a:rPr lang="zh-CN" altLang="en-US" dirty="0" smtClean="0"/>
              <a:t>②正常时CK-MB/CK常&lt;6%，若比值&gt;6%常为心肌损伤引起</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302094872"/>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lnSpc>
                <a:spcPct val="150000"/>
              </a:lnSpc>
              <a:buNone/>
            </a:pPr>
            <a:r>
              <a:rPr lang="en-US" altLang="zh-CN" dirty="0" smtClean="0">
                <a:solidFill>
                  <a:srgbClr val="FE230C"/>
                </a:solidFill>
                <a:ea typeface="黑体" pitchFamily="2" charset="-122"/>
              </a:rPr>
              <a:t>2.</a:t>
            </a:r>
            <a:r>
              <a:rPr lang="zh-CN" altLang="en-US" dirty="0" smtClean="0">
                <a:solidFill>
                  <a:srgbClr val="FE230C"/>
                </a:solidFill>
                <a:ea typeface="黑体" pitchFamily="2" charset="-122"/>
              </a:rPr>
              <a:t>乳酸脱氢酶及其同工酶测定 </a:t>
            </a:r>
          </a:p>
          <a:p>
            <a:pPr lvl="1"/>
            <a:r>
              <a:rPr lang="zh-CN" altLang="en-US" dirty="0" smtClean="0"/>
              <a:t>乳酸脱氢酶（LD）</a:t>
            </a:r>
            <a:endParaRPr lang="en-US" altLang="zh-CN" dirty="0" smtClean="0"/>
          </a:p>
          <a:p>
            <a:pPr lvl="2"/>
            <a:r>
              <a:rPr dirty="0"/>
              <a:t>两种不同的亚基（M、H）</a:t>
            </a:r>
            <a:r>
              <a:rPr dirty="0" smtClean="0"/>
              <a:t>构成四聚体</a:t>
            </a:r>
            <a:endParaRPr lang="en-US" dirty="0" smtClean="0"/>
          </a:p>
          <a:p>
            <a:pPr lvl="2"/>
            <a:r>
              <a:rPr lang="zh-CN" altLang="en-US" dirty="0" smtClean="0"/>
              <a:t>主要存在于心肌、骨骼肌、肾，其次存在于肝、脾、胰、肺、肿瘤组织，红细胞内含量极为丰富</a:t>
            </a:r>
          </a:p>
          <a:p>
            <a:pPr lvl="1"/>
            <a:r>
              <a:rPr lang="zh-CN" altLang="en-US" dirty="0" smtClean="0"/>
              <a:t>同工酶</a:t>
            </a:r>
            <a:endParaRPr lang="en-US" altLang="zh-CN" dirty="0" smtClean="0"/>
          </a:p>
          <a:p>
            <a:pPr lvl="2"/>
            <a:r>
              <a:rPr lang="zh-CN" altLang="en-US" dirty="0" smtClean="0"/>
              <a:t>LD1和LD2主要存在于心肌中，可占总酶的50%</a:t>
            </a:r>
            <a:endParaRPr lang="en-US" altLang="zh-CN" dirty="0" smtClean="0"/>
          </a:p>
          <a:p>
            <a:pPr lvl="2"/>
            <a:r>
              <a:rPr lang="zh-CN" altLang="en-US" dirty="0" smtClean="0"/>
              <a:t>LD3存在于肺、脾</a:t>
            </a:r>
            <a:endParaRPr lang="en-US" altLang="zh-CN" dirty="0" smtClean="0"/>
          </a:p>
          <a:p>
            <a:pPr lvl="2"/>
            <a:r>
              <a:rPr lang="zh-CN" altLang="en-US" dirty="0" smtClean="0"/>
              <a:t>LD5存在于横纹肌、肝中</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580354239"/>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lnSpc>
                <a:spcPct val="150000"/>
              </a:lnSpc>
              <a:buNone/>
            </a:pPr>
            <a:r>
              <a:rPr lang="zh-CN" altLang="en-US" dirty="0" smtClean="0"/>
              <a:t>【标本采集】</a:t>
            </a:r>
            <a:endParaRPr lang="en-US" altLang="zh-CN" dirty="0" smtClean="0"/>
          </a:p>
          <a:p>
            <a:pPr lvl="1">
              <a:lnSpc>
                <a:spcPct val="150000"/>
              </a:lnSpc>
            </a:pPr>
            <a:r>
              <a:rPr lang="zh-CN" altLang="en-US" dirty="0" smtClean="0"/>
              <a:t>血清，红细胞内含量丰富，溶血标本不能使用</a:t>
            </a:r>
          </a:p>
          <a:p>
            <a:pPr>
              <a:lnSpc>
                <a:spcPct val="150000"/>
              </a:lnSpc>
              <a:buNone/>
            </a:pPr>
            <a:r>
              <a:rPr lang="zh-CN" altLang="en-US" dirty="0" smtClean="0"/>
              <a:t>  【参考区间】</a:t>
            </a:r>
            <a:endParaRPr lang="en-US" altLang="zh-CN" dirty="0" smtClean="0"/>
          </a:p>
          <a:p>
            <a:pPr lvl="1">
              <a:lnSpc>
                <a:spcPct val="150000"/>
              </a:lnSpc>
            </a:pPr>
            <a:r>
              <a:rPr lang="zh-CN" altLang="en-US" dirty="0" smtClean="0"/>
              <a:t>LD总酶：104～245U/L</a:t>
            </a:r>
            <a:endParaRPr lang="en-US" altLang="zh-CN" dirty="0" smtClean="0"/>
          </a:p>
          <a:p>
            <a:pPr lvl="1">
              <a:lnSpc>
                <a:spcPct val="150000"/>
              </a:lnSpc>
            </a:pPr>
            <a:r>
              <a:rPr lang="zh-CN" altLang="en-US" dirty="0" smtClean="0"/>
              <a:t>LD同工酶比例：LD2&gt;LD1&gt;LD3&gt;LD4&gt;LD5  </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47097013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spcBef>
                <a:spcPts val="600"/>
              </a:spcBef>
              <a:buNone/>
            </a:pPr>
            <a:r>
              <a:rPr lang="zh-CN" altLang="en-US" dirty="0" smtClean="0"/>
              <a:t>【临床意义】</a:t>
            </a:r>
            <a:endParaRPr lang="en-US" altLang="zh-CN" dirty="0" smtClean="0"/>
          </a:p>
          <a:p>
            <a:pPr lvl="1">
              <a:spcBef>
                <a:spcPts val="600"/>
              </a:spcBef>
              <a:buNone/>
            </a:pPr>
            <a:r>
              <a:rPr lang="zh-CN" altLang="en-US" dirty="0" smtClean="0"/>
              <a:t>（1）血清LD总酶活性测定</a:t>
            </a:r>
            <a:endParaRPr lang="en-US" altLang="zh-CN" dirty="0" smtClean="0"/>
          </a:p>
          <a:p>
            <a:pPr lvl="2">
              <a:spcBef>
                <a:spcPts val="600"/>
              </a:spcBef>
            </a:pPr>
            <a:r>
              <a:rPr lang="zh-CN" altLang="en-US" dirty="0" smtClean="0"/>
              <a:t>主要用于AMI的辅助诊断</a:t>
            </a:r>
          </a:p>
          <a:p>
            <a:pPr lvl="1">
              <a:spcBef>
                <a:spcPts val="600"/>
              </a:spcBef>
              <a:buNone/>
            </a:pPr>
            <a:r>
              <a:rPr lang="zh-CN" altLang="en-US" dirty="0" smtClean="0"/>
              <a:t>（2）血清LD同工酶测定</a:t>
            </a:r>
            <a:endParaRPr lang="en-US" altLang="zh-CN" dirty="0" smtClean="0"/>
          </a:p>
          <a:p>
            <a:pPr lvl="2">
              <a:spcBef>
                <a:spcPts val="600"/>
              </a:spcBef>
              <a:buNone/>
            </a:pPr>
            <a:r>
              <a:rPr lang="zh-CN" altLang="en-US" dirty="0" smtClean="0"/>
              <a:t>①通常在AMI后6h时LD1开始升高</a:t>
            </a:r>
            <a:endParaRPr lang="en-US" altLang="zh-CN" dirty="0" smtClean="0"/>
          </a:p>
          <a:p>
            <a:pPr lvl="2">
              <a:spcBef>
                <a:spcPts val="600"/>
              </a:spcBef>
              <a:buNone/>
            </a:pPr>
            <a:r>
              <a:rPr lang="zh-CN" altLang="en-US" dirty="0" smtClean="0"/>
              <a:t>②当AMI患者的LD1/LD2倒置且伴有LD5增高时，提示患者心衰并伴有肝淤血或肝衰竭</a:t>
            </a:r>
            <a:endParaRPr lang="en-US" altLang="zh-CN" dirty="0" smtClean="0"/>
          </a:p>
          <a:p>
            <a:pPr lvl="2">
              <a:spcBef>
                <a:spcPts val="600"/>
              </a:spcBef>
              <a:buNone/>
            </a:pPr>
            <a:r>
              <a:rPr lang="zh-CN" altLang="en-US" dirty="0" smtClean="0"/>
              <a:t>③</a:t>
            </a:r>
            <a:r>
              <a:rPr altLang="en-US" dirty="0" smtClean="0"/>
              <a:t>其他</a:t>
            </a:r>
            <a:endParaRPr lang="en-US" altLang="en-US" dirty="0" smtClean="0"/>
          </a:p>
          <a:p>
            <a:pPr lvl="3">
              <a:spcBef>
                <a:spcPts val="600"/>
              </a:spcBef>
            </a:pPr>
            <a:r>
              <a:rPr lang="zh-CN" altLang="en-US" dirty="0" smtClean="0"/>
              <a:t>心肌炎、溶血性贫血</a:t>
            </a:r>
            <a:r>
              <a:rPr altLang="en-US" dirty="0" smtClean="0"/>
              <a:t>、肝病、骨骼肌疾病等</a:t>
            </a:r>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150680118"/>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标题 1"/>
          <p:cNvSpPr>
            <a:spLocks noGrp="1"/>
          </p:cNvSpPr>
          <p:nvPr>
            <p:ph type="title" idx="4294967295"/>
          </p:nvPr>
        </p:nvSpPr>
        <p:spPr/>
        <p:txBody>
          <a:bodyPr/>
          <a:lstStyle/>
          <a:p>
            <a:r>
              <a:rPr lang="zh-CN" altLang="en-US" dirty="0"/>
              <a:t>第七节  临床生物化学检查</a:t>
            </a:r>
            <a:endParaRPr lang="zh-CN" altLang="en-US" b="1" dirty="0">
              <a:latin typeface="+mn-ea"/>
              <a:ea typeface="+mn-ea"/>
            </a:endParaRPr>
          </a:p>
        </p:txBody>
      </p:sp>
      <p:sp>
        <p:nvSpPr>
          <p:cNvPr id="57347" name="内容占位符 2"/>
          <p:cNvSpPr>
            <a:spLocks noGrp="1"/>
          </p:cNvSpPr>
          <p:nvPr>
            <p:ph idx="4294967295"/>
          </p:nvPr>
        </p:nvSpPr>
        <p:spPr/>
        <p:txBody>
          <a:bodyPr/>
          <a:lstStyle/>
          <a:p>
            <a:pPr>
              <a:lnSpc>
                <a:spcPct val="150000"/>
              </a:lnSpc>
              <a:buNone/>
            </a:pPr>
            <a:r>
              <a:rPr lang="zh-CN" altLang="en-US" sz="3200" dirty="0">
                <a:latin typeface="+mn-ea"/>
              </a:rPr>
              <a:t>四、糖代谢的实验室检查</a:t>
            </a:r>
            <a:endParaRPr lang="en-US" altLang="zh-CN" sz="3200" dirty="0" smtClean="0">
              <a:ea typeface="黑体" pitchFamily="2" charset="-122"/>
            </a:endParaRPr>
          </a:p>
          <a:p>
            <a:pPr>
              <a:lnSpc>
                <a:spcPct val="150000"/>
              </a:lnSpc>
              <a:buNone/>
            </a:pPr>
            <a:r>
              <a:rPr lang="zh-CN" altLang="en-US" sz="3200" b="0" dirty="0" smtClean="0">
                <a:ea typeface="黑体" pitchFamily="2" charset="-122"/>
              </a:rPr>
              <a:t>（</a:t>
            </a:r>
            <a:r>
              <a:rPr lang="zh-CN" altLang="en-US" sz="3200" b="0" dirty="0">
                <a:ea typeface="黑体" pitchFamily="2" charset="-122"/>
              </a:rPr>
              <a:t>一）空腹血糖测定</a:t>
            </a:r>
          </a:p>
          <a:p>
            <a:pPr>
              <a:lnSpc>
                <a:spcPct val="150000"/>
              </a:lnSpc>
              <a:buNone/>
            </a:pPr>
            <a:r>
              <a:rPr lang="zh-CN" altLang="en-US" sz="3200" b="0" dirty="0">
                <a:ea typeface="黑体" pitchFamily="2" charset="-122"/>
              </a:rPr>
              <a:t>（二）口服葡萄糖耐量试验</a:t>
            </a:r>
          </a:p>
          <a:p>
            <a:pPr>
              <a:lnSpc>
                <a:spcPct val="150000"/>
              </a:lnSpc>
              <a:buNone/>
            </a:pPr>
            <a:r>
              <a:rPr lang="zh-CN" altLang="en-US" sz="3200" b="0" dirty="0">
                <a:ea typeface="黑体" pitchFamily="2" charset="-122"/>
              </a:rPr>
              <a:t>（三）糖化血红蛋白测定</a:t>
            </a:r>
          </a:p>
        </p:txBody>
      </p:sp>
      <p:sp>
        <p:nvSpPr>
          <p:cNvPr id="57348" name="日期占位符 3"/>
          <p:cNvSpPr txBox="1">
            <a:spLocks noGrp="1" noChangeArrowheads="1"/>
          </p:cNvSpPr>
          <p:nvPr/>
        </p:nvSpPr>
        <p:spPr bwMode="auto">
          <a:xfrm>
            <a:off x="7772400" y="0"/>
            <a:ext cx="2667000" cy="228600"/>
          </a:xfrm>
          <a:prstGeom prst="rect">
            <a:avLst/>
          </a:prstGeom>
          <a:noFill/>
          <a:ln w="9525">
            <a:noFill/>
            <a:miter lim="800000"/>
            <a:headEnd/>
            <a:tailEnd/>
          </a:ln>
        </p:spPr>
        <p:txBody>
          <a:bodyPr/>
          <a:lstStyle/>
          <a:p>
            <a:pPr algn="r"/>
            <a:r>
              <a:rPr lang="en-US" sz="1000">
                <a:solidFill>
                  <a:schemeClr val="bg1"/>
                </a:solidFill>
                <a:latin typeface="Verdana" pitchFamily="34" charset="0"/>
                <a:ea typeface="宋体" pitchFamily="2" charset="-122"/>
              </a:rPr>
              <a:t>www.pumpress.com.cn</a:t>
            </a:r>
          </a:p>
        </p:txBody>
      </p:sp>
    </p:spTree>
    <p:extLst>
      <p:ext uri="{BB962C8B-B14F-4D97-AF65-F5344CB8AC3E}">
        <p14:creationId xmlns:p14="http://schemas.microsoft.com/office/powerpoint/2010/main" val="2768850011"/>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a:xfrm>
            <a:off x="576604" y="1249146"/>
            <a:ext cx="10383496" cy="5186378"/>
          </a:xfrm>
        </p:spPr>
        <p:txBody>
          <a:bodyPr/>
          <a:lstStyle/>
          <a:p>
            <a:pPr>
              <a:buNone/>
            </a:pPr>
            <a:r>
              <a:rPr lang="zh-CN" altLang="en-US" dirty="0" smtClean="0"/>
              <a:t>（一）空腹血糖测定</a:t>
            </a:r>
            <a:endParaRPr lang="en-US" altLang="zh-CN" dirty="0" smtClean="0"/>
          </a:p>
          <a:p>
            <a:pPr>
              <a:buNone/>
            </a:pPr>
            <a:r>
              <a:rPr lang="zh-CN" altLang="en-US" dirty="0" smtClean="0"/>
              <a:t>【标本采集】</a:t>
            </a:r>
            <a:endParaRPr lang="en-US" altLang="zh-CN" dirty="0" smtClean="0"/>
          </a:p>
          <a:p>
            <a:pPr lvl="1"/>
            <a:r>
              <a:rPr lang="zh-CN" altLang="en-US" dirty="0" smtClean="0"/>
              <a:t>以空腹血浆葡萄糖测定较为方便，结果最可靠</a:t>
            </a:r>
            <a:endParaRPr lang="en-US" altLang="zh-CN" dirty="0"/>
          </a:p>
          <a:p>
            <a:pPr lvl="1"/>
            <a:r>
              <a:rPr lang="zh-CN" altLang="en-US" dirty="0" smtClean="0"/>
              <a:t>推荐采用含氟化钠的</a:t>
            </a:r>
            <a:r>
              <a:rPr lang="zh-CN" altLang="en-US" dirty="0" smtClean="0">
                <a:solidFill>
                  <a:srgbClr val="FF0000"/>
                </a:solidFill>
              </a:rPr>
              <a:t>灰色管帽</a:t>
            </a:r>
            <a:r>
              <a:rPr lang="zh-CN" altLang="en-US" dirty="0" smtClean="0"/>
              <a:t>真空采血管采血</a:t>
            </a:r>
            <a:endParaRPr lang="en-US" altLang="zh-CN" dirty="0" smtClean="0"/>
          </a:p>
          <a:p>
            <a:pPr lvl="1"/>
            <a:r>
              <a:rPr lang="zh-CN" altLang="en-US" dirty="0" smtClean="0"/>
              <a:t>全血葡萄糖浓度比血浆低10%～15%</a:t>
            </a:r>
            <a:endParaRPr lang="en-US" altLang="zh-CN" dirty="0" smtClean="0"/>
          </a:p>
          <a:p>
            <a:pPr lvl="1"/>
            <a:r>
              <a:rPr lang="zh-CN" altLang="en-US" dirty="0" smtClean="0"/>
              <a:t>末梢血与静脉血的血糖在空腹时近似，但餐后前者高于后者</a:t>
            </a:r>
            <a:endParaRPr lang="en-US" altLang="zh-CN" dirty="0" smtClean="0"/>
          </a:p>
          <a:p>
            <a:pPr lvl="1"/>
            <a:r>
              <a:rPr lang="zh-CN" altLang="en-US" dirty="0" smtClean="0"/>
              <a:t>全血干化学法测定时（床旁检测）只适用于治疗监测，不适用于诊断</a:t>
            </a:r>
          </a:p>
          <a:p>
            <a:pPr>
              <a:buNone/>
            </a:pPr>
            <a:r>
              <a:rPr lang="zh-CN" altLang="en-US" dirty="0" smtClean="0"/>
              <a:t>【参考区间】</a:t>
            </a:r>
            <a:endParaRPr lang="en-US" altLang="zh-CN" dirty="0" smtClean="0"/>
          </a:p>
          <a:p>
            <a:pPr lvl="1"/>
            <a:r>
              <a:rPr lang="zh-CN" altLang="en-US" dirty="0" smtClean="0"/>
              <a:t>空腹血糖：3.9～6.1mmol/L</a:t>
            </a:r>
            <a:endParaRPr lang="en-US" altLang="zh-CN" dirty="0" smtClean="0"/>
          </a:p>
          <a:p>
            <a:pPr lvl="1"/>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607074110"/>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spcBef>
                <a:spcPts val="300"/>
              </a:spcBef>
              <a:buNone/>
            </a:pPr>
            <a:r>
              <a:rPr lang="zh-CN" altLang="en-US" dirty="0" smtClean="0"/>
              <a:t>【临床意义】</a:t>
            </a:r>
          </a:p>
          <a:p>
            <a:pPr lvl="1">
              <a:spcBef>
                <a:spcPts val="300"/>
              </a:spcBef>
              <a:buNone/>
            </a:pPr>
            <a:r>
              <a:rPr lang="zh-CN" altLang="en-US" dirty="0" smtClean="0"/>
              <a:t>（1）空腹血糖增高</a:t>
            </a:r>
            <a:endParaRPr lang="en-US" altLang="zh-CN" dirty="0" smtClean="0"/>
          </a:p>
          <a:p>
            <a:pPr lvl="2">
              <a:spcBef>
                <a:spcPts val="300"/>
              </a:spcBef>
            </a:pPr>
            <a:r>
              <a:rPr lang="zh-CN" altLang="en-US" dirty="0" smtClean="0"/>
              <a:t>糖尿病</a:t>
            </a:r>
            <a:endParaRPr lang="en-US" altLang="zh-CN" dirty="0" smtClean="0"/>
          </a:p>
          <a:p>
            <a:pPr lvl="2">
              <a:spcBef>
                <a:spcPts val="300"/>
              </a:spcBef>
            </a:pPr>
            <a:r>
              <a:rPr lang="zh-CN" altLang="en-US" dirty="0" smtClean="0"/>
              <a:t>内分泌疾病，如皮质醇增多症、甲状腺功能亢进症、嗜铬细胞瘤等</a:t>
            </a:r>
            <a:endParaRPr lang="en-US" altLang="zh-CN" dirty="0" smtClean="0"/>
          </a:p>
          <a:p>
            <a:pPr lvl="2">
              <a:spcBef>
                <a:spcPts val="300"/>
              </a:spcBef>
            </a:pPr>
            <a:r>
              <a:rPr lang="zh-CN" altLang="en-US" dirty="0" smtClean="0"/>
              <a:t>应激性高血糖</a:t>
            </a:r>
            <a:r>
              <a:rPr altLang="en-US" dirty="0"/>
              <a:t>、</a:t>
            </a:r>
            <a:r>
              <a:rPr lang="zh-CN" altLang="en-US" dirty="0" smtClean="0"/>
              <a:t>麻醉、脱水、缺氧</a:t>
            </a:r>
            <a:r>
              <a:rPr altLang="en-US" dirty="0" smtClean="0"/>
              <a:t>、</a:t>
            </a:r>
            <a:r>
              <a:rPr dirty="0" err="1" smtClean="0"/>
              <a:t>剧烈运动</a:t>
            </a:r>
            <a:r>
              <a:rPr dirty="0" err="1"/>
              <a:t>、情绪紧张</a:t>
            </a:r>
            <a:r>
              <a:rPr lang="zh-CN" altLang="en-US" dirty="0" smtClean="0"/>
              <a:t>等</a:t>
            </a:r>
          </a:p>
          <a:p>
            <a:pPr lvl="1">
              <a:spcBef>
                <a:spcPts val="300"/>
              </a:spcBef>
              <a:buNone/>
            </a:pPr>
            <a:r>
              <a:rPr lang="zh-CN" altLang="en-US" dirty="0" smtClean="0"/>
              <a:t>（2）空腹血糖减低</a:t>
            </a:r>
            <a:endParaRPr lang="en-US" altLang="zh-CN" dirty="0" smtClean="0"/>
          </a:p>
          <a:p>
            <a:pPr lvl="2">
              <a:spcBef>
                <a:spcPts val="300"/>
              </a:spcBef>
            </a:pPr>
            <a:r>
              <a:rPr lang="zh-CN" altLang="en-US" dirty="0" smtClean="0"/>
              <a:t>胰岛素过量</a:t>
            </a:r>
            <a:endParaRPr lang="en-US" altLang="zh-CN" dirty="0" smtClean="0"/>
          </a:p>
          <a:p>
            <a:pPr lvl="2">
              <a:spcBef>
                <a:spcPts val="300"/>
              </a:spcBef>
            </a:pPr>
            <a:r>
              <a:rPr lang="zh-CN" altLang="en-US" dirty="0" smtClean="0"/>
              <a:t>肝糖原储存缺乏性疾病，如肝硬化、肝癌、重型肝炎等</a:t>
            </a:r>
            <a:endParaRPr lang="en-US" altLang="zh-CN" dirty="0" smtClean="0"/>
          </a:p>
          <a:p>
            <a:pPr lvl="2">
              <a:spcBef>
                <a:spcPts val="300"/>
              </a:spcBef>
            </a:pPr>
            <a:r>
              <a:rPr lang="zh-CN" altLang="en-US" dirty="0" smtClean="0"/>
              <a:t>饥饿、急性酒精中毒等</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166755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概  述</a:t>
            </a:r>
          </a:p>
        </p:txBody>
      </p:sp>
      <p:sp>
        <p:nvSpPr>
          <p:cNvPr id="3" name="内容占位符 2"/>
          <p:cNvSpPr>
            <a:spLocks noGrp="1"/>
          </p:cNvSpPr>
          <p:nvPr>
            <p:ph idx="1"/>
          </p:nvPr>
        </p:nvSpPr>
        <p:spPr>
          <a:xfrm>
            <a:off x="190500" y="1283870"/>
            <a:ext cx="11480800" cy="4876800"/>
          </a:xfrm>
        </p:spPr>
        <p:txBody>
          <a:bodyPr/>
          <a:lstStyle/>
          <a:p>
            <a:pPr marL="457200" lvl="1" indent="0">
              <a:buNone/>
            </a:pPr>
            <a:r>
              <a:rPr lang="zh-CN" altLang="en-US" dirty="0" smtClean="0"/>
              <a:t>（二）防止溶血</a:t>
            </a:r>
            <a:endParaRPr lang="en-US" altLang="zh-CN" dirty="0" smtClean="0"/>
          </a:p>
          <a:p>
            <a:pPr lvl="2"/>
            <a:r>
              <a:rPr lang="zh-CN" altLang="en-US" dirty="0" smtClean="0"/>
              <a:t>标本溶血的原因</a:t>
            </a:r>
          </a:p>
          <a:p>
            <a:pPr lvl="3">
              <a:buNone/>
            </a:pPr>
            <a:r>
              <a:rPr lang="zh-CN" altLang="en-US" dirty="0" smtClean="0"/>
              <a:t>①采血用的注射器或试管潮湿</a:t>
            </a:r>
            <a:endParaRPr lang="en-US" altLang="zh-CN" dirty="0" smtClean="0"/>
          </a:p>
          <a:p>
            <a:pPr lvl="3">
              <a:buNone/>
            </a:pPr>
            <a:r>
              <a:rPr lang="zh-CN" altLang="en-US" dirty="0" smtClean="0"/>
              <a:t>②静脉穿刺血流不顺利</a:t>
            </a:r>
            <a:endParaRPr lang="en-US" altLang="zh-CN" dirty="0" smtClean="0"/>
          </a:p>
          <a:p>
            <a:pPr lvl="3">
              <a:buNone/>
            </a:pPr>
            <a:r>
              <a:rPr lang="zh-CN" altLang="en-US" dirty="0" smtClean="0"/>
              <a:t>③穿刺处消毒所用酒精未干即采血、注射器和针头连接不紧、采血时有空气进入或产生泡沫等</a:t>
            </a:r>
            <a:endParaRPr lang="en-US" altLang="zh-CN" dirty="0" smtClean="0"/>
          </a:p>
          <a:p>
            <a:pPr lvl="3">
              <a:buNone/>
            </a:pPr>
            <a:r>
              <a:rPr lang="zh-CN" altLang="en-US" dirty="0" smtClean="0"/>
              <a:t>④混匀含添加剂的试管时用力过猛或运输时动作过大</a:t>
            </a:r>
            <a:endParaRPr lang="en-US" altLang="zh-CN" dirty="0" smtClean="0"/>
          </a:p>
          <a:p>
            <a:pPr lvl="3">
              <a:buNone/>
            </a:pPr>
            <a:r>
              <a:rPr lang="zh-CN" altLang="en-US" dirty="0" smtClean="0"/>
              <a:t>⑤相对试管中的添加剂来说采血量不足,导致渗透压改变</a:t>
            </a:r>
            <a:endParaRPr lang="en-US" altLang="zh-CN" dirty="0" smtClean="0"/>
          </a:p>
          <a:p>
            <a:pPr lvl="3">
              <a:buNone/>
            </a:pPr>
            <a:r>
              <a:rPr lang="zh-CN" altLang="en-US" dirty="0" smtClean="0"/>
              <a:t>⑥试管质量粗糙，运输过程中挤压血细胞</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235503735"/>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buNone/>
            </a:pPr>
            <a:r>
              <a:rPr lang="zh-CN" altLang="en-US" dirty="0" smtClean="0"/>
              <a:t>（二）口服葡萄糖耐量试验</a:t>
            </a:r>
            <a:endParaRPr lang="en-US" altLang="zh-CN" dirty="0" smtClean="0"/>
          </a:p>
          <a:p>
            <a:pPr>
              <a:buNone/>
            </a:pPr>
            <a:r>
              <a:rPr lang="zh-CN" altLang="en-US" dirty="0" smtClean="0"/>
              <a:t>【标本采集】</a:t>
            </a:r>
          </a:p>
          <a:p>
            <a:pPr lvl="1"/>
            <a:r>
              <a:rPr lang="zh-CN" altLang="en-US" dirty="0" smtClean="0"/>
              <a:t>试验前3天有足够的碳水化合物饮食</a:t>
            </a:r>
            <a:endParaRPr lang="en-US" altLang="zh-CN" dirty="0" smtClean="0"/>
          </a:p>
          <a:p>
            <a:pPr lvl="1"/>
            <a:r>
              <a:rPr lang="zh-CN" altLang="en-US" dirty="0" smtClean="0"/>
              <a:t>停服所有影响试验的药物，可维持正常的活动</a:t>
            </a:r>
            <a:endParaRPr lang="en-US" altLang="zh-CN" dirty="0" smtClean="0"/>
          </a:p>
          <a:p>
            <a:pPr lvl="1"/>
            <a:r>
              <a:rPr lang="zh-CN" altLang="en-US" dirty="0" smtClean="0"/>
              <a:t>血液采集</a:t>
            </a:r>
            <a:endParaRPr lang="en-US" altLang="zh-CN" dirty="0" smtClean="0"/>
          </a:p>
          <a:p>
            <a:pPr lvl="2"/>
            <a:r>
              <a:rPr lang="zh-CN" altLang="en-US" dirty="0" smtClean="0"/>
              <a:t>采血时取坐位，整个试验过程不能吸烟、不饮茶和咖啡、要禁食</a:t>
            </a:r>
            <a:endParaRPr lang="en-US" altLang="zh-CN" dirty="0" smtClean="0"/>
          </a:p>
          <a:p>
            <a:pPr lvl="2"/>
            <a:r>
              <a:rPr lang="zh-CN" altLang="en-US" dirty="0" smtClean="0"/>
              <a:t>采空腹血后，将75克葡萄糖溶于300ml水内，在5分钟内饮完，并分别在30、60、120、180分钟时各取血一次，测定葡萄糖，同时监测尿糖</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308085745"/>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a:xfrm>
            <a:off x="380960" y="1214422"/>
            <a:ext cx="10244599" cy="4876800"/>
          </a:xfrm>
        </p:spPr>
        <p:txBody>
          <a:bodyPr/>
          <a:lstStyle/>
          <a:p>
            <a:pPr>
              <a:buNone/>
            </a:pPr>
            <a:r>
              <a:rPr lang="zh-CN" altLang="en-US" dirty="0" smtClean="0"/>
              <a:t>【参考区间】</a:t>
            </a:r>
          </a:p>
          <a:p>
            <a:pPr lvl="1"/>
            <a:r>
              <a:rPr lang="zh-CN" altLang="en-US" dirty="0" smtClean="0"/>
              <a:t>空腹血糖</a:t>
            </a:r>
            <a:r>
              <a:rPr altLang="en-US" dirty="0" smtClean="0"/>
              <a:t>：</a:t>
            </a:r>
            <a:r>
              <a:rPr lang="zh-CN" altLang="en-US" dirty="0" smtClean="0"/>
              <a:t>&lt;6.1mmol/L</a:t>
            </a:r>
            <a:endParaRPr lang="en-US" altLang="zh-CN" dirty="0" smtClean="0"/>
          </a:p>
          <a:p>
            <a:pPr lvl="1"/>
            <a:r>
              <a:rPr lang="zh-CN" altLang="en-US" dirty="0" smtClean="0"/>
              <a:t>服糖后30～60min血糖达峰值（</a:t>
            </a:r>
            <a:r>
              <a:rPr lang="zh-CN" altLang="en-US" dirty="0" smtClean="0">
                <a:solidFill>
                  <a:srgbClr val="C00000"/>
                </a:solidFill>
                <a:latin typeface="楷体_GB2312" pitchFamily="49" charset="-122"/>
                <a:ea typeface="楷体_GB2312" pitchFamily="49" charset="-122"/>
              </a:rPr>
              <a:t>一般为7.8～9.0mmol/L</a:t>
            </a:r>
            <a:r>
              <a:rPr lang="zh-CN" altLang="en-US" dirty="0" smtClean="0"/>
              <a:t>），峰值&lt;11.1mmol/L</a:t>
            </a:r>
            <a:endParaRPr lang="en-US" altLang="zh-CN" dirty="0" smtClean="0"/>
          </a:p>
          <a:p>
            <a:pPr lvl="1"/>
            <a:r>
              <a:rPr lang="zh-CN" altLang="en-US" dirty="0" smtClean="0"/>
              <a:t>120min时&lt;7.8mmol/L</a:t>
            </a:r>
            <a:endParaRPr lang="en-US" altLang="zh-CN" dirty="0" smtClean="0"/>
          </a:p>
          <a:p>
            <a:pPr lvl="1"/>
            <a:r>
              <a:rPr lang="zh-CN" altLang="en-US" dirty="0" smtClean="0"/>
              <a:t>180min血糖恢复至空腹水平</a:t>
            </a:r>
            <a:endParaRPr lang="en-US" altLang="zh-CN" dirty="0" smtClean="0"/>
          </a:p>
          <a:p>
            <a:pPr lvl="1"/>
            <a:r>
              <a:rPr lang="zh-CN" altLang="en-US" dirty="0" smtClean="0"/>
              <a:t>各检测时间点的尿糖均阴性</a:t>
            </a:r>
            <a:endParaRPr lang="en-US" altLang="zh-CN"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255984086"/>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buNone/>
            </a:pPr>
            <a:r>
              <a:rPr lang="zh-CN" altLang="en-US" dirty="0" smtClean="0"/>
              <a:t>【临床意义】</a:t>
            </a:r>
          </a:p>
          <a:p>
            <a:pPr lvl="1">
              <a:buNone/>
            </a:pPr>
            <a:r>
              <a:rPr lang="zh-CN" altLang="en-US" dirty="0" smtClean="0"/>
              <a:t>（1）</a:t>
            </a:r>
            <a:r>
              <a:rPr dirty="0" smtClean="0"/>
              <a:t>糖尿病</a:t>
            </a:r>
            <a:endParaRPr lang="en-US" dirty="0" smtClean="0"/>
          </a:p>
          <a:p>
            <a:pPr lvl="2"/>
            <a:r>
              <a:rPr lang="zh-CN" altLang="en-US" dirty="0" smtClean="0"/>
              <a:t>空腹血糖≥7mmol/L（两次结果）</a:t>
            </a:r>
            <a:endParaRPr lang="en-US" altLang="zh-CN" dirty="0" smtClean="0"/>
          </a:p>
          <a:p>
            <a:pPr lvl="2"/>
            <a:r>
              <a:rPr lang="zh-CN" altLang="en-US" dirty="0" smtClean="0"/>
              <a:t>糖耐量试验峰值≥11.1mmol/L</a:t>
            </a:r>
          </a:p>
          <a:p>
            <a:pPr lvl="1">
              <a:buNone/>
            </a:pPr>
            <a:r>
              <a:rPr lang="zh-CN" altLang="en-US" dirty="0" smtClean="0"/>
              <a:t>（2）</a:t>
            </a:r>
            <a:r>
              <a:rPr dirty="0" smtClean="0"/>
              <a:t>糖耐量受损</a:t>
            </a:r>
            <a:endParaRPr lang="en-US" dirty="0" smtClean="0"/>
          </a:p>
          <a:p>
            <a:pPr lvl="2"/>
            <a:r>
              <a:rPr lang="zh-CN" altLang="en-US" dirty="0" smtClean="0"/>
              <a:t>6.1mmol/L</a:t>
            </a:r>
            <a:r>
              <a:rPr lang="en-US" altLang="zh-CN" dirty="0" smtClean="0"/>
              <a:t>&lt;</a:t>
            </a:r>
            <a:r>
              <a:rPr lang="zh-CN" altLang="en-US" dirty="0" smtClean="0"/>
              <a:t>空腹血糖&lt;7.0mmol/L</a:t>
            </a:r>
            <a:endParaRPr lang="en-US" altLang="zh-CN" dirty="0" smtClean="0"/>
          </a:p>
          <a:p>
            <a:pPr lvl="2"/>
            <a:r>
              <a:rPr lang="zh-CN" altLang="en-US" dirty="0"/>
              <a:t>7.8mmol/</a:t>
            </a:r>
            <a:r>
              <a:rPr lang="zh-CN" altLang="en-US" dirty="0" smtClean="0"/>
              <a:t>L</a:t>
            </a:r>
            <a:r>
              <a:rPr lang="en-US" altLang="zh-CN" dirty="0" smtClean="0"/>
              <a:t>&lt;</a:t>
            </a:r>
            <a:r>
              <a:rPr lang="zh-CN" altLang="en-US" dirty="0" smtClean="0"/>
              <a:t>2h血糖&lt;11.1mmol/L</a:t>
            </a:r>
          </a:p>
          <a:p>
            <a:pPr lvl="1">
              <a:buNone/>
            </a:pPr>
            <a:r>
              <a:rPr lang="zh-CN" altLang="en-US" dirty="0" smtClean="0"/>
              <a:t>（3）糖耐量试验受年龄、饮食、应激、药物、胃肠功能等许多因素影响</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605462077"/>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标题 1"/>
          <p:cNvSpPr>
            <a:spLocks noGrp="1"/>
          </p:cNvSpPr>
          <p:nvPr>
            <p:ph type="title" idx="4294967295"/>
          </p:nvPr>
        </p:nvSpPr>
        <p:spPr/>
        <p:txBody>
          <a:bodyPr/>
          <a:lstStyle/>
          <a:p>
            <a:r>
              <a:rPr lang="zh-CN" altLang="en-US" dirty="0"/>
              <a:t>第七节  临床生物化学检查</a:t>
            </a:r>
            <a:endParaRPr lang="zh-CN" altLang="en-US" b="1" dirty="0">
              <a:ea typeface="黑体" pitchFamily="2" charset="-122"/>
            </a:endParaRPr>
          </a:p>
        </p:txBody>
      </p:sp>
      <p:sp>
        <p:nvSpPr>
          <p:cNvPr id="63491" name="内容占位符 2"/>
          <p:cNvSpPr>
            <a:spLocks noGrp="1"/>
          </p:cNvSpPr>
          <p:nvPr>
            <p:ph idx="4294967295"/>
          </p:nvPr>
        </p:nvSpPr>
        <p:spPr/>
        <p:txBody>
          <a:bodyPr/>
          <a:lstStyle/>
          <a:p>
            <a:pPr marL="0" indent="0">
              <a:lnSpc>
                <a:spcPct val="150000"/>
              </a:lnSpc>
              <a:buNone/>
            </a:pPr>
            <a:r>
              <a:rPr lang="zh-CN" altLang="en-US" sz="2400" dirty="0" smtClean="0">
                <a:latin typeface="Times New Roman" pitchFamily="18" charset="0"/>
                <a:ea typeface="宋体" pitchFamily="2" charset="-122"/>
                <a:cs typeface="Times New Roman" pitchFamily="18" charset="0"/>
              </a:rPr>
              <a:t>（三）糖化血红蛋白测定</a:t>
            </a:r>
            <a:endParaRPr lang="en-US" altLang="zh-CN" sz="2400" dirty="0" smtClean="0">
              <a:latin typeface="Times New Roman" pitchFamily="18" charset="0"/>
              <a:ea typeface="宋体" pitchFamily="2" charset="-122"/>
              <a:cs typeface="Times New Roman" pitchFamily="18" charset="0"/>
            </a:endParaRPr>
          </a:p>
          <a:p>
            <a:pPr>
              <a:lnSpc>
                <a:spcPct val="150000"/>
              </a:lnSpc>
            </a:pPr>
            <a:r>
              <a:rPr lang="zh-CN" altLang="en-US" sz="2400" dirty="0" smtClean="0">
                <a:latin typeface="Times New Roman" pitchFamily="18" charset="0"/>
                <a:ea typeface="宋体" pitchFamily="2" charset="-122"/>
                <a:cs typeface="Times New Roman" pitchFamily="18" charset="0"/>
              </a:rPr>
              <a:t>【标本采集】</a:t>
            </a:r>
            <a:r>
              <a:rPr lang="zh-CN" altLang="en-US" sz="2400" dirty="0">
                <a:latin typeface="Times New Roman" pitchFamily="18" charset="0"/>
                <a:ea typeface="宋体" pitchFamily="2" charset="-122"/>
                <a:cs typeface="Times New Roman" pitchFamily="18" charset="0"/>
              </a:rPr>
              <a:t>EDTA抗凝全血（紫色帽真空采血管采血）</a:t>
            </a:r>
          </a:p>
          <a:p>
            <a:pPr>
              <a:lnSpc>
                <a:spcPct val="150000"/>
              </a:lnSpc>
            </a:pPr>
            <a:r>
              <a:rPr lang="zh-CN" altLang="en-US" sz="2400" dirty="0">
                <a:latin typeface="Times New Roman" pitchFamily="18" charset="0"/>
                <a:ea typeface="宋体" pitchFamily="2" charset="-122"/>
                <a:cs typeface="Times New Roman" pitchFamily="18" charset="0"/>
              </a:rPr>
              <a:t>【参考区间】HbA1c：4%～6%</a:t>
            </a:r>
          </a:p>
          <a:p>
            <a:pPr>
              <a:lnSpc>
                <a:spcPct val="150000"/>
              </a:lnSpc>
            </a:pPr>
            <a:r>
              <a:rPr lang="zh-CN" altLang="en-US" sz="2400" dirty="0">
                <a:latin typeface="Times New Roman" pitchFamily="18" charset="0"/>
                <a:ea typeface="宋体" pitchFamily="2" charset="-122"/>
                <a:cs typeface="Times New Roman" pitchFamily="18" charset="0"/>
              </a:rPr>
              <a:t>【临床意义】反映取血前2个月左右血糖的平均情况，是监测糖尿病患者血糖控制情况的指标之一，尤其是对一些血糖波动较大的患者更为</a:t>
            </a:r>
            <a:r>
              <a:rPr lang="zh-CN" altLang="en-US" sz="2400" dirty="0" smtClean="0">
                <a:latin typeface="Times New Roman" pitchFamily="18" charset="0"/>
                <a:ea typeface="宋体" pitchFamily="2" charset="-122"/>
                <a:cs typeface="Times New Roman" pitchFamily="18" charset="0"/>
              </a:rPr>
              <a:t>合适</a:t>
            </a:r>
            <a:endParaRPr lang="zh-CN" altLang="en-US" sz="2400" dirty="0">
              <a:latin typeface="Times New Roman" pitchFamily="18" charset="0"/>
              <a:ea typeface="宋体" pitchFamily="2" charset="-122"/>
              <a:cs typeface="Times New Roman" pitchFamily="18" charset="0"/>
            </a:endParaRPr>
          </a:p>
        </p:txBody>
      </p:sp>
      <p:sp>
        <p:nvSpPr>
          <p:cNvPr id="63492" name="日期占位符 3"/>
          <p:cNvSpPr txBox="1">
            <a:spLocks noGrp="1" noChangeArrowheads="1"/>
          </p:cNvSpPr>
          <p:nvPr/>
        </p:nvSpPr>
        <p:spPr bwMode="auto">
          <a:xfrm>
            <a:off x="7772400" y="0"/>
            <a:ext cx="2667000" cy="228600"/>
          </a:xfrm>
          <a:prstGeom prst="rect">
            <a:avLst/>
          </a:prstGeom>
          <a:noFill/>
          <a:ln w="9525">
            <a:noFill/>
            <a:miter lim="800000"/>
            <a:headEnd/>
            <a:tailEnd/>
          </a:ln>
        </p:spPr>
        <p:txBody>
          <a:bodyPr/>
          <a:lstStyle/>
          <a:p>
            <a:pPr algn="r"/>
            <a:r>
              <a:rPr lang="en-US" sz="1000">
                <a:solidFill>
                  <a:schemeClr val="bg1"/>
                </a:solidFill>
                <a:latin typeface="Verdana" pitchFamily="34" charset="0"/>
                <a:ea typeface="宋体" pitchFamily="2" charset="-122"/>
              </a:rPr>
              <a:t>www.pumpress.com.cn</a:t>
            </a:r>
          </a:p>
        </p:txBody>
      </p:sp>
    </p:spTree>
    <p:extLst>
      <p:ext uri="{BB962C8B-B14F-4D97-AF65-F5344CB8AC3E}">
        <p14:creationId xmlns:p14="http://schemas.microsoft.com/office/powerpoint/2010/main" val="126043479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标题 1"/>
          <p:cNvSpPr>
            <a:spLocks noGrp="1"/>
          </p:cNvSpPr>
          <p:nvPr>
            <p:ph type="title" idx="4294967295"/>
          </p:nvPr>
        </p:nvSpPr>
        <p:spPr/>
        <p:txBody>
          <a:bodyPr/>
          <a:lstStyle/>
          <a:p>
            <a:r>
              <a:rPr lang="zh-CN" altLang="en-US" dirty="0"/>
              <a:t>第七节  临床生物化学检查</a:t>
            </a:r>
            <a:endParaRPr lang="zh-CN" altLang="en-US" b="1" dirty="0">
              <a:ea typeface="黑体" pitchFamily="2" charset="-122"/>
            </a:endParaRPr>
          </a:p>
        </p:txBody>
      </p:sp>
      <p:sp>
        <p:nvSpPr>
          <p:cNvPr id="64515" name="内容占位符 2"/>
          <p:cNvSpPr>
            <a:spLocks noGrp="1"/>
          </p:cNvSpPr>
          <p:nvPr>
            <p:ph idx="4294967295"/>
          </p:nvPr>
        </p:nvSpPr>
        <p:spPr/>
        <p:txBody>
          <a:bodyPr/>
          <a:lstStyle/>
          <a:p>
            <a:pPr marL="0" indent="0">
              <a:lnSpc>
                <a:spcPct val="150000"/>
              </a:lnSpc>
              <a:buNone/>
            </a:pPr>
            <a:r>
              <a:rPr lang="zh-CN" altLang="en-US" sz="3200" dirty="0" smtClean="0">
                <a:ea typeface="黑体" pitchFamily="2" charset="-122"/>
              </a:rPr>
              <a:t>五、胰腺酶学检查</a:t>
            </a:r>
            <a:endParaRPr lang="en-US" altLang="zh-CN" sz="3200" dirty="0" smtClean="0">
              <a:ea typeface="黑体" pitchFamily="2" charset="-122"/>
            </a:endParaRPr>
          </a:p>
          <a:p>
            <a:pPr marL="0" indent="0">
              <a:lnSpc>
                <a:spcPct val="150000"/>
              </a:lnSpc>
              <a:buNone/>
            </a:pPr>
            <a:r>
              <a:rPr lang="zh-CN" altLang="en-US" sz="3200" b="0" dirty="0" smtClean="0">
                <a:ea typeface="黑体" pitchFamily="2" charset="-122"/>
              </a:rPr>
              <a:t>（一）淀粉酶</a:t>
            </a:r>
            <a:r>
              <a:rPr lang="zh-CN" altLang="en-US" sz="3200" b="0" dirty="0">
                <a:ea typeface="黑体" pitchFamily="2" charset="-122"/>
              </a:rPr>
              <a:t>测定</a:t>
            </a:r>
          </a:p>
          <a:p>
            <a:pPr marL="0" indent="0">
              <a:lnSpc>
                <a:spcPct val="150000"/>
              </a:lnSpc>
              <a:buNone/>
            </a:pPr>
            <a:r>
              <a:rPr lang="zh-CN" altLang="en-US" sz="3200" b="0" dirty="0" smtClean="0">
                <a:ea typeface="黑体" pitchFamily="2" charset="-122"/>
              </a:rPr>
              <a:t>（二）脂肪酶</a:t>
            </a:r>
            <a:r>
              <a:rPr lang="zh-CN" altLang="en-US" sz="3200" b="0" dirty="0">
                <a:ea typeface="黑体" pitchFamily="2" charset="-122"/>
              </a:rPr>
              <a:t>测定</a:t>
            </a:r>
          </a:p>
        </p:txBody>
      </p:sp>
      <p:sp>
        <p:nvSpPr>
          <p:cNvPr id="64516" name="日期占位符 3"/>
          <p:cNvSpPr txBox="1">
            <a:spLocks noGrp="1" noChangeArrowheads="1"/>
          </p:cNvSpPr>
          <p:nvPr/>
        </p:nvSpPr>
        <p:spPr bwMode="auto">
          <a:xfrm>
            <a:off x="7772400" y="0"/>
            <a:ext cx="2667000" cy="228600"/>
          </a:xfrm>
          <a:prstGeom prst="rect">
            <a:avLst/>
          </a:prstGeom>
          <a:noFill/>
          <a:ln w="9525">
            <a:noFill/>
            <a:miter lim="800000"/>
            <a:headEnd/>
            <a:tailEnd/>
          </a:ln>
        </p:spPr>
        <p:txBody>
          <a:bodyPr/>
          <a:lstStyle/>
          <a:p>
            <a:pPr algn="r"/>
            <a:r>
              <a:rPr lang="en-US" sz="1000">
                <a:solidFill>
                  <a:schemeClr val="bg1"/>
                </a:solidFill>
                <a:latin typeface="Verdana" pitchFamily="34" charset="0"/>
                <a:ea typeface="宋体" pitchFamily="2" charset="-122"/>
              </a:rPr>
              <a:t>www.pumpress.com.cn</a:t>
            </a:r>
          </a:p>
        </p:txBody>
      </p:sp>
    </p:spTree>
    <p:extLst>
      <p:ext uri="{BB962C8B-B14F-4D97-AF65-F5344CB8AC3E}">
        <p14:creationId xmlns:p14="http://schemas.microsoft.com/office/powerpoint/2010/main" val="4283008606"/>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第七节  临床生物化学检查</a:t>
            </a:r>
          </a:p>
        </p:txBody>
      </p:sp>
      <p:sp>
        <p:nvSpPr>
          <p:cNvPr id="4" name="内容占位符 3"/>
          <p:cNvSpPr>
            <a:spLocks noGrp="1"/>
          </p:cNvSpPr>
          <p:nvPr>
            <p:ph idx="1"/>
          </p:nvPr>
        </p:nvSpPr>
        <p:spPr/>
        <p:txBody>
          <a:bodyPr/>
          <a:lstStyle/>
          <a:p>
            <a:pPr rtl="0" eaLnBrk="0" fontAlgn="base" hangingPunct="0">
              <a:buNone/>
            </a:pPr>
            <a:r>
              <a:rPr lang="zh-CN" altLang="en-US" dirty="0" smtClean="0"/>
              <a:t>（一）淀粉酶测定</a:t>
            </a:r>
            <a:endParaRPr lang="en-US" altLang="zh-CN" dirty="0" smtClean="0"/>
          </a:p>
          <a:p>
            <a:pPr rtl="0" eaLnBrk="0" fontAlgn="base" hangingPunct="0">
              <a:buNone/>
            </a:pPr>
            <a:r>
              <a:rPr lang="en-US" altLang="zh-CN" dirty="0" smtClean="0"/>
              <a:t>【</a:t>
            </a:r>
            <a:r>
              <a:rPr lang="zh-CN" altLang="en-US" dirty="0" smtClean="0"/>
              <a:t>标本采集</a:t>
            </a:r>
            <a:r>
              <a:rPr lang="en-US" altLang="zh-CN" dirty="0" smtClean="0"/>
              <a:t>】</a:t>
            </a:r>
            <a:endParaRPr lang="zh-CN" altLang="en-US" dirty="0" smtClean="0"/>
          </a:p>
          <a:p>
            <a:pPr lvl="1">
              <a:buNone/>
            </a:pPr>
            <a:r>
              <a:rPr lang="en-US" altLang="zh-CN" dirty="0" smtClean="0"/>
              <a:t>1. </a:t>
            </a:r>
            <a:r>
              <a:rPr lang="zh-CN" altLang="en-US" dirty="0" smtClean="0"/>
              <a:t>血清或肝素抗凝血浆</a:t>
            </a:r>
            <a:r>
              <a:rPr altLang="en-US" dirty="0" smtClean="0"/>
              <a:t>（</a:t>
            </a:r>
            <a:r>
              <a:rPr lang="zh-CN" altLang="en-US" dirty="0" smtClean="0">
                <a:solidFill>
                  <a:srgbClr val="660066"/>
                </a:solidFill>
                <a:latin typeface="楷体_GB2312" pitchFamily="49" charset="-122"/>
                <a:ea typeface="楷体_GB2312" pitchFamily="49" charset="-122"/>
              </a:rPr>
              <a:t>络合钙离子的抗凝剂，如</a:t>
            </a:r>
            <a:r>
              <a:rPr lang="en-US" altLang="zh-CN" dirty="0" smtClean="0">
                <a:solidFill>
                  <a:srgbClr val="660066"/>
                </a:solidFill>
                <a:latin typeface="楷体_GB2312" pitchFamily="49" charset="-122"/>
                <a:ea typeface="楷体_GB2312" pitchFamily="49" charset="-122"/>
              </a:rPr>
              <a:t>EDTA</a:t>
            </a:r>
            <a:r>
              <a:rPr lang="zh-CN" altLang="en-US" dirty="0" smtClean="0">
                <a:solidFill>
                  <a:srgbClr val="660066"/>
                </a:solidFill>
                <a:latin typeface="楷体_GB2312" pitchFamily="49" charset="-122"/>
                <a:ea typeface="楷体_GB2312" pitchFamily="49" charset="-122"/>
              </a:rPr>
              <a:t>、枸橼酸钠血浆不宜用于测定</a:t>
            </a:r>
            <a:r>
              <a:rPr altLang="en-US" dirty="0" smtClean="0"/>
              <a:t>）</a:t>
            </a:r>
            <a:endParaRPr lang="zh-CN" altLang="en-US" dirty="0" smtClean="0"/>
          </a:p>
          <a:p>
            <a:pPr lvl="1">
              <a:buNone/>
            </a:pPr>
            <a:r>
              <a:rPr lang="en-US" altLang="zh-CN" dirty="0" smtClean="0"/>
              <a:t>2. </a:t>
            </a:r>
            <a:r>
              <a:rPr lang="zh-CN" altLang="en-US" dirty="0" smtClean="0"/>
              <a:t>随机尿或</a:t>
            </a:r>
            <a:r>
              <a:rPr lang="en-US" altLang="zh-CN" dirty="0" smtClean="0"/>
              <a:t>24h</a:t>
            </a:r>
            <a:r>
              <a:rPr lang="zh-CN" altLang="en-US" dirty="0" smtClean="0"/>
              <a:t>尿</a:t>
            </a:r>
          </a:p>
          <a:p>
            <a:pPr rtl="0" eaLnBrk="0" fontAlgn="base" hangingPunct="0">
              <a:buNone/>
            </a:pPr>
            <a:r>
              <a:rPr lang="en-US" altLang="zh-CN" dirty="0" smtClean="0"/>
              <a:t>【</a:t>
            </a:r>
            <a:r>
              <a:rPr lang="zh-CN" altLang="en-US" dirty="0" smtClean="0"/>
              <a:t>参考区间</a:t>
            </a:r>
            <a:r>
              <a:rPr lang="en-US" altLang="zh-CN" dirty="0" smtClean="0"/>
              <a:t>】</a:t>
            </a:r>
          </a:p>
          <a:p>
            <a:pPr lvl="1"/>
            <a:r>
              <a:rPr lang="zh-CN" altLang="en-US" dirty="0" smtClean="0"/>
              <a:t>血清淀粉酶</a:t>
            </a:r>
            <a:r>
              <a:rPr lang="en-US" altLang="zh-CN" dirty="0" smtClean="0"/>
              <a:t>&lt;220U/L</a:t>
            </a:r>
            <a:r>
              <a:rPr lang="zh-CN" altLang="en-US" dirty="0" smtClean="0"/>
              <a:t>，尿淀粉酶</a:t>
            </a:r>
            <a:r>
              <a:rPr lang="en-US" altLang="zh-CN" dirty="0" smtClean="0"/>
              <a:t>&lt;1200U/L</a:t>
            </a:r>
            <a:endParaRPr lang="zh-CN" altLang="en-US" dirty="0"/>
          </a:p>
        </p:txBody>
      </p:sp>
      <p:sp>
        <p:nvSpPr>
          <p:cNvPr id="2" name="日期占位符 1"/>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555002188"/>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buNone/>
            </a:pPr>
            <a:r>
              <a:rPr lang="zh-CN" altLang="en-US" dirty="0" smtClean="0"/>
              <a:t>【临床意义】</a:t>
            </a:r>
          </a:p>
          <a:p>
            <a:pPr lvl="1">
              <a:buNone/>
            </a:pPr>
            <a:r>
              <a:rPr lang="zh-CN" altLang="en-US" dirty="0" smtClean="0"/>
              <a:t>（1）血清淀粉酶升高是急性胰腺炎的重要诊断指标之一</a:t>
            </a:r>
            <a:endParaRPr lang="en-US" altLang="zh-CN" dirty="0" smtClean="0"/>
          </a:p>
          <a:p>
            <a:pPr lvl="2"/>
            <a:r>
              <a:rPr lang="zh-CN" altLang="en-US" dirty="0" smtClean="0"/>
              <a:t>在发病后2～12h活性开始升高，12～72h达峰值，3～4天后恢复正常</a:t>
            </a:r>
          </a:p>
          <a:p>
            <a:pPr lvl="1">
              <a:buNone/>
            </a:pPr>
            <a:r>
              <a:rPr lang="zh-CN" altLang="en-US" dirty="0" smtClean="0"/>
              <a:t>（2）慢性胰腺炎</a:t>
            </a:r>
            <a:r>
              <a:rPr altLang="en-US" dirty="0" smtClean="0"/>
              <a:t>与胰腺癌</a:t>
            </a:r>
            <a:endParaRPr lang="en-US" altLang="zh-CN" dirty="0" smtClean="0"/>
          </a:p>
          <a:p>
            <a:pPr lvl="2"/>
            <a:r>
              <a:rPr dirty="0" smtClean="0"/>
              <a:t>慢性胰腺炎时，</a:t>
            </a:r>
            <a:r>
              <a:rPr lang="zh-CN" altLang="en-US" dirty="0" smtClean="0"/>
              <a:t>淀粉酶活性可轻度升高</a:t>
            </a:r>
            <a:endParaRPr lang="en-US" altLang="zh-CN" dirty="0" smtClean="0"/>
          </a:p>
          <a:p>
            <a:pPr lvl="2"/>
            <a:r>
              <a:rPr lang="zh-CN" altLang="en-US" dirty="0" smtClean="0"/>
              <a:t>胰腺癌早期可见淀粉酶活性升高</a:t>
            </a:r>
            <a:endParaRPr lang="en-US" altLang="zh-CN" dirty="0" smtClean="0"/>
          </a:p>
          <a:p>
            <a:pPr lvl="1">
              <a:buNone/>
            </a:pPr>
            <a:r>
              <a:rPr lang="zh-CN" altLang="en-US" dirty="0" smtClean="0"/>
              <a:t>（3）一些非胰腺疾病</a:t>
            </a:r>
            <a:endParaRPr lang="en-US" altLang="zh-CN" dirty="0" smtClean="0"/>
          </a:p>
          <a:p>
            <a:pPr lvl="1">
              <a:buNone/>
            </a:pPr>
            <a:r>
              <a:rPr lang="zh-CN" altLang="en-US" dirty="0" smtClean="0"/>
              <a:t>（4）巨淀粉酶血症</a:t>
            </a:r>
            <a:endParaRPr lang="en-US" altLang="zh-CN" dirty="0" smtClean="0"/>
          </a:p>
          <a:p>
            <a:pPr lvl="2"/>
            <a:r>
              <a:rPr lang="zh-CN" altLang="en-US" dirty="0" smtClean="0"/>
              <a:t>血清淀粉酶升高，尿淀粉酶不增高</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096282559"/>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buNone/>
            </a:pPr>
            <a:r>
              <a:rPr lang="zh-CN" altLang="en-US" sz="2800" dirty="0"/>
              <a:t>（二）脂肪酶测定</a:t>
            </a:r>
            <a:endParaRPr lang="en-US" altLang="zh-CN" sz="2800" dirty="0" smtClean="0"/>
          </a:p>
          <a:p>
            <a:pPr>
              <a:buNone/>
            </a:pPr>
            <a:r>
              <a:rPr lang="zh-CN" altLang="en-US" sz="2800" dirty="0" smtClean="0"/>
              <a:t>【标本采集】</a:t>
            </a:r>
            <a:endParaRPr lang="en-US" altLang="zh-CN" sz="2800" dirty="0"/>
          </a:p>
          <a:p>
            <a:pPr lvl="1"/>
            <a:r>
              <a:rPr lang="zh-CN" altLang="en-US" sz="2400" dirty="0"/>
              <a:t>血清或肝素抗凝血浆</a:t>
            </a:r>
          </a:p>
          <a:p>
            <a:pPr>
              <a:buNone/>
            </a:pPr>
            <a:r>
              <a:rPr lang="zh-CN" altLang="en-US" sz="2800" dirty="0"/>
              <a:t>【参考区间】</a:t>
            </a:r>
            <a:endParaRPr lang="en-US" altLang="zh-CN" sz="2800" dirty="0"/>
          </a:p>
          <a:p>
            <a:pPr lvl="1"/>
            <a:r>
              <a:rPr lang="zh-CN" altLang="en-US" sz="2400" dirty="0"/>
              <a:t>&lt;220U/L</a:t>
            </a:r>
          </a:p>
          <a:p>
            <a:pPr>
              <a:buNone/>
            </a:pPr>
            <a:r>
              <a:rPr lang="zh-CN" altLang="en-US" sz="2800" dirty="0"/>
              <a:t>【临床意义】</a:t>
            </a:r>
            <a:endParaRPr lang="en-US" altLang="zh-CN" sz="2800" dirty="0"/>
          </a:p>
          <a:p>
            <a:pPr lvl="1"/>
            <a:r>
              <a:rPr lang="zh-CN" altLang="en-US" sz="2400" dirty="0"/>
              <a:t>急性胰腺炎</a:t>
            </a:r>
            <a:endParaRPr lang="en-US" altLang="zh-CN" sz="2400" dirty="0"/>
          </a:p>
          <a:p>
            <a:pPr lvl="2"/>
            <a:r>
              <a:rPr lang="zh-CN" altLang="en-US" sz="2400" dirty="0"/>
              <a:t>发病后4～8h内血清脂肪酶活性升高，24h达峰值，一般持续8～14天</a:t>
            </a:r>
            <a:endParaRPr lang="en-US" altLang="zh-CN" sz="2400" dirty="0"/>
          </a:p>
          <a:p>
            <a:pPr lvl="2"/>
            <a:r>
              <a:rPr lang="zh-CN" altLang="en-US" sz="2400" dirty="0"/>
              <a:t>脂肪酶活性升高比淀粉酶升高的时间更早、持续时间更长、升高的程度更大</a:t>
            </a:r>
            <a:endParaRPr lang="en-US" altLang="zh-CN" sz="2400" dirty="0"/>
          </a:p>
          <a:p>
            <a:pPr lvl="1"/>
            <a:r>
              <a:rPr lang="zh-CN" altLang="en-US" sz="2400" dirty="0"/>
              <a:t>血清脂肪酶升高也可见于急腹症、慢性肾病等</a:t>
            </a:r>
          </a:p>
          <a:p>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513294904"/>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标题 1"/>
          <p:cNvSpPr>
            <a:spLocks noGrp="1"/>
          </p:cNvSpPr>
          <p:nvPr>
            <p:ph type="title" idx="4294967295"/>
          </p:nvPr>
        </p:nvSpPr>
        <p:spPr/>
        <p:txBody>
          <a:bodyPr/>
          <a:lstStyle/>
          <a:p>
            <a:r>
              <a:rPr lang="zh-CN" altLang="en-US" dirty="0"/>
              <a:t>第七节  临床生物化学检查</a:t>
            </a:r>
            <a:endParaRPr lang="zh-CN" altLang="en-US" b="1" dirty="0">
              <a:ea typeface="黑体" pitchFamily="2" charset="-122"/>
            </a:endParaRPr>
          </a:p>
        </p:txBody>
      </p:sp>
      <p:sp>
        <p:nvSpPr>
          <p:cNvPr id="69635" name="内容占位符 2"/>
          <p:cNvSpPr>
            <a:spLocks noGrp="1"/>
          </p:cNvSpPr>
          <p:nvPr>
            <p:ph idx="4294967295"/>
          </p:nvPr>
        </p:nvSpPr>
        <p:spPr/>
        <p:txBody>
          <a:bodyPr/>
          <a:lstStyle/>
          <a:p>
            <a:pPr marL="0" indent="0">
              <a:lnSpc>
                <a:spcPct val="150000"/>
              </a:lnSpc>
              <a:buNone/>
            </a:pPr>
            <a:r>
              <a:rPr lang="zh-CN" altLang="en-US" dirty="0" smtClean="0">
                <a:solidFill>
                  <a:schemeClr val="tx2"/>
                </a:solidFill>
                <a:ea typeface="黑体" pitchFamily="2" charset="-122"/>
              </a:rPr>
              <a:t>六、血脂检查</a:t>
            </a:r>
            <a:endParaRPr lang="en-US" altLang="zh-CN" dirty="0" smtClean="0">
              <a:solidFill>
                <a:schemeClr val="tx2"/>
              </a:solidFill>
              <a:ea typeface="黑体" pitchFamily="2" charset="-122"/>
            </a:endParaRPr>
          </a:p>
          <a:p>
            <a:pPr lvl="1">
              <a:lnSpc>
                <a:spcPct val="150000"/>
              </a:lnSpc>
            </a:pPr>
            <a:r>
              <a:rPr lang="zh-CN" altLang="en-US" dirty="0" smtClean="0">
                <a:solidFill>
                  <a:schemeClr val="tx2"/>
                </a:solidFill>
                <a:ea typeface="黑体" pitchFamily="2" charset="-122"/>
              </a:rPr>
              <a:t>血清</a:t>
            </a:r>
            <a:r>
              <a:rPr lang="zh-CN" altLang="en-US" dirty="0">
                <a:solidFill>
                  <a:schemeClr val="tx2"/>
                </a:solidFill>
                <a:ea typeface="黑体" pitchFamily="2" charset="-122"/>
              </a:rPr>
              <a:t>总胆固醇测定</a:t>
            </a:r>
          </a:p>
          <a:p>
            <a:pPr lvl="1">
              <a:lnSpc>
                <a:spcPct val="150000"/>
              </a:lnSpc>
            </a:pPr>
            <a:r>
              <a:rPr lang="zh-CN" altLang="en-US" dirty="0">
                <a:solidFill>
                  <a:schemeClr val="tx2"/>
                </a:solidFill>
                <a:ea typeface="黑体" pitchFamily="2" charset="-122"/>
              </a:rPr>
              <a:t>血清甘油三酯测定</a:t>
            </a:r>
          </a:p>
          <a:p>
            <a:pPr lvl="1">
              <a:lnSpc>
                <a:spcPct val="150000"/>
              </a:lnSpc>
            </a:pPr>
            <a:r>
              <a:rPr lang="zh-CN" altLang="en-US" dirty="0">
                <a:solidFill>
                  <a:schemeClr val="tx2"/>
                </a:solidFill>
                <a:ea typeface="黑体" pitchFamily="2" charset="-122"/>
              </a:rPr>
              <a:t>血清高密度脂蛋白胆固醇测定</a:t>
            </a:r>
          </a:p>
          <a:p>
            <a:pPr lvl="1">
              <a:lnSpc>
                <a:spcPct val="150000"/>
              </a:lnSpc>
            </a:pPr>
            <a:r>
              <a:rPr lang="zh-CN" altLang="en-US" dirty="0">
                <a:solidFill>
                  <a:schemeClr val="tx2"/>
                </a:solidFill>
                <a:ea typeface="黑体" pitchFamily="2" charset="-122"/>
              </a:rPr>
              <a:t>血清低密度脂蛋白胆固醇测定</a:t>
            </a:r>
          </a:p>
          <a:p>
            <a:pPr lvl="1">
              <a:lnSpc>
                <a:spcPct val="150000"/>
              </a:lnSpc>
            </a:pPr>
            <a:r>
              <a:rPr lang="zh-CN" altLang="en-US" dirty="0">
                <a:solidFill>
                  <a:schemeClr val="tx2"/>
                </a:solidFill>
                <a:ea typeface="黑体" pitchFamily="2" charset="-122"/>
              </a:rPr>
              <a:t>血清脂蛋白（</a:t>
            </a:r>
            <a:r>
              <a:rPr lang="zh-CN" altLang="en-US" dirty="0">
                <a:solidFill>
                  <a:schemeClr val="tx2"/>
                </a:solidFill>
                <a:latin typeface="Times New Roman" pitchFamily="18" charset="0"/>
                <a:ea typeface="黑体" pitchFamily="2" charset="-122"/>
              </a:rPr>
              <a:t>a）</a:t>
            </a:r>
            <a:r>
              <a:rPr lang="zh-CN" altLang="en-US" dirty="0">
                <a:solidFill>
                  <a:schemeClr val="tx2"/>
                </a:solidFill>
                <a:ea typeface="黑体" pitchFamily="2" charset="-122"/>
              </a:rPr>
              <a:t>测定</a:t>
            </a:r>
          </a:p>
        </p:txBody>
      </p:sp>
      <p:sp>
        <p:nvSpPr>
          <p:cNvPr id="69636" name="日期占位符 3"/>
          <p:cNvSpPr txBox="1">
            <a:spLocks noGrp="1" noChangeArrowheads="1"/>
          </p:cNvSpPr>
          <p:nvPr/>
        </p:nvSpPr>
        <p:spPr bwMode="auto">
          <a:xfrm>
            <a:off x="7772400" y="0"/>
            <a:ext cx="2667000" cy="228600"/>
          </a:xfrm>
          <a:prstGeom prst="rect">
            <a:avLst/>
          </a:prstGeom>
          <a:noFill/>
          <a:ln w="9525">
            <a:noFill/>
            <a:miter lim="800000"/>
            <a:headEnd/>
            <a:tailEnd/>
          </a:ln>
        </p:spPr>
        <p:txBody>
          <a:bodyPr/>
          <a:lstStyle/>
          <a:p>
            <a:pPr algn="r"/>
            <a:r>
              <a:rPr lang="en-US" sz="1000">
                <a:solidFill>
                  <a:schemeClr val="bg1"/>
                </a:solidFill>
                <a:latin typeface="Verdana" pitchFamily="34" charset="0"/>
                <a:ea typeface="宋体" pitchFamily="2" charset="-122"/>
              </a:rPr>
              <a:t>www.pumpress.com.cn</a:t>
            </a:r>
          </a:p>
        </p:txBody>
      </p:sp>
    </p:spTree>
    <p:extLst>
      <p:ext uri="{BB962C8B-B14F-4D97-AF65-F5344CB8AC3E}">
        <p14:creationId xmlns:p14="http://schemas.microsoft.com/office/powerpoint/2010/main" val="2943061596"/>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第七节  临床生物化学检查</a:t>
            </a:r>
          </a:p>
        </p:txBody>
      </p:sp>
      <p:sp>
        <p:nvSpPr>
          <p:cNvPr id="4" name="内容占位符 3"/>
          <p:cNvSpPr>
            <a:spLocks noGrp="1"/>
          </p:cNvSpPr>
          <p:nvPr>
            <p:ph idx="1"/>
          </p:nvPr>
        </p:nvSpPr>
        <p:spPr/>
        <p:txBody>
          <a:bodyPr/>
          <a:lstStyle/>
          <a:p>
            <a:pPr>
              <a:buNone/>
            </a:pPr>
            <a:r>
              <a:rPr lang="zh-CN" altLang="en-US" dirty="0" smtClean="0"/>
              <a:t>（一）血清总胆固醇测定</a:t>
            </a:r>
            <a:endParaRPr lang="en-US" altLang="zh-CN" dirty="0" smtClean="0"/>
          </a:p>
          <a:p>
            <a:pPr>
              <a:buNone/>
            </a:pPr>
            <a:r>
              <a:rPr lang="zh-CN" altLang="en-US" dirty="0" smtClean="0"/>
              <a:t>【标本采集】</a:t>
            </a:r>
          </a:p>
          <a:p>
            <a:pPr lvl="1"/>
            <a:r>
              <a:rPr lang="zh-CN" altLang="en-US" dirty="0" smtClean="0"/>
              <a:t>空腹（禁食12h以上）静脉采血</a:t>
            </a:r>
            <a:endParaRPr lang="en-US" altLang="zh-CN" dirty="0" smtClean="0"/>
          </a:p>
          <a:p>
            <a:pPr lvl="1"/>
            <a:r>
              <a:rPr lang="zh-CN" altLang="en-US" dirty="0" smtClean="0"/>
              <a:t>血清或血浆均可</a:t>
            </a:r>
          </a:p>
          <a:p>
            <a:pPr>
              <a:buNone/>
            </a:pPr>
            <a:r>
              <a:rPr lang="zh-CN" altLang="en-US" dirty="0" smtClean="0"/>
              <a:t>【参考区间】</a:t>
            </a:r>
          </a:p>
          <a:p>
            <a:pPr lvl="1"/>
            <a:r>
              <a:rPr lang="zh-CN" altLang="en-US" dirty="0" smtClean="0"/>
              <a:t>合适范围：5.2mmol/L以下</a:t>
            </a:r>
          </a:p>
          <a:p>
            <a:pPr lvl="1"/>
            <a:r>
              <a:rPr lang="zh-CN" altLang="en-US" dirty="0" smtClean="0"/>
              <a:t>边缘升高：5.23～5.69mmol/L</a:t>
            </a:r>
          </a:p>
          <a:p>
            <a:pPr lvl="1"/>
            <a:r>
              <a:rPr lang="zh-CN" altLang="en-US" dirty="0" smtClean="0"/>
              <a:t>升高：5.72mmol/L以上</a:t>
            </a:r>
            <a:endParaRPr lang="zh-CN" altLang="en-US" dirty="0"/>
          </a:p>
        </p:txBody>
      </p:sp>
      <p:sp>
        <p:nvSpPr>
          <p:cNvPr id="2" name="日期占位符 1"/>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5634039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概  述</a:t>
            </a:r>
          </a:p>
        </p:txBody>
      </p:sp>
      <p:sp>
        <p:nvSpPr>
          <p:cNvPr id="3" name="内容占位符 2"/>
          <p:cNvSpPr>
            <a:spLocks noGrp="1"/>
          </p:cNvSpPr>
          <p:nvPr>
            <p:ph idx="1"/>
          </p:nvPr>
        </p:nvSpPr>
        <p:spPr>
          <a:xfrm>
            <a:off x="-1" y="1445916"/>
            <a:ext cx="11563109" cy="4876800"/>
          </a:xfrm>
        </p:spPr>
        <p:txBody>
          <a:bodyPr/>
          <a:lstStyle/>
          <a:p>
            <a:pPr marL="984250" lvl="2"/>
            <a:r>
              <a:rPr lang="zh-CN" altLang="en-US" dirty="0" smtClean="0"/>
              <a:t>溶血对检验结果的影响</a:t>
            </a:r>
          </a:p>
          <a:p>
            <a:pPr marL="1435100" lvl="3">
              <a:lnSpc>
                <a:spcPct val="150000"/>
              </a:lnSpc>
            </a:pPr>
            <a:r>
              <a:rPr lang="zh-CN" altLang="en-US" dirty="0" smtClean="0"/>
              <a:t>由于细胞内、外各种成分有梯度差，溶血对很多检验结果都可能有影响，如使红细胞计数、血细胞比容降低；细胞内钾、乳酸脱氢酶、转氨酶等漏出后均可引起假性升高</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651340959"/>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第七节  临床生物化学检查</a:t>
            </a:r>
          </a:p>
        </p:txBody>
      </p:sp>
      <p:sp>
        <p:nvSpPr>
          <p:cNvPr id="4" name="内容占位符 3"/>
          <p:cNvSpPr>
            <a:spLocks noGrp="1"/>
          </p:cNvSpPr>
          <p:nvPr>
            <p:ph idx="1"/>
          </p:nvPr>
        </p:nvSpPr>
        <p:spPr/>
        <p:txBody>
          <a:bodyPr/>
          <a:lstStyle/>
          <a:p>
            <a:pPr>
              <a:buNone/>
            </a:pPr>
            <a:r>
              <a:rPr lang="zh-CN" altLang="en-US" dirty="0" smtClean="0"/>
              <a:t>【临床意义】</a:t>
            </a:r>
          </a:p>
          <a:p>
            <a:pPr lvl="1">
              <a:buNone/>
            </a:pPr>
            <a:r>
              <a:rPr lang="zh-CN" altLang="en-US" dirty="0" smtClean="0"/>
              <a:t>（1）胆固醇升高</a:t>
            </a:r>
            <a:endParaRPr lang="en-US" altLang="zh-CN" dirty="0" smtClean="0"/>
          </a:p>
          <a:p>
            <a:pPr lvl="2"/>
            <a:r>
              <a:rPr lang="zh-CN" altLang="en-US" dirty="0" smtClean="0"/>
              <a:t>容易引起动脉粥样硬化性心、脑血管疾病等</a:t>
            </a:r>
          </a:p>
          <a:p>
            <a:pPr lvl="1">
              <a:buNone/>
            </a:pPr>
            <a:r>
              <a:rPr lang="zh-CN" altLang="en-US" dirty="0" smtClean="0"/>
              <a:t>（2）胆固醇降低</a:t>
            </a:r>
            <a:endParaRPr lang="en-US" altLang="zh-CN" dirty="0" smtClean="0"/>
          </a:p>
          <a:p>
            <a:pPr lvl="2"/>
            <a:r>
              <a:rPr lang="zh-CN" altLang="en-US" dirty="0" smtClean="0"/>
              <a:t>见于各种脂蛋白缺陷状态、肝硬化、恶性肿瘤、营养吸收不良、巨幼细胞性贫血等</a:t>
            </a:r>
            <a:endParaRPr lang="zh-CN" altLang="en-US" dirty="0"/>
          </a:p>
        </p:txBody>
      </p:sp>
      <p:sp>
        <p:nvSpPr>
          <p:cNvPr id="2" name="日期占位符 1"/>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642228259"/>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buNone/>
            </a:pPr>
            <a:r>
              <a:rPr lang="zh-CN" altLang="en-US" dirty="0"/>
              <a:t>（二）血清甘油三酯测定</a:t>
            </a:r>
            <a:endParaRPr lang="en-US" altLang="zh-CN" dirty="0" smtClean="0"/>
          </a:p>
          <a:p>
            <a:pPr rtl="0" eaLnBrk="0" fontAlgn="base" hangingPunct="0">
              <a:buNone/>
            </a:pPr>
            <a:r>
              <a:rPr lang="en-US" altLang="zh-CN" dirty="0" smtClean="0"/>
              <a:t>【</a:t>
            </a:r>
            <a:r>
              <a:rPr lang="zh-CN" altLang="en-US" dirty="0" smtClean="0"/>
              <a:t>标本采集</a:t>
            </a:r>
            <a:r>
              <a:rPr lang="en-US" altLang="zh-CN" dirty="0" smtClean="0"/>
              <a:t>】</a:t>
            </a:r>
            <a:endParaRPr lang="zh-CN" altLang="en-US" dirty="0" smtClean="0"/>
          </a:p>
          <a:p>
            <a:pPr lvl="1"/>
            <a:r>
              <a:rPr lang="zh-CN" altLang="en-US" dirty="0" smtClean="0"/>
              <a:t>空腹（禁食</a:t>
            </a:r>
            <a:r>
              <a:rPr lang="en-US" altLang="zh-CN" dirty="0" smtClean="0"/>
              <a:t>12h</a:t>
            </a:r>
            <a:r>
              <a:rPr lang="zh-CN" altLang="en-US" dirty="0" smtClean="0"/>
              <a:t>以上）静脉采血</a:t>
            </a:r>
            <a:endParaRPr lang="en-US" altLang="zh-CN" dirty="0" smtClean="0"/>
          </a:p>
          <a:p>
            <a:pPr lvl="1"/>
            <a:r>
              <a:rPr lang="zh-CN" altLang="en-US" dirty="0" smtClean="0"/>
              <a:t>血清或血浆均可</a:t>
            </a:r>
          </a:p>
          <a:p>
            <a:pPr rtl="0" eaLnBrk="0" fontAlgn="base" hangingPunct="0">
              <a:buNone/>
            </a:pPr>
            <a:r>
              <a:rPr lang="en-US" altLang="zh-CN" dirty="0" smtClean="0"/>
              <a:t>【</a:t>
            </a:r>
            <a:r>
              <a:rPr lang="zh-CN" altLang="en-US" dirty="0" smtClean="0"/>
              <a:t>参考区间</a:t>
            </a:r>
            <a:r>
              <a:rPr lang="en-US" altLang="zh-CN" dirty="0" smtClean="0"/>
              <a:t>】</a:t>
            </a:r>
            <a:endParaRPr lang="zh-CN" altLang="en-US" dirty="0" smtClean="0"/>
          </a:p>
          <a:p>
            <a:pPr lvl="1"/>
            <a:r>
              <a:rPr lang="en-US" altLang="zh-CN" dirty="0" smtClean="0"/>
              <a:t>0.56</a:t>
            </a:r>
            <a:r>
              <a:rPr lang="zh-CN" altLang="en-US" dirty="0" smtClean="0"/>
              <a:t>～</a:t>
            </a:r>
            <a:r>
              <a:rPr lang="en-US" altLang="zh-CN" dirty="0" smtClean="0"/>
              <a:t>1.70mmol/L</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013084739"/>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标题 1"/>
          <p:cNvSpPr>
            <a:spLocks noGrp="1"/>
          </p:cNvSpPr>
          <p:nvPr>
            <p:ph type="title" idx="4294967295"/>
          </p:nvPr>
        </p:nvSpPr>
        <p:spPr/>
        <p:txBody>
          <a:bodyPr/>
          <a:lstStyle/>
          <a:p>
            <a:r>
              <a:rPr lang="zh-CN" altLang="en-US" dirty="0"/>
              <a:t>第七节  临床生物化学检查</a:t>
            </a:r>
            <a:endParaRPr lang="zh-CN" altLang="en-US" b="1" dirty="0">
              <a:ea typeface="黑体" pitchFamily="2" charset="-122"/>
            </a:endParaRPr>
          </a:p>
        </p:txBody>
      </p:sp>
      <p:sp>
        <p:nvSpPr>
          <p:cNvPr id="72707" name="内容占位符 2"/>
          <p:cNvSpPr>
            <a:spLocks noGrp="1"/>
          </p:cNvSpPr>
          <p:nvPr>
            <p:ph idx="4294967295"/>
          </p:nvPr>
        </p:nvSpPr>
        <p:spPr/>
        <p:txBody>
          <a:bodyPr/>
          <a:lstStyle/>
          <a:p>
            <a:pPr>
              <a:buNone/>
            </a:pPr>
            <a:r>
              <a:rPr lang="zh-CN" altLang="en-US" dirty="0" smtClean="0">
                <a:latin typeface="Times New Roman" pitchFamily="18" charset="0"/>
                <a:ea typeface="宋体" pitchFamily="2" charset="-122"/>
                <a:cs typeface="Times New Roman" pitchFamily="18" charset="0"/>
              </a:rPr>
              <a:t>【临床意义】</a:t>
            </a:r>
          </a:p>
          <a:p>
            <a:pPr lvl="1">
              <a:buNone/>
            </a:pPr>
            <a:r>
              <a:rPr lang="zh-CN" altLang="en-US" dirty="0" smtClean="0">
                <a:latin typeface="Times New Roman" pitchFamily="18" charset="0"/>
                <a:ea typeface="宋体" pitchFamily="2" charset="-122"/>
                <a:cs typeface="Times New Roman" pitchFamily="18" charset="0"/>
              </a:rPr>
              <a:t>（1）血清甘油三酯升高</a:t>
            </a:r>
            <a:endParaRPr lang="en-US" altLang="zh-CN" dirty="0" smtClean="0">
              <a:latin typeface="Times New Roman" pitchFamily="18" charset="0"/>
              <a:ea typeface="宋体" pitchFamily="2" charset="-122"/>
              <a:cs typeface="Times New Roman" pitchFamily="18" charset="0"/>
            </a:endParaRPr>
          </a:p>
          <a:p>
            <a:pPr lvl="2"/>
            <a:r>
              <a:rPr lang="zh-CN" altLang="en-US" dirty="0" smtClean="0">
                <a:latin typeface="Times New Roman" pitchFamily="18" charset="0"/>
                <a:ea typeface="宋体" pitchFamily="2" charset="-122"/>
                <a:cs typeface="Times New Roman" pitchFamily="18" charset="0"/>
              </a:rPr>
              <a:t>见于各种高脂蛋白血症、糖尿病、痛风、梗阻性黄疸、甲状腺功能低下、胰腺炎等</a:t>
            </a:r>
          </a:p>
          <a:p>
            <a:pPr lvl="1">
              <a:buNone/>
            </a:pPr>
            <a:r>
              <a:rPr lang="zh-CN" altLang="en-US" dirty="0" smtClean="0">
                <a:latin typeface="Times New Roman" pitchFamily="18" charset="0"/>
                <a:ea typeface="宋体" pitchFamily="2" charset="-122"/>
                <a:cs typeface="Times New Roman" pitchFamily="18" charset="0"/>
              </a:rPr>
              <a:t>（2）血清甘油三酯降低</a:t>
            </a:r>
            <a:endParaRPr lang="en-US" altLang="zh-CN" dirty="0" smtClean="0">
              <a:latin typeface="Times New Roman" pitchFamily="18" charset="0"/>
              <a:ea typeface="宋体" pitchFamily="2" charset="-122"/>
              <a:cs typeface="Times New Roman" pitchFamily="18" charset="0"/>
            </a:endParaRPr>
          </a:p>
          <a:p>
            <a:pPr lvl="2"/>
            <a:r>
              <a:rPr lang="zh-CN" altLang="en-US" dirty="0" smtClean="0">
                <a:latin typeface="Times New Roman" pitchFamily="18" charset="0"/>
                <a:ea typeface="宋体" pitchFamily="2" charset="-122"/>
                <a:cs typeface="Times New Roman" pitchFamily="18" charset="0"/>
              </a:rPr>
              <a:t>见于低脂蛋白血症、营养吸收不良、甲状腺功能亢进、甲状旁腺功能亢进、过度饥饿、运动等</a:t>
            </a:r>
            <a:endParaRPr lang="zh-CN" altLang="en-US" dirty="0">
              <a:latin typeface="Times New Roman" pitchFamily="18" charset="0"/>
              <a:ea typeface="宋体" pitchFamily="2" charset="-122"/>
              <a:cs typeface="Times New Roman" pitchFamily="18" charset="0"/>
            </a:endParaRPr>
          </a:p>
        </p:txBody>
      </p:sp>
      <p:sp>
        <p:nvSpPr>
          <p:cNvPr id="72708" name="日期占位符 3"/>
          <p:cNvSpPr txBox="1">
            <a:spLocks noGrp="1" noChangeArrowheads="1"/>
          </p:cNvSpPr>
          <p:nvPr/>
        </p:nvSpPr>
        <p:spPr bwMode="auto">
          <a:xfrm>
            <a:off x="7772400" y="0"/>
            <a:ext cx="2667000" cy="228600"/>
          </a:xfrm>
          <a:prstGeom prst="rect">
            <a:avLst/>
          </a:prstGeom>
          <a:noFill/>
          <a:ln w="9525">
            <a:noFill/>
            <a:miter lim="800000"/>
            <a:headEnd/>
            <a:tailEnd/>
          </a:ln>
        </p:spPr>
        <p:txBody>
          <a:bodyPr/>
          <a:lstStyle/>
          <a:p>
            <a:pPr algn="r"/>
            <a:r>
              <a:rPr lang="en-US" sz="1000">
                <a:solidFill>
                  <a:schemeClr val="bg1"/>
                </a:solidFill>
                <a:latin typeface="Verdana" pitchFamily="34" charset="0"/>
                <a:ea typeface="宋体" pitchFamily="2" charset="-122"/>
              </a:rPr>
              <a:t>www.pumpress.com.cn</a:t>
            </a:r>
          </a:p>
        </p:txBody>
      </p:sp>
    </p:spTree>
    <p:extLst>
      <p:ext uri="{BB962C8B-B14F-4D97-AF65-F5344CB8AC3E}">
        <p14:creationId xmlns:p14="http://schemas.microsoft.com/office/powerpoint/2010/main" val="3793530180"/>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第七节  临床生物化学检查</a:t>
            </a:r>
          </a:p>
        </p:txBody>
      </p:sp>
      <p:sp>
        <p:nvSpPr>
          <p:cNvPr id="4" name="内容占位符 3"/>
          <p:cNvSpPr>
            <a:spLocks noGrp="1"/>
          </p:cNvSpPr>
          <p:nvPr>
            <p:ph idx="1"/>
          </p:nvPr>
        </p:nvSpPr>
        <p:spPr>
          <a:xfrm>
            <a:off x="531431" y="1214421"/>
            <a:ext cx="11480800" cy="5197953"/>
          </a:xfrm>
        </p:spPr>
        <p:txBody>
          <a:bodyPr/>
          <a:lstStyle/>
          <a:p>
            <a:pPr>
              <a:buNone/>
            </a:pPr>
            <a:r>
              <a:rPr lang="zh-CN" altLang="en-US" sz="2800" dirty="0"/>
              <a:t>（三）血清高密度脂蛋白胆固醇测定</a:t>
            </a:r>
            <a:endParaRPr lang="en-US" altLang="zh-CN" sz="2800" dirty="0" smtClean="0"/>
          </a:p>
          <a:p>
            <a:pPr rtl="0" eaLnBrk="0" fontAlgn="base" hangingPunct="0">
              <a:buNone/>
            </a:pPr>
            <a:r>
              <a:rPr lang="en-US" altLang="zh-CN" sz="2400" dirty="0" smtClean="0"/>
              <a:t>【</a:t>
            </a:r>
            <a:r>
              <a:rPr lang="zh-CN" altLang="en-US" sz="2400" dirty="0"/>
              <a:t>标本采集</a:t>
            </a:r>
            <a:r>
              <a:rPr lang="en-US" altLang="zh-CN" sz="2400" dirty="0"/>
              <a:t>】</a:t>
            </a:r>
          </a:p>
          <a:p>
            <a:pPr lvl="1"/>
            <a:r>
              <a:rPr lang="zh-CN" altLang="en-US" sz="2000" dirty="0"/>
              <a:t>空腹（禁食</a:t>
            </a:r>
            <a:r>
              <a:rPr lang="en-US" altLang="zh-CN" sz="2000" dirty="0"/>
              <a:t>12h</a:t>
            </a:r>
            <a:r>
              <a:rPr lang="zh-CN" altLang="en-US" sz="2000" dirty="0"/>
              <a:t>以上）静脉采血</a:t>
            </a:r>
            <a:endParaRPr lang="en-US" altLang="zh-CN" sz="2000" dirty="0"/>
          </a:p>
          <a:p>
            <a:pPr lvl="1"/>
            <a:r>
              <a:rPr lang="zh-CN" altLang="en-US" sz="2000" dirty="0"/>
              <a:t>血清或血浆均可</a:t>
            </a:r>
          </a:p>
          <a:p>
            <a:pPr rtl="0" eaLnBrk="0" fontAlgn="base" hangingPunct="0">
              <a:buNone/>
            </a:pPr>
            <a:r>
              <a:rPr lang="en-US" altLang="zh-CN" sz="2400" dirty="0"/>
              <a:t>【</a:t>
            </a:r>
            <a:r>
              <a:rPr lang="zh-CN" altLang="en-US" sz="2400" dirty="0"/>
              <a:t>参考区间</a:t>
            </a:r>
            <a:r>
              <a:rPr lang="en-US" altLang="zh-CN" sz="2400" dirty="0"/>
              <a:t>】</a:t>
            </a:r>
          </a:p>
          <a:p>
            <a:pPr lvl="1"/>
            <a:r>
              <a:rPr lang="en-US" altLang="zh-CN" sz="2000" dirty="0"/>
              <a:t>1.03</a:t>
            </a:r>
            <a:r>
              <a:rPr lang="zh-CN" altLang="en-US" sz="2000" dirty="0"/>
              <a:t>～</a:t>
            </a:r>
            <a:r>
              <a:rPr lang="en-US" altLang="zh-CN" sz="2000" dirty="0" smtClean="0"/>
              <a:t>2.07mmol/L</a:t>
            </a:r>
            <a:endParaRPr lang="zh-CN" altLang="en-US" sz="2000" dirty="0"/>
          </a:p>
          <a:p>
            <a:pPr lvl="1"/>
            <a:r>
              <a:rPr lang="zh-CN" altLang="en-US" sz="2000" dirty="0"/>
              <a:t>合适水平：</a:t>
            </a:r>
            <a:r>
              <a:rPr lang="zh-CN" altLang="en-US" sz="2400" dirty="0">
                <a:latin typeface="宋体" pitchFamily="2" charset="-122"/>
                <a:ea typeface="宋体" pitchFamily="2" charset="-122"/>
                <a:cs typeface="+mn-cs"/>
              </a:rPr>
              <a:t>＞</a:t>
            </a:r>
            <a:r>
              <a:rPr lang="en-US" altLang="zh-CN" sz="2000" dirty="0" smtClean="0"/>
              <a:t>1.04mmol/L</a:t>
            </a:r>
            <a:endParaRPr lang="zh-CN" altLang="en-US" sz="2000" dirty="0"/>
          </a:p>
          <a:p>
            <a:pPr lvl="1"/>
            <a:r>
              <a:rPr lang="zh-CN" altLang="en-US" sz="2000" dirty="0"/>
              <a:t>减低：</a:t>
            </a:r>
            <a:r>
              <a:rPr lang="en-US" altLang="zh-CN" sz="2000" dirty="0" smtClean="0"/>
              <a:t>0.91mml/L</a:t>
            </a:r>
            <a:endParaRPr lang="zh-CN" altLang="en-US" sz="2000" dirty="0"/>
          </a:p>
          <a:p>
            <a:pPr rtl="0" eaLnBrk="0" fontAlgn="base" hangingPunct="0">
              <a:buNone/>
            </a:pPr>
            <a:r>
              <a:rPr lang="en-US" altLang="zh-CN" sz="2400" dirty="0"/>
              <a:t>【</a:t>
            </a:r>
            <a:r>
              <a:rPr lang="zh-CN" altLang="en-US" sz="2400" dirty="0"/>
              <a:t>临床意义</a:t>
            </a:r>
            <a:r>
              <a:rPr lang="en-US" altLang="zh-CN" sz="2400" dirty="0"/>
              <a:t>】</a:t>
            </a:r>
          </a:p>
          <a:p>
            <a:pPr lvl="1"/>
            <a:r>
              <a:rPr lang="zh-CN" altLang="en-US" sz="2000" dirty="0"/>
              <a:t>高密度脂蛋白胆固醇可用于评价患冠心病的危险性</a:t>
            </a:r>
            <a:endParaRPr lang="en-US" altLang="zh-CN" sz="2000" dirty="0"/>
          </a:p>
          <a:p>
            <a:pPr lvl="1"/>
            <a:r>
              <a:rPr lang="zh-CN" altLang="en-US" sz="2000" dirty="0"/>
              <a:t>水平较低的个体患冠心病的危险性增加</a:t>
            </a:r>
            <a:endParaRPr lang="en-US" altLang="zh-CN" sz="2000" dirty="0"/>
          </a:p>
          <a:p>
            <a:pPr lvl="1"/>
            <a:r>
              <a:rPr lang="zh-CN" altLang="en-US" sz="2000" dirty="0"/>
              <a:t>水平较高者，患冠心病的可能性小</a:t>
            </a:r>
            <a:endParaRPr lang="zh-CN" altLang="en-US" sz="2400" dirty="0"/>
          </a:p>
        </p:txBody>
      </p:sp>
      <p:sp>
        <p:nvSpPr>
          <p:cNvPr id="2" name="日期占位符 1"/>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26711342"/>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a:xfrm>
            <a:off x="406400" y="1260721"/>
            <a:ext cx="11480800" cy="4876800"/>
          </a:xfrm>
        </p:spPr>
        <p:txBody>
          <a:bodyPr/>
          <a:lstStyle/>
          <a:p>
            <a:pPr>
              <a:buNone/>
            </a:pPr>
            <a:r>
              <a:rPr lang="zh-CN" altLang="en-US" dirty="0"/>
              <a:t>（四）血清低密度脂蛋白胆固醇测定</a:t>
            </a:r>
            <a:endParaRPr lang="en-US" altLang="zh-CN" dirty="0" smtClean="0"/>
          </a:p>
          <a:p>
            <a:pPr>
              <a:buNone/>
            </a:pPr>
            <a:r>
              <a:rPr lang="zh-CN" altLang="en-US" sz="2400" dirty="0" smtClean="0"/>
              <a:t>【标本采集】</a:t>
            </a:r>
            <a:endParaRPr lang="en-US" altLang="zh-CN" sz="2400" dirty="0" smtClean="0"/>
          </a:p>
          <a:p>
            <a:pPr lvl="1"/>
            <a:r>
              <a:rPr lang="zh-CN" altLang="en-US" sz="2000" dirty="0" smtClean="0"/>
              <a:t>空腹（禁食12h以上）静脉采血</a:t>
            </a:r>
            <a:endParaRPr lang="en-US" altLang="zh-CN" sz="2000" dirty="0" smtClean="0"/>
          </a:p>
          <a:p>
            <a:pPr lvl="1"/>
            <a:r>
              <a:rPr lang="zh-CN" altLang="en-US" sz="2000" dirty="0" smtClean="0"/>
              <a:t>血清或血浆均可</a:t>
            </a:r>
          </a:p>
          <a:p>
            <a:pPr>
              <a:buNone/>
            </a:pPr>
            <a:r>
              <a:rPr lang="zh-CN" altLang="en-US" sz="2400" dirty="0" smtClean="0"/>
              <a:t>【参考区间】 </a:t>
            </a:r>
            <a:endParaRPr lang="en-US" altLang="zh-CN" sz="2400" dirty="0" smtClean="0"/>
          </a:p>
          <a:p>
            <a:pPr lvl="1"/>
            <a:r>
              <a:rPr lang="zh-CN" altLang="en-US" sz="2000" dirty="0" smtClean="0"/>
              <a:t>合适范围：3.12mmol/L</a:t>
            </a:r>
            <a:endParaRPr lang="en-US" altLang="zh-CN" sz="2000" dirty="0" smtClean="0"/>
          </a:p>
          <a:p>
            <a:pPr lvl="1"/>
            <a:r>
              <a:rPr lang="zh-CN" altLang="en-US" sz="2000" dirty="0" smtClean="0"/>
              <a:t>边缘升高：3.15～3.61mmol/L</a:t>
            </a:r>
            <a:endParaRPr lang="en-US" altLang="zh-CN" sz="2000" dirty="0" smtClean="0"/>
          </a:p>
          <a:p>
            <a:pPr lvl="1"/>
            <a:r>
              <a:rPr lang="zh-CN" altLang="en-US" sz="2000" dirty="0" smtClean="0"/>
              <a:t>升高：＞3.64mmol/L</a:t>
            </a:r>
          </a:p>
          <a:p>
            <a:pPr>
              <a:buNone/>
            </a:pPr>
            <a:r>
              <a:rPr lang="zh-CN" altLang="en-US" sz="2400" dirty="0" smtClean="0"/>
              <a:t>【临床意义】</a:t>
            </a:r>
            <a:endParaRPr lang="en-US" altLang="zh-CN" sz="2400" dirty="0" smtClean="0"/>
          </a:p>
          <a:p>
            <a:pPr lvl="1"/>
            <a:r>
              <a:rPr lang="zh-CN" altLang="en-US" sz="2000" dirty="0" smtClean="0"/>
              <a:t>常用于判断是否存在患冠心病的危险性</a:t>
            </a:r>
            <a:endParaRPr lang="zh-CN" altLang="en-US" sz="20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827543528"/>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a:xfrm>
            <a:off x="406400" y="1445916"/>
            <a:ext cx="11480800" cy="4876800"/>
          </a:xfrm>
        </p:spPr>
        <p:txBody>
          <a:bodyPr/>
          <a:lstStyle/>
          <a:p>
            <a:pPr>
              <a:buNone/>
            </a:pPr>
            <a:r>
              <a:rPr lang="zh-CN" altLang="en-US" dirty="0"/>
              <a:t>（五）血清脂蛋白（</a:t>
            </a:r>
            <a:r>
              <a:rPr lang="en-US" altLang="zh-CN" dirty="0"/>
              <a:t>a</a:t>
            </a:r>
            <a:r>
              <a:rPr lang="zh-CN" altLang="en-US" dirty="0"/>
              <a:t>）测定</a:t>
            </a:r>
            <a:endParaRPr lang="en-US" altLang="zh-CN" dirty="0" smtClean="0"/>
          </a:p>
          <a:p>
            <a:r>
              <a:rPr lang="zh-CN" altLang="en-US" sz="2800" dirty="0" smtClean="0"/>
              <a:t>【标本采集】</a:t>
            </a:r>
            <a:endParaRPr lang="en-US" altLang="zh-CN" sz="2800" dirty="0" smtClean="0"/>
          </a:p>
          <a:p>
            <a:pPr lvl="1"/>
            <a:r>
              <a:rPr lang="zh-CN" altLang="en-US" sz="2400" dirty="0" smtClean="0"/>
              <a:t>空腹（禁食12h以上）静脉采血</a:t>
            </a:r>
            <a:endParaRPr lang="en-US" altLang="zh-CN" sz="2400" dirty="0" smtClean="0"/>
          </a:p>
          <a:p>
            <a:pPr lvl="1"/>
            <a:r>
              <a:rPr lang="zh-CN" altLang="en-US" sz="2400" dirty="0" smtClean="0"/>
              <a:t>血清或血浆均可</a:t>
            </a:r>
          </a:p>
          <a:p>
            <a:r>
              <a:rPr lang="zh-CN" altLang="en-US" sz="2800" dirty="0" smtClean="0"/>
              <a:t>【參考区间】　</a:t>
            </a:r>
            <a:endParaRPr lang="en-US" altLang="zh-CN" sz="2800" dirty="0" smtClean="0"/>
          </a:p>
          <a:p>
            <a:pPr lvl="1"/>
            <a:r>
              <a:rPr lang="zh-CN" altLang="en-US" sz="2400" dirty="0" smtClean="0"/>
              <a:t>0～300mg/L</a:t>
            </a:r>
          </a:p>
          <a:p>
            <a:r>
              <a:rPr lang="zh-CN" altLang="en-US" sz="2800" dirty="0" smtClean="0"/>
              <a:t>【临床意义】</a:t>
            </a:r>
            <a:endParaRPr lang="en-US" altLang="zh-CN" sz="2800" dirty="0" smtClean="0"/>
          </a:p>
          <a:p>
            <a:pPr lvl="1"/>
            <a:r>
              <a:rPr lang="zh-CN" altLang="en-US" sz="2400" dirty="0" smtClean="0"/>
              <a:t>Lp（a）浓度明显升高是冠心病的一个独立危险因素</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864901844"/>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标题 1"/>
          <p:cNvSpPr>
            <a:spLocks noGrp="1"/>
          </p:cNvSpPr>
          <p:nvPr>
            <p:ph type="title" idx="4294967295"/>
          </p:nvPr>
        </p:nvSpPr>
        <p:spPr/>
        <p:txBody>
          <a:bodyPr/>
          <a:lstStyle/>
          <a:p>
            <a:r>
              <a:rPr lang="zh-CN" altLang="en-US" dirty="0"/>
              <a:t>第七节  临床生物化学检查</a:t>
            </a:r>
            <a:endParaRPr lang="zh-CN" altLang="en-US" b="1" dirty="0">
              <a:ea typeface="黑体" pitchFamily="2" charset="-122"/>
            </a:endParaRPr>
          </a:p>
        </p:txBody>
      </p:sp>
      <p:sp>
        <p:nvSpPr>
          <p:cNvPr id="77827" name="内容占位符 2"/>
          <p:cNvSpPr>
            <a:spLocks noGrp="1"/>
          </p:cNvSpPr>
          <p:nvPr>
            <p:ph idx="4294967295"/>
          </p:nvPr>
        </p:nvSpPr>
        <p:spPr/>
        <p:txBody>
          <a:bodyPr/>
          <a:lstStyle/>
          <a:p>
            <a:pPr marL="0" indent="0">
              <a:lnSpc>
                <a:spcPct val="150000"/>
              </a:lnSpc>
              <a:buNone/>
            </a:pPr>
            <a:r>
              <a:rPr lang="zh-CN" altLang="en-US" sz="3200" dirty="0">
                <a:ea typeface="黑体" pitchFamily="2" charset="-122"/>
              </a:rPr>
              <a:t>七、血清电解质测定及血气分析</a:t>
            </a:r>
            <a:endParaRPr lang="en-US" altLang="zh-CN" sz="3200" dirty="0" smtClean="0">
              <a:ea typeface="黑体" pitchFamily="2" charset="-122"/>
            </a:endParaRPr>
          </a:p>
          <a:p>
            <a:pPr marL="0" indent="0">
              <a:lnSpc>
                <a:spcPct val="150000"/>
              </a:lnSpc>
              <a:buNone/>
            </a:pPr>
            <a:r>
              <a:rPr lang="zh-CN" altLang="en-US" sz="2800" dirty="0" smtClean="0">
                <a:ea typeface="黑体" pitchFamily="2" charset="-122"/>
              </a:rPr>
              <a:t>（一）血清</a:t>
            </a:r>
            <a:r>
              <a:rPr lang="zh-CN" altLang="en-US" sz="2800" dirty="0">
                <a:ea typeface="黑体" pitchFamily="2" charset="-122"/>
              </a:rPr>
              <a:t>电解质测定</a:t>
            </a:r>
          </a:p>
          <a:p>
            <a:pPr>
              <a:lnSpc>
                <a:spcPct val="150000"/>
              </a:lnSpc>
              <a:buFont typeface="Wingdings" pitchFamily="2" charset="2"/>
              <a:buNone/>
            </a:pPr>
            <a:r>
              <a:rPr lang="zh-CN" altLang="en-US" sz="2800" dirty="0">
                <a:ea typeface="黑体" pitchFamily="2" charset="-122"/>
              </a:rPr>
              <a:t>   </a:t>
            </a:r>
            <a:r>
              <a:rPr lang="zh-CN" altLang="en-US" sz="2800" dirty="0">
                <a:solidFill>
                  <a:srgbClr val="660066"/>
                </a:solidFill>
                <a:ea typeface="黑体" pitchFamily="2" charset="-122"/>
              </a:rPr>
              <a:t>（血钾、血钠、血氯、血钙）</a:t>
            </a:r>
          </a:p>
          <a:p>
            <a:pPr marL="0" indent="0">
              <a:lnSpc>
                <a:spcPct val="150000"/>
              </a:lnSpc>
              <a:buNone/>
            </a:pPr>
            <a:r>
              <a:rPr lang="zh-CN" altLang="en-US" sz="2800" dirty="0" smtClean="0">
                <a:ea typeface="黑体" pitchFamily="2" charset="-122"/>
              </a:rPr>
              <a:t>（二）血气分析</a:t>
            </a:r>
            <a:endParaRPr lang="zh-CN" altLang="en-US" sz="2800" dirty="0">
              <a:ea typeface="黑体" pitchFamily="2" charset="-122"/>
            </a:endParaRPr>
          </a:p>
          <a:p>
            <a:pPr>
              <a:lnSpc>
                <a:spcPct val="150000"/>
              </a:lnSpc>
              <a:buFont typeface="Wingdings" pitchFamily="2" charset="2"/>
              <a:buNone/>
            </a:pPr>
            <a:endParaRPr lang="zh-CN" altLang="en-US" sz="3200" dirty="0">
              <a:ea typeface="黑体" pitchFamily="2" charset="-122"/>
            </a:endParaRPr>
          </a:p>
        </p:txBody>
      </p:sp>
      <p:sp>
        <p:nvSpPr>
          <p:cNvPr id="77828" name="日期占位符 3"/>
          <p:cNvSpPr txBox="1">
            <a:spLocks noGrp="1" noChangeArrowheads="1"/>
          </p:cNvSpPr>
          <p:nvPr/>
        </p:nvSpPr>
        <p:spPr bwMode="auto">
          <a:xfrm>
            <a:off x="7772400" y="0"/>
            <a:ext cx="2667000" cy="228600"/>
          </a:xfrm>
          <a:prstGeom prst="rect">
            <a:avLst/>
          </a:prstGeom>
          <a:noFill/>
          <a:ln w="9525">
            <a:noFill/>
            <a:miter lim="800000"/>
            <a:headEnd/>
            <a:tailEnd/>
          </a:ln>
        </p:spPr>
        <p:txBody>
          <a:bodyPr/>
          <a:lstStyle/>
          <a:p>
            <a:pPr algn="r"/>
            <a:r>
              <a:rPr lang="en-US" sz="1000">
                <a:solidFill>
                  <a:schemeClr val="bg1"/>
                </a:solidFill>
                <a:latin typeface="Verdana" pitchFamily="34" charset="0"/>
                <a:ea typeface="宋体" pitchFamily="2" charset="-122"/>
              </a:rPr>
              <a:t>www.pumpress.com.cn</a:t>
            </a:r>
          </a:p>
        </p:txBody>
      </p:sp>
    </p:spTree>
    <p:extLst>
      <p:ext uri="{BB962C8B-B14F-4D97-AF65-F5344CB8AC3E}">
        <p14:creationId xmlns:p14="http://schemas.microsoft.com/office/powerpoint/2010/main" val="457856594"/>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第七节  临床生物化学检查</a:t>
            </a:r>
          </a:p>
        </p:txBody>
      </p:sp>
      <p:sp>
        <p:nvSpPr>
          <p:cNvPr id="4" name="内容占位符 3"/>
          <p:cNvSpPr>
            <a:spLocks noGrp="1"/>
          </p:cNvSpPr>
          <p:nvPr>
            <p:ph idx="1"/>
          </p:nvPr>
        </p:nvSpPr>
        <p:spPr/>
        <p:txBody>
          <a:bodyPr/>
          <a:lstStyle/>
          <a:p>
            <a:pPr>
              <a:buNone/>
            </a:pPr>
            <a:r>
              <a:rPr lang="zh-CN" altLang="en-US" dirty="0"/>
              <a:t>（一</a:t>
            </a:r>
            <a:r>
              <a:rPr lang="zh-CN" altLang="en-US" dirty="0" smtClean="0"/>
              <a:t>）血清电解质测定</a:t>
            </a:r>
            <a:endParaRPr lang="en-US" altLang="zh-CN" dirty="0" smtClean="0"/>
          </a:p>
          <a:p>
            <a:pPr>
              <a:buNone/>
            </a:pPr>
            <a:r>
              <a:rPr lang="en-US" altLang="zh-CN" sz="2800" dirty="0" smtClean="0"/>
              <a:t>1.</a:t>
            </a:r>
            <a:r>
              <a:rPr lang="zh-CN" altLang="en-US" sz="2800" dirty="0" smtClean="0"/>
              <a:t>血钾测定</a:t>
            </a:r>
            <a:endParaRPr lang="en-US" altLang="zh-CN" sz="2800" dirty="0" smtClean="0"/>
          </a:p>
          <a:p>
            <a:pPr>
              <a:buNone/>
            </a:pPr>
            <a:r>
              <a:rPr lang="zh-CN" altLang="en-US" sz="2800" dirty="0" smtClean="0"/>
              <a:t>【标本采集】</a:t>
            </a:r>
          </a:p>
          <a:p>
            <a:pPr lvl="1"/>
            <a:r>
              <a:rPr lang="zh-CN" altLang="en-US" sz="2400" dirty="0" smtClean="0"/>
              <a:t>血清或肝素锂抗凝的血浆，空腹采血</a:t>
            </a:r>
            <a:endParaRPr lang="en-US" altLang="zh-CN" sz="2400" dirty="0" smtClean="0"/>
          </a:p>
          <a:p>
            <a:pPr lvl="1"/>
            <a:r>
              <a:rPr lang="zh-CN" altLang="en-US" sz="2400" dirty="0" smtClean="0"/>
              <a:t>标本采集时避免溶血，因红细胞破坏后钾从细胞内逸出，可引起血钾升高</a:t>
            </a:r>
            <a:endParaRPr lang="en-US" altLang="zh-CN" sz="2400" dirty="0" smtClean="0"/>
          </a:p>
          <a:p>
            <a:pPr lvl="1"/>
            <a:r>
              <a:rPr lang="zh-CN" altLang="en-US" sz="2400" dirty="0" smtClean="0"/>
              <a:t>血浆钾比血清钾低</a:t>
            </a:r>
          </a:p>
          <a:p>
            <a:pPr>
              <a:buNone/>
            </a:pPr>
            <a:r>
              <a:rPr lang="zh-CN" altLang="en-US" sz="2800" dirty="0" smtClean="0"/>
              <a:t>【参考区间】</a:t>
            </a:r>
          </a:p>
          <a:p>
            <a:pPr lvl="1"/>
            <a:r>
              <a:rPr lang="zh-CN" altLang="en-US" sz="2400" dirty="0" smtClean="0"/>
              <a:t>3.5～5.3mmol/L</a:t>
            </a:r>
          </a:p>
          <a:p>
            <a:endParaRPr lang="zh-CN" altLang="en-US" dirty="0"/>
          </a:p>
        </p:txBody>
      </p:sp>
      <p:sp>
        <p:nvSpPr>
          <p:cNvPr id="2" name="日期占位符 1"/>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63666088"/>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a:xfrm>
            <a:off x="34724" y="1307020"/>
            <a:ext cx="11563109" cy="5033978"/>
          </a:xfrm>
        </p:spPr>
        <p:txBody>
          <a:bodyPr/>
          <a:lstStyle/>
          <a:p>
            <a:pPr rtl="0" eaLnBrk="0" fontAlgn="base" hangingPunct="0">
              <a:buNone/>
            </a:pPr>
            <a:r>
              <a:rPr lang="en-US" altLang="zh-CN" sz="2800" dirty="0"/>
              <a:t>【</a:t>
            </a:r>
            <a:r>
              <a:rPr lang="zh-CN" altLang="en-US" sz="2800" dirty="0"/>
              <a:t>临床意义</a:t>
            </a:r>
            <a:r>
              <a:rPr lang="en-US" altLang="zh-CN" sz="2800" dirty="0"/>
              <a:t>】</a:t>
            </a:r>
            <a:endParaRPr lang="zh-CN" altLang="en-US" sz="2800" dirty="0"/>
          </a:p>
          <a:p>
            <a:pPr lvl="1">
              <a:buNone/>
            </a:pPr>
            <a:r>
              <a:rPr lang="zh-CN" altLang="en-US" sz="2400" dirty="0"/>
              <a:t>（</a:t>
            </a:r>
            <a:r>
              <a:rPr lang="en-US" altLang="zh-CN" sz="2400" dirty="0"/>
              <a:t>1</a:t>
            </a:r>
            <a:r>
              <a:rPr lang="zh-CN" altLang="en-US" sz="2400" dirty="0"/>
              <a:t>）低钾血症</a:t>
            </a:r>
            <a:endParaRPr lang="en-US" altLang="zh-CN" sz="2400" dirty="0"/>
          </a:p>
          <a:p>
            <a:pPr lvl="2">
              <a:buNone/>
            </a:pPr>
            <a:r>
              <a:rPr lang="zh-CN" altLang="en-US" sz="2400" dirty="0"/>
              <a:t>①钾摄入不足：长期进食不足或禁食</a:t>
            </a:r>
            <a:r>
              <a:rPr lang="zh-CN" altLang="en-US" sz="2400" dirty="0" smtClean="0"/>
              <a:t>者</a:t>
            </a:r>
            <a:endParaRPr lang="en-US" altLang="zh-CN" sz="2400" dirty="0"/>
          </a:p>
          <a:p>
            <a:pPr lvl="2">
              <a:buNone/>
            </a:pPr>
            <a:r>
              <a:rPr lang="zh-CN" altLang="en-US" sz="2400" dirty="0"/>
              <a:t>②钾排出过度：严重腹泻、呕吐、肠瘘、长期应用肾上腺皮质激素和利尿剂</a:t>
            </a:r>
            <a:r>
              <a:rPr lang="zh-CN" altLang="en-US" sz="2400" dirty="0" smtClean="0"/>
              <a:t>等</a:t>
            </a:r>
            <a:endParaRPr lang="en-US" altLang="zh-CN" sz="2400" dirty="0"/>
          </a:p>
          <a:p>
            <a:pPr lvl="2">
              <a:buNone/>
            </a:pPr>
            <a:r>
              <a:rPr lang="zh-CN" altLang="en-US" sz="2400" dirty="0"/>
              <a:t>③细胞外钾进入细胞内：葡萄糖与胰岛素同时使用、代谢性碱中毒或输入过多碱性药物</a:t>
            </a:r>
            <a:r>
              <a:rPr lang="zh-CN" altLang="en-US" sz="2400" dirty="0" smtClean="0"/>
              <a:t>等</a:t>
            </a:r>
            <a:endParaRPr lang="en-US" altLang="zh-CN" sz="2400" dirty="0"/>
          </a:p>
          <a:p>
            <a:pPr lvl="1">
              <a:buNone/>
            </a:pPr>
            <a:r>
              <a:rPr lang="zh-CN" altLang="en-US" sz="2400" dirty="0"/>
              <a:t>（2）高钾血症</a:t>
            </a:r>
            <a:endParaRPr lang="en-US" altLang="zh-CN" sz="2400" dirty="0"/>
          </a:p>
          <a:p>
            <a:pPr lvl="2">
              <a:buNone/>
            </a:pPr>
            <a:r>
              <a:rPr lang="zh-CN" altLang="en-US" sz="2400" dirty="0"/>
              <a:t>①钾摄入过多：钾溶液输入速度过快或量过大，特别是有肾功能不全、尿量减少</a:t>
            </a:r>
            <a:r>
              <a:rPr lang="zh-CN" altLang="en-US" sz="2400" dirty="0" smtClean="0"/>
              <a:t>者</a:t>
            </a:r>
            <a:endParaRPr lang="en-US" altLang="zh-CN" sz="2400" dirty="0"/>
          </a:p>
          <a:p>
            <a:pPr lvl="2">
              <a:buNone/>
            </a:pPr>
            <a:r>
              <a:rPr lang="zh-CN" altLang="en-US" sz="2400" dirty="0"/>
              <a:t>②钾排泄障碍：如各种原因引起的少尿或</a:t>
            </a:r>
            <a:r>
              <a:rPr lang="zh-CN" altLang="en-US" sz="2400" dirty="0" smtClean="0"/>
              <a:t>无尿</a:t>
            </a:r>
            <a:endParaRPr lang="en-US" altLang="zh-CN" sz="2400" dirty="0"/>
          </a:p>
          <a:p>
            <a:pPr lvl="2">
              <a:buNone/>
            </a:pPr>
            <a:r>
              <a:rPr lang="zh-CN" altLang="en-US" sz="2400" dirty="0"/>
              <a:t>③大面积烧伤、严重溶血、挤压综合征、代谢</a:t>
            </a:r>
            <a:r>
              <a:rPr lang="zh-CN" altLang="en-US" sz="2400" dirty="0" smtClean="0"/>
              <a:t>性中毒</a:t>
            </a:r>
            <a:r>
              <a:rPr lang="zh-CN" altLang="en-US" sz="2400" dirty="0"/>
              <a:t>等</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250866390"/>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endParaRPr lang="zh-CN" altLang="en-US" b="1" dirty="0"/>
          </a:p>
        </p:txBody>
      </p:sp>
      <p:sp>
        <p:nvSpPr>
          <p:cNvPr id="3" name="内容占位符 2"/>
          <p:cNvSpPr>
            <a:spLocks noGrp="1"/>
          </p:cNvSpPr>
          <p:nvPr>
            <p:ph idx="1"/>
          </p:nvPr>
        </p:nvSpPr>
        <p:spPr/>
        <p:txBody>
          <a:bodyPr/>
          <a:lstStyle/>
          <a:p>
            <a:pPr>
              <a:buNone/>
            </a:pPr>
            <a:r>
              <a:rPr lang="en-US" altLang="zh-CN" dirty="0" smtClean="0"/>
              <a:t>2.</a:t>
            </a:r>
            <a:r>
              <a:rPr lang="zh-CN" altLang="en-US" dirty="0" smtClean="0"/>
              <a:t>血钠测定</a:t>
            </a:r>
            <a:endParaRPr lang="en-US" altLang="zh-CN" dirty="0" smtClean="0"/>
          </a:p>
          <a:p>
            <a:pPr>
              <a:buNone/>
            </a:pPr>
            <a:r>
              <a:rPr lang="zh-CN" altLang="en-US" dirty="0" smtClean="0"/>
              <a:t>【标本采集】</a:t>
            </a:r>
          </a:p>
          <a:p>
            <a:pPr lvl="1"/>
            <a:r>
              <a:rPr lang="zh-CN" altLang="en-US" dirty="0" smtClean="0"/>
              <a:t>血清或肝素锂抗凝的血浆，空腹采血</a:t>
            </a:r>
            <a:endParaRPr lang="en-US" altLang="zh-CN" dirty="0" smtClean="0"/>
          </a:p>
          <a:p>
            <a:pPr lvl="1"/>
            <a:r>
              <a:rPr lang="zh-CN" altLang="en-US" dirty="0" smtClean="0"/>
              <a:t>溶血对结果影响不大</a:t>
            </a:r>
          </a:p>
          <a:p>
            <a:pPr>
              <a:buNone/>
            </a:pPr>
            <a:r>
              <a:rPr lang="zh-CN" altLang="en-US" dirty="0" smtClean="0"/>
              <a:t>【参考区间】</a:t>
            </a:r>
          </a:p>
          <a:p>
            <a:pPr lvl="1"/>
            <a:r>
              <a:rPr lang="zh-CN" altLang="en-US" dirty="0" smtClean="0"/>
              <a:t>137～147mmol/L</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5809764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概  述</a:t>
            </a:r>
          </a:p>
        </p:txBody>
      </p:sp>
      <p:sp>
        <p:nvSpPr>
          <p:cNvPr id="3" name="内容占位符 2"/>
          <p:cNvSpPr>
            <a:spLocks noGrp="1"/>
          </p:cNvSpPr>
          <p:nvPr>
            <p:ph idx="1"/>
          </p:nvPr>
        </p:nvSpPr>
        <p:spPr>
          <a:xfrm>
            <a:off x="190500" y="1445916"/>
            <a:ext cx="11480800" cy="4876800"/>
          </a:xfrm>
        </p:spPr>
        <p:txBody>
          <a:bodyPr/>
          <a:lstStyle/>
          <a:p>
            <a:pPr marL="457200" lvl="1" indent="0">
              <a:buNone/>
            </a:pPr>
            <a:r>
              <a:rPr lang="zh-CN" altLang="en-US" dirty="0" smtClean="0"/>
              <a:t>（三）输液的影响</a:t>
            </a:r>
            <a:endParaRPr lang="en-US" altLang="zh-CN" dirty="0" smtClean="0"/>
          </a:p>
          <a:p>
            <a:pPr lvl="2"/>
            <a:r>
              <a:rPr lang="zh-CN" altLang="en-US" dirty="0" smtClean="0"/>
              <a:t>输液不仅使血液稀释，而且输注的成分可能干扰检验结果</a:t>
            </a:r>
            <a:endParaRPr lang="en-US" altLang="zh-CN" dirty="0" smtClean="0"/>
          </a:p>
          <a:p>
            <a:pPr lvl="2"/>
            <a:r>
              <a:rPr lang="zh-CN" altLang="en-US" dirty="0" smtClean="0"/>
              <a:t>最常见的干扰项目是葡萄糖和电解质</a:t>
            </a:r>
            <a:endParaRPr lang="en-US" altLang="zh-CN" dirty="0" smtClean="0"/>
          </a:p>
          <a:p>
            <a:pPr lvl="2"/>
            <a:r>
              <a:rPr lang="zh-CN" altLang="en-US" dirty="0" smtClean="0"/>
              <a:t>如果必须在输液时采集血液标本，避免在输液同侧采血，不要利用原有输液针头采血</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077713431"/>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buNone/>
            </a:pPr>
            <a:r>
              <a:rPr lang="zh-CN" altLang="en-US" dirty="0" smtClean="0"/>
              <a:t>【临床意义】</a:t>
            </a:r>
          </a:p>
          <a:p>
            <a:pPr lvl="1">
              <a:buNone/>
            </a:pPr>
            <a:r>
              <a:rPr lang="zh-CN" altLang="en-US" dirty="0" smtClean="0"/>
              <a:t>（1）低钠血症</a:t>
            </a:r>
            <a:endParaRPr lang="en-US" altLang="zh-CN" dirty="0" smtClean="0"/>
          </a:p>
          <a:p>
            <a:pPr lvl="2">
              <a:buNone/>
            </a:pPr>
            <a:r>
              <a:rPr lang="zh-CN" altLang="en-US" dirty="0" smtClean="0"/>
              <a:t>①肾性原因：肾功能损害时因渗透性利尿、肾上腺功能低下及急、慢性肾衰竭等引起低钠血症</a:t>
            </a:r>
            <a:endParaRPr lang="en-US" altLang="zh-CN" dirty="0" smtClean="0"/>
          </a:p>
          <a:p>
            <a:pPr lvl="2">
              <a:buNone/>
            </a:pPr>
            <a:r>
              <a:rPr lang="zh-CN" altLang="en-US" dirty="0" smtClean="0"/>
              <a:t>②非肾性原因：如呕吐、腹泻、肠瘘、大量出汗和烧伤等</a:t>
            </a:r>
          </a:p>
          <a:p>
            <a:pPr lvl="1">
              <a:buNone/>
            </a:pPr>
            <a:r>
              <a:rPr lang="zh-CN" altLang="en-US" dirty="0" smtClean="0"/>
              <a:t>（2）高钠血症</a:t>
            </a:r>
            <a:endParaRPr lang="en-US" altLang="zh-CN" dirty="0" smtClean="0"/>
          </a:p>
          <a:p>
            <a:pPr lvl="2"/>
            <a:r>
              <a:rPr lang="zh-CN" altLang="en-US" dirty="0" smtClean="0"/>
              <a:t>水丢失大于钠丢失</a:t>
            </a:r>
            <a:endParaRPr lang="en-US" altLang="zh-CN" dirty="0" smtClean="0"/>
          </a:p>
          <a:p>
            <a:pPr lvl="3"/>
            <a:r>
              <a:rPr lang="zh-CN" altLang="en-US" dirty="0" smtClean="0"/>
              <a:t>尿崩症、水样泻、出汗过多等</a:t>
            </a:r>
            <a:endParaRPr lang="en-US" altLang="zh-CN" dirty="0" smtClean="0"/>
          </a:p>
          <a:p>
            <a:pPr lvl="3"/>
            <a:r>
              <a:rPr lang="zh-CN" altLang="en-US" dirty="0" smtClean="0"/>
              <a:t>糖尿病患者</a:t>
            </a:r>
            <a:r>
              <a:rPr altLang="en-US" dirty="0" smtClean="0"/>
              <a:t>，</a:t>
            </a:r>
            <a:r>
              <a:rPr lang="zh-CN" altLang="en-US" dirty="0" smtClean="0"/>
              <a:t>由于水随糖以糖尿形式排出体外可造成高钠血症</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234953578"/>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buNone/>
            </a:pPr>
            <a:r>
              <a:rPr lang="en-US" altLang="zh-CN" dirty="0" smtClean="0"/>
              <a:t>3.</a:t>
            </a:r>
            <a:r>
              <a:rPr lang="zh-CN" altLang="en-US" dirty="0" smtClean="0"/>
              <a:t>血氯测定</a:t>
            </a:r>
            <a:endParaRPr lang="en-US" altLang="zh-CN" dirty="0" smtClean="0"/>
          </a:p>
          <a:p>
            <a:pPr>
              <a:buNone/>
            </a:pPr>
            <a:r>
              <a:rPr lang="zh-CN" altLang="en-US" sz="2800" dirty="0" smtClean="0"/>
              <a:t>【标本采集】</a:t>
            </a:r>
          </a:p>
          <a:p>
            <a:pPr lvl="1"/>
            <a:r>
              <a:rPr lang="zh-CN" altLang="en-US" sz="2400" dirty="0" smtClean="0"/>
              <a:t>血清或肝素锂抗凝的血浆，空腹采血</a:t>
            </a:r>
            <a:endParaRPr lang="en-US" altLang="zh-CN" sz="2400" dirty="0" smtClean="0"/>
          </a:p>
          <a:p>
            <a:pPr lvl="1"/>
            <a:r>
              <a:rPr lang="zh-CN" altLang="en-US" sz="2400" dirty="0" smtClean="0"/>
              <a:t>血液采集后必须尽快分离血清或血浆，以免测定结果偏低</a:t>
            </a:r>
          </a:p>
          <a:p>
            <a:pPr>
              <a:buNone/>
            </a:pPr>
            <a:r>
              <a:rPr lang="zh-CN" altLang="en-US" sz="2800" dirty="0" smtClean="0"/>
              <a:t>【参考区间】</a:t>
            </a:r>
          </a:p>
          <a:p>
            <a:pPr lvl="1"/>
            <a:r>
              <a:rPr lang="zh-CN" altLang="en-US" sz="2400" dirty="0" smtClean="0"/>
              <a:t>99～110mmol/L</a:t>
            </a:r>
            <a:endParaRPr lang="zh-CN" altLang="en-US" sz="24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143869063"/>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a:xfrm>
            <a:off x="323086" y="1191272"/>
            <a:ext cx="11480800" cy="5383148"/>
          </a:xfrm>
        </p:spPr>
        <p:txBody>
          <a:bodyPr/>
          <a:lstStyle/>
          <a:p>
            <a:pPr>
              <a:buNone/>
            </a:pPr>
            <a:r>
              <a:rPr lang="zh-CN" altLang="en-US" sz="2800" dirty="0"/>
              <a:t>【临床意义】</a:t>
            </a:r>
          </a:p>
          <a:p>
            <a:pPr lvl="1">
              <a:buNone/>
            </a:pPr>
            <a:r>
              <a:rPr lang="zh-CN" altLang="en-US" sz="2400" dirty="0"/>
              <a:t>（1）低氯血症</a:t>
            </a:r>
            <a:endParaRPr lang="en-US" altLang="zh-CN" sz="2400" dirty="0"/>
          </a:p>
          <a:p>
            <a:pPr lvl="2">
              <a:buNone/>
            </a:pPr>
            <a:r>
              <a:rPr lang="zh-CN" altLang="en-US" sz="2400" dirty="0"/>
              <a:t>①摄入</a:t>
            </a:r>
            <a:r>
              <a:rPr lang="zh-CN" altLang="en-US" sz="2400" dirty="0" smtClean="0"/>
              <a:t>不足，如</a:t>
            </a:r>
            <a:r>
              <a:rPr lang="zh-CN" altLang="en-US" sz="2400" dirty="0"/>
              <a:t>饥饿、营养不良</a:t>
            </a:r>
            <a:r>
              <a:rPr lang="zh-CN" altLang="en-US" sz="2400" dirty="0" smtClean="0"/>
              <a:t>等</a:t>
            </a:r>
            <a:endParaRPr lang="en-US" altLang="zh-CN" sz="2400" dirty="0"/>
          </a:p>
          <a:p>
            <a:pPr lvl="2">
              <a:buNone/>
            </a:pPr>
            <a:r>
              <a:rPr lang="zh-CN" altLang="en-US" sz="2400" dirty="0"/>
              <a:t>②呕吐、使用大剂量利尿剂导致丢失</a:t>
            </a:r>
            <a:r>
              <a:rPr lang="zh-CN" altLang="en-US" sz="2400" dirty="0" smtClean="0"/>
              <a:t>过多</a:t>
            </a:r>
            <a:endParaRPr lang="en-US" altLang="zh-CN" sz="2400" dirty="0"/>
          </a:p>
          <a:p>
            <a:pPr lvl="2">
              <a:buNone/>
            </a:pPr>
            <a:r>
              <a:rPr lang="zh-CN" altLang="en-US" sz="2400" dirty="0"/>
              <a:t>③酸中毒时氯向细胞内</a:t>
            </a:r>
            <a:r>
              <a:rPr lang="zh-CN" altLang="en-US" sz="2400" dirty="0" smtClean="0"/>
              <a:t>转移</a:t>
            </a:r>
            <a:endParaRPr lang="en-US" altLang="zh-CN" sz="2400" dirty="0"/>
          </a:p>
          <a:p>
            <a:pPr lvl="2">
              <a:buNone/>
            </a:pPr>
            <a:r>
              <a:rPr lang="zh-CN" altLang="en-US" sz="2400" dirty="0"/>
              <a:t>④</a:t>
            </a:r>
            <a:r>
              <a:rPr lang="zh-CN" altLang="en-US" sz="2400" dirty="0" smtClean="0"/>
              <a:t>肾上腺皮质功能减退</a:t>
            </a:r>
            <a:endParaRPr lang="zh-CN" altLang="en-US" sz="2400" dirty="0"/>
          </a:p>
          <a:p>
            <a:pPr lvl="1">
              <a:buNone/>
            </a:pPr>
            <a:r>
              <a:rPr lang="zh-CN" altLang="en-US" sz="2400" dirty="0"/>
              <a:t>（2）高氯血症</a:t>
            </a:r>
            <a:endParaRPr lang="en-US" altLang="zh-CN" sz="2400" dirty="0"/>
          </a:p>
          <a:p>
            <a:pPr lvl="2">
              <a:buNone/>
            </a:pPr>
            <a:r>
              <a:rPr lang="zh-CN" altLang="en-US" sz="2400" dirty="0"/>
              <a:t>①低蛋白血</a:t>
            </a:r>
            <a:r>
              <a:rPr lang="zh-CN" altLang="en-US" sz="2400" dirty="0" smtClean="0"/>
              <a:t>症</a:t>
            </a:r>
            <a:endParaRPr lang="en-US" altLang="zh-CN" sz="2400" dirty="0"/>
          </a:p>
          <a:p>
            <a:pPr lvl="2">
              <a:buNone/>
            </a:pPr>
            <a:r>
              <a:rPr lang="zh-CN" altLang="en-US" sz="2400" dirty="0"/>
              <a:t>②腹泻、呕吐、大量出汗</a:t>
            </a:r>
            <a:r>
              <a:rPr lang="zh-CN" altLang="en-US" sz="2400" dirty="0" smtClean="0"/>
              <a:t>等</a:t>
            </a:r>
            <a:endParaRPr lang="en-US" altLang="zh-CN" sz="2400" dirty="0"/>
          </a:p>
          <a:p>
            <a:pPr lvl="2">
              <a:buNone/>
            </a:pPr>
            <a:r>
              <a:rPr lang="zh-CN" altLang="en-US" sz="2400" dirty="0"/>
              <a:t>③</a:t>
            </a:r>
            <a:r>
              <a:rPr lang="zh-CN" altLang="en-US" sz="2400" dirty="0" smtClean="0"/>
              <a:t>呼吸性碱中毒</a:t>
            </a:r>
            <a:endParaRPr lang="en-US" altLang="zh-CN" sz="2400" dirty="0"/>
          </a:p>
          <a:p>
            <a:pPr lvl="2">
              <a:buNone/>
            </a:pPr>
            <a:r>
              <a:rPr lang="zh-CN" altLang="en-US" sz="2400" dirty="0"/>
              <a:t>④</a:t>
            </a:r>
            <a:r>
              <a:rPr lang="zh-CN" altLang="en-US" sz="2400" dirty="0" smtClean="0"/>
              <a:t>肾上腺皮质功能亢进</a:t>
            </a:r>
            <a:endParaRPr lang="en-US" altLang="zh-CN" sz="2400" dirty="0"/>
          </a:p>
          <a:p>
            <a:pPr lvl="2">
              <a:buNone/>
            </a:pPr>
            <a:r>
              <a:rPr lang="zh-CN" altLang="en-US" sz="2400" dirty="0"/>
              <a:t>⑤摄入</a:t>
            </a:r>
            <a:r>
              <a:rPr lang="zh-CN" altLang="en-US" sz="2400" dirty="0" smtClean="0"/>
              <a:t>过多</a:t>
            </a:r>
            <a:endParaRPr lang="zh-CN" altLang="en-US" sz="24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732374506"/>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lnSpc>
                <a:spcPct val="150000"/>
              </a:lnSpc>
              <a:buNone/>
            </a:pPr>
            <a:r>
              <a:rPr lang="en-US" altLang="zh-CN" dirty="0" smtClean="0"/>
              <a:t>4.</a:t>
            </a:r>
            <a:r>
              <a:rPr lang="zh-CN" altLang="en-US" dirty="0" smtClean="0"/>
              <a:t>血钙测定</a:t>
            </a:r>
            <a:endParaRPr lang="en-US" altLang="zh-CN" dirty="0" smtClean="0"/>
          </a:p>
          <a:p>
            <a:pPr>
              <a:lnSpc>
                <a:spcPct val="150000"/>
              </a:lnSpc>
              <a:buNone/>
            </a:pPr>
            <a:r>
              <a:rPr lang="zh-CN" altLang="en-US" sz="2800" dirty="0" smtClean="0"/>
              <a:t>【标本采集】</a:t>
            </a:r>
          </a:p>
          <a:p>
            <a:pPr lvl="1">
              <a:lnSpc>
                <a:spcPct val="150000"/>
              </a:lnSpc>
            </a:pPr>
            <a:r>
              <a:rPr lang="zh-CN" altLang="en-US" sz="2400" dirty="0" smtClean="0"/>
              <a:t>血清或肝素锂抗凝的血浆，空腹采血 </a:t>
            </a:r>
          </a:p>
          <a:p>
            <a:pPr lvl="1">
              <a:lnSpc>
                <a:spcPct val="150000"/>
              </a:lnSpc>
            </a:pPr>
            <a:r>
              <a:rPr lang="zh-CN" altLang="en-US" sz="2400" dirty="0" smtClean="0"/>
              <a:t>标本避免溶血</a:t>
            </a:r>
          </a:p>
          <a:p>
            <a:pPr>
              <a:lnSpc>
                <a:spcPct val="150000"/>
              </a:lnSpc>
              <a:buNone/>
            </a:pPr>
            <a:r>
              <a:rPr lang="zh-CN" altLang="en-US" sz="2800" dirty="0" smtClean="0"/>
              <a:t>【参考区间】</a:t>
            </a:r>
          </a:p>
          <a:p>
            <a:pPr lvl="1">
              <a:lnSpc>
                <a:spcPct val="150000"/>
              </a:lnSpc>
            </a:pPr>
            <a:r>
              <a:rPr lang="zh-CN" altLang="en-US" sz="2400" dirty="0" smtClean="0"/>
              <a:t>总钙2.25～2.58mmol/L</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417515512"/>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buNone/>
            </a:pPr>
            <a:r>
              <a:rPr lang="zh-CN" altLang="en-US" sz="2800" dirty="0"/>
              <a:t>【临床意义】</a:t>
            </a:r>
          </a:p>
          <a:p>
            <a:pPr lvl="1">
              <a:buNone/>
            </a:pPr>
            <a:r>
              <a:rPr lang="zh-CN" altLang="en-US" sz="2400" dirty="0"/>
              <a:t>（1）低钙血症</a:t>
            </a:r>
            <a:endParaRPr lang="en-US" altLang="zh-CN" sz="2400" dirty="0"/>
          </a:p>
          <a:p>
            <a:pPr lvl="2">
              <a:buNone/>
            </a:pPr>
            <a:r>
              <a:rPr lang="zh-CN" altLang="en-US" sz="2400" dirty="0"/>
              <a:t>①摄入不足和</a:t>
            </a:r>
            <a:r>
              <a:rPr lang="zh-CN" altLang="en-US" sz="2400" dirty="0" smtClean="0"/>
              <a:t>吸收不良，如</a:t>
            </a:r>
            <a:r>
              <a:rPr lang="zh-CN" altLang="en-US" sz="2400" dirty="0"/>
              <a:t>慢性脂肪性腹泻、维生素D缺乏症及甲状旁腺功能减退症</a:t>
            </a:r>
            <a:r>
              <a:rPr lang="zh-CN" altLang="en-US" sz="2400" dirty="0" smtClean="0"/>
              <a:t>等</a:t>
            </a:r>
            <a:endParaRPr lang="en-US" altLang="zh-CN" sz="2400" dirty="0"/>
          </a:p>
          <a:p>
            <a:pPr lvl="2">
              <a:buNone/>
            </a:pPr>
            <a:r>
              <a:rPr lang="zh-CN" altLang="en-US" sz="2400" dirty="0"/>
              <a:t>②妊娠后期及哺乳期妇女需钙量</a:t>
            </a:r>
            <a:r>
              <a:rPr lang="zh-CN" altLang="en-US" sz="2400" dirty="0" smtClean="0"/>
              <a:t>增加</a:t>
            </a:r>
            <a:endParaRPr lang="en-US" altLang="zh-CN" sz="2400" dirty="0"/>
          </a:p>
          <a:p>
            <a:pPr lvl="2">
              <a:buNone/>
            </a:pPr>
            <a:r>
              <a:rPr lang="zh-CN" altLang="en-US" sz="2400" dirty="0"/>
              <a:t>③</a:t>
            </a:r>
            <a:r>
              <a:rPr lang="zh-CN" altLang="en-US" sz="2400" dirty="0" smtClean="0"/>
              <a:t>肾疾病，如</a:t>
            </a:r>
            <a:r>
              <a:rPr lang="zh-CN" altLang="en-US" sz="2400" dirty="0"/>
              <a:t>急、慢性肾衰竭及肾性佝偻病、肾病综合征、肾小管酸中毒</a:t>
            </a:r>
            <a:r>
              <a:rPr lang="zh-CN" altLang="en-US" sz="2400" dirty="0" smtClean="0"/>
              <a:t>等</a:t>
            </a:r>
            <a:endParaRPr lang="en-US" altLang="zh-CN" sz="2400" dirty="0"/>
          </a:p>
          <a:p>
            <a:pPr lvl="2">
              <a:buNone/>
            </a:pPr>
            <a:r>
              <a:rPr lang="zh-CN" altLang="en-US" sz="2400" dirty="0"/>
              <a:t>④</a:t>
            </a:r>
            <a:r>
              <a:rPr lang="zh-CN" altLang="en-US" sz="2400" dirty="0" smtClean="0"/>
              <a:t>坏死性胰腺炎</a:t>
            </a:r>
            <a:endParaRPr lang="en-US" altLang="zh-CN" sz="2400" dirty="0"/>
          </a:p>
          <a:p>
            <a:pPr lvl="1">
              <a:buNone/>
            </a:pPr>
            <a:endParaRPr lang="zh-CN" altLang="en-US" sz="24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358566586"/>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a:xfrm>
            <a:off x="288363" y="1434341"/>
            <a:ext cx="11480800" cy="4876800"/>
          </a:xfrm>
        </p:spPr>
        <p:txBody>
          <a:bodyPr/>
          <a:lstStyle/>
          <a:p>
            <a:pPr lvl="1">
              <a:buNone/>
            </a:pPr>
            <a:r>
              <a:rPr lang="zh-CN" altLang="en-US" sz="2400" dirty="0"/>
              <a:t>（2）高钙血症</a:t>
            </a:r>
            <a:endParaRPr lang="en-US" altLang="zh-CN" sz="2400" dirty="0"/>
          </a:p>
          <a:p>
            <a:pPr lvl="2">
              <a:buNone/>
            </a:pPr>
            <a:r>
              <a:rPr lang="zh-CN" altLang="en-US" sz="2400" dirty="0"/>
              <a:t>①摄入钙过多</a:t>
            </a:r>
            <a:endParaRPr lang="en-US" altLang="zh-CN" sz="2400" dirty="0"/>
          </a:p>
          <a:p>
            <a:pPr lvl="2">
              <a:buNone/>
            </a:pPr>
            <a:r>
              <a:rPr lang="zh-CN" altLang="en-US" sz="2400" dirty="0"/>
              <a:t>②</a:t>
            </a:r>
            <a:r>
              <a:rPr lang="zh-CN" altLang="en-US" sz="2400" dirty="0" smtClean="0"/>
              <a:t>甲状旁腺功能亢进</a:t>
            </a:r>
            <a:endParaRPr lang="en-US" altLang="zh-CN" sz="2400" dirty="0"/>
          </a:p>
          <a:p>
            <a:pPr lvl="2">
              <a:buNone/>
            </a:pPr>
            <a:r>
              <a:rPr lang="zh-CN" altLang="en-US" sz="2400" dirty="0"/>
              <a:t>③服用维生素D</a:t>
            </a:r>
            <a:r>
              <a:rPr lang="zh-CN" altLang="en-US" sz="2400" dirty="0" smtClean="0"/>
              <a:t>过多</a:t>
            </a:r>
            <a:endParaRPr lang="en-US" altLang="zh-CN" sz="2400" dirty="0"/>
          </a:p>
          <a:p>
            <a:pPr lvl="2">
              <a:buNone/>
            </a:pPr>
            <a:r>
              <a:rPr lang="zh-CN" altLang="en-US" sz="2400" dirty="0"/>
              <a:t>④多发性骨髓瘤、转移性骨癌等骨溶解</a:t>
            </a:r>
            <a:r>
              <a:rPr lang="zh-CN" altLang="en-US" sz="2400" dirty="0" smtClean="0"/>
              <a:t>增加</a:t>
            </a:r>
            <a:endParaRPr lang="zh-CN" altLang="en-US" sz="24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90623673"/>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a:xfrm>
            <a:off x="190499" y="1334149"/>
            <a:ext cx="11314735" cy="5033978"/>
          </a:xfrm>
        </p:spPr>
        <p:txBody>
          <a:bodyPr/>
          <a:lstStyle/>
          <a:p>
            <a:pPr>
              <a:buNone/>
            </a:pPr>
            <a:r>
              <a:rPr lang="zh-CN" altLang="en-US" sz="2800" dirty="0" smtClean="0"/>
              <a:t>（二）血气分析</a:t>
            </a:r>
            <a:endParaRPr lang="en-US" altLang="zh-CN" sz="2800" dirty="0" smtClean="0"/>
          </a:p>
          <a:p>
            <a:pPr>
              <a:buNone/>
            </a:pPr>
            <a:r>
              <a:rPr lang="zh-CN" altLang="en-US" sz="2400" dirty="0" smtClean="0"/>
              <a:t>【标本采集】</a:t>
            </a:r>
            <a:endParaRPr lang="zh-CN" altLang="en-US" sz="2400" dirty="0"/>
          </a:p>
          <a:p>
            <a:pPr lvl="1"/>
            <a:r>
              <a:rPr lang="zh-CN" altLang="en-US" sz="2400" dirty="0"/>
              <a:t>血气分析一般用动脉血或动脉化毛细血管血作为标本，特殊情况下可用</a:t>
            </a:r>
            <a:r>
              <a:rPr lang="zh-CN" altLang="en-US" sz="2400" dirty="0" smtClean="0"/>
              <a:t>静脉血</a:t>
            </a:r>
            <a:endParaRPr lang="en-US" altLang="zh-CN" sz="2400" dirty="0"/>
          </a:p>
          <a:p>
            <a:pPr lvl="1"/>
            <a:r>
              <a:rPr lang="zh-CN" altLang="en-US" sz="2400" dirty="0"/>
              <a:t>将1ml无菌注射器用1000U/ml浓度的肝素充分湿化抗凝，选择桡动脉、肱动脉或股动脉，于皮肤消毒后穿刺，抽取血液，不可有气泡，并立即将针头插入小橡皮塞以隔绝空气，双手搓动注射器，使肝素与血液充分混匀</a:t>
            </a:r>
            <a:endParaRPr lang="en-US" altLang="zh-CN" sz="2400" dirty="0"/>
          </a:p>
          <a:p>
            <a:pPr lvl="1"/>
            <a:r>
              <a:rPr lang="zh-CN" altLang="en-US" sz="2400" dirty="0"/>
              <a:t>10min内送检，若不能及时检测，应将标本置于0～4°C冰水中保存，最多不超过2h</a:t>
            </a:r>
            <a:endParaRPr lang="en-US" altLang="zh-CN" sz="2400" dirty="0"/>
          </a:p>
          <a:p>
            <a:pPr lvl="1"/>
            <a:r>
              <a:rPr lang="zh-CN" altLang="en-US" sz="2400" dirty="0"/>
              <a:t>婴幼儿可取足跟、大趾等部位，先用热毛巾敷，使毛细血管血充分动脉化</a:t>
            </a:r>
          </a:p>
          <a:p>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834575026"/>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第七节  临床生物化学检查</a:t>
            </a:r>
          </a:p>
        </p:txBody>
      </p:sp>
      <p:sp>
        <p:nvSpPr>
          <p:cNvPr id="4" name="内容占位符 3"/>
          <p:cNvSpPr>
            <a:spLocks noGrp="1"/>
          </p:cNvSpPr>
          <p:nvPr>
            <p:ph idx="1"/>
          </p:nvPr>
        </p:nvSpPr>
        <p:spPr/>
        <p:txBody>
          <a:bodyPr/>
          <a:lstStyle/>
          <a:p>
            <a:pPr>
              <a:lnSpc>
                <a:spcPct val="150000"/>
              </a:lnSpc>
              <a:buNone/>
            </a:pPr>
            <a:r>
              <a:rPr lang="zh-CN" altLang="en-US" dirty="0" smtClean="0"/>
              <a:t>【参考区间】</a:t>
            </a:r>
          </a:p>
          <a:p>
            <a:pPr lvl="1">
              <a:lnSpc>
                <a:spcPct val="150000"/>
              </a:lnSpc>
            </a:pPr>
            <a:r>
              <a:rPr lang="zh-CN" altLang="en-US" dirty="0" smtClean="0"/>
              <a:t>动脉血pH值 7.35～7.45</a:t>
            </a:r>
            <a:endParaRPr lang="en-US" altLang="zh-CN" dirty="0" smtClean="0"/>
          </a:p>
          <a:p>
            <a:pPr lvl="1">
              <a:lnSpc>
                <a:spcPct val="150000"/>
              </a:lnSpc>
            </a:pPr>
            <a:r>
              <a:rPr lang="zh-CN" altLang="en-US" dirty="0" smtClean="0"/>
              <a:t>动脉血二氧化碳分压（PaCO2）35～45mmHg</a:t>
            </a:r>
            <a:endParaRPr lang="en-US" altLang="zh-CN" dirty="0" smtClean="0"/>
          </a:p>
          <a:p>
            <a:pPr lvl="1">
              <a:lnSpc>
                <a:spcPct val="150000"/>
              </a:lnSpc>
            </a:pPr>
            <a:r>
              <a:rPr lang="zh-CN" altLang="en-US" dirty="0" smtClean="0"/>
              <a:t>动脉血氧分压（PaO2）95～100mmHg</a:t>
            </a:r>
            <a:endParaRPr lang="en-US" altLang="zh-CN" dirty="0" smtClean="0"/>
          </a:p>
          <a:p>
            <a:pPr lvl="1">
              <a:lnSpc>
                <a:spcPct val="150000"/>
              </a:lnSpc>
            </a:pPr>
            <a:r>
              <a:rPr lang="zh-CN" altLang="en-US" dirty="0" smtClean="0"/>
              <a:t>动脉血氧饱和度（SaO2）95%～99％</a:t>
            </a:r>
            <a:endParaRPr lang="en-US" altLang="zh-CN" dirty="0" smtClean="0"/>
          </a:p>
          <a:p>
            <a:pPr lvl="1">
              <a:lnSpc>
                <a:spcPct val="150000"/>
              </a:lnSpc>
            </a:pPr>
            <a:r>
              <a:rPr lang="zh-CN" altLang="en-US" dirty="0" smtClean="0"/>
              <a:t>血浆二氧化碳总量（T-CO2）23～29mmol/L</a:t>
            </a:r>
          </a:p>
          <a:p>
            <a:endParaRPr lang="zh-CN" altLang="en-US" dirty="0"/>
          </a:p>
        </p:txBody>
      </p:sp>
      <p:sp>
        <p:nvSpPr>
          <p:cNvPr id="2" name="日期占位符 1"/>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246857836"/>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第七节  临床生物化学检查</a:t>
            </a:r>
          </a:p>
        </p:txBody>
      </p:sp>
      <p:sp>
        <p:nvSpPr>
          <p:cNvPr id="3" name="内容占位符 2"/>
          <p:cNvSpPr>
            <a:spLocks noGrp="1"/>
          </p:cNvSpPr>
          <p:nvPr>
            <p:ph idx="1"/>
          </p:nvPr>
        </p:nvSpPr>
        <p:spPr/>
        <p:txBody>
          <a:bodyPr/>
          <a:lstStyle/>
          <a:p>
            <a:pPr>
              <a:lnSpc>
                <a:spcPct val="150000"/>
              </a:lnSpc>
              <a:buNone/>
            </a:pPr>
            <a:r>
              <a:rPr lang="zh-CN" altLang="en-US" dirty="0" smtClean="0"/>
              <a:t>【临床意义】</a:t>
            </a:r>
          </a:p>
          <a:p>
            <a:pPr lvl="1">
              <a:lnSpc>
                <a:spcPct val="150000"/>
              </a:lnSpc>
            </a:pPr>
            <a:r>
              <a:rPr lang="zh-CN" altLang="en-US" dirty="0" smtClean="0"/>
              <a:t>血气分析结果对诊断呼吸功能和代谢功能紊乱具有重要价值</a:t>
            </a:r>
            <a:endParaRPr lang="en-US" altLang="zh-CN" dirty="0" smtClean="0"/>
          </a:p>
          <a:p>
            <a:pPr lvl="1">
              <a:lnSpc>
                <a:spcPct val="150000"/>
              </a:lnSpc>
            </a:pPr>
            <a:r>
              <a:rPr lang="zh-CN" altLang="en-US" dirty="0" smtClean="0"/>
              <a:t>普遍应用于危重患者的抢救、各种疾病引起的急性或慢性呼吸功能衰竭的诊断和治疗、心肺复苏和体外循环监测等</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518417953"/>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第八节  临床免疫学检查</a:t>
            </a:r>
            <a:endParaRPr lang="zh-CN" altLang="en-US" dirty="0"/>
          </a:p>
        </p:txBody>
      </p:sp>
      <p:sp>
        <p:nvSpPr>
          <p:cNvPr id="3" name="内容占位符 2"/>
          <p:cNvSpPr>
            <a:spLocks noGrp="1"/>
          </p:cNvSpPr>
          <p:nvPr>
            <p:ph idx="1"/>
          </p:nvPr>
        </p:nvSpPr>
        <p:spPr>
          <a:xfrm>
            <a:off x="380960" y="1214422"/>
            <a:ext cx="10858058" cy="4876800"/>
          </a:xfrm>
        </p:spPr>
        <p:txBody>
          <a:bodyPr/>
          <a:lstStyle/>
          <a:p>
            <a:pPr>
              <a:spcBef>
                <a:spcPts val="600"/>
              </a:spcBef>
              <a:buNone/>
            </a:pPr>
            <a:r>
              <a:rPr lang="zh-CN" altLang="en-US" dirty="0">
                <a:latin typeface="+mn-ea"/>
              </a:rPr>
              <a:t>一、感染免疫学诊断试验</a:t>
            </a:r>
            <a:endParaRPr lang="en-US" altLang="zh-CN" dirty="0" smtClean="0">
              <a:latin typeface="+mn-ea"/>
            </a:endParaRPr>
          </a:p>
          <a:p>
            <a:pPr>
              <a:spcBef>
                <a:spcPts val="600"/>
              </a:spcBef>
              <a:buNone/>
            </a:pPr>
            <a:r>
              <a:rPr lang="zh-CN" altLang="en-US" sz="2800" dirty="0" smtClean="0">
                <a:latin typeface="+mn-ea"/>
              </a:rPr>
              <a:t>（一）病毒性肝炎免疫学诊断</a:t>
            </a:r>
            <a:endParaRPr lang="en-US" altLang="zh-CN" sz="2800" dirty="0" smtClean="0">
              <a:latin typeface="+mn-ea"/>
            </a:endParaRPr>
          </a:p>
          <a:p>
            <a:pPr lvl="1">
              <a:spcBef>
                <a:spcPts val="600"/>
              </a:spcBef>
            </a:pPr>
            <a:r>
              <a:rPr sz="2400" dirty="0">
                <a:latin typeface="+mn-ea"/>
              </a:rPr>
              <a:t>病毒性肝炎是指由甲、乙、丙、丁、</a:t>
            </a:r>
            <a:r>
              <a:rPr sz="2400" dirty="0" smtClean="0">
                <a:latin typeface="+mn-ea"/>
              </a:rPr>
              <a:t>戊型肝炎病毒引起的以肝炎为主要表现的全身性疾病</a:t>
            </a:r>
            <a:endParaRPr lang="en-US" sz="2400" dirty="0" smtClean="0">
              <a:latin typeface="+mn-ea"/>
            </a:endParaRPr>
          </a:p>
          <a:p>
            <a:pPr lvl="1">
              <a:spcBef>
                <a:spcPts val="600"/>
              </a:spcBef>
            </a:pPr>
            <a:r>
              <a:rPr sz="2400" dirty="0" smtClean="0">
                <a:latin typeface="+mn-ea"/>
              </a:rPr>
              <a:t>甲</a:t>
            </a:r>
            <a:r>
              <a:rPr sz="2400" dirty="0">
                <a:latin typeface="+mn-ea"/>
              </a:rPr>
              <a:t>、</a:t>
            </a:r>
            <a:r>
              <a:rPr sz="2400" dirty="0" smtClean="0">
                <a:latin typeface="+mn-ea"/>
              </a:rPr>
              <a:t>戊型为粪口途径传播</a:t>
            </a:r>
            <a:endParaRPr lang="en-US" sz="2400" dirty="0" smtClean="0">
              <a:latin typeface="+mn-ea"/>
            </a:endParaRPr>
          </a:p>
          <a:p>
            <a:pPr lvl="1">
              <a:spcBef>
                <a:spcPts val="600"/>
              </a:spcBef>
            </a:pPr>
            <a:r>
              <a:rPr sz="2400" dirty="0" err="1" smtClean="0">
                <a:latin typeface="+mn-ea"/>
              </a:rPr>
              <a:t>乙</a:t>
            </a:r>
            <a:r>
              <a:rPr sz="2400" dirty="0" err="1">
                <a:latin typeface="+mn-ea"/>
              </a:rPr>
              <a:t>、丙、</a:t>
            </a:r>
            <a:r>
              <a:rPr sz="2400" dirty="0" err="1" smtClean="0">
                <a:latin typeface="+mn-ea"/>
              </a:rPr>
              <a:t>丁型为经血传播</a:t>
            </a:r>
            <a:endParaRPr lang="en-US" sz="2400" dirty="0" smtClean="0">
              <a:latin typeface="+mn-ea"/>
            </a:endParaRPr>
          </a:p>
          <a:p>
            <a:pPr lvl="1">
              <a:spcBef>
                <a:spcPts val="600"/>
              </a:spcBef>
            </a:pPr>
            <a:r>
              <a:rPr sz="2400" dirty="0" smtClean="0">
                <a:latin typeface="+mn-ea"/>
              </a:rPr>
              <a:t>病毒感染后血清中可出现相应标志物</a:t>
            </a:r>
            <a:r>
              <a:rPr sz="2400" dirty="0">
                <a:latin typeface="+mn-ea"/>
              </a:rPr>
              <a:t>，</a:t>
            </a:r>
            <a:r>
              <a:rPr sz="2400" dirty="0" smtClean="0">
                <a:latin typeface="+mn-ea"/>
              </a:rPr>
              <a:t>免疫学检查对病毒性感染的诊断有重要价值</a:t>
            </a:r>
            <a:endParaRPr sz="2400" dirty="0">
              <a:latin typeface="+mn-ea"/>
            </a:endParaRPr>
          </a:p>
          <a:p>
            <a:pPr>
              <a:spcBef>
                <a:spcPts val="600"/>
              </a:spcBef>
            </a:pP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9285575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a:extLst/>
        </p:spPr>
        <p:txBody>
          <a:bodyPr/>
          <a:lstStyle/>
          <a:p>
            <a:pPr fontAlgn="auto">
              <a:spcAft>
                <a:spcPts val="0"/>
              </a:spcAft>
              <a:defRPr/>
            </a:pPr>
            <a:r>
              <a:rPr lang="zh-CN" altLang="en-US" sz="3600" dirty="0" smtClean="0">
                <a:ea typeface="黑体" pitchFamily="2" charset="-122"/>
              </a:rPr>
              <a:t>第一章  实验室检查</a:t>
            </a:r>
            <a:endParaRPr lang="zh-CN" altLang="en-US" sz="3600" dirty="0"/>
          </a:p>
        </p:txBody>
      </p:sp>
    </p:spTree>
    <p:extLst>
      <p:ext uri="{BB962C8B-B14F-4D97-AF65-F5344CB8AC3E}">
        <p14:creationId xmlns:p14="http://schemas.microsoft.com/office/powerpoint/2010/main" val="29419183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概  述</a:t>
            </a:r>
          </a:p>
        </p:txBody>
      </p:sp>
      <p:sp>
        <p:nvSpPr>
          <p:cNvPr id="3" name="内容占位符 2"/>
          <p:cNvSpPr>
            <a:spLocks noGrp="1"/>
          </p:cNvSpPr>
          <p:nvPr>
            <p:ph idx="1"/>
          </p:nvPr>
        </p:nvSpPr>
        <p:spPr/>
        <p:txBody>
          <a:bodyPr/>
          <a:lstStyle/>
          <a:p>
            <a:pPr marL="0" indent="0">
              <a:buNone/>
            </a:pPr>
            <a:r>
              <a:rPr lang="zh-CN" altLang="en-US" dirty="0" smtClean="0"/>
              <a:t>六、标本运送</a:t>
            </a:r>
            <a:endParaRPr lang="en-US" altLang="zh-CN" dirty="0" smtClean="0"/>
          </a:p>
          <a:p>
            <a:pPr lvl="1">
              <a:lnSpc>
                <a:spcPct val="150000"/>
              </a:lnSpc>
            </a:pPr>
            <a:r>
              <a:rPr lang="zh-CN" altLang="en-US" dirty="0" smtClean="0"/>
              <a:t>唯一标识原则</a:t>
            </a:r>
          </a:p>
          <a:p>
            <a:pPr lvl="1">
              <a:lnSpc>
                <a:spcPct val="150000"/>
              </a:lnSpc>
            </a:pPr>
            <a:r>
              <a:rPr lang="zh-CN" altLang="en-US" dirty="0" smtClean="0"/>
              <a:t>生物安全原则</a:t>
            </a:r>
          </a:p>
          <a:p>
            <a:pPr lvl="1">
              <a:lnSpc>
                <a:spcPct val="150000"/>
              </a:lnSpc>
            </a:pPr>
            <a:r>
              <a:rPr lang="zh-CN" altLang="en-US" dirty="0" smtClean="0"/>
              <a:t>及时运送原则　</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513494662"/>
      </p:ext>
    </p:extLst>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第八节  临床免疫学检查</a:t>
            </a:r>
          </a:p>
        </p:txBody>
      </p:sp>
      <p:sp>
        <p:nvSpPr>
          <p:cNvPr id="3" name="内容占位符 2"/>
          <p:cNvSpPr>
            <a:spLocks noGrp="1"/>
          </p:cNvSpPr>
          <p:nvPr>
            <p:ph idx="1"/>
          </p:nvPr>
        </p:nvSpPr>
        <p:spPr/>
        <p:txBody>
          <a:bodyPr/>
          <a:lstStyle/>
          <a:p>
            <a:pPr marL="0" indent="0">
              <a:buNone/>
            </a:pPr>
            <a:r>
              <a:rPr lang="en-US" altLang="zh-CN" dirty="0" smtClean="0">
                <a:ea typeface="黑体" pitchFamily="2" charset="-122"/>
              </a:rPr>
              <a:t>1.</a:t>
            </a:r>
            <a:r>
              <a:rPr lang="zh-CN" altLang="en-US" dirty="0" smtClean="0">
                <a:ea typeface="黑体" pitchFamily="2" charset="-122"/>
              </a:rPr>
              <a:t>甲型肝炎病毒抗体检测</a:t>
            </a:r>
            <a:endParaRPr lang="en-US" altLang="zh-CN" dirty="0" smtClean="0"/>
          </a:p>
          <a:p>
            <a:pPr lvl="1">
              <a:lnSpc>
                <a:spcPct val="150000"/>
              </a:lnSpc>
              <a:buNone/>
            </a:pPr>
            <a:r>
              <a:rPr lang="zh-CN" altLang="en-US" dirty="0" smtClean="0"/>
              <a:t>【标本采集】</a:t>
            </a:r>
            <a:endParaRPr lang="en-US" altLang="zh-CN" dirty="0" smtClean="0"/>
          </a:p>
          <a:p>
            <a:pPr lvl="2">
              <a:lnSpc>
                <a:spcPct val="150000"/>
              </a:lnSpc>
            </a:pPr>
            <a:r>
              <a:rPr lang="zh-CN" altLang="en-US" dirty="0" smtClean="0"/>
              <a:t>血清，空腹取血，严重溶血标本影响结果</a:t>
            </a:r>
          </a:p>
          <a:p>
            <a:pPr lvl="1">
              <a:lnSpc>
                <a:spcPct val="150000"/>
              </a:lnSpc>
              <a:buNone/>
            </a:pPr>
            <a:r>
              <a:rPr lang="zh-CN" altLang="en-US" dirty="0" smtClean="0"/>
              <a:t>【参考区间】阴性</a:t>
            </a:r>
          </a:p>
          <a:p>
            <a:pPr lvl="1">
              <a:lnSpc>
                <a:spcPct val="150000"/>
              </a:lnSpc>
              <a:buNone/>
            </a:pPr>
            <a:r>
              <a:rPr lang="zh-CN" altLang="en-US" dirty="0" smtClean="0"/>
              <a:t>【临床意义】IgM型是甲肝病毒急性感染早期诊断的主要标志物，可作为临床确诊依据；IgG型主要用于流行病学调查</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969356829"/>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第八节  临床免疫学检查</a:t>
            </a:r>
          </a:p>
        </p:txBody>
      </p:sp>
      <p:sp>
        <p:nvSpPr>
          <p:cNvPr id="3" name="内容占位符 2"/>
          <p:cNvSpPr>
            <a:spLocks noGrp="1"/>
          </p:cNvSpPr>
          <p:nvPr>
            <p:ph idx="1"/>
          </p:nvPr>
        </p:nvSpPr>
        <p:spPr/>
        <p:txBody>
          <a:bodyPr/>
          <a:lstStyle/>
          <a:p>
            <a:pPr marL="0" indent="0">
              <a:lnSpc>
                <a:spcPct val="150000"/>
              </a:lnSpc>
              <a:buNone/>
            </a:pPr>
            <a:r>
              <a:rPr lang="en-US" altLang="zh-CN" dirty="0" smtClean="0">
                <a:ea typeface="黑体" pitchFamily="2" charset="-122"/>
              </a:rPr>
              <a:t>2.</a:t>
            </a:r>
            <a:r>
              <a:rPr lang="zh-CN" altLang="en-US" dirty="0" smtClean="0">
                <a:ea typeface="黑体" pitchFamily="2" charset="-122"/>
              </a:rPr>
              <a:t>乙型肝炎病毒标志物检测</a:t>
            </a:r>
          </a:p>
          <a:p>
            <a:pPr lvl="1">
              <a:lnSpc>
                <a:spcPct val="150000"/>
              </a:lnSpc>
              <a:buNone/>
            </a:pPr>
            <a:r>
              <a:rPr lang="zh-CN" altLang="en-US" dirty="0" smtClean="0"/>
              <a:t>【标本采集】</a:t>
            </a:r>
            <a:endParaRPr lang="en-US" altLang="zh-CN" dirty="0" smtClean="0"/>
          </a:p>
          <a:p>
            <a:pPr lvl="2">
              <a:lnSpc>
                <a:spcPct val="150000"/>
              </a:lnSpc>
            </a:pPr>
            <a:r>
              <a:rPr lang="zh-CN" altLang="en-US" dirty="0" smtClean="0"/>
              <a:t>血清，空腹取血，严重溶血标本影响结果。</a:t>
            </a:r>
          </a:p>
          <a:p>
            <a:pPr lvl="1">
              <a:lnSpc>
                <a:spcPct val="150000"/>
              </a:lnSpc>
              <a:buNone/>
            </a:pPr>
            <a:r>
              <a:rPr lang="zh-CN" altLang="en-US" dirty="0" smtClean="0"/>
              <a:t>【参考区间】</a:t>
            </a:r>
            <a:endParaRPr lang="en-US" altLang="zh-CN" dirty="0" smtClean="0"/>
          </a:p>
          <a:p>
            <a:pPr lvl="2">
              <a:lnSpc>
                <a:spcPct val="150000"/>
              </a:lnSpc>
            </a:pPr>
            <a:r>
              <a:rPr lang="zh-CN" altLang="en-US" dirty="0" smtClean="0"/>
              <a:t>乙型肝炎病毒表面抗原（HBsAg）、表面抗体（抗-HBs）、e抗原（HBeAg）、e抗体（抗-HBe）、核心抗体（抗-HBc）均阴性。</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855902898"/>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zh-CN" altLang="en-US" dirty="0"/>
              <a:t>第八节  临床免疫学检查</a:t>
            </a:r>
            <a:endParaRPr lang="zh-CN" altLang="en-US" b="1" dirty="0">
              <a:ea typeface="黑体" pitchFamily="2" charset="-122"/>
            </a:endParaRPr>
          </a:p>
        </p:txBody>
      </p:sp>
      <p:sp>
        <p:nvSpPr>
          <p:cNvPr id="10244" name="Text Box 4"/>
          <p:cNvSpPr txBox="1">
            <a:spLocks noChangeArrowheads="1"/>
          </p:cNvSpPr>
          <p:nvPr/>
        </p:nvSpPr>
        <p:spPr bwMode="auto">
          <a:xfrm>
            <a:off x="1288688" y="1222114"/>
            <a:ext cx="5080000" cy="519112"/>
          </a:xfrm>
          <a:prstGeom prst="rect">
            <a:avLst/>
          </a:prstGeom>
          <a:noFill/>
          <a:ln w="9525">
            <a:noFill/>
            <a:miter lim="800000"/>
            <a:headEnd/>
            <a:tailEnd/>
          </a:ln>
        </p:spPr>
        <p:txBody>
          <a:bodyPr>
            <a:spAutoFit/>
          </a:bodyPr>
          <a:lstStyle/>
          <a:p>
            <a:r>
              <a:rPr lang="en-US" altLang="zh-CN" sz="2800" b="1" dirty="0">
                <a:solidFill>
                  <a:schemeClr val="tx2"/>
                </a:solidFill>
                <a:latin typeface="Times New Roman" pitchFamily="18" charset="0"/>
                <a:ea typeface="宋体" pitchFamily="2" charset="-122"/>
                <a:cs typeface="Times New Roman" pitchFamily="18" charset="0"/>
                <a:sym typeface="Times New Roman" pitchFamily="18" charset="0"/>
              </a:rPr>
              <a:t>【</a:t>
            </a:r>
            <a:r>
              <a:rPr lang="zh-CN" altLang="en-US" sz="2800" b="1" dirty="0">
                <a:solidFill>
                  <a:schemeClr val="tx2"/>
                </a:solidFill>
                <a:latin typeface="Times New Roman" pitchFamily="18" charset="0"/>
                <a:ea typeface="宋体" pitchFamily="2" charset="-122"/>
                <a:cs typeface="Times New Roman" pitchFamily="18" charset="0"/>
                <a:sym typeface="Times New Roman" pitchFamily="18" charset="0"/>
              </a:rPr>
              <a:t>临床意义</a:t>
            </a:r>
            <a:r>
              <a:rPr lang="en-US" altLang="zh-CN" sz="2800" b="1" dirty="0">
                <a:solidFill>
                  <a:schemeClr val="tx2"/>
                </a:solidFill>
                <a:latin typeface="Times New Roman" pitchFamily="18" charset="0"/>
                <a:ea typeface="宋体" pitchFamily="2" charset="-122"/>
                <a:cs typeface="Times New Roman" pitchFamily="18" charset="0"/>
                <a:sym typeface="Times New Roman" pitchFamily="18" charset="0"/>
              </a:rPr>
              <a:t>】</a:t>
            </a:r>
          </a:p>
        </p:txBody>
      </p:sp>
      <p:graphicFrame>
        <p:nvGraphicFramePr>
          <p:cNvPr id="6" name="表格 5"/>
          <p:cNvGraphicFramePr>
            <a:graphicFrameLocks noGrp="1"/>
          </p:cNvGraphicFramePr>
          <p:nvPr>
            <p:extLst>
              <p:ext uri="{D42A27DB-BD31-4B8C-83A1-F6EECF244321}">
                <p14:modId xmlns:p14="http://schemas.microsoft.com/office/powerpoint/2010/main" val="3625076323"/>
              </p:ext>
            </p:extLst>
          </p:nvPr>
        </p:nvGraphicFramePr>
        <p:xfrm>
          <a:off x="1230989" y="1787525"/>
          <a:ext cx="8501135" cy="4271406"/>
        </p:xfrm>
        <a:graphic>
          <a:graphicData uri="http://schemas.openxmlformats.org/drawingml/2006/table">
            <a:tbl>
              <a:tblPr/>
              <a:tblGrid>
                <a:gridCol w="1000130"/>
                <a:gridCol w="714380"/>
                <a:gridCol w="857256"/>
                <a:gridCol w="1071570"/>
                <a:gridCol w="714380"/>
                <a:gridCol w="857256"/>
                <a:gridCol w="3286163"/>
              </a:tblGrid>
              <a:tr h="280276">
                <a:tc>
                  <a:txBody>
                    <a:bodyPr/>
                    <a:lstStyle/>
                    <a:p>
                      <a:pPr algn="ctr">
                        <a:spcAft>
                          <a:spcPts val="0"/>
                        </a:spcAft>
                      </a:pPr>
                      <a:r>
                        <a:rPr lang="zh-CN" sz="1600" b="1" kern="100" dirty="0">
                          <a:solidFill>
                            <a:srgbClr val="FFFFFF"/>
                          </a:solidFill>
                          <a:latin typeface="Calibri"/>
                          <a:ea typeface="宋体"/>
                          <a:cs typeface="Times New Roman"/>
                        </a:rPr>
                        <a:t>感染模式</a:t>
                      </a:r>
                      <a:endParaRPr lang="zh-CN" sz="1600" kern="100" dirty="0">
                        <a:latin typeface="Calibri"/>
                        <a:ea typeface="宋体"/>
                        <a:cs typeface="Times New Roman"/>
                      </a:endParaRPr>
                    </a:p>
                  </a:txBody>
                  <a:tcPr marL="60059" marR="60059" marT="0" marB="0" anchor="ctr">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algn="ctr">
                        <a:spcAft>
                          <a:spcPts val="0"/>
                        </a:spcAft>
                      </a:pPr>
                      <a:r>
                        <a:rPr lang="en-US" sz="1600" b="1" kern="100">
                          <a:solidFill>
                            <a:srgbClr val="FFFFFF"/>
                          </a:solidFill>
                          <a:latin typeface="Calibri"/>
                          <a:ea typeface="宋体"/>
                          <a:cs typeface="Times New Roman"/>
                        </a:rPr>
                        <a:t>HBsAg</a:t>
                      </a:r>
                      <a:endParaRPr lang="zh-CN" sz="1600" kern="100">
                        <a:latin typeface="Calibri"/>
                        <a:ea typeface="宋体"/>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algn="ctr">
                        <a:spcAft>
                          <a:spcPts val="0"/>
                        </a:spcAft>
                      </a:pPr>
                      <a:r>
                        <a:rPr lang="en-US" sz="1600" b="1" kern="100">
                          <a:solidFill>
                            <a:srgbClr val="FFFFFF"/>
                          </a:solidFill>
                          <a:latin typeface="Calibri"/>
                          <a:ea typeface="宋体"/>
                          <a:cs typeface="Times New Roman"/>
                        </a:rPr>
                        <a:t>HBeAg</a:t>
                      </a:r>
                      <a:endParaRPr lang="zh-CN" sz="1600" kern="100">
                        <a:latin typeface="Calibri"/>
                        <a:ea typeface="宋体"/>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algn="ctr">
                        <a:spcAft>
                          <a:spcPts val="0"/>
                        </a:spcAft>
                      </a:pPr>
                      <a:r>
                        <a:rPr lang="zh-CN" sz="1600" b="1" kern="100">
                          <a:solidFill>
                            <a:srgbClr val="FFFFFF"/>
                          </a:solidFill>
                          <a:latin typeface="Calibri"/>
                          <a:ea typeface="宋体"/>
                          <a:cs typeface="Times New Roman"/>
                        </a:rPr>
                        <a:t>抗</a:t>
                      </a:r>
                      <a:r>
                        <a:rPr lang="en-US" sz="1600" b="1" kern="100">
                          <a:solidFill>
                            <a:srgbClr val="FFFFFF"/>
                          </a:solidFill>
                          <a:latin typeface="Calibri"/>
                          <a:ea typeface="宋体"/>
                          <a:cs typeface="Times New Roman"/>
                        </a:rPr>
                        <a:t>-HBc</a:t>
                      </a:r>
                      <a:endParaRPr lang="zh-CN" sz="1600" kern="100">
                        <a:latin typeface="Calibri"/>
                        <a:ea typeface="宋体"/>
                        <a:cs typeface="Times New Roman"/>
                      </a:endParaRPr>
                    </a:p>
                    <a:p>
                      <a:pPr algn="ctr">
                        <a:spcAft>
                          <a:spcPts val="0"/>
                        </a:spcAft>
                      </a:pPr>
                      <a:r>
                        <a:rPr lang="en-US" sz="1600" b="1" kern="100">
                          <a:solidFill>
                            <a:srgbClr val="FFFFFF"/>
                          </a:solidFill>
                          <a:latin typeface="Calibri"/>
                          <a:ea typeface="宋体"/>
                          <a:cs typeface="Times New Roman"/>
                        </a:rPr>
                        <a:t>IgM  IgG</a:t>
                      </a:r>
                      <a:endParaRPr lang="zh-CN" sz="1600" kern="100">
                        <a:latin typeface="Calibri"/>
                        <a:ea typeface="宋体"/>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algn="ctr">
                        <a:spcAft>
                          <a:spcPts val="0"/>
                        </a:spcAft>
                      </a:pPr>
                      <a:r>
                        <a:rPr lang="zh-CN" sz="1600" b="1" kern="100">
                          <a:solidFill>
                            <a:srgbClr val="FFFFFF"/>
                          </a:solidFill>
                          <a:latin typeface="Calibri"/>
                          <a:ea typeface="宋体"/>
                          <a:cs typeface="Times New Roman"/>
                        </a:rPr>
                        <a:t>抗</a:t>
                      </a:r>
                      <a:r>
                        <a:rPr lang="en-US" sz="1600" b="1" kern="100">
                          <a:solidFill>
                            <a:srgbClr val="FFFFFF"/>
                          </a:solidFill>
                          <a:latin typeface="Calibri"/>
                          <a:ea typeface="宋体"/>
                          <a:cs typeface="Times New Roman"/>
                        </a:rPr>
                        <a:t>HBe</a:t>
                      </a:r>
                      <a:endParaRPr lang="zh-CN" sz="1600" kern="100">
                        <a:latin typeface="Calibri"/>
                        <a:ea typeface="宋体"/>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algn="ctr">
                        <a:spcAft>
                          <a:spcPts val="0"/>
                        </a:spcAft>
                      </a:pPr>
                      <a:r>
                        <a:rPr lang="zh-CN" sz="1600" b="1" kern="100" dirty="0">
                          <a:solidFill>
                            <a:srgbClr val="FFFFFF"/>
                          </a:solidFill>
                          <a:latin typeface="Calibri"/>
                          <a:ea typeface="宋体"/>
                          <a:cs typeface="Times New Roman"/>
                        </a:rPr>
                        <a:t>抗</a:t>
                      </a:r>
                      <a:r>
                        <a:rPr lang="en-US" sz="1600" b="1" kern="100" dirty="0">
                          <a:solidFill>
                            <a:srgbClr val="FFFFFF"/>
                          </a:solidFill>
                          <a:latin typeface="Calibri"/>
                          <a:ea typeface="宋体"/>
                          <a:cs typeface="Times New Roman"/>
                        </a:rPr>
                        <a:t>HBs</a:t>
                      </a:r>
                      <a:endParaRPr lang="zh-CN" sz="1600" kern="100" dirty="0">
                        <a:latin typeface="Calibri"/>
                        <a:ea typeface="宋体"/>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c>
                  <a:txBody>
                    <a:bodyPr/>
                    <a:lstStyle/>
                    <a:p>
                      <a:pPr algn="ctr">
                        <a:spcAft>
                          <a:spcPts val="0"/>
                        </a:spcAft>
                      </a:pPr>
                      <a:r>
                        <a:rPr lang="zh-CN" sz="1600" b="1" kern="100">
                          <a:solidFill>
                            <a:srgbClr val="FFFFFF"/>
                          </a:solidFill>
                          <a:latin typeface="Calibri"/>
                          <a:ea typeface="宋体"/>
                          <a:cs typeface="Times New Roman"/>
                        </a:rPr>
                        <a:t>临床意义</a:t>
                      </a:r>
                      <a:endParaRPr lang="zh-CN" sz="1600" kern="100">
                        <a:latin typeface="Calibri"/>
                        <a:ea typeface="宋体"/>
                        <a:cs typeface="Times New Roman"/>
                      </a:endParaRPr>
                    </a:p>
                  </a:txBody>
                  <a:tcPr marL="60059" marR="60059" marT="0" marB="0" anchor="ctr">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4F81BD"/>
                    </a:solidFill>
                  </a:tcPr>
                </a:tc>
              </a:tr>
              <a:tr h="420414">
                <a:tc>
                  <a:txBody>
                    <a:bodyPr/>
                    <a:lstStyle/>
                    <a:p>
                      <a:pPr algn="ctr">
                        <a:spcAft>
                          <a:spcPts val="0"/>
                        </a:spcAft>
                      </a:pPr>
                      <a:r>
                        <a:rPr lang="en-US" sz="1600" b="1" kern="100">
                          <a:latin typeface="Calibri"/>
                          <a:ea typeface="宋体"/>
                          <a:cs typeface="Times New Roman"/>
                        </a:rPr>
                        <a:t>1</a:t>
                      </a:r>
                      <a:endParaRPr lang="zh-CN" sz="1600" kern="100">
                        <a:latin typeface="Calibri"/>
                        <a:ea typeface="宋体"/>
                        <a:cs typeface="Times New Roman"/>
                      </a:endParaRPr>
                    </a:p>
                  </a:txBody>
                  <a:tcPr marL="60059" marR="60059" marT="0" marB="0" anchor="ctr">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2000" kern="100" dirty="0">
                          <a:latin typeface="华文细黑" pitchFamily="2" charset="-122"/>
                          <a:ea typeface="华文细黑" pitchFamily="2" charset="-122"/>
                          <a:cs typeface="Times New Roman"/>
                        </a:rPr>
                        <a:t>+</a:t>
                      </a:r>
                      <a:endParaRPr lang="zh-CN" sz="20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2000" kern="100" dirty="0">
                          <a:latin typeface="华文细黑" pitchFamily="2" charset="-122"/>
                          <a:ea typeface="华文细黑" pitchFamily="2" charset="-122"/>
                          <a:cs typeface="Times New Roman"/>
                        </a:rPr>
                        <a:t>-</a:t>
                      </a:r>
                      <a:endParaRPr lang="zh-CN" sz="20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2000" kern="100" dirty="0">
                          <a:latin typeface="华文细黑" pitchFamily="2" charset="-122"/>
                          <a:ea typeface="华文细黑" pitchFamily="2" charset="-122"/>
                          <a:cs typeface="Times New Roman"/>
                        </a:rPr>
                        <a:t>-     -</a:t>
                      </a:r>
                      <a:endParaRPr lang="zh-CN" sz="20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2000" kern="100" dirty="0">
                          <a:latin typeface="华文细黑" pitchFamily="2" charset="-122"/>
                          <a:ea typeface="华文细黑" pitchFamily="2" charset="-122"/>
                          <a:cs typeface="Times New Roman"/>
                        </a:rPr>
                        <a:t>-</a:t>
                      </a:r>
                      <a:endParaRPr lang="zh-CN" sz="20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2000" kern="100" dirty="0">
                          <a:latin typeface="华文细黑" pitchFamily="2" charset="-122"/>
                          <a:ea typeface="华文细黑" pitchFamily="2" charset="-122"/>
                          <a:cs typeface="Times New Roman"/>
                        </a:rPr>
                        <a:t>-</a:t>
                      </a:r>
                      <a:endParaRPr lang="zh-CN" sz="20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l">
                        <a:spcAft>
                          <a:spcPts val="0"/>
                        </a:spcAft>
                      </a:pPr>
                      <a:r>
                        <a:rPr lang="zh-CN" sz="1600" kern="100" dirty="0">
                          <a:latin typeface="Calibri"/>
                          <a:ea typeface="宋体"/>
                          <a:cs typeface="Times New Roman"/>
                        </a:rPr>
                        <a:t>急性乙肝潜伏期后期、携带者</a:t>
                      </a:r>
                    </a:p>
                  </a:txBody>
                  <a:tcPr marL="60059" marR="60059" marT="0" marB="0" anchor="ctr">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80276">
                <a:tc>
                  <a:txBody>
                    <a:bodyPr/>
                    <a:lstStyle/>
                    <a:p>
                      <a:pPr algn="ctr">
                        <a:spcAft>
                          <a:spcPts val="0"/>
                        </a:spcAft>
                      </a:pPr>
                      <a:r>
                        <a:rPr lang="en-US" sz="1600" b="1" kern="100">
                          <a:latin typeface="Calibri"/>
                          <a:ea typeface="宋体"/>
                          <a:cs typeface="Times New Roman"/>
                        </a:rPr>
                        <a:t>2</a:t>
                      </a:r>
                      <a:endParaRPr lang="zh-CN" sz="1600" kern="100">
                        <a:latin typeface="Calibri"/>
                        <a:ea typeface="宋体"/>
                        <a:cs typeface="Times New Roman"/>
                      </a:endParaRPr>
                    </a:p>
                  </a:txBody>
                  <a:tcPr marL="60059" marR="60059" marT="0" marB="0" anchor="ctr">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dirty="0">
                          <a:latin typeface="华文细黑" pitchFamily="2" charset="-122"/>
                          <a:ea typeface="华文细黑" pitchFamily="2" charset="-122"/>
                          <a:cs typeface="Times New Roman"/>
                        </a:rPr>
                        <a:t>+</a:t>
                      </a:r>
                      <a:endParaRPr lang="zh-CN" sz="16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dirty="0">
                          <a:latin typeface="华文细黑" pitchFamily="2" charset="-122"/>
                          <a:ea typeface="华文细黑" pitchFamily="2" charset="-122"/>
                          <a:cs typeface="Times New Roman"/>
                        </a:rPr>
                        <a:t>+</a:t>
                      </a:r>
                      <a:endParaRPr lang="zh-CN" sz="16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dirty="0">
                          <a:latin typeface="华文细黑" pitchFamily="2" charset="-122"/>
                          <a:ea typeface="华文细黑" pitchFamily="2" charset="-122"/>
                          <a:cs typeface="Times New Roman"/>
                        </a:rPr>
                        <a:t>-     -</a:t>
                      </a:r>
                      <a:endParaRPr lang="zh-CN" sz="16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dirty="0">
                          <a:latin typeface="华文细黑" pitchFamily="2" charset="-122"/>
                          <a:ea typeface="华文细黑" pitchFamily="2" charset="-122"/>
                          <a:cs typeface="Times New Roman"/>
                        </a:rPr>
                        <a:t>-</a:t>
                      </a:r>
                      <a:endParaRPr lang="zh-CN" sz="16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l">
                        <a:spcAft>
                          <a:spcPts val="0"/>
                        </a:spcAft>
                      </a:pPr>
                      <a:r>
                        <a:rPr lang="zh-CN" sz="1600" kern="100" dirty="0">
                          <a:latin typeface="Calibri"/>
                          <a:ea typeface="宋体"/>
                          <a:cs typeface="Times New Roman"/>
                        </a:rPr>
                        <a:t>急性乙肝早期或潜伏期</a:t>
                      </a:r>
                    </a:p>
                  </a:txBody>
                  <a:tcPr marL="60059" marR="60059" marT="0" marB="0" anchor="ctr">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80276">
                <a:tc>
                  <a:txBody>
                    <a:bodyPr/>
                    <a:lstStyle/>
                    <a:p>
                      <a:pPr algn="ctr">
                        <a:spcAft>
                          <a:spcPts val="0"/>
                        </a:spcAft>
                      </a:pPr>
                      <a:r>
                        <a:rPr lang="en-US" sz="1600" b="1" kern="100">
                          <a:latin typeface="Calibri"/>
                          <a:ea typeface="宋体"/>
                          <a:cs typeface="Times New Roman"/>
                        </a:rPr>
                        <a:t>3</a:t>
                      </a:r>
                      <a:endParaRPr lang="zh-CN" sz="1600" kern="100">
                        <a:latin typeface="Calibri"/>
                        <a:ea typeface="宋体"/>
                        <a:cs typeface="Times New Roman"/>
                      </a:endParaRPr>
                    </a:p>
                  </a:txBody>
                  <a:tcPr marL="60059" marR="60059" marT="0" marB="0" anchor="ctr">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dirty="0">
                          <a:latin typeface="华文细黑" pitchFamily="2" charset="-122"/>
                          <a:ea typeface="华文细黑" pitchFamily="2" charset="-122"/>
                          <a:cs typeface="Times New Roman"/>
                        </a:rPr>
                        <a:t>+</a:t>
                      </a:r>
                      <a:endParaRPr lang="zh-CN" sz="16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    -</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dirty="0">
                          <a:latin typeface="华文细黑" pitchFamily="2" charset="-122"/>
                          <a:ea typeface="华文细黑" pitchFamily="2" charset="-122"/>
                          <a:cs typeface="Times New Roman"/>
                        </a:rPr>
                        <a:t>-</a:t>
                      </a:r>
                      <a:endParaRPr lang="zh-CN" sz="16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l">
                        <a:spcAft>
                          <a:spcPts val="0"/>
                        </a:spcAft>
                      </a:pPr>
                      <a:r>
                        <a:rPr lang="zh-CN" sz="1600" kern="100" dirty="0">
                          <a:latin typeface="Calibri"/>
                          <a:ea typeface="宋体"/>
                          <a:cs typeface="Times New Roman"/>
                        </a:rPr>
                        <a:t>急性乙肝早期</a:t>
                      </a:r>
                    </a:p>
                  </a:txBody>
                  <a:tcPr marL="60059" marR="60059" marT="0" marB="0" anchor="ctr">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80276">
                <a:tc>
                  <a:txBody>
                    <a:bodyPr/>
                    <a:lstStyle/>
                    <a:p>
                      <a:pPr algn="ctr">
                        <a:spcAft>
                          <a:spcPts val="0"/>
                        </a:spcAft>
                      </a:pPr>
                      <a:r>
                        <a:rPr lang="en-US" sz="1600" b="1" kern="100">
                          <a:latin typeface="Calibri"/>
                          <a:ea typeface="宋体"/>
                          <a:cs typeface="Times New Roman"/>
                        </a:rPr>
                        <a:t>4</a:t>
                      </a:r>
                      <a:endParaRPr lang="zh-CN" sz="1600" kern="100">
                        <a:latin typeface="Calibri"/>
                        <a:ea typeface="宋体"/>
                        <a:cs typeface="Times New Roman"/>
                      </a:endParaRPr>
                    </a:p>
                  </a:txBody>
                  <a:tcPr marL="60059" marR="60059" marT="0" marB="0" anchor="ctr">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dirty="0">
                          <a:latin typeface="华文细黑" pitchFamily="2" charset="-122"/>
                          <a:ea typeface="华文细黑" pitchFamily="2" charset="-122"/>
                          <a:cs typeface="Times New Roman"/>
                        </a:rPr>
                        <a:t>±</a:t>
                      </a:r>
                      <a:endParaRPr lang="zh-CN" sz="16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    +</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dirty="0">
                          <a:latin typeface="华文细黑" pitchFamily="2" charset="-122"/>
                          <a:ea typeface="华文细黑" pitchFamily="2" charset="-122"/>
                          <a:cs typeface="Times New Roman"/>
                        </a:rPr>
                        <a:t>-</a:t>
                      </a:r>
                      <a:endParaRPr lang="zh-CN" sz="16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l">
                        <a:spcAft>
                          <a:spcPts val="0"/>
                        </a:spcAft>
                      </a:pPr>
                      <a:r>
                        <a:rPr lang="zh-CN" sz="1600" kern="100" dirty="0">
                          <a:latin typeface="Calibri"/>
                          <a:ea typeface="宋体"/>
                          <a:cs typeface="Times New Roman"/>
                        </a:rPr>
                        <a:t>急性乙肝后期</a:t>
                      </a:r>
                    </a:p>
                  </a:txBody>
                  <a:tcPr marL="60059" marR="60059" marT="0" marB="0" anchor="ctr">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420414">
                <a:tc>
                  <a:txBody>
                    <a:bodyPr/>
                    <a:lstStyle/>
                    <a:p>
                      <a:pPr algn="ctr">
                        <a:spcAft>
                          <a:spcPts val="0"/>
                        </a:spcAft>
                      </a:pPr>
                      <a:r>
                        <a:rPr lang="en-US" sz="1600" b="1" kern="100">
                          <a:latin typeface="Calibri"/>
                          <a:ea typeface="宋体"/>
                          <a:cs typeface="Times New Roman"/>
                        </a:rPr>
                        <a:t>5</a:t>
                      </a:r>
                      <a:endParaRPr lang="zh-CN" sz="1600" kern="100">
                        <a:latin typeface="Calibri"/>
                        <a:ea typeface="宋体"/>
                        <a:cs typeface="Times New Roman"/>
                      </a:endParaRPr>
                    </a:p>
                  </a:txBody>
                  <a:tcPr marL="60059" marR="60059" marT="0" marB="0" anchor="ctr">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dirty="0">
                          <a:latin typeface="华文细黑" pitchFamily="2" charset="-122"/>
                          <a:ea typeface="华文细黑" pitchFamily="2" charset="-122"/>
                          <a:cs typeface="Times New Roman"/>
                        </a:rPr>
                        <a:t>±     -</a:t>
                      </a:r>
                      <a:endParaRPr lang="zh-CN" sz="16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dirty="0">
                          <a:latin typeface="华文细黑" pitchFamily="2" charset="-122"/>
                          <a:ea typeface="华文细黑" pitchFamily="2" charset="-122"/>
                          <a:cs typeface="Times New Roman"/>
                        </a:rPr>
                        <a:t>-</a:t>
                      </a:r>
                      <a:endParaRPr lang="zh-CN" sz="16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l">
                        <a:spcAft>
                          <a:spcPts val="0"/>
                        </a:spcAft>
                      </a:pPr>
                      <a:r>
                        <a:rPr lang="zh-CN" sz="1600" kern="100" dirty="0">
                          <a:latin typeface="Calibri"/>
                          <a:ea typeface="宋体"/>
                          <a:cs typeface="Times New Roman"/>
                        </a:rPr>
                        <a:t>急性或慢性乙肝，有</a:t>
                      </a:r>
                      <a:r>
                        <a:rPr lang="en-US" sz="1600" kern="100" dirty="0">
                          <a:latin typeface="Calibri"/>
                          <a:ea typeface="宋体"/>
                          <a:cs typeface="Times New Roman"/>
                        </a:rPr>
                        <a:t>HBV</a:t>
                      </a:r>
                      <a:r>
                        <a:rPr lang="zh-CN" sz="1600" kern="100" dirty="0">
                          <a:latin typeface="Calibri"/>
                          <a:ea typeface="宋体"/>
                          <a:cs typeface="Times New Roman"/>
                        </a:rPr>
                        <a:t>复制</a:t>
                      </a:r>
                    </a:p>
                  </a:txBody>
                  <a:tcPr marL="60059" marR="60059" marT="0" marB="0" anchor="ctr">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80276">
                <a:tc>
                  <a:txBody>
                    <a:bodyPr/>
                    <a:lstStyle/>
                    <a:p>
                      <a:pPr algn="ctr">
                        <a:spcAft>
                          <a:spcPts val="0"/>
                        </a:spcAft>
                      </a:pPr>
                      <a:r>
                        <a:rPr lang="en-US" sz="1600" b="1" kern="100">
                          <a:latin typeface="Calibri"/>
                          <a:ea typeface="宋体"/>
                          <a:cs typeface="Times New Roman"/>
                        </a:rPr>
                        <a:t>6</a:t>
                      </a:r>
                      <a:endParaRPr lang="zh-CN" sz="1600" kern="100">
                        <a:latin typeface="Calibri"/>
                        <a:ea typeface="宋体"/>
                        <a:cs typeface="Times New Roman"/>
                      </a:endParaRPr>
                    </a:p>
                  </a:txBody>
                  <a:tcPr marL="60059" marR="60059" marT="0" marB="0" anchor="ctr">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dirty="0">
                          <a:latin typeface="华文细黑" pitchFamily="2" charset="-122"/>
                          <a:ea typeface="华文细黑" pitchFamily="2" charset="-122"/>
                          <a:cs typeface="Times New Roman"/>
                        </a:rPr>
                        <a:t>±    ±</a:t>
                      </a:r>
                      <a:endParaRPr lang="zh-CN" sz="16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dirty="0">
                          <a:latin typeface="华文细黑" pitchFamily="2" charset="-122"/>
                          <a:ea typeface="华文细黑" pitchFamily="2" charset="-122"/>
                          <a:cs typeface="Times New Roman"/>
                        </a:rPr>
                        <a:t>+</a:t>
                      </a:r>
                      <a:endParaRPr lang="zh-CN" sz="16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dirty="0">
                          <a:latin typeface="华文细黑" pitchFamily="2" charset="-122"/>
                          <a:ea typeface="华文细黑" pitchFamily="2" charset="-122"/>
                          <a:cs typeface="Times New Roman"/>
                        </a:rPr>
                        <a:t>-</a:t>
                      </a:r>
                      <a:endParaRPr lang="zh-CN" sz="16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l">
                        <a:spcAft>
                          <a:spcPts val="0"/>
                        </a:spcAft>
                      </a:pPr>
                      <a:r>
                        <a:rPr lang="zh-CN" sz="1600" kern="100" dirty="0">
                          <a:latin typeface="Calibri"/>
                          <a:ea typeface="宋体"/>
                          <a:cs typeface="Times New Roman"/>
                        </a:rPr>
                        <a:t>急性或慢性乙肝</a:t>
                      </a:r>
                    </a:p>
                  </a:txBody>
                  <a:tcPr marL="60059" marR="60059" marT="0" marB="0" anchor="ctr">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560552">
                <a:tc>
                  <a:txBody>
                    <a:bodyPr/>
                    <a:lstStyle/>
                    <a:p>
                      <a:pPr algn="ctr">
                        <a:spcAft>
                          <a:spcPts val="0"/>
                        </a:spcAft>
                      </a:pPr>
                      <a:r>
                        <a:rPr lang="en-US" sz="1600" b="1" kern="100">
                          <a:latin typeface="Calibri"/>
                          <a:ea typeface="宋体"/>
                          <a:cs typeface="Times New Roman"/>
                        </a:rPr>
                        <a:t>7</a:t>
                      </a:r>
                      <a:endParaRPr lang="zh-CN" sz="1600" kern="100">
                        <a:latin typeface="Calibri"/>
                        <a:ea typeface="宋体"/>
                        <a:cs typeface="Times New Roman"/>
                      </a:endParaRPr>
                    </a:p>
                  </a:txBody>
                  <a:tcPr marL="60059" marR="60059" marT="0" marB="0" anchor="ctr">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    +</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dirty="0">
                          <a:latin typeface="华文细黑" pitchFamily="2" charset="-122"/>
                          <a:ea typeface="华文细黑" pitchFamily="2" charset="-122"/>
                          <a:cs typeface="Times New Roman"/>
                        </a:rPr>
                        <a:t>+</a:t>
                      </a:r>
                      <a:endParaRPr lang="zh-CN" sz="16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dirty="0">
                          <a:latin typeface="华文细黑" pitchFamily="2" charset="-122"/>
                          <a:ea typeface="华文细黑" pitchFamily="2" charset="-122"/>
                          <a:cs typeface="Times New Roman"/>
                        </a:rPr>
                        <a:t>-</a:t>
                      </a:r>
                      <a:endParaRPr lang="zh-CN" sz="16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l">
                        <a:spcAft>
                          <a:spcPts val="0"/>
                        </a:spcAft>
                      </a:pPr>
                      <a:r>
                        <a:rPr lang="zh-CN" sz="1600" kern="100" dirty="0">
                          <a:latin typeface="Calibri"/>
                          <a:ea typeface="宋体"/>
                          <a:cs typeface="Times New Roman"/>
                        </a:rPr>
                        <a:t>急性期或无症状携带者、</a:t>
                      </a:r>
                      <a:r>
                        <a:rPr lang="en-US" sz="1600" kern="100" dirty="0" err="1">
                          <a:latin typeface="Calibri"/>
                          <a:ea typeface="宋体"/>
                          <a:cs typeface="Times New Roman"/>
                        </a:rPr>
                        <a:t>HbeAg</a:t>
                      </a:r>
                      <a:r>
                        <a:rPr lang="zh-CN" sz="1600" kern="100" dirty="0">
                          <a:latin typeface="Calibri"/>
                          <a:ea typeface="宋体"/>
                          <a:cs typeface="Times New Roman"/>
                        </a:rPr>
                        <a:t>阴性慢性乙肝</a:t>
                      </a:r>
                    </a:p>
                  </a:txBody>
                  <a:tcPr marL="60059" marR="60059" marT="0" marB="0" anchor="ctr">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420414">
                <a:tc>
                  <a:txBody>
                    <a:bodyPr/>
                    <a:lstStyle/>
                    <a:p>
                      <a:pPr algn="ctr">
                        <a:spcAft>
                          <a:spcPts val="0"/>
                        </a:spcAft>
                      </a:pPr>
                      <a:r>
                        <a:rPr lang="en-US" sz="1600" b="1" kern="100">
                          <a:latin typeface="Calibri"/>
                          <a:ea typeface="宋体"/>
                          <a:cs typeface="Times New Roman"/>
                        </a:rPr>
                        <a:t>8</a:t>
                      </a:r>
                      <a:endParaRPr lang="zh-CN" sz="1600" kern="100">
                        <a:latin typeface="Calibri"/>
                        <a:ea typeface="宋体"/>
                        <a:cs typeface="Times New Roman"/>
                      </a:endParaRPr>
                    </a:p>
                  </a:txBody>
                  <a:tcPr marL="60059" marR="60059" marT="0" marB="0" anchor="ctr">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      -</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dirty="0">
                          <a:latin typeface="华文细黑" pitchFamily="2" charset="-122"/>
                          <a:ea typeface="华文细黑" pitchFamily="2" charset="-122"/>
                          <a:cs typeface="Times New Roman"/>
                        </a:rPr>
                        <a:t>-</a:t>
                      </a:r>
                      <a:endParaRPr lang="zh-CN" sz="16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l">
                        <a:spcAft>
                          <a:spcPts val="0"/>
                        </a:spcAft>
                      </a:pPr>
                      <a:r>
                        <a:rPr lang="zh-CN" sz="1600" kern="100" dirty="0">
                          <a:latin typeface="Calibri"/>
                          <a:ea typeface="宋体"/>
                          <a:cs typeface="Times New Roman"/>
                        </a:rPr>
                        <a:t>慢性乙肝、无或低度</a:t>
                      </a:r>
                      <a:r>
                        <a:rPr lang="en-US" sz="1600" kern="100" dirty="0">
                          <a:latin typeface="Calibri"/>
                          <a:ea typeface="宋体"/>
                          <a:cs typeface="Times New Roman"/>
                        </a:rPr>
                        <a:t>HBV</a:t>
                      </a:r>
                      <a:r>
                        <a:rPr lang="zh-CN" sz="1600" kern="100" dirty="0">
                          <a:latin typeface="Calibri"/>
                          <a:ea typeface="宋体"/>
                          <a:cs typeface="Times New Roman"/>
                        </a:rPr>
                        <a:t>复制</a:t>
                      </a:r>
                    </a:p>
                  </a:txBody>
                  <a:tcPr marL="60059" marR="60059" marT="0" marB="0" anchor="ctr">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560552">
                <a:tc>
                  <a:txBody>
                    <a:bodyPr/>
                    <a:lstStyle/>
                    <a:p>
                      <a:pPr algn="ctr">
                        <a:spcAft>
                          <a:spcPts val="0"/>
                        </a:spcAft>
                      </a:pPr>
                      <a:r>
                        <a:rPr lang="en-US" sz="1600" b="1" kern="100">
                          <a:latin typeface="Calibri"/>
                          <a:ea typeface="宋体"/>
                          <a:cs typeface="Times New Roman"/>
                        </a:rPr>
                        <a:t>9</a:t>
                      </a:r>
                      <a:endParaRPr lang="zh-CN" sz="1600" kern="100">
                        <a:latin typeface="Calibri"/>
                        <a:ea typeface="宋体"/>
                        <a:cs typeface="Times New Roman"/>
                      </a:endParaRPr>
                    </a:p>
                  </a:txBody>
                  <a:tcPr marL="60059" marR="60059" marT="0" marB="0" anchor="ctr">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     +</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dirty="0">
                          <a:latin typeface="华文细黑" pitchFamily="2" charset="-122"/>
                          <a:ea typeface="华文细黑" pitchFamily="2" charset="-122"/>
                          <a:cs typeface="Times New Roman"/>
                        </a:rPr>
                        <a:t>+</a:t>
                      </a:r>
                      <a:endParaRPr lang="zh-CN" sz="16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l">
                        <a:spcAft>
                          <a:spcPts val="0"/>
                        </a:spcAft>
                      </a:pPr>
                      <a:r>
                        <a:rPr lang="zh-CN" sz="1600" kern="100" dirty="0">
                          <a:latin typeface="Calibri"/>
                          <a:ea typeface="宋体"/>
                          <a:cs typeface="Times New Roman"/>
                        </a:rPr>
                        <a:t>乙肝恢复期、既往感染、隐匿性慢性乙肝</a:t>
                      </a:r>
                    </a:p>
                  </a:txBody>
                  <a:tcPr marL="60059" marR="60059" marT="0" marB="0" anchor="ctr">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r h="280276">
                <a:tc>
                  <a:txBody>
                    <a:bodyPr/>
                    <a:lstStyle/>
                    <a:p>
                      <a:pPr algn="ctr">
                        <a:spcAft>
                          <a:spcPts val="0"/>
                        </a:spcAft>
                      </a:pPr>
                      <a:r>
                        <a:rPr lang="en-US" sz="1600" b="1" kern="100">
                          <a:latin typeface="Calibri"/>
                          <a:ea typeface="宋体"/>
                          <a:cs typeface="Times New Roman"/>
                        </a:rPr>
                        <a:t>10</a:t>
                      </a:r>
                      <a:endParaRPr lang="zh-CN" sz="1600" kern="100">
                        <a:latin typeface="Calibri"/>
                        <a:ea typeface="宋体"/>
                        <a:cs typeface="Times New Roman"/>
                      </a:endParaRPr>
                    </a:p>
                  </a:txBody>
                  <a:tcPr marL="60059" marR="60059" marT="0" marB="0" anchor="ctr">
                    <a:lnL w="12700" cap="flat" cmpd="sng" algn="ctr">
                      <a:solidFill>
                        <a:srgbClr val="4F81BD"/>
                      </a:solidFill>
                      <a:prstDash val="solid"/>
                      <a:round/>
                      <a:headEnd type="none" w="med" len="med"/>
                      <a:tailEnd type="none" w="med" len="med"/>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      -</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a:latin typeface="华文细黑" pitchFamily="2" charset="-122"/>
                          <a:ea typeface="华文细黑" pitchFamily="2" charset="-122"/>
                          <a:cs typeface="Times New Roman"/>
                        </a:rPr>
                        <a:t>-</a:t>
                      </a:r>
                      <a:endParaRPr lang="zh-CN" sz="1600" kern="10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a:spcAft>
                          <a:spcPts val="0"/>
                        </a:spcAft>
                      </a:pPr>
                      <a:r>
                        <a:rPr lang="en-US" sz="1600" kern="100" dirty="0">
                          <a:latin typeface="华文细黑" pitchFamily="2" charset="-122"/>
                          <a:ea typeface="华文细黑" pitchFamily="2" charset="-122"/>
                          <a:cs typeface="Times New Roman"/>
                        </a:rPr>
                        <a:t>+</a:t>
                      </a:r>
                      <a:endParaRPr lang="zh-CN" sz="1600" kern="100" dirty="0">
                        <a:latin typeface="华文细黑" pitchFamily="2" charset="-122"/>
                        <a:ea typeface="华文细黑" pitchFamily="2" charset="-122"/>
                        <a:cs typeface="Times New Roman"/>
                      </a:endParaRPr>
                    </a:p>
                  </a:txBody>
                  <a:tcPr marL="60059" marR="60059"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l">
                        <a:spcAft>
                          <a:spcPts val="0"/>
                        </a:spcAft>
                      </a:pPr>
                      <a:r>
                        <a:rPr lang="zh-CN" sz="1600" kern="100" dirty="0">
                          <a:latin typeface="Calibri"/>
                          <a:ea typeface="宋体"/>
                          <a:cs typeface="Times New Roman"/>
                        </a:rPr>
                        <a:t>接种过乙肝疫苗</a:t>
                      </a:r>
                    </a:p>
                  </a:txBody>
                  <a:tcPr marL="60059" marR="60059" marT="0" marB="0" anchor="ctr">
                    <a:lnL>
                      <a:noFill/>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299871245"/>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第八节  临床免疫学检查</a:t>
            </a:r>
          </a:p>
        </p:txBody>
      </p:sp>
      <p:sp>
        <p:nvSpPr>
          <p:cNvPr id="3" name="内容占位符 2"/>
          <p:cNvSpPr>
            <a:spLocks noGrp="1"/>
          </p:cNvSpPr>
          <p:nvPr>
            <p:ph idx="1"/>
          </p:nvPr>
        </p:nvSpPr>
        <p:spPr/>
        <p:txBody>
          <a:bodyPr/>
          <a:lstStyle/>
          <a:p>
            <a:pPr marL="0" indent="0">
              <a:spcBef>
                <a:spcPts val="600"/>
              </a:spcBef>
              <a:buNone/>
            </a:pPr>
            <a:r>
              <a:rPr lang="en-US" altLang="zh-CN" dirty="0" smtClean="0">
                <a:ea typeface="黑体" pitchFamily="2" charset="-122"/>
              </a:rPr>
              <a:t>3.</a:t>
            </a:r>
            <a:r>
              <a:rPr lang="zh-CN" altLang="en-US" dirty="0" smtClean="0">
                <a:ea typeface="黑体" pitchFamily="2" charset="-122"/>
              </a:rPr>
              <a:t>丙型肝炎病毒抗体检测</a:t>
            </a:r>
          </a:p>
          <a:p>
            <a:pPr lvl="1">
              <a:spcBef>
                <a:spcPts val="600"/>
              </a:spcBef>
              <a:buNone/>
            </a:pPr>
            <a:r>
              <a:rPr lang="zh-CN" altLang="en-US" dirty="0" smtClean="0"/>
              <a:t>【标本采集】</a:t>
            </a:r>
            <a:endParaRPr lang="en-US" altLang="zh-CN" dirty="0" smtClean="0"/>
          </a:p>
          <a:p>
            <a:pPr lvl="2">
              <a:spcBef>
                <a:spcPts val="600"/>
              </a:spcBef>
            </a:pPr>
            <a:r>
              <a:rPr lang="zh-CN" altLang="en-US" dirty="0" smtClean="0"/>
              <a:t>血清，空腹取血，严重溶血标本影响结果。</a:t>
            </a:r>
          </a:p>
          <a:p>
            <a:pPr lvl="1">
              <a:spcBef>
                <a:spcPts val="600"/>
              </a:spcBef>
              <a:buNone/>
            </a:pPr>
            <a:r>
              <a:rPr lang="zh-CN" altLang="en-US" dirty="0" smtClean="0"/>
              <a:t>【参考区间】</a:t>
            </a:r>
            <a:endParaRPr lang="en-US" altLang="zh-CN" dirty="0" smtClean="0"/>
          </a:p>
          <a:p>
            <a:pPr lvl="2">
              <a:spcBef>
                <a:spcPts val="600"/>
              </a:spcBef>
            </a:pPr>
            <a:r>
              <a:rPr lang="zh-CN" altLang="en-US" dirty="0" smtClean="0"/>
              <a:t>阴性</a:t>
            </a:r>
          </a:p>
          <a:p>
            <a:pPr lvl="1">
              <a:spcBef>
                <a:spcPts val="600"/>
              </a:spcBef>
              <a:buNone/>
            </a:pPr>
            <a:r>
              <a:rPr lang="zh-CN" altLang="en-US" dirty="0" smtClean="0"/>
              <a:t>【临床意义】 </a:t>
            </a:r>
            <a:endParaRPr lang="en-US" altLang="zh-CN" dirty="0" smtClean="0"/>
          </a:p>
          <a:p>
            <a:pPr lvl="2">
              <a:spcBef>
                <a:spcPts val="600"/>
              </a:spcBef>
            </a:pPr>
            <a:r>
              <a:rPr lang="zh-CN" altLang="en-US" dirty="0" smtClean="0"/>
              <a:t>献血员筛选；</a:t>
            </a:r>
            <a:endParaRPr lang="en-US" altLang="zh-CN" dirty="0" smtClean="0"/>
          </a:p>
          <a:p>
            <a:pPr lvl="2">
              <a:spcBef>
                <a:spcPts val="600"/>
              </a:spcBef>
            </a:pPr>
            <a:r>
              <a:rPr lang="zh-CN" altLang="en-US" dirty="0" smtClean="0"/>
              <a:t>作为慢性丙型肝炎、肝硬化诊断的重要指标；</a:t>
            </a:r>
            <a:endParaRPr lang="en-US" altLang="zh-CN" dirty="0" smtClean="0"/>
          </a:p>
          <a:p>
            <a:pPr lvl="2">
              <a:spcBef>
                <a:spcPts val="600"/>
              </a:spcBef>
            </a:pPr>
            <a:r>
              <a:rPr lang="zh-CN" altLang="en-US" dirty="0" smtClean="0"/>
              <a:t>丙型肝炎亚临床型或隐性感染者诊断。</a:t>
            </a:r>
          </a:p>
          <a:p>
            <a:pPr>
              <a:spcBef>
                <a:spcPts val="600"/>
              </a:spcBef>
            </a:pP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92312343"/>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第八节  临床免疫学检查</a:t>
            </a:r>
          </a:p>
        </p:txBody>
      </p:sp>
      <p:sp>
        <p:nvSpPr>
          <p:cNvPr id="3" name="内容占位符 2"/>
          <p:cNvSpPr>
            <a:spLocks noGrp="1"/>
          </p:cNvSpPr>
          <p:nvPr>
            <p:ph idx="1"/>
          </p:nvPr>
        </p:nvSpPr>
        <p:spPr/>
        <p:txBody>
          <a:bodyPr/>
          <a:lstStyle/>
          <a:p>
            <a:pPr lvl="0">
              <a:buNone/>
            </a:pPr>
            <a:r>
              <a:rPr lang="zh-CN" altLang="en-US" dirty="0" smtClean="0">
                <a:latin typeface="+mn-ea"/>
              </a:rPr>
              <a:t>（二）人获得性免疫缺陷病毒检查</a:t>
            </a:r>
          </a:p>
          <a:p>
            <a:pPr lvl="1">
              <a:buNone/>
            </a:pPr>
            <a:r>
              <a:rPr lang="zh-CN" altLang="en-US" dirty="0" smtClean="0">
                <a:latin typeface="+mn-ea"/>
              </a:rPr>
              <a:t>【标本采集】</a:t>
            </a:r>
          </a:p>
          <a:p>
            <a:pPr lvl="2"/>
            <a:r>
              <a:rPr lang="zh-CN" altLang="en-US" dirty="0" smtClean="0">
                <a:latin typeface="+mn-ea"/>
              </a:rPr>
              <a:t>血清，空腹取血</a:t>
            </a:r>
            <a:endParaRPr lang="en-US" altLang="zh-CN" dirty="0" smtClean="0">
              <a:latin typeface="+mn-ea"/>
            </a:endParaRPr>
          </a:p>
          <a:p>
            <a:pPr lvl="2"/>
            <a:r>
              <a:rPr lang="zh-CN" altLang="en-US" dirty="0" smtClean="0">
                <a:latin typeface="+mn-ea"/>
              </a:rPr>
              <a:t>标本应在采集后即时检测，否则应置-20℃冻存（不宜超过一周）</a:t>
            </a:r>
            <a:endParaRPr lang="en-US" altLang="zh-CN" dirty="0" smtClean="0">
              <a:latin typeface="+mn-ea"/>
            </a:endParaRPr>
          </a:p>
          <a:p>
            <a:pPr lvl="2"/>
            <a:r>
              <a:rPr lang="zh-CN" altLang="en-US" dirty="0" smtClean="0">
                <a:latin typeface="+mn-ea"/>
              </a:rPr>
              <a:t>4℃保存，超过48h会使一些弱阳性标本转为阴性</a:t>
            </a:r>
          </a:p>
          <a:p>
            <a:pPr lvl="1">
              <a:buNone/>
            </a:pPr>
            <a:r>
              <a:rPr lang="zh-CN" altLang="en-US" dirty="0" smtClean="0">
                <a:latin typeface="+mn-ea"/>
              </a:rPr>
              <a:t>【参考区间】  阴性</a:t>
            </a:r>
          </a:p>
          <a:p>
            <a:pPr lvl="1">
              <a:buNone/>
            </a:pPr>
            <a:r>
              <a:rPr lang="zh-CN" altLang="en-US" dirty="0" smtClean="0">
                <a:latin typeface="+mn-ea"/>
              </a:rPr>
              <a:t>【临床意义】  主要用于HIV感染的辅助诊断</a:t>
            </a:r>
            <a:endParaRPr lang="zh-CN" altLang="en-US" dirty="0">
              <a:latin typeface="+mn-ea"/>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913696191"/>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第八节  临床免疫学检查</a:t>
            </a:r>
          </a:p>
        </p:txBody>
      </p:sp>
      <p:sp>
        <p:nvSpPr>
          <p:cNvPr id="3" name="内容占位符 2"/>
          <p:cNvSpPr>
            <a:spLocks noGrp="1"/>
          </p:cNvSpPr>
          <p:nvPr>
            <p:ph idx="1"/>
          </p:nvPr>
        </p:nvSpPr>
        <p:spPr/>
        <p:txBody>
          <a:bodyPr/>
          <a:lstStyle/>
          <a:p>
            <a:pPr lvl="0">
              <a:buNone/>
            </a:pPr>
            <a:r>
              <a:rPr lang="zh-CN" altLang="en-US" dirty="0" smtClean="0">
                <a:latin typeface="+mn-ea"/>
              </a:rPr>
              <a:t>（三）梅毒血清学检查</a:t>
            </a:r>
          </a:p>
          <a:p>
            <a:pPr lvl="1"/>
            <a:r>
              <a:rPr lang="zh-CN" altLang="en-US" sz="3200" dirty="0">
                <a:solidFill>
                  <a:srgbClr val="FF0000"/>
                </a:solidFill>
                <a:latin typeface="+mn-ea"/>
                <a:ea typeface="+mn-ea"/>
              </a:rPr>
              <a:t>快速血浆反应素试验（RPR）</a:t>
            </a:r>
          </a:p>
          <a:p>
            <a:pPr lvl="1">
              <a:buNone/>
            </a:pPr>
            <a:r>
              <a:rPr lang="zh-CN" altLang="en-US" dirty="0" smtClean="0">
                <a:latin typeface="+mn-ea"/>
              </a:rPr>
              <a:t>【标本采集】</a:t>
            </a:r>
            <a:endParaRPr lang="en-US" altLang="zh-CN" dirty="0" smtClean="0">
              <a:latin typeface="+mn-ea"/>
            </a:endParaRPr>
          </a:p>
          <a:p>
            <a:pPr lvl="2"/>
            <a:r>
              <a:rPr lang="zh-CN" altLang="en-US" dirty="0" smtClean="0">
                <a:latin typeface="+mn-ea"/>
              </a:rPr>
              <a:t>血清，空腹取血</a:t>
            </a:r>
            <a:endParaRPr lang="en-US" altLang="zh-CN" dirty="0" smtClean="0">
              <a:latin typeface="+mn-ea"/>
            </a:endParaRPr>
          </a:p>
          <a:p>
            <a:pPr lvl="2"/>
            <a:r>
              <a:rPr lang="zh-CN" altLang="en-US" dirty="0" smtClean="0">
                <a:latin typeface="+mn-ea"/>
              </a:rPr>
              <a:t>溶血、脂血标本影响结果</a:t>
            </a:r>
          </a:p>
          <a:p>
            <a:pPr lvl="1">
              <a:buNone/>
            </a:pPr>
            <a:r>
              <a:rPr lang="zh-CN" altLang="en-US" dirty="0" smtClean="0">
                <a:latin typeface="+mn-ea"/>
              </a:rPr>
              <a:t>【参考区间】 阴性</a:t>
            </a:r>
          </a:p>
          <a:p>
            <a:pPr lvl="1">
              <a:buNone/>
            </a:pPr>
            <a:r>
              <a:rPr lang="zh-CN" altLang="en-US" dirty="0" smtClean="0">
                <a:latin typeface="+mn-ea"/>
              </a:rPr>
              <a:t>【临床意义】 </a:t>
            </a:r>
            <a:endParaRPr lang="en-US" altLang="zh-CN" dirty="0" smtClean="0">
              <a:latin typeface="+mn-ea"/>
            </a:endParaRPr>
          </a:p>
          <a:p>
            <a:pPr lvl="2"/>
            <a:r>
              <a:rPr altLang="en-US" dirty="0">
                <a:latin typeface="+mn-ea"/>
              </a:rPr>
              <a:t>为</a:t>
            </a:r>
            <a:r>
              <a:rPr lang="zh-CN" altLang="en-US" dirty="0" smtClean="0">
                <a:latin typeface="+mn-ea"/>
              </a:rPr>
              <a:t>非特异的定性试验</a:t>
            </a:r>
            <a:r>
              <a:rPr altLang="en-US" dirty="0" smtClean="0">
                <a:latin typeface="+mn-ea"/>
              </a:rPr>
              <a:t>，</a:t>
            </a:r>
            <a:r>
              <a:rPr lang="zh-CN" altLang="en-US" dirty="0" smtClean="0">
                <a:latin typeface="+mn-ea"/>
              </a:rPr>
              <a:t>阳性结果者需进一步做确证试验</a:t>
            </a:r>
            <a:endParaRPr lang="zh-CN" altLang="en-US" dirty="0">
              <a:latin typeface="+mn-ea"/>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989263088"/>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第八节  临床免疫学检查</a:t>
            </a:r>
          </a:p>
        </p:txBody>
      </p:sp>
      <p:sp>
        <p:nvSpPr>
          <p:cNvPr id="3" name="内容占位符 2"/>
          <p:cNvSpPr>
            <a:spLocks noGrp="1"/>
          </p:cNvSpPr>
          <p:nvPr>
            <p:ph idx="1"/>
          </p:nvPr>
        </p:nvSpPr>
        <p:spPr/>
        <p:txBody>
          <a:bodyPr/>
          <a:lstStyle/>
          <a:p>
            <a:pPr lvl="1">
              <a:lnSpc>
                <a:spcPct val="150000"/>
              </a:lnSpc>
            </a:pPr>
            <a:r>
              <a:rPr lang="zh-CN" altLang="en-US" dirty="0" smtClean="0">
                <a:solidFill>
                  <a:srgbClr val="FE230C"/>
                </a:solidFill>
                <a:ea typeface="黑体" pitchFamily="2" charset="-122"/>
              </a:rPr>
              <a:t>梅毒螺旋体抗体试验 </a:t>
            </a:r>
          </a:p>
          <a:p>
            <a:pPr lvl="1">
              <a:buNone/>
            </a:pPr>
            <a:r>
              <a:rPr lang="zh-CN" altLang="en-US" dirty="0" smtClean="0">
                <a:ea typeface="黑体" pitchFamily="2" charset="-122"/>
              </a:rPr>
              <a:t>【标本采集】</a:t>
            </a:r>
            <a:endParaRPr lang="en-US" altLang="zh-CN" dirty="0" smtClean="0">
              <a:ea typeface="黑体" pitchFamily="2" charset="-122"/>
            </a:endParaRPr>
          </a:p>
          <a:p>
            <a:pPr lvl="2"/>
            <a:r>
              <a:rPr lang="zh-CN" altLang="en-US" dirty="0" smtClean="0">
                <a:ea typeface="黑体" pitchFamily="2" charset="-122"/>
              </a:rPr>
              <a:t>血清，空腹取血</a:t>
            </a:r>
            <a:endParaRPr lang="en-US" altLang="zh-CN" dirty="0" smtClean="0">
              <a:ea typeface="黑体" pitchFamily="2" charset="-122"/>
            </a:endParaRPr>
          </a:p>
          <a:p>
            <a:pPr lvl="2"/>
            <a:r>
              <a:rPr lang="zh-CN" altLang="en-US" dirty="0" smtClean="0">
                <a:ea typeface="黑体" pitchFamily="2" charset="-122"/>
              </a:rPr>
              <a:t>溶血、脂血标本影响结果</a:t>
            </a:r>
          </a:p>
          <a:p>
            <a:pPr lvl="1">
              <a:buNone/>
            </a:pPr>
            <a:r>
              <a:rPr lang="zh-CN" altLang="en-US" dirty="0" smtClean="0">
                <a:ea typeface="黑体" pitchFamily="2" charset="-122"/>
              </a:rPr>
              <a:t>【参考区间】 阴性</a:t>
            </a:r>
          </a:p>
          <a:p>
            <a:pPr lvl="1">
              <a:buNone/>
            </a:pPr>
            <a:r>
              <a:rPr lang="zh-CN" altLang="en-US" dirty="0" smtClean="0">
                <a:ea typeface="黑体" pitchFamily="2" charset="-122"/>
              </a:rPr>
              <a:t>【临床意义】</a:t>
            </a:r>
            <a:endParaRPr lang="en-US" altLang="zh-CN" dirty="0" smtClean="0">
              <a:ea typeface="黑体" pitchFamily="2" charset="-122"/>
            </a:endParaRPr>
          </a:p>
          <a:p>
            <a:pPr lvl="2"/>
            <a:r>
              <a:rPr lang="zh-CN" altLang="en-US" dirty="0" smtClean="0">
                <a:ea typeface="黑体" pitchFamily="2" charset="-122"/>
              </a:rPr>
              <a:t>结合临床综合分析，</a:t>
            </a:r>
            <a:r>
              <a:rPr altLang="en-US" dirty="0" smtClean="0">
                <a:ea typeface="黑体" pitchFamily="2" charset="-122"/>
              </a:rPr>
              <a:t>对</a:t>
            </a:r>
            <a:r>
              <a:rPr lang="zh-CN" altLang="en-US" dirty="0" smtClean="0">
                <a:ea typeface="黑体" pitchFamily="2" charset="-122"/>
              </a:rPr>
              <a:t>梅毒</a:t>
            </a:r>
            <a:r>
              <a:rPr altLang="en-US" dirty="0" smtClean="0">
                <a:ea typeface="黑体" pitchFamily="2" charset="-122"/>
              </a:rPr>
              <a:t>有</a:t>
            </a:r>
            <a:r>
              <a:rPr dirty="0" smtClean="0">
                <a:ea typeface="黑体" pitchFamily="2" charset="-122"/>
              </a:rPr>
              <a:t>诊断意义</a:t>
            </a:r>
            <a:endParaRPr lang="zh-CN" altLang="en-US" dirty="0">
              <a:ea typeface="黑体" pitchFamily="2" charset="-122"/>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049665603"/>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第八节  临床免疫学检查</a:t>
            </a:r>
          </a:p>
        </p:txBody>
      </p:sp>
      <p:sp>
        <p:nvSpPr>
          <p:cNvPr id="3" name="内容占位符 2"/>
          <p:cNvSpPr>
            <a:spLocks noGrp="1"/>
          </p:cNvSpPr>
          <p:nvPr>
            <p:ph idx="1"/>
          </p:nvPr>
        </p:nvSpPr>
        <p:spPr>
          <a:xfrm>
            <a:off x="380960" y="1214422"/>
            <a:ext cx="10892782" cy="4876800"/>
          </a:xfrm>
        </p:spPr>
        <p:txBody>
          <a:bodyPr/>
          <a:lstStyle/>
          <a:p>
            <a:pPr lvl="0">
              <a:buNone/>
            </a:pPr>
            <a:r>
              <a:rPr lang="zh-CN" altLang="en-US" dirty="0" smtClean="0">
                <a:latin typeface="+mn-ea"/>
              </a:rPr>
              <a:t>（四）TORCH血清学检查</a:t>
            </a:r>
          </a:p>
          <a:p>
            <a:pPr lvl="1">
              <a:lnSpc>
                <a:spcPct val="150000"/>
              </a:lnSpc>
            </a:pPr>
            <a:r>
              <a:rPr lang="en-US" altLang="zh-CN" b="1" dirty="0" smtClean="0">
                <a:solidFill>
                  <a:srgbClr val="FF0000"/>
                </a:solidFill>
                <a:latin typeface="+mn-ea"/>
              </a:rPr>
              <a:t>T</a:t>
            </a:r>
            <a:r>
              <a:rPr b="1" dirty="0" smtClean="0">
                <a:solidFill>
                  <a:srgbClr val="FF0000"/>
                </a:solidFill>
                <a:latin typeface="+mn-ea"/>
              </a:rPr>
              <a:t>：</a:t>
            </a:r>
            <a:r>
              <a:rPr lang="zh-CN" altLang="en-US" dirty="0" smtClean="0">
                <a:latin typeface="+mn-ea"/>
              </a:rPr>
              <a:t>弓形虫（</a:t>
            </a:r>
            <a:r>
              <a:rPr lang="en-US" altLang="zh-CN" dirty="0" smtClean="0">
                <a:latin typeface="+mn-ea"/>
              </a:rPr>
              <a:t>toxoplasma</a:t>
            </a:r>
            <a:r>
              <a:rPr lang="zh-CN" altLang="en-US" dirty="0" smtClean="0">
                <a:latin typeface="+mn-ea"/>
              </a:rPr>
              <a:t>）</a:t>
            </a:r>
            <a:endParaRPr lang="en-US" altLang="zh-CN" dirty="0" smtClean="0">
              <a:latin typeface="+mn-ea"/>
            </a:endParaRPr>
          </a:p>
          <a:p>
            <a:pPr lvl="1">
              <a:lnSpc>
                <a:spcPct val="150000"/>
              </a:lnSpc>
            </a:pPr>
            <a:r>
              <a:rPr lang="en-US" altLang="zh-CN" b="1" dirty="0" smtClean="0">
                <a:solidFill>
                  <a:srgbClr val="FF0000"/>
                </a:solidFill>
                <a:latin typeface="+mn-ea"/>
              </a:rPr>
              <a:t>O</a:t>
            </a:r>
            <a:r>
              <a:rPr b="1" dirty="0" smtClean="0">
                <a:solidFill>
                  <a:srgbClr val="FF0000"/>
                </a:solidFill>
                <a:latin typeface="+mn-ea"/>
              </a:rPr>
              <a:t>：</a:t>
            </a:r>
            <a:r>
              <a:rPr lang="zh-CN" altLang="en-US" dirty="0" smtClean="0">
                <a:latin typeface="+mn-ea"/>
              </a:rPr>
              <a:t>其他微生物（</a:t>
            </a:r>
            <a:r>
              <a:rPr lang="en-US" altLang="zh-CN" dirty="0" smtClean="0">
                <a:latin typeface="+mn-ea"/>
              </a:rPr>
              <a:t>others</a:t>
            </a:r>
            <a:r>
              <a:rPr lang="zh-CN" altLang="en-US" dirty="0" smtClean="0">
                <a:latin typeface="+mn-ea"/>
              </a:rPr>
              <a:t>），包括乙肝病毒、柯萨奇病毒、梅毒螺旋体等</a:t>
            </a:r>
            <a:endParaRPr lang="en-US" altLang="zh-CN" dirty="0" smtClean="0">
              <a:latin typeface="+mn-ea"/>
            </a:endParaRPr>
          </a:p>
          <a:p>
            <a:pPr lvl="1">
              <a:lnSpc>
                <a:spcPct val="150000"/>
              </a:lnSpc>
            </a:pPr>
            <a:r>
              <a:rPr lang="en-US" altLang="zh-CN" b="1" dirty="0" smtClean="0">
                <a:solidFill>
                  <a:srgbClr val="FF0000"/>
                </a:solidFill>
                <a:latin typeface="+mn-ea"/>
              </a:rPr>
              <a:t>R</a:t>
            </a:r>
            <a:r>
              <a:rPr b="1" dirty="0" smtClean="0">
                <a:solidFill>
                  <a:srgbClr val="FF0000"/>
                </a:solidFill>
                <a:latin typeface="+mn-ea"/>
              </a:rPr>
              <a:t>：</a:t>
            </a:r>
            <a:r>
              <a:rPr lang="zh-CN" altLang="en-US" dirty="0" smtClean="0">
                <a:latin typeface="+mn-ea"/>
              </a:rPr>
              <a:t>风疹病毒（</a:t>
            </a:r>
            <a:r>
              <a:rPr lang="en-US" altLang="zh-CN" dirty="0" smtClean="0">
                <a:latin typeface="+mn-ea"/>
              </a:rPr>
              <a:t>rubella virus</a:t>
            </a:r>
            <a:r>
              <a:rPr lang="zh-CN" altLang="en-US" dirty="0" smtClean="0">
                <a:latin typeface="+mn-ea"/>
              </a:rPr>
              <a:t>）</a:t>
            </a:r>
            <a:endParaRPr lang="en-US" altLang="zh-CN" dirty="0" smtClean="0">
              <a:latin typeface="+mn-ea"/>
            </a:endParaRPr>
          </a:p>
          <a:p>
            <a:pPr lvl="1">
              <a:lnSpc>
                <a:spcPct val="150000"/>
              </a:lnSpc>
            </a:pPr>
            <a:r>
              <a:rPr lang="en-US" altLang="zh-CN" b="1" dirty="0" smtClean="0">
                <a:solidFill>
                  <a:srgbClr val="FF0000"/>
                </a:solidFill>
                <a:latin typeface="+mn-ea"/>
              </a:rPr>
              <a:t>C</a:t>
            </a:r>
            <a:r>
              <a:rPr b="1" dirty="0" smtClean="0">
                <a:solidFill>
                  <a:srgbClr val="FF0000"/>
                </a:solidFill>
                <a:latin typeface="+mn-ea"/>
              </a:rPr>
              <a:t>：</a:t>
            </a:r>
            <a:r>
              <a:rPr lang="zh-CN" altLang="en-US" dirty="0" smtClean="0">
                <a:latin typeface="+mn-ea"/>
              </a:rPr>
              <a:t>巨细胞病毒（</a:t>
            </a:r>
            <a:r>
              <a:rPr lang="en-US" altLang="zh-CN" dirty="0" smtClean="0">
                <a:latin typeface="+mn-ea"/>
              </a:rPr>
              <a:t>cytomegalovirus</a:t>
            </a:r>
            <a:r>
              <a:rPr lang="zh-CN" altLang="en-US" dirty="0" smtClean="0">
                <a:latin typeface="+mn-ea"/>
              </a:rPr>
              <a:t>）</a:t>
            </a:r>
            <a:endParaRPr lang="en-US" altLang="zh-CN" dirty="0" smtClean="0">
              <a:latin typeface="+mn-ea"/>
            </a:endParaRPr>
          </a:p>
          <a:p>
            <a:pPr lvl="1">
              <a:lnSpc>
                <a:spcPct val="150000"/>
              </a:lnSpc>
            </a:pPr>
            <a:r>
              <a:rPr lang="en-US" altLang="zh-CN" b="1" dirty="0" smtClean="0">
                <a:solidFill>
                  <a:srgbClr val="FF0000"/>
                </a:solidFill>
                <a:latin typeface="+mn-ea"/>
              </a:rPr>
              <a:t>H</a:t>
            </a:r>
            <a:r>
              <a:rPr b="1" dirty="0" smtClean="0">
                <a:solidFill>
                  <a:srgbClr val="FF0000"/>
                </a:solidFill>
                <a:latin typeface="+mn-ea"/>
              </a:rPr>
              <a:t>：</a:t>
            </a:r>
            <a:r>
              <a:rPr lang="zh-CN" altLang="en-US" dirty="0" smtClean="0">
                <a:latin typeface="+mn-ea"/>
              </a:rPr>
              <a:t>单纯疱疹病毒（</a:t>
            </a:r>
            <a:r>
              <a:rPr lang="en-US" altLang="zh-CN" dirty="0" smtClean="0">
                <a:latin typeface="+mn-ea"/>
              </a:rPr>
              <a:t>herpes simplex virus</a:t>
            </a:r>
            <a:r>
              <a:rPr lang="zh-CN" altLang="en-US" dirty="0" smtClean="0">
                <a:latin typeface="+mn-ea"/>
              </a:rPr>
              <a:t>）</a:t>
            </a:r>
            <a:endParaRPr lang="zh-CN" altLang="en-US" dirty="0">
              <a:latin typeface="+mn-ea"/>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033340412"/>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第八节  临床免疫学检查</a:t>
            </a:r>
          </a:p>
        </p:txBody>
      </p:sp>
      <p:sp>
        <p:nvSpPr>
          <p:cNvPr id="3" name="内容占位符 2"/>
          <p:cNvSpPr>
            <a:spLocks noGrp="1"/>
          </p:cNvSpPr>
          <p:nvPr>
            <p:ph idx="1"/>
          </p:nvPr>
        </p:nvSpPr>
        <p:spPr/>
        <p:txBody>
          <a:bodyPr/>
          <a:lstStyle/>
          <a:p>
            <a:pPr lvl="1">
              <a:buNone/>
            </a:pPr>
            <a:r>
              <a:rPr lang="zh-CN" altLang="en-US" dirty="0" smtClean="0">
                <a:latin typeface="+mn-ea"/>
              </a:rPr>
              <a:t>【标本采集】</a:t>
            </a:r>
          </a:p>
          <a:p>
            <a:pPr lvl="2"/>
            <a:r>
              <a:rPr lang="zh-CN" altLang="en-US" dirty="0" smtClean="0">
                <a:latin typeface="+mn-ea"/>
              </a:rPr>
              <a:t>血清，空腹取血</a:t>
            </a:r>
            <a:endParaRPr lang="en-US" altLang="zh-CN" dirty="0" smtClean="0">
              <a:latin typeface="+mn-ea"/>
            </a:endParaRPr>
          </a:p>
          <a:p>
            <a:pPr lvl="2"/>
            <a:r>
              <a:rPr lang="zh-CN" altLang="en-US" dirty="0" smtClean="0">
                <a:latin typeface="+mn-ea"/>
              </a:rPr>
              <a:t>溶血、脂血、细菌污染血清不能使用</a:t>
            </a:r>
          </a:p>
          <a:p>
            <a:pPr lvl="1">
              <a:buNone/>
            </a:pPr>
            <a:r>
              <a:rPr lang="zh-CN" altLang="en-US" dirty="0" smtClean="0">
                <a:latin typeface="+mn-ea"/>
              </a:rPr>
              <a:t>【参考区间】</a:t>
            </a:r>
          </a:p>
          <a:p>
            <a:pPr lvl="2"/>
            <a:r>
              <a:rPr altLang="en-US" dirty="0" err="1" smtClean="0">
                <a:latin typeface="+mn-ea"/>
              </a:rPr>
              <a:t>相关病原的</a:t>
            </a:r>
            <a:r>
              <a:rPr lang="zh-CN" altLang="en-US" dirty="0" smtClean="0">
                <a:latin typeface="+mn-ea"/>
              </a:rPr>
              <a:t>抗体IgM及IgG均阴性</a:t>
            </a:r>
            <a:endParaRPr lang="en-US" altLang="zh-CN" dirty="0" smtClean="0">
              <a:latin typeface="+mn-ea"/>
            </a:endParaRPr>
          </a:p>
          <a:p>
            <a:pPr lvl="1">
              <a:buNone/>
            </a:pPr>
            <a:r>
              <a:rPr dirty="0">
                <a:latin typeface="+mn-ea"/>
              </a:rPr>
              <a:t>【临床意义】</a:t>
            </a:r>
          </a:p>
          <a:p>
            <a:pPr lvl="2"/>
            <a:r>
              <a:rPr altLang="en-US" dirty="0" err="1" smtClean="0">
                <a:latin typeface="+mn-ea"/>
              </a:rPr>
              <a:t>相关抗原的</a:t>
            </a:r>
            <a:r>
              <a:rPr dirty="0" err="1">
                <a:latin typeface="+mn-ea"/>
              </a:rPr>
              <a:t>IgM</a:t>
            </a:r>
            <a:r>
              <a:rPr altLang="en-US" dirty="0" err="1" smtClean="0">
                <a:latin typeface="+mn-ea"/>
              </a:rPr>
              <a:t>抗体阳性提示新近感染</a:t>
            </a:r>
            <a:r>
              <a:rPr lang="zh-CN" altLang="en-US" dirty="0">
                <a:latin typeface="+mn-ea"/>
              </a:rPr>
              <a:t>，</a:t>
            </a:r>
            <a:r>
              <a:rPr dirty="0" err="1" smtClean="0">
                <a:latin typeface="+mn-ea"/>
              </a:rPr>
              <a:t>IgG抗体阳性提示既往感染，可用于流行病学调查</a:t>
            </a:r>
            <a:endParaRPr lang="en-US" dirty="0" smtClean="0">
              <a:latin typeface="+mn-ea"/>
            </a:endParaRPr>
          </a:p>
          <a:p>
            <a:pPr lvl="2"/>
            <a:r>
              <a:rPr dirty="0" smtClean="0">
                <a:latin typeface="+mn-ea"/>
              </a:rPr>
              <a:t>孕妇感染弓形虫后可垂直传播给胎儿</a:t>
            </a:r>
            <a:endParaRPr lang="en-US" dirty="0" smtClean="0">
              <a:latin typeface="+mn-ea"/>
            </a:endParaRPr>
          </a:p>
          <a:p>
            <a:pPr lvl="2"/>
            <a:r>
              <a:rPr dirty="0">
                <a:latin typeface="+mn-ea"/>
              </a:rPr>
              <a:t>人群中单纯疱疹病毒感染十分普遍</a:t>
            </a:r>
            <a:r>
              <a:rPr dirty="0" smtClean="0">
                <a:latin typeface="+mn-ea"/>
              </a:rPr>
              <a:t>，不能仅以抗单纯疱疹病毒</a:t>
            </a:r>
            <a:r>
              <a:rPr dirty="0">
                <a:latin typeface="+mn-ea"/>
              </a:rPr>
              <a:t>IgM抗体阳性作为终止妊娠的依据</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736243284"/>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第八节  临床免疫学检查</a:t>
            </a:r>
          </a:p>
        </p:txBody>
      </p:sp>
      <p:sp>
        <p:nvSpPr>
          <p:cNvPr id="3" name="内容占位符 2"/>
          <p:cNvSpPr>
            <a:spLocks noGrp="1"/>
          </p:cNvSpPr>
          <p:nvPr>
            <p:ph idx="1"/>
          </p:nvPr>
        </p:nvSpPr>
        <p:spPr>
          <a:xfrm>
            <a:off x="380960" y="1214422"/>
            <a:ext cx="10811759" cy="4876800"/>
          </a:xfrm>
        </p:spPr>
        <p:txBody>
          <a:bodyPr/>
          <a:lstStyle/>
          <a:p>
            <a:pPr marL="0" indent="0">
              <a:lnSpc>
                <a:spcPct val="150000"/>
              </a:lnSpc>
              <a:buNone/>
            </a:pPr>
            <a:r>
              <a:rPr lang="zh-CN" altLang="en-US" dirty="0" smtClean="0"/>
              <a:t>二、自身免疫性疾病的免疫学检查</a:t>
            </a:r>
            <a:endParaRPr lang="en-US" altLang="zh-CN" dirty="0" smtClean="0"/>
          </a:p>
          <a:p>
            <a:pPr>
              <a:lnSpc>
                <a:spcPct val="150000"/>
              </a:lnSpc>
            </a:pPr>
            <a:r>
              <a:rPr lang="zh-CN" altLang="en-US" sz="2800" dirty="0" smtClean="0"/>
              <a:t>自身免疫性疾病</a:t>
            </a:r>
            <a:endParaRPr lang="en-US" altLang="zh-CN" sz="2800" dirty="0" smtClean="0"/>
          </a:p>
          <a:p>
            <a:pPr lvl="1">
              <a:lnSpc>
                <a:spcPct val="150000"/>
              </a:lnSpc>
            </a:pPr>
            <a:r>
              <a:rPr lang="zh-CN" altLang="en-US" sz="2400" dirty="0" smtClean="0"/>
              <a:t>指由于某些原因导致免疫系统对自身成分的免疫耐受减低或破坏，致使自身抗体和（或）致敏淋巴细胞损伤自身器官组织而引起的疾病</a:t>
            </a:r>
            <a:endParaRPr lang="en-US" altLang="zh-CN" sz="2400" dirty="0" smtClean="0"/>
          </a:p>
          <a:p>
            <a:pPr>
              <a:lnSpc>
                <a:spcPct val="150000"/>
              </a:lnSpc>
            </a:pPr>
            <a:r>
              <a:rPr lang="zh-CN" altLang="en-US" sz="2800" u="sng" dirty="0" smtClean="0">
                <a:solidFill>
                  <a:srgbClr val="FE230C"/>
                </a:solidFill>
                <a:latin typeface="Times New Roman" pitchFamily="18" charset="0"/>
                <a:ea typeface="宋体" pitchFamily="2" charset="-122"/>
                <a:cs typeface="Times New Roman" pitchFamily="18" charset="0"/>
              </a:rPr>
              <a:t>自身抗体</a:t>
            </a:r>
            <a:r>
              <a:rPr lang="zh-CN" altLang="en-US" sz="2800" dirty="0" smtClean="0"/>
              <a:t>是诊断自身免疫性疾病的重要指标</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2393720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概  述</a:t>
            </a:r>
          </a:p>
        </p:txBody>
      </p:sp>
      <p:sp>
        <p:nvSpPr>
          <p:cNvPr id="3" name="内容占位符 2"/>
          <p:cNvSpPr>
            <a:spLocks noGrp="1"/>
          </p:cNvSpPr>
          <p:nvPr>
            <p:ph idx="1"/>
          </p:nvPr>
        </p:nvSpPr>
        <p:spPr>
          <a:xfrm>
            <a:off x="190500" y="1237571"/>
            <a:ext cx="11480800" cy="4876800"/>
          </a:xfrm>
        </p:spPr>
        <p:txBody>
          <a:bodyPr/>
          <a:lstStyle/>
          <a:p>
            <a:pPr marL="0" indent="0">
              <a:buNone/>
            </a:pPr>
            <a:r>
              <a:rPr lang="zh-CN" altLang="en-US" dirty="0" smtClean="0"/>
              <a:t>七、危急值的管理</a:t>
            </a:r>
            <a:endParaRPr lang="en-US" altLang="zh-CN" dirty="0" smtClean="0"/>
          </a:p>
          <a:p>
            <a:pPr marL="457200" lvl="1" indent="0">
              <a:buNone/>
            </a:pPr>
            <a:r>
              <a:rPr lang="zh-CN" altLang="en-US" dirty="0" smtClean="0"/>
              <a:t>（一）危急值的定义</a:t>
            </a:r>
            <a:endParaRPr lang="en-US" altLang="zh-CN" dirty="0" smtClean="0"/>
          </a:p>
          <a:p>
            <a:pPr lvl="2"/>
            <a:r>
              <a:rPr lang="zh-CN" altLang="en-US" dirty="0" smtClean="0"/>
              <a:t>危及生命的极度异常的检验结果</a:t>
            </a:r>
            <a:endParaRPr lang="en-US" altLang="zh-CN" dirty="0" smtClean="0"/>
          </a:p>
          <a:p>
            <a:pPr lvl="2"/>
            <a:r>
              <a:rPr lang="zh-CN" altLang="en-US" dirty="0" smtClean="0"/>
              <a:t>说明患者可能正处于有生命危险的边缘状态，如果不给予及时有效治疗，患者将处于危险的状态，如果立即给予治疗可明显改善预后</a:t>
            </a:r>
            <a:endParaRPr lang="en-US" altLang="zh-CN" dirty="0" smtClean="0"/>
          </a:p>
          <a:p>
            <a:pPr marL="457200" lvl="1" indent="0">
              <a:buNone/>
            </a:pPr>
            <a:r>
              <a:rPr lang="zh-CN" altLang="en-US" dirty="0" smtClean="0"/>
              <a:t>（二）危急值项目及界限的确定</a:t>
            </a:r>
            <a:endParaRPr lang="en-US" altLang="zh-CN" dirty="0" smtClean="0"/>
          </a:p>
          <a:p>
            <a:pPr lvl="2"/>
            <a:r>
              <a:rPr lang="zh-CN" altLang="en-US" dirty="0" smtClean="0"/>
              <a:t>由医院行政管理部门组织相关科室协商确定，尤其是急诊科、重症医学科、麻醉科、心内科、呼吸科、肾内科、血液科、消化科等科室的医师，与检验科就不同部门危急值项目的设置讨论并达成共识，并经医院行政管理部门签字认可并发布</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872540306"/>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第八节  临床免疫学检查</a:t>
            </a:r>
          </a:p>
        </p:txBody>
      </p:sp>
      <p:sp>
        <p:nvSpPr>
          <p:cNvPr id="3" name="内容占位符 2"/>
          <p:cNvSpPr>
            <a:spLocks noGrp="1"/>
          </p:cNvSpPr>
          <p:nvPr>
            <p:ph idx="1"/>
          </p:nvPr>
        </p:nvSpPr>
        <p:spPr/>
        <p:txBody>
          <a:bodyPr/>
          <a:lstStyle/>
          <a:p>
            <a:pPr lvl="0">
              <a:buNone/>
            </a:pPr>
            <a:r>
              <a:rPr lang="zh-CN" altLang="en-US" dirty="0" smtClean="0">
                <a:latin typeface="+mn-ea"/>
              </a:rPr>
              <a:t>（一）类风湿因子测定</a:t>
            </a:r>
          </a:p>
          <a:p>
            <a:pPr lvl="1">
              <a:buNone/>
            </a:pPr>
            <a:r>
              <a:rPr lang="zh-CN" altLang="en-US" dirty="0" smtClean="0">
                <a:latin typeface="+mn-ea"/>
              </a:rPr>
              <a:t>【标本采集】</a:t>
            </a:r>
          </a:p>
          <a:p>
            <a:pPr lvl="2"/>
            <a:r>
              <a:rPr lang="zh-CN" altLang="en-US" dirty="0" smtClean="0">
                <a:latin typeface="+mn-ea"/>
              </a:rPr>
              <a:t>血清，空腹取血，2～8℃保存应于2天内检测，否则-20℃冻存。</a:t>
            </a:r>
          </a:p>
          <a:p>
            <a:pPr lvl="1">
              <a:buNone/>
            </a:pPr>
            <a:r>
              <a:rPr lang="zh-CN" altLang="en-US" dirty="0" smtClean="0">
                <a:latin typeface="+mn-ea"/>
              </a:rPr>
              <a:t>【参考区间】</a:t>
            </a:r>
          </a:p>
          <a:p>
            <a:pPr lvl="2"/>
            <a:r>
              <a:rPr lang="zh-CN" altLang="en-US" dirty="0" smtClean="0">
                <a:latin typeface="+mn-ea"/>
              </a:rPr>
              <a:t>&lt;20U/ml</a:t>
            </a:r>
            <a:endParaRPr lang="en-US" altLang="zh-CN" dirty="0" smtClean="0">
              <a:latin typeface="+mn-ea"/>
            </a:endParaRPr>
          </a:p>
          <a:p>
            <a:pPr lvl="1">
              <a:buNone/>
            </a:pPr>
            <a:r>
              <a:rPr dirty="0"/>
              <a:t>【临床意义】</a:t>
            </a:r>
          </a:p>
          <a:p>
            <a:pPr lvl="2"/>
            <a:r>
              <a:rPr dirty="0"/>
              <a:t>类风湿性关节炎患者阳性率约80%，</a:t>
            </a:r>
            <a:r>
              <a:rPr dirty="0" err="1" smtClean="0"/>
              <a:t>动态观察可作为病变活动性及药物治疗的疗效评价</a:t>
            </a:r>
            <a:endParaRPr dirty="0"/>
          </a:p>
          <a:p>
            <a:pPr lvl="2"/>
            <a:r>
              <a:rPr dirty="0"/>
              <a:t>SLE的阳性率约60</a:t>
            </a:r>
            <a:r>
              <a:rPr dirty="0" smtClean="0"/>
              <a:t>%</a:t>
            </a:r>
            <a:endParaRPr lang="en-US" dirty="0" smtClean="0"/>
          </a:p>
          <a:p>
            <a:pPr lvl="2"/>
            <a:r>
              <a:rPr dirty="0" err="1" smtClean="0"/>
              <a:t>硬皮病</a:t>
            </a:r>
            <a:r>
              <a:rPr dirty="0" err="1"/>
              <a:t>、多发性肌炎等也可检出RF，</a:t>
            </a:r>
            <a:r>
              <a:rPr dirty="0" err="1" smtClean="0"/>
              <a:t>但浓度较低</a:t>
            </a:r>
            <a:endParaRPr dirty="0"/>
          </a:p>
          <a:p>
            <a:pPr lvl="2"/>
            <a:endParaRPr lang="zh-CN" altLang="en-US" dirty="0" smtClean="0">
              <a:latin typeface="+mn-ea"/>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639897344"/>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第八节  临床免疫学检查</a:t>
            </a:r>
          </a:p>
        </p:txBody>
      </p:sp>
      <p:sp>
        <p:nvSpPr>
          <p:cNvPr id="3" name="内容占位符 2"/>
          <p:cNvSpPr>
            <a:spLocks noGrp="1"/>
          </p:cNvSpPr>
          <p:nvPr>
            <p:ph idx="1"/>
          </p:nvPr>
        </p:nvSpPr>
        <p:spPr/>
        <p:txBody>
          <a:bodyPr/>
          <a:lstStyle/>
          <a:p>
            <a:pPr>
              <a:buNone/>
            </a:pPr>
            <a:r>
              <a:rPr lang="zh-CN" altLang="en-US" dirty="0" smtClean="0">
                <a:latin typeface="+mn-ea"/>
              </a:rPr>
              <a:t>（二）抗核抗体测定</a:t>
            </a:r>
          </a:p>
          <a:p>
            <a:pPr lvl="1">
              <a:buNone/>
            </a:pPr>
            <a:r>
              <a:rPr lang="zh-CN" altLang="en-US" dirty="0" smtClean="0">
                <a:latin typeface="+mn-ea"/>
              </a:rPr>
              <a:t>【标本采集】</a:t>
            </a:r>
          </a:p>
          <a:p>
            <a:pPr lvl="2"/>
            <a:r>
              <a:rPr lang="zh-CN" altLang="en-US" dirty="0" smtClean="0">
                <a:latin typeface="+mn-ea"/>
              </a:rPr>
              <a:t>血清或血浆，严重溶血标本影响测定</a:t>
            </a:r>
          </a:p>
          <a:p>
            <a:pPr lvl="1">
              <a:buNone/>
            </a:pPr>
            <a:r>
              <a:rPr lang="zh-CN" altLang="en-US" dirty="0" smtClean="0">
                <a:latin typeface="+mn-ea"/>
              </a:rPr>
              <a:t>【参考区间】</a:t>
            </a:r>
          </a:p>
          <a:p>
            <a:pPr lvl="2"/>
            <a:r>
              <a:rPr lang="zh-CN" altLang="en-US" dirty="0" smtClean="0">
                <a:latin typeface="+mn-ea"/>
              </a:rPr>
              <a:t> &lt;1∶40</a:t>
            </a:r>
            <a:endParaRPr lang="en-US" altLang="zh-CN" dirty="0" smtClean="0">
              <a:latin typeface="+mn-ea"/>
            </a:endParaRPr>
          </a:p>
          <a:p>
            <a:pPr lvl="1">
              <a:buNone/>
            </a:pPr>
            <a:r>
              <a:rPr dirty="0">
                <a:latin typeface="+mn-ea"/>
              </a:rPr>
              <a:t>【临床意义】</a:t>
            </a:r>
          </a:p>
          <a:p>
            <a:pPr lvl="2"/>
            <a:r>
              <a:rPr dirty="0" err="1" smtClean="0">
                <a:solidFill>
                  <a:srgbClr val="FF0000"/>
                </a:solidFill>
                <a:latin typeface="+mn-ea"/>
              </a:rPr>
              <a:t>抗核抗体阳性</a:t>
            </a:r>
            <a:r>
              <a:rPr dirty="0" err="1">
                <a:latin typeface="+mn-ea"/>
              </a:rPr>
              <a:t>（高滴度）</a:t>
            </a:r>
            <a:r>
              <a:rPr dirty="0" err="1" smtClean="0">
                <a:latin typeface="+mn-ea"/>
              </a:rPr>
              <a:t>标志了自身免疫性疾病的可能性</a:t>
            </a:r>
            <a:endParaRPr lang="en-US" dirty="0" smtClean="0">
              <a:latin typeface="+mn-ea"/>
            </a:endParaRPr>
          </a:p>
          <a:p>
            <a:pPr lvl="2"/>
            <a:r>
              <a:rPr dirty="0" smtClean="0">
                <a:solidFill>
                  <a:srgbClr val="FF0000"/>
                </a:solidFill>
                <a:latin typeface="+mn-ea"/>
              </a:rPr>
              <a:t>抗核抗体</a:t>
            </a:r>
            <a:r>
              <a:rPr dirty="0" smtClean="0">
                <a:latin typeface="+mn-ea"/>
              </a:rPr>
              <a:t>的检测对风湿性疾病的诊断和鉴别具有重要意义</a:t>
            </a:r>
            <a:endParaRPr lang="zh-CN" altLang="en-US" dirty="0" smtClean="0">
              <a:latin typeface="+mn-ea"/>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00024118"/>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第八节  临床免疫学检查</a:t>
            </a:r>
          </a:p>
        </p:txBody>
      </p:sp>
      <p:sp>
        <p:nvSpPr>
          <p:cNvPr id="3" name="内容占位符 2"/>
          <p:cNvSpPr>
            <a:spLocks noGrp="1"/>
          </p:cNvSpPr>
          <p:nvPr>
            <p:ph idx="1"/>
          </p:nvPr>
        </p:nvSpPr>
        <p:spPr/>
        <p:txBody>
          <a:bodyPr/>
          <a:lstStyle/>
          <a:p>
            <a:pPr lvl="0">
              <a:buNone/>
            </a:pPr>
            <a:r>
              <a:rPr lang="zh-CN" altLang="en-US" dirty="0" smtClean="0">
                <a:latin typeface="+mn-ea"/>
              </a:rPr>
              <a:t>（三）抗脱氧核糖核酸抗体测定</a:t>
            </a:r>
          </a:p>
          <a:p>
            <a:pPr lvl="1">
              <a:lnSpc>
                <a:spcPct val="150000"/>
              </a:lnSpc>
            </a:pPr>
            <a:r>
              <a:rPr lang="zh-CN" altLang="en-US" dirty="0" smtClean="0">
                <a:latin typeface="+mn-ea"/>
              </a:rPr>
              <a:t>【标本采集】</a:t>
            </a:r>
          </a:p>
          <a:p>
            <a:pPr lvl="2">
              <a:lnSpc>
                <a:spcPct val="150000"/>
              </a:lnSpc>
            </a:pPr>
            <a:r>
              <a:rPr lang="zh-CN" altLang="en-US" dirty="0" smtClean="0">
                <a:latin typeface="+mn-ea"/>
              </a:rPr>
              <a:t>血清或血浆，严重溶血标本影响测定</a:t>
            </a:r>
          </a:p>
          <a:p>
            <a:pPr lvl="1">
              <a:lnSpc>
                <a:spcPct val="150000"/>
              </a:lnSpc>
            </a:pPr>
            <a:r>
              <a:rPr lang="zh-CN" altLang="en-US" dirty="0" smtClean="0">
                <a:latin typeface="+mn-ea"/>
              </a:rPr>
              <a:t>【参考区间】</a:t>
            </a:r>
          </a:p>
          <a:p>
            <a:pPr lvl="2">
              <a:lnSpc>
                <a:spcPct val="150000"/>
              </a:lnSpc>
            </a:pPr>
            <a:r>
              <a:rPr lang="zh-CN" altLang="en-US" dirty="0" smtClean="0">
                <a:latin typeface="+mn-ea"/>
              </a:rPr>
              <a:t>&lt;1∶10</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643518611"/>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第八节  临床免疫学检查</a:t>
            </a:r>
          </a:p>
        </p:txBody>
      </p:sp>
      <p:sp>
        <p:nvSpPr>
          <p:cNvPr id="3" name="内容占位符 2"/>
          <p:cNvSpPr>
            <a:spLocks noGrp="1"/>
          </p:cNvSpPr>
          <p:nvPr>
            <p:ph idx="1"/>
          </p:nvPr>
        </p:nvSpPr>
        <p:spPr>
          <a:xfrm>
            <a:off x="380960" y="1214422"/>
            <a:ext cx="10742311" cy="4876800"/>
          </a:xfrm>
        </p:spPr>
        <p:txBody>
          <a:bodyPr/>
          <a:lstStyle/>
          <a:p>
            <a:pPr lvl="0">
              <a:buNone/>
            </a:pPr>
            <a:r>
              <a:rPr lang="zh-CN" altLang="en-US" dirty="0" smtClean="0">
                <a:latin typeface="+mn-ea"/>
              </a:rPr>
              <a:t>（四）抗ENA抗体谱测定</a:t>
            </a:r>
          </a:p>
          <a:p>
            <a:pPr lvl="1">
              <a:buNone/>
            </a:pPr>
            <a:r>
              <a:rPr lang="zh-CN" altLang="en-US" dirty="0" smtClean="0">
                <a:latin typeface="+mn-ea"/>
              </a:rPr>
              <a:t>【标本采集】</a:t>
            </a:r>
          </a:p>
          <a:p>
            <a:pPr lvl="2"/>
            <a:r>
              <a:rPr lang="zh-CN" altLang="en-US" dirty="0" smtClean="0">
                <a:latin typeface="+mn-ea"/>
              </a:rPr>
              <a:t>血清或血浆，严重溶血标本影响测定结果</a:t>
            </a:r>
          </a:p>
          <a:p>
            <a:pPr lvl="1">
              <a:buNone/>
            </a:pPr>
            <a:r>
              <a:rPr lang="zh-CN" altLang="en-US" dirty="0" smtClean="0">
                <a:latin typeface="+mn-ea"/>
              </a:rPr>
              <a:t>【参考区间】</a:t>
            </a:r>
            <a:r>
              <a:rPr sz="2600" dirty="0" err="1" smtClean="0">
                <a:solidFill>
                  <a:srgbClr val="692AA2"/>
                </a:solidFill>
                <a:latin typeface="+mn-ea"/>
              </a:rPr>
              <a:t>阴性</a:t>
            </a:r>
            <a:endParaRPr lang="en-US" sz="2600" dirty="0">
              <a:solidFill>
                <a:srgbClr val="692AA2"/>
              </a:solidFill>
              <a:latin typeface="+mn-ea"/>
            </a:endParaRPr>
          </a:p>
          <a:p>
            <a:pPr lvl="1">
              <a:buNone/>
            </a:pPr>
            <a:r>
              <a:rPr dirty="0">
                <a:latin typeface="+mn-ea"/>
              </a:rPr>
              <a:t>【临床意义】</a:t>
            </a:r>
          </a:p>
          <a:p>
            <a:pPr lvl="2">
              <a:buNone/>
            </a:pPr>
            <a:r>
              <a:rPr lang="zh-CN" altLang="en-US" dirty="0">
                <a:latin typeface="+mn-ea"/>
              </a:rPr>
              <a:t>①</a:t>
            </a:r>
            <a:r>
              <a:rPr dirty="0" err="1" smtClean="0">
                <a:solidFill>
                  <a:srgbClr val="FF0000"/>
                </a:solidFill>
                <a:latin typeface="+mn-ea"/>
              </a:rPr>
              <a:t>抗</a:t>
            </a:r>
            <a:r>
              <a:rPr dirty="0" err="1">
                <a:solidFill>
                  <a:srgbClr val="FF0000"/>
                </a:solidFill>
                <a:latin typeface="+mn-ea"/>
              </a:rPr>
              <a:t>nRNP</a:t>
            </a:r>
            <a:r>
              <a:rPr dirty="0" err="1" smtClean="0">
                <a:solidFill>
                  <a:srgbClr val="FF0000"/>
                </a:solidFill>
                <a:latin typeface="+mn-ea"/>
              </a:rPr>
              <a:t>抗体</a:t>
            </a:r>
            <a:r>
              <a:rPr dirty="0" err="1" smtClean="0">
                <a:latin typeface="+mn-ea"/>
              </a:rPr>
              <a:t>阳性多见于混合性结缔组织病</a:t>
            </a:r>
            <a:endParaRPr dirty="0">
              <a:latin typeface="+mn-ea"/>
            </a:endParaRPr>
          </a:p>
          <a:p>
            <a:pPr lvl="2">
              <a:buNone/>
            </a:pPr>
            <a:r>
              <a:rPr lang="zh-CN" altLang="en-US" dirty="0">
                <a:latin typeface="+mn-ea"/>
              </a:rPr>
              <a:t>②</a:t>
            </a:r>
            <a:r>
              <a:rPr dirty="0" err="1" smtClean="0">
                <a:solidFill>
                  <a:srgbClr val="FF0000"/>
                </a:solidFill>
                <a:latin typeface="+mn-ea"/>
              </a:rPr>
              <a:t>抗</a:t>
            </a:r>
            <a:r>
              <a:rPr dirty="0" err="1">
                <a:solidFill>
                  <a:srgbClr val="FF0000"/>
                </a:solidFill>
                <a:latin typeface="+mn-ea"/>
              </a:rPr>
              <a:t>Sm抗体</a:t>
            </a:r>
            <a:r>
              <a:rPr dirty="0" err="1">
                <a:latin typeface="+mn-ea"/>
              </a:rPr>
              <a:t>是SLE</a:t>
            </a:r>
            <a:r>
              <a:rPr dirty="0" err="1" smtClean="0">
                <a:latin typeface="+mn-ea"/>
              </a:rPr>
              <a:t>的特异性标志之一</a:t>
            </a:r>
            <a:endParaRPr dirty="0">
              <a:latin typeface="+mn-ea"/>
            </a:endParaRPr>
          </a:p>
          <a:p>
            <a:pPr lvl="2">
              <a:buNone/>
            </a:pPr>
            <a:r>
              <a:rPr lang="zh-CN" altLang="en-US" dirty="0">
                <a:latin typeface="+mn-ea"/>
              </a:rPr>
              <a:t>③</a:t>
            </a:r>
            <a:r>
              <a:rPr dirty="0" err="1" smtClean="0">
                <a:solidFill>
                  <a:srgbClr val="FF0000"/>
                </a:solidFill>
                <a:latin typeface="+mn-ea"/>
              </a:rPr>
              <a:t>抗</a:t>
            </a:r>
            <a:r>
              <a:rPr dirty="0" err="1">
                <a:solidFill>
                  <a:srgbClr val="FF0000"/>
                </a:solidFill>
                <a:latin typeface="+mn-ea"/>
              </a:rPr>
              <a:t>SS-A</a:t>
            </a:r>
            <a:r>
              <a:rPr dirty="0" err="1" smtClean="0">
                <a:solidFill>
                  <a:srgbClr val="FF0000"/>
                </a:solidFill>
                <a:latin typeface="+mn-ea"/>
              </a:rPr>
              <a:t>抗体</a:t>
            </a:r>
            <a:r>
              <a:rPr dirty="0" err="1" smtClean="0">
                <a:latin typeface="+mn-ea"/>
              </a:rPr>
              <a:t>阳性主要见于干燥综合征</a:t>
            </a:r>
            <a:r>
              <a:rPr dirty="0" err="1">
                <a:latin typeface="+mn-ea"/>
              </a:rPr>
              <a:t>，</a:t>
            </a:r>
            <a:r>
              <a:rPr dirty="0" err="1" smtClean="0">
                <a:latin typeface="+mn-ea"/>
              </a:rPr>
              <a:t>也可见于其他自身免疫性疾病</a:t>
            </a:r>
            <a:endParaRPr dirty="0">
              <a:latin typeface="+mn-ea"/>
            </a:endParaRPr>
          </a:p>
          <a:p>
            <a:pPr lvl="2">
              <a:buNone/>
            </a:pPr>
            <a:r>
              <a:rPr lang="zh-CN" altLang="en-US" dirty="0">
                <a:latin typeface="+mn-ea"/>
              </a:rPr>
              <a:t>④</a:t>
            </a:r>
            <a:r>
              <a:rPr dirty="0" smtClean="0">
                <a:latin typeface="+mn-ea"/>
              </a:rPr>
              <a:t>13</a:t>
            </a:r>
            <a:r>
              <a:rPr dirty="0">
                <a:latin typeface="+mn-ea"/>
              </a:rPr>
              <a:t>%的SLE及30%的干燥综合征患者有</a:t>
            </a:r>
            <a:r>
              <a:rPr dirty="0">
                <a:solidFill>
                  <a:srgbClr val="FF0000"/>
                </a:solidFill>
                <a:latin typeface="+mn-ea"/>
              </a:rPr>
              <a:t>抗SS-B</a:t>
            </a:r>
            <a:r>
              <a:rPr dirty="0" smtClean="0">
                <a:solidFill>
                  <a:srgbClr val="FF0000"/>
                </a:solidFill>
                <a:latin typeface="+mn-ea"/>
              </a:rPr>
              <a:t>抗体</a:t>
            </a:r>
            <a:endParaRPr dirty="0">
              <a:latin typeface="+mn-ea"/>
            </a:endParaRPr>
          </a:p>
          <a:p>
            <a:pPr lvl="1">
              <a:buNone/>
            </a:pPr>
            <a:endParaRPr sz="2600" dirty="0">
              <a:solidFill>
                <a:srgbClr val="692AA2"/>
              </a:solidFill>
              <a:latin typeface="+mn-ea"/>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867799441"/>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第八节  临床免疫学检查</a:t>
            </a:r>
          </a:p>
        </p:txBody>
      </p:sp>
      <p:sp>
        <p:nvSpPr>
          <p:cNvPr id="3" name="内容占位符 2"/>
          <p:cNvSpPr>
            <a:spLocks noGrp="1"/>
          </p:cNvSpPr>
          <p:nvPr>
            <p:ph idx="1"/>
          </p:nvPr>
        </p:nvSpPr>
        <p:spPr>
          <a:xfrm>
            <a:off x="380960" y="1214422"/>
            <a:ext cx="11124275" cy="4876800"/>
          </a:xfrm>
        </p:spPr>
        <p:txBody>
          <a:bodyPr/>
          <a:lstStyle/>
          <a:p>
            <a:pPr marL="0" indent="0">
              <a:buNone/>
            </a:pPr>
            <a:r>
              <a:rPr lang="zh-CN" altLang="en-US" b="1" dirty="0">
                <a:ea typeface="黑体" pitchFamily="2" charset="-122"/>
              </a:rPr>
              <a:t>三、肿瘤标志物检查</a:t>
            </a:r>
            <a:endParaRPr lang="en-US" altLang="zh-CN" dirty="0" smtClean="0"/>
          </a:p>
          <a:p>
            <a:r>
              <a:rPr lang="zh-CN" altLang="en-US" sz="2800" dirty="0" smtClean="0"/>
              <a:t>肿瘤标志物（tumor marker）</a:t>
            </a:r>
            <a:endParaRPr lang="en-US" altLang="zh-CN" sz="2800" dirty="0" smtClean="0"/>
          </a:p>
          <a:p>
            <a:pPr lvl="1"/>
            <a:r>
              <a:rPr lang="zh-CN" altLang="en-US" sz="2400" dirty="0" smtClean="0"/>
              <a:t>指肿瘤发生和增殖过程中，由肿瘤细胞合成、释放或由宿主对肿瘤细胞反应而产生的一类物质</a:t>
            </a:r>
          </a:p>
          <a:p>
            <a:r>
              <a:rPr lang="zh-CN" altLang="en-US" sz="2800" dirty="0" smtClean="0"/>
              <a:t>理想的肿瘤标志物应具有的特点</a:t>
            </a:r>
            <a:endParaRPr lang="en-US" altLang="zh-CN" sz="2800" dirty="0" smtClean="0"/>
          </a:p>
          <a:p>
            <a:pPr lvl="1"/>
            <a:r>
              <a:rPr lang="zh-CN" altLang="en-US" sz="2400" dirty="0" smtClean="0"/>
              <a:t>灵敏度高</a:t>
            </a:r>
            <a:r>
              <a:rPr altLang="en-US" sz="2400" dirty="0" smtClean="0"/>
              <a:t>、</a:t>
            </a:r>
            <a:r>
              <a:rPr lang="zh-CN" altLang="en-US" sz="2400" dirty="0" smtClean="0"/>
              <a:t>特异性强</a:t>
            </a:r>
            <a:endParaRPr lang="en-US" altLang="zh-CN" sz="2400" dirty="0" smtClean="0"/>
          </a:p>
          <a:p>
            <a:pPr lvl="1"/>
            <a:r>
              <a:rPr lang="zh-CN" altLang="en-US" sz="2400" dirty="0" smtClean="0"/>
              <a:t>与疾病严重程度、肿瘤大小或分期相关</a:t>
            </a:r>
            <a:endParaRPr lang="en-US" altLang="zh-CN" sz="2400" dirty="0" smtClean="0"/>
          </a:p>
          <a:p>
            <a:pPr lvl="1"/>
            <a:r>
              <a:rPr altLang="en-US" sz="2400" dirty="0"/>
              <a:t>可</a:t>
            </a:r>
            <a:r>
              <a:rPr lang="zh-CN" altLang="en-US" sz="2400" dirty="0" smtClean="0"/>
              <a:t>监测肿瘤治疗效果</a:t>
            </a:r>
            <a:r>
              <a:rPr altLang="en-US" sz="2400" dirty="0" smtClean="0"/>
              <a:t>、</a:t>
            </a:r>
            <a:r>
              <a:rPr lang="zh-CN" altLang="en-US" sz="2400" dirty="0" smtClean="0"/>
              <a:t>肿瘤的复发</a:t>
            </a:r>
            <a:endParaRPr lang="en-US" altLang="zh-CN" sz="2400" dirty="0" smtClean="0"/>
          </a:p>
          <a:p>
            <a:pPr lvl="1"/>
            <a:r>
              <a:rPr lang="zh-CN" altLang="en-US" sz="2400" dirty="0" smtClean="0"/>
              <a:t>预测肿瘤的预后等</a:t>
            </a:r>
            <a:endParaRPr lang="en-US" altLang="zh-CN" sz="2400" dirty="0" smtClean="0"/>
          </a:p>
          <a:p>
            <a:pPr lvl="1">
              <a:buNone/>
            </a:pPr>
            <a:r>
              <a:rPr altLang="en-US" sz="2400" dirty="0" smtClean="0"/>
              <a:t>（</a:t>
            </a:r>
            <a:r>
              <a:rPr lang="zh-CN" altLang="en-US" sz="2400" dirty="0" smtClean="0">
                <a:solidFill>
                  <a:srgbClr val="692AA2"/>
                </a:solidFill>
              </a:rPr>
              <a:t>至今还没有一种肿瘤标志物完全满足上述要求</a:t>
            </a:r>
            <a:r>
              <a:rPr altLang="en-US" sz="2400" dirty="0" smtClean="0">
                <a:solidFill>
                  <a:srgbClr val="692AA2"/>
                </a:solidFill>
              </a:rPr>
              <a:t>）</a:t>
            </a:r>
            <a:endParaRPr lang="zh-CN" altLang="en-US" sz="2400" dirty="0" smtClean="0">
              <a:solidFill>
                <a:srgbClr val="692AA2"/>
              </a:solidFill>
            </a:endParaRP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535754052"/>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第八节  临床免疫学检查</a:t>
            </a:r>
          </a:p>
        </p:txBody>
      </p:sp>
      <p:sp>
        <p:nvSpPr>
          <p:cNvPr id="3" name="内容占位符 2"/>
          <p:cNvSpPr>
            <a:spLocks noGrp="1"/>
          </p:cNvSpPr>
          <p:nvPr>
            <p:ph idx="1"/>
          </p:nvPr>
        </p:nvSpPr>
        <p:spPr/>
        <p:txBody>
          <a:bodyPr/>
          <a:lstStyle/>
          <a:p>
            <a:pPr lvl="0">
              <a:buNone/>
            </a:pPr>
            <a:r>
              <a:rPr lang="zh-CN" altLang="en-US" dirty="0" smtClean="0">
                <a:latin typeface="+mn-ea"/>
              </a:rPr>
              <a:t>（一）癌胚抗原（CEA）测定</a:t>
            </a:r>
          </a:p>
          <a:p>
            <a:pPr lvl="1">
              <a:buNone/>
            </a:pPr>
            <a:r>
              <a:rPr lang="zh-CN" altLang="en-US" dirty="0" smtClean="0">
                <a:latin typeface="+mn-ea"/>
              </a:rPr>
              <a:t>【标本采集】</a:t>
            </a:r>
          </a:p>
          <a:p>
            <a:pPr lvl="2"/>
            <a:r>
              <a:rPr lang="zh-CN" altLang="en-US" dirty="0" smtClean="0">
                <a:latin typeface="+mn-ea"/>
              </a:rPr>
              <a:t>血清，严重溶血标本影响测定结果</a:t>
            </a:r>
          </a:p>
          <a:p>
            <a:pPr lvl="1">
              <a:buNone/>
            </a:pPr>
            <a:r>
              <a:rPr lang="zh-CN" altLang="en-US" dirty="0" smtClean="0">
                <a:latin typeface="+mn-ea"/>
              </a:rPr>
              <a:t>【参考区间】</a:t>
            </a:r>
          </a:p>
          <a:p>
            <a:pPr lvl="2"/>
            <a:r>
              <a:rPr lang="zh-CN" altLang="en-US" dirty="0" smtClean="0">
                <a:latin typeface="+mn-ea"/>
              </a:rPr>
              <a:t>&lt;5μg/L</a:t>
            </a:r>
            <a:endParaRPr lang="en-US" altLang="zh-CN" dirty="0" smtClean="0">
              <a:latin typeface="+mn-ea"/>
            </a:endParaRPr>
          </a:p>
          <a:p>
            <a:pPr lvl="1">
              <a:buNone/>
            </a:pPr>
            <a:r>
              <a:rPr dirty="0">
                <a:latin typeface="+mn-ea"/>
              </a:rPr>
              <a:t>【临床意义】</a:t>
            </a:r>
          </a:p>
          <a:p>
            <a:pPr lvl="2"/>
            <a:r>
              <a:rPr dirty="0" smtClean="0">
                <a:latin typeface="+mn-ea"/>
              </a:rPr>
              <a:t>CEA是一种广谱肿瘤标志物</a:t>
            </a:r>
            <a:endParaRPr lang="en-US" dirty="0" smtClean="0">
              <a:latin typeface="+mn-ea"/>
            </a:endParaRPr>
          </a:p>
          <a:p>
            <a:pPr lvl="2">
              <a:buNone/>
            </a:pPr>
            <a:r>
              <a:rPr dirty="0" smtClean="0">
                <a:latin typeface="+mn-ea"/>
              </a:rPr>
              <a:t>①</a:t>
            </a:r>
            <a:r>
              <a:rPr dirty="0">
                <a:latin typeface="+mn-ea"/>
              </a:rPr>
              <a:t>结直肠癌、肺癌、胃癌、</a:t>
            </a:r>
            <a:r>
              <a:rPr dirty="0" smtClean="0">
                <a:latin typeface="+mn-ea"/>
              </a:rPr>
              <a:t>乳腺癌</a:t>
            </a:r>
            <a:r>
              <a:rPr dirty="0">
                <a:latin typeface="+mn-ea"/>
              </a:rPr>
              <a:t>、胰腺癌、卵巢癌及子宫癌等血清CEA</a:t>
            </a:r>
            <a:r>
              <a:rPr dirty="0" smtClean="0">
                <a:latin typeface="+mn-ea"/>
              </a:rPr>
              <a:t>水平明显升高</a:t>
            </a:r>
            <a:endParaRPr lang="en-US" dirty="0" smtClean="0">
              <a:latin typeface="+mn-ea"/>
            </a:endParaRPr>
          </a:p>
          <a:p>
            <a:pPr lvl="2">
              <a:buNone/>
            </a:pPr>
            <a:r>
              <a:rPr dirty="0" smtClean="0">
                <a:latin typeface="+mn-ea"/>
              </a:rPr>
              <a:t>②</a:t>
            </a:r>
            <a:r>
              <a:rPr dirty="0">
                <a:latin typeface="+mn-ea"/>
              </a:rPr>
              <a:t>肝硬化、肺气肿、直肠息肉、</a:t>
            </a:r>
            <a:r>
              <a:rPr dirty="0" smtClean="0">
                <a:latin typeface="+mn-ea"/>
              </a:rPr>
              <a:t>肠胃炎症等良性疾病轻度升高</a:t>
            </a:r>
            <a:endParaRPr dirty="0">
              <a:latin typeface="+mn-ea"/>
            </a:endParaRPr>
          </a:p>
          <a:p>
            <a:pPr lvl="2"/>
            <a:endParaRPr lang="zh-CN" altLang="en-US" dirty="0" smtClean="0">
              <a:latin typeface="+mn-ea"/>
            </a:endParaRPr>
          </a:p>
          <a:p>
            <a:pPr lvl="1">
              <a:buFont typeface="Wingdings" pitchFamily="2" charset="2"/>
              <a:buNone/>
            </a:pPr>
            <a:r>
              <a:rPr lang="zh-CN" altLang="en-US" dirty="0" smtClean="0">
                <a:latin typeface="+mn-ea"/>
              </a:rPr>
              <a:t>  </a:t>
            </a:r>
            <a:endParaRPr lang="zh-CN" altLang="en-US" dirty="0">
              <a:latin typeface="+mn-ea"/>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9858"/>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第八节  临床免疫学检查</a:t>
            </a:r>
          </a:p>
        </p:txBody>
      </p:sp>
      <p:sp>
        <p:nvSpPr>
          <p:cNvPr id="3" name="内容占位符 2"/>
          <p:cNvSpPr>
            <a:spLocks noGrp="1"/>
          </p:cNvSpPr>
          <p:nvPr>
            <p:ph idx="1"/>
          </p:nvPr>
        </p:nvSpPr>
        <p:spPr/>
        <p:txBody>
          <a:bodyPr/>
          <a:lstStyle/>
          <a:p>
            <a:pPr lvl="0">
              <a:buNone/>
            </a:pPr>
            <a:r>
              <a:rPr lang="zh-CN" altLang="en-US" dirty="0" smtClean="0">
                <a:latin typeface="+mn-ea"/>
              </a:rPr>
              <a:t>（二）甲胎蛋白（AFP）测定</a:t>
            </a:r>
          </a:p>
          <a:p>
            <a:pPr lvl="1">
              <a:buNone/>
            </a:pPr>
            <a:r>
              <a:rPr lang="zh-CN" altLang="en-US" dirty="0" smtClean="0">
                <a:latin typeface="+mn-ea"/>
              </a:rPr>
              <a:t>【标本采集】</a:t>
            </a:r>
          </a:p>
          <a:p>
            <a:pPr lvl="2"/>
            <a:r>
              <a:rPr lang="zh-CN" altLang="en-US" dirty="0" smtClean="0">
                <a:latin typeface="+mn-ea"/>
              </a:rPr>
              <a:t>血清，严重溶血标本影响测定结果</a:t>
            </a:r>
          </a:p>
          <a:p>
            <a:pPr lvl="1">
              <a:buNone/>
            </a:pPr>
            <a:r>
              <a:rPr lang="zh-CN" altLang="en-US" dirty="0" smtClean="0">
                <a:latin typeface="+mn-ea"/>
              </a:rPr>
              <a:t>【参考区间】</a:t>
            </a:r>
          </a:p>
          <a:p>
            <a:pPr lvl="2"/>
            <a:r>
              <a:rPr lang="zh-CN" altLang="en-US" dirty="0" smtClean="0">
                <a:latin typeface="+mn-ea"/>
              </a:rPr>
              <a:t>&lt;25μg/L</a:t>
            </a:r>
            <a:endParaRPr lang="en-US" altLang="zh-CN" dirty="0" smtClean="0">
              <a:latin typeface="+mn-ea"/>
            </a:endParaRPr>
          </a:p>
          <a:p>
            <a:pPr lvl="1">
              <a:buNone/>
            </a:pPr>
            <a:r>
              <a:rPr dirty="0">
                <a:latin typeface="+mn-ea"/>
              </a:rPr>
              <a:t>【临床意义】</a:t>
            </a:r>
          </a:p>
          <a:p>
            <a:pPr lvl="2">
              <a:buFont typeface="Wingdings" pitchFamily="2" charset="2"/>
              <a:buNone/>
            </a:pPr>
            <a:r>
              <a:rPr lang="zh-CN" altLang="en-US" dirty="0">
                <a:latin typeface="+mn-ea"/>
              </a:rPr>
              <a:t>①</a:t>
            </a:r>
            <a:r>
              <a:rPr dirty="0" err="1" smtClean="0">
                <a:latin typeface="+mn-ea"/>
              </a:rPr>
              <a:t>原发性肝细胞癌患者的血清</a:t>
            </a:r>
            <a:r>
              <a:rPr dirty="0" err="1">
                <a:latin typeface="+mn-ea"/>
              </a:rPr>
              <a:t>AFP</a:t>
            </a:r>
            <a:r>
              <a:rPr dirty="0" err="1" smtClean="0">
                <a:latin typeface="+mn-ea"/>
              </a:rPr>
              <a:t>明显增高</a:t>
            </a:r>
            <a:endParaRPr dirty="0">
              <a:latin typeface="+mn-ea"/>
            </a:endParaRPr>
          </a:p>
          <a:p>
            <a:pPr lvl="2">
              <a:buFont typeface="Wingdings" pitchFamily="2" charset="2"/>
              <a:buNone/>
            </a:pPr>
            <a:r>
              <a:rPr lang="zh-CN" altLang="en-US" dirty="0" smtClean="0">
                <a:latin typeface="+mn-ea"/>
              </a:rPr>
              <a:t>②</a:t>
            </a:r>
            <a:r>
              <a:rPr dirty="0" err="1" smtClean="0">
                <a:latin typeface="+mn-ea"/>
              </a:rPr>
              <a:t>生殖腺胚胎癌、</a:t>
            </a:r>
            <a:r>
              <a:rPr dirty="0" err="1">
                <a:latin typeface="+mn-ea"/>
              </a:rPr>
              <a:t>胃癌或胰腺癌时，血清中AFP</a:t>
            </a:r>
            <a:r>
              <a:rPr dirty="0" err="1" smtClean="0">
                <a:latin typeface="+mn-ea"/>
              </a:rPr>
              <a:t>可增高</a:t>
            </a:r>
            <a:endParaRPr dirty="0">
              <a:latin typeface="+mn-ea"/>
            </a:endParaRPr>
          </a:p>
          <a:p>
            <a:pPr lvl="2">
              <a:buFont typeface="Wingdings" pitchFamily="2" charset="2"/>
              <a:buNone/>
            </a:pPr>
            <a:r>
              <a:rPr lang="zh-CN" altLang="en-US" dirty="0">
                <a:latin typeface="+mn-ea"/>
              </a:rPr>
              <a:t>③</a:t>
            </a:r>
            <a:r>
              <a:rPr dirty="0" err="1" smtClean="0">
                <a:latin typeface="+mn-ea"/>
              </a:rPr>
              <a:t>慢性肝炎及肝硬化患者血</a:t>
            </a:r>
            <a:r>
              <a:rPr dirty="0" err="1">
                <a:latin typeface="+mn-ea"/>
              </a:rPr>
              <a:t>AFP</a:t>
            </a:r>
            <a:r>
              <a:rPr dirty="0" err="1" smtClean="0">
                <a:latin typeface="+mn-ea"/>
              </a:rPr>
              <a:t>轻度升高</a:t>
            </a:r>
            <a:endParaRPr dirty="0">
              <a:latin typeface="+mn-ea"/>
            </a:endParaRPr>
          </a:p>
          <a:p>
            <a:pPr lvl="2"/>
            <a:endParaRPr lang="zh-CN" altLang="en-US" dirty="0" smtClean="0">
              <a:latin typeface="+mn-ea"/>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872283446"/>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第八节  临床免疫学检查</a:t>
            </a:r>
          </a:p>
        </p:txBody>
      </p:sp>
      <p:sp>
        <p:nvSpPr>
          <p:cNvPr id="3" name="内容占位符 2"/>
          <p:cNvSpPr>
            <a:spLocks noGrp="1"/>
          </p:cNvSpPr>
          <p:nvPr>
            <p:ph idx="1"/>
          </p:nvPr>
        </p:nvSpPr>
        <p:spPr/>
        <p:txBody>
          <a:bodyPr/>
          <a:lstStyle/>
          <a:p>
            <a:pPr lvl="0">
              <a:buNone/>
            </a:pPr>
            <a:r>
              <a:rPr lang="zh-CN" altLang="en-US" dirty="0" smtClean="0">
                <a:latin typeface="+mn-ea"/>
              </a:rPr>
              <a:t>（三）糖链抗原</a:t>
            </a:r>
            <a:r>
              <a:rPr lang="zh-CN" altLang="en-US" dirty="0" smtClean="0">
                <a:latin typeface="+mn-ea"/>
                <a:cs typeface="Times New Roman" pitchFamily="18" charset="0"/>
              </a:rPr>
              <a:t>125（CA125）</a:t>
            </a:r>
            <a:r>
              <a:rPr lang="zh-CN" altLang="en-US" dirty="0" smtClean="0">
                <a:latin typeface="+mn-ea"/>
              </a:rPr>
              <a:t>测定</a:t>
            </a:r>
          </a:p>
          <a:p>
            <a:pPr lvl="1">
              <a:buNone/>
            </a:pPr>
            <a:r>
              <a:rPr lang="zh-CN" altLang="en-US" dirty="0" smtClean="0">
                <a:latin typeface="+mn-ea"/>
              </a:rPr>
              <a:t>【标本采集】</a:t>
            </a:r>
          </a:p>
          <a:p>
            <a:pPr lvl="2"/>
            <a:r>
              <a:rPr lang="zh-CN" altLang="en-US" dirty="0" smtClean="0">
                <a:latin typeface="+mn-ea"/>
              </a:rPr>
              <a:t>血清或血浆，无特殊要求</a:t>
            </a:r>
          </a:p>
          <a:p>
            <a:pPr lvl="1">
              <a:buNone/>
            </a:pPr>
            <a:r>
              <a:rPr lang="zh-CN" altLang="en-US" dirty="0" smtClean="0">
                <a:latin typeface="+mn-ea"/>
              </a:rPr>
              <a:t>【参考区间】</a:t>
            </a:r>
          </a:p>
          <a:p>
            <a:pPr lvl="2"/>
            <a:r>
              <a:rPr lang="zh-CN" altLang="en-US" dirty="0" smtClean="0">
                <a:latin typeface="+mn-ea"/>
              </a:rPr>
              <a:t>&lt;35000U/L</a:t>
            </a:r>
            <a:endParaRPr lang="en-US" altLang="zh-CN" dirty="0" smtClean="0">
              <a:latin typeface="+mn-ea"/>
            </a:endParaRPr>
          </a:p>
          <a:p>
            <a:pPr lvl="1">
              <a:buNone/>
            </a:pPr>
            <a:r>
              <a:rPr dirty="0">
                <a:latin typeface="+mn-ea"/>
              </a:rPr>
              <a:t>【临床意义】</a:t>
            </a:r>
          </a:p>
          <a:p>
            <a:pPr lvl="2">
              <a:buNone/>
            </a:pPr>
            <a:r>
              <a:rPr lang="zh-CN" altLang="en-US" dirty="0" smtClean="0">
                <a:latin typeface="+mn-ea"/>
              </a:rPr>
              <a:t>①</a:t>
            </a:r>
            <a:r>
              <a:rPr dirty="0" smtClean="0">
                <a:latin typeface="+mn-ea"/>
              </a:rPr>
              <a:t>卵巢癌时</a:t>
            </a:r>
            <a:r>
              <a:rPr dirty="0">
                <a:latin typeface="+mn-ea"/>
              </a:rPr>
              <a:t>CA125的检出率可达70%</a:t>
            </a:r>
            <a:r>
              <a:rPr dirty="0" smtClean="0">
                <a:latin typeface="+mn-ea"/>
              </a:rPr>
              <a:t>～</a:t>
            </a:r>
            <a:r>
              <a:rPr lang="en-US" altLang="zh-CN" dirty="0" smtClean="0">
                <a:latin typeface="+mn-ea"/>
              </a:rPr>
              <a:t>%</a:t>
            </a:r>
            <a:r>
              <a:rPr dirty="0" smtClean="0">
                <a:latin typeface="+mn-ea"/>
              </a:rPr>
              <a:t>90</a:t>
            </a:r>
            <a:endParaRPr dirty="0">
              <a:latin typeface="+mn-ea"/>
            </a:endParaRPr>
          </a:p>
          <a:p>
            <a:pPr lvl="2">
              <a:buNone/>
            </a:pPr>
            <a:r>
              <a:rPr lang="zh-CN" altLang="en-US" dirty="0" smtClean="0">
                <a:latin typeface="+mn-ea"/>
              </a:rPr>
              <a:t>②</a:t>
            </a:r>
            <a:r>
              <a:rPr dirty="0" err="1" smtClean="0">
                <a:latin typeface="+mn-ea"/>
              </a:rPr>
              <a:t>本试验不宜用</a:t>
            </a:r>
            <a:r>
              <a:rPr lang="zh-CN" altLang="en-US" dirty="0" smtClean="0">
                <a:latin typeface="+mn-ea"/>
              </a:rPr>
              <a:t>于</a:t>
            </a:r>
            <a:r>
              <a:rPr dirty="0" err="1" smtClean="0">
                <a:latin typeface="+mn-ea"/>
              </a:rPr>
              <a:t>卵巢癌筛查</a:t>
            </a:r>
            <a:r>
              <a:rPr dirty="0" err="1">
                <a:latin typeface="+mn-ea"/>
              </a:rPr>
              <a:t>，也无早期诊断价值，</a:t>
            </a:r>
            <a:r>
              <a:rPr dirty="0" err="1" smtClean="0">
                <a:latin typeface="+mn-ea"/>
              </a:rPr>
              <a:t>可用于治疗效果的监测和判定有无复发和转移</a:t>
            </a:r>
            <a:endParaRPr dirty="0">
              <a:latin typeface="+mn-ea"/>
            </a:endParaRPr>
          </a:p>
          <a:p>
            <a:pPr lvl="2"/>
            <a:endParaRPr lang="zh-CN" altLang="en-US" dirty="0" smtClean="0">
              <a:latin typeface="+mn-ea"/>
            </a:endParaRPr>
          </a:p>
          <a:p>
            <a:pPr lvl="1">
              <a:buFont typeface="Wingdings" pitchFamily="2" charset="2"/>
              <a:buNone/>
            </a:pPr>
            <a:r>
              <a:rPr lang="zh-CN" altLang="en-US" dirty="0" smtClean="0">
                <a:latin typeface="+mn-ea"/>
              </a:rPr>
              <a:t>  </a:t>
            </a:r>
            <a:endParaRPr lang="zh-CN" altLang="en-US" dirty="0">
              <a:latin typeface="+mn-ea"/>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096276482"/>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第八节  临床免疫学检查</a:t>
            </a:r>
          </a:p>
        </p:txBody>
      </p:sp>
      <p:sp>
        <p:nvSpPr>
          <p:cNvPr id="3" name="内容占位符 2"/>
          <p:cNvSpPr>
            <a:spLocks noGrp="1"/>
          </p:cNvSpPr>
          <p:nvPr>
            <p:ph idx="1"/>
          </p:nvPr>
        </p:nvSpPr>
        <p:spPr/>
        <p:txBody>
          <a:bodyPr/>
          <a:lstStyle/>
          <a:p>
            <a:pPr lvl="0">
              <a:buNone/>
            </a:pPr>
            <a:r>
              <a:rPr lang="zh-CN" altLang="en-US" dirty="0" smtClean="0">
                <a:latin typeface="+mn-ea"/>
              </a:rPr>
              <a:t>（四）糖链抗原</a:t>
            </a:r>
            <a:r>
              <a:rPr lang="zh-CN" altLang="en-US" dirty="0" smtClean="0">
                <a:latin typeface="+mn-ea"/>
                <a:cs typeface="Times New Roman" pitchFamily="18" charset="0"/>
              </a:rPr>
              <a:t>15-3（CA15-3）</a:t>
            </a:r>
            <a:r>
              <a:rPr lang="zh-CN" altLang="en-US" dirty="0" smtClean="0">
                <a:latin typeface="+mn-ea"/>
              </a:rPr>
              <a:t>测定</a:t>
            </a:r>
          </a:p>
          <a:p>
            <a:pPr lvl="1">
              <a:lnSpc>
                <a:spcPct val="150000"/>
              </a:lnSpc>
              <a:buNone/>
            </a:pPr>
            <a:r>
              <a:rPr lang="zh-CN" altLang="en-US" dirty="0" smtClean="0">
                <a:latin typeface="+mn-ea"/>
              </a:rPr>
              <a:t>【标本采集】</a:t>
            </a:r>
          </a:p>
          <a:p>
            <a:pPr lvl="2">
              <a:lnSpc>
                <a:spcPct val="150000"/>
              </a:lnSpc>
            </a:pPr>
            <a:r>
              <a:rPr lang="zh-CN" altLang="en-US" dirty="0" smtClean="0">
                <a:latin typeface="+mn-ea"/>
              </a:rPr>
              <a:t>血清或血浆，无特殊要求</a:t>
            </a:r>
          </a:p>
          <a:p>
            <a:pPr lvl="1">
              <a:lnSpc>
                <a:spcPct val="150000"/>
              </a:lnSpc>
              <a:buNone/>
            </a:pPr>
            <a:r>
              <a:rPr lang="zh-CN" altLang="en-US" dirty="0" smtClean="0">
                <a:latin typeface="+mn-ea"/>
              </a:rPr>
              <a:t>【参考区间】</a:t>
            </a:r>
          </a:p>
          <a:p>
            <a:pPr lvl="2">
              <a:lnSpc>
                <a:spcPct val="150000"/>
              </a:lnSpc>
            </a:pPr>
            <a:r>
              <a:rPr lang="zh-CN" altLang="en-US" dirty="0" smtClean="0">
                <a:latin typeface="+mn-ea"/>
              </a:rPr>
              <a:t>&lt;25000U/L</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092324574"/>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第八节  临床免疫学检查</a:t>
            </a:r>
          </a:p>
        </p:txBody>
      </p:sp>
      <p:sp>
        <p:nvSpPr>
          <p:cNvPr id="3" name="内容占位符 2"/>
          <p:cNvSpPr>
            <a:spLocks noGrp="1"/>
          </p:cNvSpPr>
          <p:nvPr>
            <p:ph idx="1"/>
          </p:nvPr>
        </p:nvSpPr>
        <p:spPr/>
        <p:txBody>
          <a:bodyPr/>
          <a:lstStyle/>
          <a:p>
            <a:pPr lvl="0">
              <a:buNone/>
            </a:pPr>
            <a:r>
              <a:rPr lang="zh-CN" altLang="en-US" dirty="0" smtClean="0">
                <a:latin typeface="+mn-ea"/>
              </a:rPr>
              <a:t>（五）前列腺特异性抗原测定 </a:t>
            </a:r>
          </a:p>
          <a:p>
            <a:pPr lvl="1">
              <a:buNone/>
            </a:pPr>
            <a:r>
              <a:rPr lang="zh-CN" altLang="en-US" dirty="0" smtClean="0">
                <a:latin typeface="+mn-ea"/>
              </a:rPr>
              <a:t>【标本采集】</a:t>
            </a:r>
          </a:p>
          <a:p>
            <a:pPr lvl="2"/>
            <a:r>
              <a:rPr lang="zh-CN" altLang="en-US" dirty="0" smtClean="0">
                <a:latin typeface="+mn-ea"/>
              </a:rPr>
              <a:t>血清，2～8℃保存应于24h内测定，否则-20℃冻存</a:t>
            </a:r>
            <a:endParaRPr lang="en-US" altLang="zh-CN" dirty="0" smtClean="0">
              <a:latin typeface="+mn-ea"/>
            </a:endParaRPr>
          </a:p>
          <a:p>
            <a:pPr lvl="2"/>
            <a:r>
              <a:rPr lang="zh-CN" altLang="en-US" dirty="0" smtClean="0">
                <a:latin typeface="+mn-ea"/>
              </a:rPr>
              <a:t>要在肛诊前取血检查</a:t>
            </a:r>
            <a:endParaRPr lang="en-US" altLang="zh-CN" dirty="0" smtClean="0">
              <a:latin typeface="+mn-ea"/>
            </a:endParaRPr>
          </a:p>
          <a:p>
            <a:pPr lvl="2"/>
            <a:r>
              <a:rPr lang="zh-CN" altLang="en-US" dirty="0" smtClean="0">
                <a:latin typeface="+mn-ea"/>
              </a:rPr>
              <a:t>溶血和脂血标本避免使用</a:t>
            </a:r>
          </a:p>
          <a:p>
            <a:pPr lvl="1">
              <a:buNone/>
            </a:pPr>
            <a:r>
              <a:rPr lang="zh-CN" altLang="en-US" dirty="0" smtClean="0">
                <a:latin typeface="+mn-ea"/>
              </a:rPr>
              <a:t>【参考区间】</a:t>
            </a:r>
          </a:p>
          <a:p>
            <a:pPr lvl="2"/>
            <a:r>
              <a:rPr lang="zh-CN" altLang="en-US" dirty="0" smtClean="0">
                <a:latin typeface="+mn-ea"/>
              </a:rPr>
              <a:t>t-PSA&lt;4.0μg/L；f-PSA&lt;0.8μg/L；f-PSA/t-PSA&gt;0.25</a:t>
            </a:r>
          </a:p>
          <a:p>
            <a:pPr lvl="1">
              <a:buFont typeface="Wingdings" pitchFamily="2" charset="2"/>
              <a:buNone/>
            </a:pPr>
            <a:r>
              <a:rPr lang="zh-CN" altLang="en-US" dirty="0" smtClean="0">
                <a:latin typeface="+mn-ea"/>
              </a:rPr>
              <a:t>　</a:t>
            </a:r>
            <a:endParaRPr lang="zh-CN" altLang="en-US" dirty="0">
              <a:latin typeface="+mn-ea"/>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9255134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概  述</a:t>
            </a:r>
          </a:p>
        </p:txBody>
      </p:sp>
      <p:sp>
        <p:nvSpPr>
          <p:cNvPr id="3" name="内容占位符 2"/>
          <p:cNvSpPr>
            <a:spLocks noGrp="1"/>
          </p:cNvSpPr>
          <p:nvPr>
            <p:ph idx="1"/>
          </p:nvPr>
        </p:nvSpPr>
        <p:spPr>
          <a:xfrm>
            <a:off x="190500" y="1422767"/>
            <a:ext cx="11480800" cy="4876800"/>
          </a:xfrm>
        </p:spPr>
        <p:txBody>
          <a:bodyPr/>
          <a:lstStyle/>
          <a:p>
            <a:pPr marL="457200" lvl="1" indent="0">
              <a:buNone/>
            </a:pPr>
            <a:r>
              <a:rPr lang="zh-CN" altLang="en-US" dirty="0" smtClean="0"/>
              <a:t>（三）危急值的报告</a:t>
            </a:r>
            <a:endParaRPr lang="en-US" altLang="zh-CN" dirty="0" smtClean="0"/>
          </a:p>
          <a:p>
            <a:pPr lvl="2"/>
            <a:r>
              <a:rPr lang="zh-CN" altLang="en-US" dirty="0" smtClean="0"/>
              <a:t>危急值报告可采用电话、网络发送、手机短信等多种方式，以电话报告为基本报告途径</a:t>
            </a:r>
            <a:r>
              <a:rPr altLang="en-US" dirty="0" smtClean="0"/>
              <a:t>。</a:t>
            </a:r>
            <a:endParaRPr lang="en-US" altLang="zh-CN" dirty="0" smtClean="0"/>
          </a:p>
          <a:p>
            <a:pPr lvl="2"/>
            <a:r>
              <a:rPr lang="zh-CN" altLang="en-US" dirty="0" smtClean="0"/>
              <a:t>危急值报告信息至少包括患者识别信息（姓名、病历号、病房/病床号等）、危急值项目及危急值、报告时间（精确到分）、报告实验室、报告人与接收人全名</a:t>
            </a:r>
            <a:endParaRPr lang="en-US" altLang="zh-CN" dirty="0" smtClean="0"/>
          </a:p>
          <a:p>
            <a:pPr lvl="2"/>
            <a:r>
              <a:rPr lang="zh-CN" altLang="en-US" dirty="0" smtClean="0"/>
              <a:t>接收人须“回读”危急值，且报告人和接收人均须完整记录危急值报告信息</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226999678"/>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第八节  临床免疫学检查</a:t>
            </a:r>
          </a:p>
        </p:txBody>
      </p:sp>
      <p:sp>
        <p:nvSpPr>
          <p:cNvPr id="3" name="内容占位符 2"/>
          <p:cNvSpPr>
            <a:spLocks noGrp="1"/>
          </p:cNvSpPr>
          <p:nvPr>
            <p:ph idx="1"/>
          </p:nvPr>
        </p:nvSpPr>
        <p:spPr/>
        <p:txBody>
          <a:bodyPr/>
          <a:lstStyle/>
          <a:p>
            <a:pPr lvl="1">
              <a:buNone/>
            </a:pPr>
            <a:r>
              <a:rPr lang="zh-CN" altLang="en-US" dirty="0" smtClean="0">
                <a:latin typeface="+mn-ea"/>
              </a:rPr>
              <a:t>【临床意义】</a:t>
            </a:r>
          </a:p>
          <a:p>
            <a:pPr lvl="2">
              <a:buFont typeface="Wingdings" pitchFamily="2" charset="2"/>
              <a:buNone/>
            </a:pPr>
            <a:r>
              <a:rPr lang="zh-CN" altLang="en-US" dirty="0" smtClean="0">
                <a:latin typeface="+mn-ea"/>
              </a:rPr>
              <a:t>（1）前列腺癌患者</a:t>
            </a:r>
            <a:endParaRPr lang="en-US" altLang="zh-CN" dirty="0" smtClean="0">
              <a:latin typeface="+mn-ea"/>
            </a:endParaRPr>
          </a:p>
          <a:p>
            <a:pPr lvl="3"/>
            <a:r>
              <a:rPr lang="zh-CN" altLang="en-US" dirty="0" smtClean="0">
                <a:latin typeface="+mn-ea"/>
              </a:rPr>
              <a:t>可见血清PSA升高</a:t>
            </a:r>
            <a:r>
              <a:rPr altLang="en-US" dirty="0" smtClean="0">
                <a:latin typeface="+mn-ea"/>
              </a:rPr>
              <a:t>，</a:t>
            </a:r>
            <a:r>
              <a:rPr lang="zh-CN" altLang="en-US" dirty="0" smtClean="0">
                <a:latin typeface="+mn-ea"/>
              </a:rPr>
              <a:t>前列腺癌手术后t-PSA可逐渐降至正常</a:t>
            </a:r>
          </a:p>
          <a:p>
            <a:pPr lvl="2">
              <a:buFont typeface="Wingdings" pitchFamily="2" charset="2"/>
              <a:buNone/>
            </a:pPr>
            <a:r>
              <a:rPr lang="zh-CN" altLang="en-US" dirty="0" smtClean="0">
                <a:latin typeface="+mn-ea"/>
              </a:rPr>
              <a:t>（2）前列腺肥大、前列腺炎、肾和泌尿生殖系统疾病，也可见血清t-PSA轻度升高</a:t>
            </a:r>
          </a:p>
          <a:p>
            <a:pPr lvl="2">
              <a:buFont typeface="Wingdings" pitchFamily="2" charset="2"/>
              <a:buNone/>
            </a:pPr>
            <a:r>
              <a:rPr lang="zh-CN" altLang="en-US" dirty="0" smtClean="0">
                <a:latin typeface="+mn-ea"/>
              </a:rPr>
              <a:t>（3）f-PSA/t-PSA比值</a:t>
            </a:r>
            <a:endParaRPr lang="en-US" altLang="zh-CN" dirty="0" smtClean="0">
              <a:latin typeface="+mn-ea"/>
            </a:endParaRPr>
          </a:p>
          <a:p>
            <a:pPr lvl="3"/>
            <a:r>
              <a:rPr lang="zh-CN" altLang="en-US" dirty="0" smtClean="0">
                <a:latin typeface="+mn-ea"/>
              </a:rPr>
              <a:t>&lt;0.1为前列腺癌</a:t>
            </a:r>
            <a:endParaRPr lang="en-US" altLang="zh-CN" dirty="0" smtClean="0">
              <a:latin typeface="+mn-ea"/>
            </a:endParaRPr>
          </a:p>
          <a:p>
            <a:pPr lvl="3"/>
            <a:r>
              <a:rPr lang="zh-CN" altLang="en-US" dirty="0" smtClean="0">
                <a:latin typeface="+mn-ea"/>
              </a:rPr>
              <a:t>0.1～0.2为恶性病变与良性病变重叠区</a:t>
            </a:r>
            <a:endParaRPr lang="en-US" altLang="zh-CN" dirty="0" smtClean="0">
              <a:latin typeface="+mn-ea"/>
            </a:endParaRPr>
          </a:p>
          <a:p>
            <a:pPr lvl="3"/>
            <a:r>
              <a:rPr lang="zh-CN" altLang="en-US" dirty="0" smtClean="0">
                <a:latin typeface="+mn-ea"/>
              </a:rPr>
              <a:t>&gt;0.25为良性病变</a:t>
            </a:r>
            <a:endParaRPr lang="zh-CN" altLang="en-US" dirty="0">
              <a:latin typeface="+mn-ea"/>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718494602"/>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第九节  临床微生物学检查</a:t>
            </a:r>
            <a:endParaRPr lang="zh-CN" altLang="en-US" dirty="0"/>
          </a:p>
        </p:txBody>
      </p:sp>
      <p:sp>
        <p:nvSpPr>
          <p:cNvPr id="3" name="内容占位符 2"/>
          <p:cNvSpPr>
            <a:spLocks noGrp="1"/>
          </p:cNvSpPr>
          <p:nvPr>
            <p:ph idx="1"/>
          </p:nvPr>
        </p:nvSpPr>
        <p:spPr/>
        <p:txBody>
          <a:bodyPr/>
          <a:lstStyle/>
          <a:p>
            <a:pPr>
              <a:buNone/>
            </a:pPr>
            <a:r>
              <a:rPr lang="zh-CN" altLang="en-US" dirty="0">
                <a:latin typeface="+mj-ea"/>
                <a:ea typeface="+mj-ea"/>
              </a:rPr>
              <a:t>一、标本的采集与处理</a:t>
            </a:r>
            <a:endParaRPr lang="en-US" altLang="zh-CN" dirty="0" smtClean="0">
              <a:latin typeface="+mj-ea"/>
              <a:ea typeface="+mj-ea"/>
            </a:endParaRPr>
          </a:p>
          <a:p>
            <a:pPr>
              <a:buNone/>
            </a:pPr>
            <a:r>
              <a:rPr lang="zh-CN" altLang="en-US" sz="2800" dirty="0" smtClean="0">
                <a:ea typeface="宋体" pitchFamily="2" charset="-122"/>
              </a:rPr>
              <a:t>（一）基本原则</a:t>
            </a:r>
            <a:endParaRPr lang="en-US" altLang="zh-CN" sz="2800" dirty="0" smtClean="0">
              <a:ea typeface="宋体" pitchFamily="2" charset="-122"/>
            </a:endParaRPr>
          </a:p>
          <a:p>
            <a:pPr lvl="1"/>
            <a:r>
              <a:rPr lang="zh-CN" altLang="en-US" dirty="0" smtClean="0">
                <a:ea typeface="宋体" pitchFamily="2" charset="-122"/>
              </a:rPr>
              <a:t>在抗微生物药物应用前采集标本</a:t>
            </a:r>
            <a:endParaRPr lang="en-US" altLang="zh-CN" dirty="0" smtClean="0">
              <a:ea typeface="宋体" pitchFamily="2" charset="-122"/>
            </a:endParaRPr>
          </a:p>
          <a:p>
            <a:pPr lvl="2"/>
            <a:r>
              <a:rPr lang="zh-CN" altLang="en-US" sz="2400" dirty="0">
                <a:ea typeface="宋体" pitchFamily="2" charset="-122"/>
              </a:rPr>
              <a:t>已用药物而不能中止</a:t>
            </a:r>
            <a:r>
              <a:rPr altLang="en-US" sz="2400" dirty="0">
                <a:ea typeface="宋体" pitchFamily="2" charset="-122"/>
              </a:rPr>
              <a:t>者</a:t>
            </a:r>
            <a:r>
              <a:rPr lang="zh-CN" altLang="en-US" sz="2400" dirty="0">
                <a:ea typeface="宋体" pitchFamily="2" charset="-122"/>
              </a:rPr>
              <a:t>，应在血药浓度最低时或下次用药前采集</a:t>
            </a:r>
          </a:p>
          <a:p>
            <a:pPr lvl="1"/>
            <a:r>
              <a:rPr lang="zh-CN" altLang="en-US" dirty="0" smtClean="0">
                <a:ea typeface="宋体" pitchFamily="2" charset="-122"/>
              </a:rPr>
              <a:t>标本留取过程中严格无菌操作</a:t>
            </a:r>
            <a:endParaRPr lang="en-US" altLang="zh-CN" dirty="0" smtClean="0">
              <a:ea typeface="宋体" pitchFamily="2" charset="-122"/>
            </a:endParaRPr>
          </a:p>
          <a:p>
            <a:pPr lvl="1"/>
            <a:r>
              <a:rPr lang="zh-CN" altLang="en-US" dirty="0" smtClean="0">
                <a:ea typeface="宋体" pitchFamily="2" charset="-122"/>
              </a:rPr>
              <a:t>标本留置在无菌、有螺纹盖的容器内，</a:t>
            </a:r>
            <a:r>
              <a:rPr lang="zh-CN" altLang="en-US" dirty="0" smtClean="0">
                <a:solidFill>
                  <a:srgbClr val="FF0000"/>
                </a:solidFill>
                <a:ea typeface="宋体" pitchFamily="2" charset="-122"/>
              </a:rPr>
              <a:t>不能</a:t>
            </a:r>
            <a:r>
              <a:rPr lang="zh-CN" altLang="en-US" dirty="0" smtClean="0">
                <a:ea typeface="宋体" pitchFamily="2" charset="-122"/>
              </a:rPr>
              <a:t>接触消毒剂和抗微生物药物等</a:t>
            </a:r>
          </a:p>
          <a:p>
            <a:pPr lvl="1"/>
            <a:r>
              <a:rPr lang="zh-CN" altLang="en-US" dirty="0" smtClean="0">
                <a:ea typeface="宋体" pitchFamily="2" charset="-122"/>
              </a:rPr>
              <a:t>收集真正病灶处的标本，不能被相邻部位菌群污染</a:t>
            </a:r>
            <a:endParaRPr lang="en-US" altLang="zh-CN" dirty="0" smtClean="0">
              <a:ea typeface="宋体" pitchFamily="2" charset="-122"/>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09676821"/>
      </p:ext>
    </p:ext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第九节  临床微生物学检查</a:t>
            </a:r>
          </a:p>
        </p:txBody>
      </p:sp>
      <p:sp>
        <p:nvSpPr>
          <p:cNvPr id="3" name="内容占位符 2"/>
          <p:cNvSpPr>
            <a:spLocks noGrp="1"/>
          </p:cNvSpPr>
          <p:nvPr>
            <p:ph idx="1"/>
          </p:nvPr>
        </p:nvSpPr>
        <p:spPr>
          <a:xfrm>
            <a:off x="380960" y="1214422"/>
            <a:ext cx="11506240" cy="4876800"/>
          </a:xfrm>
        </p:spPr>
        <p:txBody>
          <a:bodyPr/>
          <a:lstStyle/>
          <a:p>
            <a:pPr lvl="1"/>
            <a:r>
              <a:rPr lang="zh-CN" altLang="en-US" dirty="0" smtClean="0">
                <a:ea typeface="宋体" pitchFamily="2" charset="-122"/>
              </a:rPr>
              <a:t>视具体要求选择相应留取方式</a:t>
            </a:r>
            <a:endParaRPr lang="en-US" altLang="zh-CN" dirty="0" smtClean="0">
              <a:ea typeface="宋体" pitchFamily="2" charset="-122"/>
            </a:endParaRPr>
          </a:p>
          <a:p>
            <a:pPr lvl="2"/>
            <a:r>
              <a:rPr lang="zh-CN" altLang="en-US" sz="2400" dirty="0">
                <a:ea typeface="宋体" pitchFamily="2" charset="-122"/>
              </a:rPr>
              <a:t>如怀疑厌氧菌感染时应在厌氧条件下收集送检标本</a:t>
            </a:r>
          </a:p>
          <a:p>
            <a:pPr lvl="1"/>
            <a:r>
              <a:rPr lang="zh-CN" altLang="en-US" dirty="0" smtClean="0">
                <a:ea typeface="宋体" pitchFamily="2" charset="-122"/>
              </a:rPr>
              <a:t>标本必须注明患者姓名、年龄、性别、临床诊断、标本性质、留取时间、检验项目等临床信息</a:t>
            </a:r>
          </a:p>
          <a:p>
            <a:pPr lvl="1"/>
            <a:r>
              <a:rPr lang="zh-CN" altLang="en-US" dirty="0" smtClean="0">
                <a:ea typeface="宋体" pitchFamily="2" charset="-122"/>
              </a:rPr>
              <a:t>标本采集后立即送到实验室</a:t>
            </a:r>
          </a:p>
          <a:p>
            <a:pPr lvl="1"/>
            <a:r>
              <a:rPr lang="zh-CN" altLang="en-US" dirty="0" smtClean="0">
                <a:ea typeface="宋体" pitchFamily="2" charset="-122"/>
              </a:rPr>
              <a:t>从留取到报告的全过程注意生物安全</a:t>
            </a:r>
            <a:endParaRPr lang="zh-CN" altLang="en-US" sz="32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527595394"/>
      </p:ext>
    </p:ext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第九节  临床微生物学检查</a:t>
            </a:r>
          </a:p>
        </p:txBody>
      </p:sp>
      <p:sp>
        <p:nvSpPr>
          <p:cNvPr id="3" name="内容占位符 2"/>
          <p:cNvSpPr>
            <a:spLocks noGrp="1"/>
          </p:cNvSpPr>
          <p:nvPr>
            <p:ph idx="1"/>
          </p:nvPr>
        </p:nvSpPr>
        <p:spPr/>
        <p:txBody>
          <a:bodyPr/>
          <a:lstStyle/>
          <a:p>
            <a:pPr lvl="0">
              <a:buNone/>
            </a:pPr>
            <a:r>
              <a:rPr lang="zh-CN" altLang="en-US" sz="2800" dirty="0">
                <a:latin typeface="+mn-ea"/>
              </a:rPr>
              <a:t>（二）呼吸道</a:t>
            </a:r>
            <a:r>
              <a:rPr lang="zh-CN" altLang="en-US" sz="2800" dirty="0" smtClean="0">
                <a:latin typeface="+mn-ea"/>
              </a:rPr>
              <a:t>标本</a:t>
            </a:r>
            <a:endParaRPr lang="zh-CN" altLang="en-US" sz="2800" dirty="0">
              <a:latin typeface="+mn-ea"/>
            </a:endParaRPr>
          </a:p>
          <a:p>
            <a:pPr lvl="1"/>
            <a:r>
              <a:rPr lang="zh-CN" altLang="en-US" sz="2400" u="sng" dirty="0">
                <a:solidFill>
                  <a:srgbClr val="FF0000"/>
                </a:solidFill>
                <a:latin typeface="+mn-ea"/>
              </a:rPr>
              <a:t>上呼吸道</a:t>
            </a:r>
            <a:r>
              <a:rPr lang="zh-CN" altLang="en-US" sz="2400" dirty="0">
                <a:latin typeface="+mn-ea"/>
              </a:rPr>
              <a:t>存在正常菌群，可用鼻咽拭子或鼻咽洗液分离病原菌</a:t>
            </a:r>
            <a:endParaRPr lang="en-US" altLang="zh-CN" sz="2400" dirty="0">
              <a:latin typeface="+mn-ea"/>
            </a:endParaRPr>
          </a:p>
          <a:p>
            <a:pPr lvl="1"/>
            <a:r>
              <a:rPr sz="2400" u="sng" dirty="0">
                <a:solidFill>
                  <a:srgbClr val="FF0000"/>
                </a:solidFill>
                <a:latin typeface="+mn-ea"/>
              </a:rPr>
              <a:t>下呼吸道</a:t>
            </a:r>
            <a:r>
              <a:rPr lang="zh-CN" altLang="en-US" sz="2400" dirty="0">
                <a:latin typeface="+mn-ea"/>
              </a:rPr>
              <a:t>的痰标本</a:t>
            </a:r>
            <a:endParaRPr lang="en-US" altLang="zh-CN" sz="2400" dirty="0">
              <a:latin typeface="+mn-ea"/>
            </a:endParaRPr>
          </a:p>
          <a:p>
            <a:pPr lvl="2"/>
            <a:r>
              <a:rPr lang="zh-CN" altLang="en-US" sz="2400" dirty="0">
                <a:latin typeface="+mn-ea"/>
              </a:rPr>
              <a:t>一般以清晨采集为好</a:t>
            </a:r>
            <a:endParaRPr lang="en-US" altLang="zh-CN" sz="2400" dirty="0">
              <a:latin typeface="+mn-ea"/>
            </a:endParaRPr>
          </a:p>
          <a:p>
            <a:pPr lvl="3"/>
            <a:r>
              <a:rPr lang="zh-CN" altLang="en-US" sz="2400" dirty="0">
                <a:latin typeface="+mn-ea"/>
              </a:rPr>
              <a:t>让患者用水漱口以去除口腔黏膜表面的正常菌群；</a:t>
            </a:r>
            <a:endParaRPr lang="en-US" altLang="zh-CN" sz="2400" dirty="0">
              <a:latin typeface="+mn-ea"/>
            </a:endParaRPr>
          </a:p>
          <a:p>
            <a:pPr lvl="3"/>
            <a:r>
              <a:rPr lang="zh-CN" altLang="en-US" sz="2400" dirty="0">
                <a:latin typeface="+mn-ea"/>
              </a:rPr>
              <a:t>指导患者深咳，收集下呼吸道痰（不要口水）</a:t>
            </a:r>
            <a:endParaRPr lang="en-US" altLang="zh-CN" sz="2400" dirty="0">
              <a:latin typeface="+mn-ea"/>
            </a:endParaRPr>
          </a:p>
          <a:p>
            <a:pPr lvl="2"/>
            <a:r>
              <a:rPr lang="zh-CN" altLang="en-US" sz="2400" dirty="0">
                <a:latin typeface="+mn-ea"/>
              </a:rPr>
              <a:t>纤维支气管镜检查可获得较理想的标本</a:t>
            </a:r>
            <a:endParaRPr lang="en-US" altLang="zh-CN" sz="2400" dirty="0">
              <a:latin typeface="+mn-ea"/>
            </a:endParaRPr>
          </a:p>
          <a:p>
            <a:pPr lvl="2"/>
            <a:r>
              <a:rPr lang="zh-CN" altLang="en-US" sz="2400" dirty="0">
                <a:latin typeface="+mn-ea"/>
              </a:rPr>
              <a:t>对于不能留痰的儿科患者，可通过抽吸方式收集标本</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912102816"/>
      </p:ext>
    </p:ext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第九节  临床微生物学检查</a:t>
            </a:r>
          </a:p>
        </p:txBody>
      </p:sp>
      <p:sp>
        <p:nvSpPr>
          <p:cNvPr id="3" name="内容占位符 2"/>
          <p:cNvSpPr>
            <a:spLocks noGrp="1"/>
          </p:cNvSpPr>
          <p:nvPr>
            <p:ph idx="1"/>
          </p:nvPr>
        </p:nvSpPr>
        <p:spPr/>
        <p:txBody>
          <a:bodyPr/>
          <a:lstStyle/>
          <a:p>
            <a:pPr lvl="0">
              <a:buNone/>
            </a:pPr>
            <a:r>
              <a:rPr lang="zh-CN" altLang="en-US" sz="2800" dirty="0">
                <a:latin typeface="+mn-ea"/>
              </a:rPr>
              <a:t>（三）尿液</a:t>
            </a:r>
            <a:r>
              <a:rPr lang="zh-CN" altLang="en-US" sz="2800" dirty="0" smtClean="0">
                <a:latin typeface="+mn-ea"/>
              </a:rPr>
              <a:t>标本</a:t>
            </a:r>
            <a:endParaRPr lang="zh-CN" altLang="en-US" sz="2800" dirty="0">
              <a:latin typeface="+mn-ea"/>
            </a:endParaRPr>
          </a:p>
          <a:p>
            <a:pPr lvl="1"/>
            <a:r>
              <a:rPr lang="zh-CN" altLang="en-US" sz="2400" dirty="0">
                <a:latin typeface="+mn-ea"/>
              </a:rPr>
              <a:t>女性患者</a:t>
            </a:r>
            <a:endParaRPr lang="en-US" altLang="zh-CN" sz="2400" dirty="0">
              <a:latin typeface="+mn-ea"/>
            </a:endParaRPr>
          </a:p>
          <a:p>
            <a:pPr lvl="2"/>
            <a:r>
              <a:rPr lang="zh-CN" altLang="en-US" sz="2400" dirty="0">
                <a:latin typeface="+mn-ea"/>
              </a:rPr>
              <a:t>可用肥皂水或碘伏彻底清洗外阴，用湿润纱垫擦拭，分开阴唇，排尿</a:t>
            </a:r>
            <a:endParaRPr lang="en-US" altLang="zh-CN" sz="2400" dirty="0">
              <a:latin typeface="+mn-ea"/>
            </a:endParaRPr>
          </a:p>
          <a:p>
            <a:pPr lvl="1"/>
            <a:r>
              <a:rPr lang="zh-CN" altLang="en-US" sz="2400" dirty="0">
                <a:latin typeface="+mn-ea"/>
              </a:rPr>
              <a:t>男性患者</a:t>
            </a:r>
            <a:endParaRPr lang="en-US" altLang="zh-CN" sz="2400" dirty="0">
              <a:latin typeface="+mn-ea"/>
            </a:endParaRPr>
          </a:p>
          <a:p>
            <a:pPr lvl="2"/>
            <a:r>
              <a:rPr lang="zh-CN" altLang="en-US" sz="2400" dirty="0">
                <a:latin typeface="+mn-ea"/>
              </a:rPr>
              <a:t>清洗阴茎头后用湿润纱垫擦拭，卷起包皮，排尿</a:t>
            </a:r>
          </a:p>
          <a:p>
            <a:pPr lvl="1"/>
            <a:r>
              <a:rPr lang="zh-CN" altLang="en-US" sz="2400" dirty="0">
                <a:latin typeface="+mn-ea"/>
              </a:rPr>
              <a:t>用导尿管收集尿液</a:t>
            </a:r>
            <a:endParaRPr lang="en-US" altLang="zh-CN" sz="2400" dirty="0">
              <a:latin typeface="+mn-ea"/>
            </a:endParaRPr>
          </a:p>
          <a:p>
            <a:pPr lvl="2"/>
            <a:r>
              <a:rPr lang="zh-CN" altLang="en-US" sz="2400" dirty="0">
                <a:latin typeface="+mn-ea"/>
              </a:rPr>
              <a:t>可减少污染，但可能将尿道细菌带入膀胱，多次导尿可能引起逆行性感染</a:t>
            </a:r>
            <a:endParaRPr lang="en-US" altLang="zh-CN" sz="2400" dirty="0">
              <a:latin typeface="+mn-ea"/>
            </a:endParaRPr>
          </a:p>
          <a:p>
            <a:pPr lvl="1"/>
            <a:r>
              <a:rPr lang="zh-CN" altLang="en-US" sz="2400" dirty="0">
                <a:latin typeface="+mn-ea"/>
              </a:rPr>
              <a:t>厌氧菌培养可用膀胱穿刺法收集尿液</a:t>
            </a:r>
          </a:p>
          <a:p>
            <a:pPr lvl="1"/>
            <a:r>
              <a:rPr sz="2400" dirty="0">
                <a:latin typeface="+mn-ea"/>
              </a:rPr>
              <a:t>排出尿液后应在2h内接种完毕</a:t>
            </a:r>
            <a:endParaRPr lang="en-US" sz="2400" dirty="0">
              <a:latin typeface="+mn-ea"/>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954837830"/>
      </p:ext>
    </p:ext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第九节  临床微生物学检查</a:t>
            </a:r>
          </a:p>
        </p:txBody>
      </p:sp>
      <p:sp>
        <p:nvSpPr>
          <p:cNvPr id="3" name="内容占位符 2"/>
          <p:cNvSpPr>
            <a:spLocks noGrp="1"/>
          </p:cNvSpPr>
          <p:nvPr>
            <p:ph idx="1"/>
          </p:nvPr>
        </p:nvSpPr>
        <p:spPr/>
        <p:txBody>
          <a:bodyPr/>
          <a:lstStyle/>
          <a:p>
            <a:pPr>
              <a:spcBef>
                <a:spcPts val="600"/>
              </a:spcBef>
              <a:buNone/>
            </a:pPr>
            <a:r>
              <a:rPr lang="zh-CN" altLang="en-US" dirty="0" smtClean="0">
                <a:latin typeface="+mn-ea"/>
              </a:rPr>
              <a:t>（四）血液标本</a:t>
            </a:r>
          </a:p>
          <a:p>
            <a:pPr lvl="1">
              <a:spcBef>
                <a:spcPts val="600"/>
              </a:spcBef>
            </a:pPr>
            <a:r>
              <a:rPr altLang="en-US" dirty="0" smtClean="0">
                <a:latin typeface="+mn-ea"/>
              </a:rPr>
              <a:t>采集时机</a:t>
            </a:r>
            <a:endParaRPr lang="en-US" altLang="en-US" dirty="0" smtClean="0">
              <a:latin typeface="+mn-ea"/>
            </a:endParaRPr>
          </a:p>
          <a:p>
            <a:pPr lvl="2">
              <a:spcBef>
                <a:spcPts val="600"/>
              </a:spcBef>
            </a:pPr>
            <a:r>
              <a:rPr lang="zh-CN" altLang="en-US" dirty="0" smtClean="0">
                <a:latin typeface="+mn-ea"/>
              </a:rPr>
              <a:t>发热初期、高峰期或寒战后</a:t>
            </a:r>
            <a:endParaRPr lang="en-US" altLang="zh-CN" dirty="0" smtClean="0">
              <a:latin typeface="+mn-ea"/>
            </a:endParaRPr>
          </a:p>
          <a:p>
            <a:pPr lvl="2">
              <a:spcBef>
                <a:spcPts val="600"/>
              </a:spcBef>
            </a:pPr>
            <a:r>
              <a:rPr lang="zh-CN" altLang="en-US" dirty="0" smtClean="0">
                <a:latin typeface="+mn-ea"/>
              </a:rPr>
              <a:t>如已用抗菌药物治疗，则在下次用药前采集</a:t>
            </a:r>
          </a:p>
          <a:p>
            <a:pPr lvl="1">
              <a:spcBef>
                <a:spcPts val="600"/>
              </a:spcBef>
            </a:pPr>
            <a:r>
              <a:rPr lang="zh-CN" altLang="en-US" dirty="0" smtClean="0">
                <a:latin typeface="+mn-ea"/>
              </a:rPr>
              <a:t>严格无菌操作，防止被皮肤表面正常菌群污染</a:t>
            </a:r>
          </a:p>
          <a:p>
            <a:pPr lvl="1">
              <a:spcBef>
                <a:spcPts val="600"/>
              </a:spcBef>
            </a:pPr>
            <a:r>
              <a:rPr altLang="en-US" dirty="0" smtClean="0">
                <a:latin typeface="+mn-ea"/>
              </a:rPr>
              <a:t>采集量</a:t>
            </a:r>
            <a:endParaRPr lang="en-US" altLang="en-US" dirty="0" smtClean="0">
              <a:latin typeface="+mn-ea"/>
            </a:endParaRPr>
          </a:p>
          <a:p>
            <a:pPr lvl="2">
              <a:spcBef>
                <a:spcPts val="600"/>
              </a:spcBef>
            </a:pPr>
            <a:r>
              <a:rPr lang="zh-CN" altLang="en-US" dirty="0" smtClean="0">
                <a:latin typeface="+mn-ea"/>
              </a:rPr>
              <a:t>成人每次20～30ml，有氧和无氧瓶各10～15ml</a:t>
            </a:r>
            <a:endParaRPr lang="en-US" altLang="zh-CN" dirty="0" smtClean="0">
              <a:latin typeface="+mn-ea"/>
            </a:endParaRPr>
          </a:p>
          <a:p>
            <a:pPr lvl="2">
              <a:spcBef>
                <a:spcPts val="600"/>
              </a:spcBef>
            </a:pPr>
            <a:r>
              <a:rPr lang="zh-CN" altLang="en-US" dirty="0" smtClean="0">
                <a:latin typeface="+mn-ea"/>
              </a:rPr>
              <a:t>新生儿每瓶1～2ml</a:t>
            </a:r>
            <a:endParaRPr lang="en-US" altLang="zh-CN" dirty="0" smtClean="0">
              <a:latin typeface="+mn-ea"/>
            </a:endParaRPr>
          </a:p>
          <a:p>
            <a:pPr lvl="2">
              <a:spcBef>
                <a:spcPts val="600"/>
              </a:spcBef>
            </a:pPr>
            <a:r>
              <a:rPr lang="zh-CN" altLang="en-US" dirty="0" smtClean="0">
                <a:latin typeface="+mn-ea"/>
              </a:rPr>
              <a:t>骨髓可抽取1～2ml注入血培养瓶</a:t>
            </a:r>
            <a:endParaRPr lang="en-US" altLang="zh-CN" dirty="0" smtClean="0">
              <a:latin typeface="+mn-ea"/>
            </a:endParaRPr>
          </a:p>
          <a:p>
            <a:pPr lvl="2">
              <a:spcBef>
                <a:spcPts val="600"/>
              </a:spcBef>
            </a:pPr>
            <a:r>
              <a:rPr lang="zh-CN" altLang="en-US" dirty="0" smtClean="0">
                <a:latin typeface="+mn-ea"/>
              </a:rPr>
              <a:t>为了提高血培养的阳性率，可在不同部位采血</a:t>
            </a:r>
            <a:endParaRPr lang="en-US" altLang="zh-CN" dirty="0" smtClean="0">
              <a:latin typeface="+mn-ea"/>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716278421"/>
      </p:ext>
    </p:ext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第九节  临床微生物学检查</a:t>
            </a:r>
          </a:p>
        </p:txBody>
      </p:sp>
      <p:sp>
        <p:nvSpPr>
          <p:cNvPr id="3" name="内容占位符 2"/>
          <p:cNvSpPr>
            <a:spLocks noGrp="1"/>
          </p:cNvSpPr>
          <p:nvPr>
            <p:ph idx="1"/>
          </p:nvPr>
        </p:nvSpPr>
        <p:spPr>
          <a:xfrm>
            <a:off x="190500" y="1422767"/>
            <a:ext cx="11480800" cy="4876800"/>
          </a:xfrm>
        </p:spPr>
        <p:txBody>
          <a:bodyPr/>
          <a:lstStyle/>
          <a:p>
            <a:pPr lvl="1">
              <a:spcBef>
                <a:spcPts val="600"/>
              </a:spcBef>
            </a:pPr>
            <a:r>
              <a:rPr lang="zh-CN" altLang="en-US" dirty="0" smtClean="0">
                <a:latin typeface="+mn-ea"/>
              </a:rPr>
              <a:t>结核分枝杆菌和真菌培养需要特殊培养瓶，厌氧培养要严格避免将空气注入培养瓶内</a:t>
            </a:r>
          </a:p>
          <a:p>
            <a:pPr lvl="1">
              <a:spcBef>
                <a:spcPts val="600"/>
              </a:spcBef>
            </a:pPr>
            <a:r>
              <a:rPr lang="zh-CN" altLang="en-US" dirty="0" smtClean="0">
                <a:latin typeface="+mn-ea"/>
              </a:rPr>
              <a:t>标本留取完后立即送检</a:t>
            </a:r>
            <a:endParaRPr lang="en-US" altLang="zh-CN" dirty="0" smtClean="0">
              <a:latin typeface="+mn-ea"/>
            </a:endParaRPr>
          </a:p>
          <a:p>
            <a:pPr lvl="2">
              <a:spcBef>
                <a:spcPts val="600"/>
              </a:spcBef>
            </a:pPr>
            <a:r>
              <a:rPr lang="zh-CN" altLang="en-US" dirty="0" smtClean="0">
                <a:latin typeface="+mn-ea"/>
              </a:rPr>
              <a:t>不得已的情况下可室温（18～22℃）存放，12h内送检，注意不能冷藏</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4090848655"/>
      </p:ext>
    </p:ext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第九节  临床微生物学检查</a:t>
            </a:r>
          </a:p>
        </p:txBody>
      </p:sp>
      <p:sp>
        <p:nvSpPr>
          <p:cNvPr id="3" name="内容占位符 2"/>
          <p:cNvSpPr>
            <a:spLocks noGrp="1"/>
          </p:cNvSpPr>
          <p:nvPr>
            <p:ph idx="1"/>
          </p:nvPr>
        </p:nvSpPr>
        <p:spPr/>
        <p:txBody>
          <a:bodyPr/>
          <a:lstStyle/>
          <a:p>
            <a:pPr>
              <a:spcBef>
                <a:spcPts val="600"/>
              </a:spcBef>
              <a:buNone/>
            </a:pPr>
            <a:r>
              <a:rPr lang="zh-CN" altLang="en-US" dirty="0" smtClean="0">
                <a:latin typeface="+mn-ea"/>
              </a:rPr>
              <a:t>（五）粪便标本</a:t>
            </a:r>
          </a:p>
          <a:p>
            <a:pPr lvl="1">
              <a:spcBef>
                <a:spcPts val="600"/>
              </a:spcBef>
            </a:pPr>
            <a:r>
              <a:rPr lang="zh-CN" altLang="en-US" dirty="0" smtClean="0">
                <a:latin typeface="+mn-ea"/>
              </a:rPr>
              <a:t>取含脓、血或黏液的粪便或水样粪便1～2ml于有螺纹盖的无菌清洁容器中送检</a:t>
            </a:r>
            <a:endParaRPr lang="en-US" altLang="zh-CN" dirty="0" smtClean="0">
              <a:latin typeface="+mn-ea"/>
            </a:endParaRPr>
          </a:p>
          <a:p>
            <a:pPr lvl="1">
              <a:spcBef>
                <a:spcPts val="600"/>
              </a:spcBef>
            </a:pPr>
            <a:r>
              <a:rPr lang="zh-CN" altLang="en-US" dirty="0" smtClean="0">
                <a:latin typeface="+mn-ea"/>
              </a:rPr>
              <a:t>不能混入污染物（如尿液）及消毒剂、自来水等</a:t>
            </a:r>
          </a:p>
          <a:p>
            <a:pPr lvl="1">
              <a:spcBef>
                <a:spcPts val="600"/>
              </a:spcBef>
            </a:pPr>
            <a:r>
              <a:rPr lang="zh-CN" altLang="en-US" dirty="0" smtClean="0">
                <a:latin typeface="+mn-ea"/>
              </a:rPr>
              <a:t>对排便困难患者及婴幼儿可用直肠拭子采样</a:t>
            </a:r>
            <a:endParaRPr lang="en-US" altLang="zh-CN" dirty="0" smtClean="0">
              <a:latin typeface="+mn-ea"/>
            </a:endParaRPr>
          </a:p>
          <a:p>
            <a:pPr lvl="2">
              <a:spcBef>
                <a:spcPts val="600"/>
              </a:spcBef>
            </a:pPr>
            <a:r>
              <a:rPr lang="zh-CN" altLang="en-US" dirty="0" smtClean="0">
                <a:latin typeface="+mn-ea"/>
              </a:rPr>
              <a:t>拭子应保持湿润，采样前可将拭子用无菌水浸润</a:t>
            </a:r>
          </a:p>
          <a:p>
            <a:pPr lvl="1">
              <a:spcBef>
                <a:spcPts val="600"/>
              </a:spcBef>
            </a:pPr>
            <a:r>
              <a:rPr lang="zh-CN" altLang="en-US" dirty="0" smtClean="0">
                <a:latin typeface="+mn-ea"/>
              </a:rPr>
              <a:t>室温（18～22℃）1h内接种完毕</a:t>
            </a:r>
            <a:r>
              <a:rPr altLang="en-US" dirty="0" smtClean="0">
                <a:latin typeface="+mn-ea"/>
              </a:rPr>
              <a:t>，</a:t>
            </a:r>
            <a:r>
              <a:rPr lang="zh-CN" altLang="en-US" dirty="0" smtClean="0">
                <a:latin typeface="+mn-ea"/>
              </a:rPr>
              <a:t>厌氧培养要在0.5h内接种完毕。</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551209617"/>
      </p:ext>
    </p:ext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第九节  临床微生物学检查</a:t>
            </a:r>
          </a:p>
        </p:txBody>
      </p:sp>
      <p:sp>
        <p:nvSpPr>
          <p:cNvPr id="3" name="内容占位符 2"/>
          <p:cNvSpPr>
            <a:spLocks noGrp="1"/>
          </p:cNvSpPr>
          <p:nvPr>
            <p:ph idx="1"/>
          </p:nvPr>
        </p:nvSpPr>
        <p:spPr>
          <a:xfrm>
            <a:off x="380960" y="1214422"/>
            <a:ext cx="10579140" cy="4876800"/>
          </a:xfrm>
        </p:spPr>
        <p:txBody>
          <a:bodyPr/>
          <a:lstStyle/>
          <a:p>
            <a:pPr lvl="0">
              <a:buNone/>
            </a:pPr>
            <a:r>
              <a:rPr lang="zh-CN" altLang="en-US" dirty="0" smtClean="0">
                <a:latin typeface="+mn-ea"/>
              </a:rPr>
              <a:t>（六）脑脊液标本</a:t>
            </a:r>
          </a:p>
          <a:p>
            <a:pPr lvl="1">
              <a:lnSpc>
                <a:spcPct val="150000"/>
              </a:lnSpc>
            </a:pPr>
            <a:r>
              <a:rPr lang="zh-CN" altLang="en-US" dirty="0" smtClean="0">
                <a:latin typeface="+mn-ea"/>
              </a:rPr>
              <a:t>以严格无菌操作进行腰椎穿刺，收集脑脊液</a:t>
            </a:r>
            <a:endParaRPr lang="en-US" altLang="zh-CN" dirty="0" smtClean="0">
              <a:latin typeface="+mn-ea"/>
            </a:endParaRPr>
          </a:p>
          <a:p>
            <a:pPr lvl="1">
              <a:lnSpc>
                <a:spcPct val="150000"/>
              </a:lnSpc>
            </a:pPr>
            <a:r>
              <a:rPr dirty="0" smtClean="0">
                <a:latin typeface="+mn-ea"/>
              </a:rPr>
              <a:t>标本采集后应立即送检或床边接种</a:t>
            </a:r>
            <a:endParaRPr lang="en-US" dirty="0" smtClean="0">
              <a:latin typeface="+mn-ea"/>
            </a:endParaRPr>
          </a:p>
          <a:p>
            <a:pPr lvl="2">
              <a:lnSpc>
                <a:spcPct val="150000"/>
              </a:lnSpc>
            </a:pPr>
            <a:r>
              <a:rPr lang="zh-CN" altLang="en-US" dirty="0" smtClean="0">
                <a:latin typeface="+mn-ea"/>
              </a:rPr>
              <a:t>引起脑膜炎的细菌如脑膜炎奈瑟菌、肺炎链球菌、流感嗜血杆菌等抵抗力弱</a:t>
            </a:r>
            <a:endParaRPr lang="en-US" altLang="zh-CN" dirty="0" smtClean="0">
              <a:latin typeface="+mn-ea"/>
            </a:endParaRPr>
          </a:p>
          <a:p>
            <a:pPr lvl="1">
              <a:lnSpc>
                <a:spcPct val="150000"/>
              </a:lnSpc>
            </a:pPr>
            <a:r>
              <a:rPr lang="zh-CN" altLang="en-US" dirty="0" smtClean="0">
                <a:latin typeface="+mn-ea"/>
              </a:rPr>
              <a:t>细菌学检查标本不能放冰箱冷藏</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286207791"/>
      </p:ext>
    </p:ext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第九节  临床微生物学检查</a:t>
            </a:r>
          </a:p>
        </p:txBody>
      </p:sp>
      <p:sp>
        <p:nvSpPr>
          <p:cNvPr id="3" name="内容占位符 2"/>
          <p:cNvSpPr>
            <a:spLocks noGrp="1"/>
          </p:cNvSpPr>
          <p:nvPr>
            <p:ph idx="1"/>
          </p:nvPr>
        </p:nvSpPr>
        <p:spPr>
          <a:xfrm>
            <a:off x="380960" y="1214422"/>
            <a:ext cx="10579140" cy="4876800"/>
          </a:xfrm>
        </p:spPr>
        <p:txBody>
          <a:bodyPr/>
          <a:lstStyle/>
          <a:p>
            <a:pPr lvl="0">
              <a:buNone/>
            </a:pPr>
            <a:r>
              <a:rPr lang="zh-CN" altLang="en-US" dirty="0" smtClean="0">
                <a:latin typeface="+mn-ea"/>
              </a:rPr>
              <a:t>（七）泌尿生殖道分泌物标本</a:t>
            </a:r>
          </a:p>
          <a:p>
            <a:pPr lvl="1">
              <a:lnSpc>
                <a:spcPct val="150000"/>
              </a:lnSpc>
            </a:pPr>
            <a:r>
              <a:rPr lang="zh-CN" altLang="en-US" dirty="0" smtClean="0">
                <a:latin typeface="+mn-ea"/>
              </a:rPr>
              <a:t>对性传播疾病患者常留取尿道口分泌物、阴道宫颈口分泌物、外阴糜烂病灶处分泌物及前列腺液等标本做检验</a:t>
            </a:r>
            <a:endParaRPr lang="en-US" altLang="zh-CN" dirty="0" smtClean="0">
              <a:latin typeface="+mn-ea"/>
            </a:endParaRPr>
          </a:p>
          <a:p>
            <a:pPr lvl="1">
              <a:lnSpc>
                <a:spcPct val="150000"/>
              </a:lnSpc>
            </a:pPr>
            <a:r>
              <a:rPr lang="zh-CN" altLang="en-US" dirty="0" smtClean="0">
                <a:latin typeface="+mn-ea"/>
              </a:rPr>
              <a:t>对生殖道疱疹常穿刺疱疹液，盆腔脓肿患者可与直肠子宫凹陷处穿刺脓液送检</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0579175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概  述</a:t>
            </a:r>
          </a:p>
        </p:txBody>
      </p:sp>
      <p:sp>
        <p:nvSpPr>
          <p:cNvPr id="3" name="内容占位符 2"/>
          <p:cNvSpPr>
            <a:spLocks noGrp="1"/>
          </p:cNvSpPr>
          <p:nvPr>
            <p:ph idx="1"/>
          </p:nvPr>
        </p:nvSpPr>
        <p:spPr>
          <a:xfrm>
            <a:off x="109477" y="1538514"/>
            <a:ext cx="11175839" cy="4876800"/>
          </a:xfrm>
        </p:spPr>
        <p:txBody>
          <a:bodyPr/>
          <a:lstStyle/>
          <a:p>
            <a:pPr marL="457200" lvl="1" indent="0">
              <a:buNone/>
            </a:pPr>
            <a:r>
              <a:rPr lang="zh-CN" altLang="en-US" dirty="0" smtClean="0"/>
              <a:t>（四）急值的处理</a:t>
            </a:r>
            <a:endParaRPr lang="en-US" altLang="zh-CN" dirty="0" smtClean="0"/>
          </a:p>
          <a:p>
            <a:pPr lvl="2"/>
            <a:r>
              <a:rPr lang="zh-CN" altLang="en-US" dirty="0" smtClean="0"/>
              <a:t>当临床医护人员得到危急值报告后一定要结合患者临床表现做出判断，确认危急值准确无误后，迅速采取相应治疗措施</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06154410"/>
      </p:ext>
    </p:extLst>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第九节  临床微生物学检查</a:t>
            </a:r>
          </a:p>
        </p:txBody>
      </p:sp>
      <p:sp>
        <p:nvSpPr>
          <p:cNvPr id="3" name="内容占位符 2"/>
          <p:cNvSpPr>
            <a:spLocks noGrp="1"/>
          </p:cNvSpPr>
          <p:nvPr>
            <p:ph idx="1"/>
          </p:nvPr>
        </p:nvSpPr>
        <p:spPr>
          <a:xfrm>
            <a:off x="380960" y="1214422"/>
            <a:ext cx="10579140" cy="4876800"/>
          </a:xfrm>
        </p:spPr>
        <p:txBody>
          <a:bodyPr/>
          <a:lstStyle/>
          <a:p>
            <a:pPr lvl="0">
              <a:buNone/>
            </a:pPr>
            <a:r>
              <a:rPr lang="zh-CN" altLang="en-US" dirty="0" smtClean="0">
                <a:latin typeface="+mn-ea"/>
              </a:rPr>
              <a:t>（八）脓肿、瘘、伤口和坏疽标本</a:t>
            </a:r>
          </a:p>
          <a:p>
            <a:pPr lvl="1">
              <a:lnSpc>
                <a:spcPct val="150000"/>
              </a:lnSpc>
            </a:pPr>
            <a:r>
              <a:rPr lang="zh-CN" altLang="en-US" dirty="0" smtClean="0">
                <a:latin typeface="+mn-ea"/>
              </a:rPr>
              <a:t>以无菌盐水或</a:t>
            </a:r>
            <a:r>
              <a:rPr lang="en-US" altLang="zh-CN" dirty="0" smtClean="0">
                <a:latin typeface="+mn-ea"/>
              </a:rPr>
              <a:t>75%</a:t>
            </a:r>
            <a:r>
              <a:rPr lang="zh-CN" altLang="en-US" dirty="0" smtClean="0">
                <a:latin typeface="+mn-ea"/>
              </a:rPr>
              <a:t>酒精洗去表面渗液</a:t>
            </a:r>
            <a:endParaRPr lang="en-US" altLang="zh-CN" dirty="0" smtClean="0">
              <a:latin typeface="+mn-ea"/>
            </a:endParaRPr>
          </a:p>
          <a:p>
            <a:pPr lvl="1">
              <a:lnSpc>
                <a:spcPct val="150000"/>
              </a:lnSpc>
            </a:pPr>
            <a:r>
              <a:rPr lang="zh-CN" altLang="en-US" dirty="0" smtClean="0">
                <a:latin typeface="+mn-ea"/>
              </a:rPr>
              <a:t>送检标本培养首先考虑组织或液体，其次才是拭子</a:t>
            </a:r>
            <a:endParaRPr lang="en-US" altLang="zh-CN" dirty="0" smtClean="0">
              <a:latin typeface="+mn-ea"/>
            </a:endParaRPr>
          </a:p>
          <a:p>
            <a:pPr lvl="1">
              <a:lnSpc>
                <a:spcPct val="150000"/>
              </a:lnSpc>
            </a:pPr>
            <a:r>
              <a:rPr lang="zh-CN" altLang="en-US" dirty="0" smtClean="0">
                <a:latin typeface="+mn-ea"/>
              </a:rPr>
              <a:t>若只能送检拭子，应采集</a:t>
            </a:r>
            <a:r>
              <a:rPr lang="en-US" altLang="zh-CN" dirty="0" smtClean="0">
                <a:latin typeface="+mn-ea"/>
              </a:rPr>
              <a:t>2</a:t>
            </a:r>
            <a:r>
              <a:rPr lang="zh-CN" altLang="en-US" dirty="0" smtClean="0">
                <a:latin typeface="+mn-ea"/>
              </a:rPr>
              <a:t>支，</a:t>
            </a:r>
            <a:r>
              <a:rPr lang="en-US" altLang="zh-CN" dirty="0" smtClean="0">
                <a:latin typeface="+mn-ea"/>
              </a:rPr>
              <a:t>1</a:t>
            </a:r>
            <a:r>
              <a:rPr lang="zh-CN" altLang="en-US" dirty="0" smtClean="0">
                <a:latin typeface="+mn-ea"/>
              </a:rPr>
              <a:t>支培养，</a:t>
            </a:r>
            <a:r>
              <a:rPr lang="en-US" altLang="zh-CN" dirty="0" smtClean="0">
                <a:latin typeface="+mn-ea"/>
              </a:rPr>
              <a:t>1</a:t>
            </a:r>
            <a:r>
              <a:rPr lang="zh-CN" altLang="en-US" dirty="0" smtClean="0">
                <a:latin typeface="+mn-ea"/>
              </a:rPr>
              <a:t>支革兰氏染色</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698039823"/>
      </p:ext>
    </p:extLst>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第九节  临床微生物学检查</a:t>
            </a:r>
          </a:p>
        </p:txBody>
      </p:sp>
      <p:sp>
        <p:nvSpPr>
          <p:cNvPr id="3" name="内容占位符 2"/>
          <p:cNvSpPr>
            <a:spLocks noGrp="1"/>
          </p:cNvSpPr>
          <p:nvPr>
            <p:ph idx="1"/>
          </p:nvPr>
        </p:nvSpPr>
        <p:spPr/>
        <p:txBody>
          <a:bodyPr/>
          <a:lstStyle/>
          <a:p>
            <a:pPr>
              <a:spcBef>
                <a:spcPts val="600"/>
              </a:spcBef>
              <a:buNone/>
            </a:pPr>
            <a:r>
              <a:rPr lang="zh-CN" altLang="en-US" dirty="0" smtClean="0">
                <a:latin typeface="+mn-ea"/>
              </a:rPr>
              <a:t>（九）厌氧菌培养标本的采集</a:t>
            </a:r>
          </a:p>
          <a:p>
            <a:pPr lvl="1">
              <a:spcBef>
                <a:spcPts val="600"/>
              </a:spcBef>
            </a:pPr>
            <a:r>
              <a:rPr dirty="0" smtClean="0">
                <a:latin typeface="+mn-ea"/>
              </a:rPr>
              <a:t>注意保持厌氧环境</a:t>
            </a:r>
            <a:endParaRPr lang="en-US" dirty="0" smtClean="0">
              <a:latin typeface="+mn-ea"/>
            </a:endParaRPr>
          </a:p>
          <a:p>
            <a:pPr lvl="2">
              <a:spcBef>
                <a:spcPts val="600"/>
              </a:spcBef>
            </a:pPr>
            <a:r>
              <a:rPr lang="zh-CN" altLang="en-US" dirty="0" smtClean="0">
                <a:latin typeface="+mn-ea"/>
              </a:rPr>
              <a:t>从留取到接种完培养基放到无氧环境内不能超过0.5h</a:t>
            </a:r>
            <a:endParaRPr lang="en-US" altLang="zh-CN" dirty="0" smtClean="0">
              <a:latin typeface="+mn-ea"/>
            </a:endParaRPr>
          </a:p>
          <a:p>
            <a:pPr lvl="1">
              <a:spcBef>
                <a:spcPts val="600"/>
              </a:spcBef>
            </a:pPr>
            <a:r>
              <a:rPr lang="zh-CN" altLang="en-US" dirty="0" smtClean="0">
                <a:latin typeface="+mn-ea"/>
              </a:rPr>
              <a:t>最好能床边接种，也可用注射器抽取，排净空气后将针头用无菌橡胶塞封闭后立即送检</a:t>
            </a:r>
          </a:p>
          <a:p>
            <a:pPr lvl="1">
              <a:spcBef>
                <a:spcPts val="600"/>
              </a:spcBef>
            </a:pPr>
            <a:r>
              <a:rPr lang="zh-CN" altLang="en-US" dirty="0" smtClean="0">
                <a:latin typeface="+mn-ea"/>
              </a:rPr>
              <a:t>不宜做厌氧培养的标本</a:t>
            </a:r>
            <a:endParaRPr lang="en-US" altLang="zh-CN" dirty="0" smtClean="0">
              <a:latin typeface="+mn-ea"/>
            </a:endParaRPr>
          </a:p>
          <a:p>
            <a:pPr lvl="2">
              <a:spcBef>
                <a:spcPts val="600"/>
              </a:spcBef>
            </a:pPr>
            <a:r>
              <a:rPr lang="zh-CN" altLang="en-US" dirty="0" smtClean="0">
                <a:latin typeface="+mn-ea"/>
              </a:rPr>
              <a:t>鼻咽拭子、牙龈拭子、痰和气管抽吸物、胃肠道内容物和肛拭子、皮肤或开放腔道黏膜分泌物、自然排出尿液和导管尿、前列腺分泌物等</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475358862"/>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第九节  临床微生物学检查</a:t>
            </a:r>
          </a:p>
        </p:txBody>
      </p:sp>
      <p:sp>
        <p:nvSpPr>
          <p:cNvPr id="4" name="内容占位符 3"/>
          <p:cNvSpPr>
            <a:spLocks noGrp="1"/>
          </p:cNvSpPr>
          <p:nvPr>
            <p:ph idx="1"/>
          </p:nvPr>
        </p:nvSpPr>
        <p:spPr/>
        <p:txBody>
          <a:bodyPr/>
          <a:lstStyle/>
          <a:p>
            <a:pPr>
              <a:spcBef>
                <a:spcPts val="600"/>
              </a:spcBef>
              <a:buNone/>
            </a:pPr>
            <a:r>
              <a:rPr lang="zh-CN" altLang="en-US" dirty="0">
                <a:ea typeface="黑体" pitchFamily="2" charset="-122"/>
              </a:rPr>
              <a:t>二、微生物学检查方法及临床应用</a:t>
            </a:r>
            <a:endParaRPr lang="en-US" altLang="zh-CN" dirty="0" smtClean="0">
              <a:latin typeface="+mn-ea"/>
            </a:endParaRPr>
          </a:p>
          <a:p>
            <a:pPr>
              <a:spcBef>
                <a:spcPts val="600"/>
              </a:spcBef>
              <a:buNone/>
            </a:pPr>
            <a:r>
              <a:rPr lang="zh-CN" altLang="en-US" sz="2800" dirty="0" smtClean="0">
                <a:latin typeface="+mn-ea"/>
              </a:rPr>
              <a:t>（一）病原学检查方法</a:t>
            </a:r>
          </a:p>
          <a:p>
            <a:pPr lvl="1">
              <a:spcBef>
                <a:spcPts val="600"/>
              </a:spcBef>
            </a:pPr>
            <a:r>
              <a:rPr sz="2400" dirty="0">
                <a:latin typeface="+mn-ea"/>
              </a:rPr>
              <a:t>直接显微镜检查</a:t>
            </a:r>
          </a:p>
          <a:p>
            <a:pPr lvl="1">
              <a:spcBef>
                <a:spcPts val="600"/>
              </a:spcBef>
            </a:pPr>
            <a:r>
              <a:rPr sz="2400" dirty="0">
                <a:latin typeface="+mn-ea"/>
              </a:rPr>
              <a:t>检测病原体成分　</a:t>
            </a:r>
          </a:p>
          <a:p>
            <a:pPr lvl="1">
              <a:spcBef>
                <a:spcPts val="600"/>
              </a:spcBef>
            </a:pPr>
            <a:r>
              <a:rPr sz="2400" dirty="0">
                <a:latin typeface="+mn-ea"/>
              </a:rPr>
              <a:t>病原体的分离培养及鉴定</a:t>
            </a:r>
          </a:p>
          <a:p>
            <a:pPr lvl="1">
              <a:spcBef>
                <a:spcPts val="600"/>
              </a:spcBef>
            </a:pPr>
            <a:r>
              <a:rPr sz="2400" dirty="0">
                <a:latin typeface="+mn-ea"/>
              </a:rPr>
              <a:t>血清学检测</a:t>
            </a:r>
            <a:endParaRPr lang="en-US" altLang="zh-CN" sz="2400" dirty="0">
              <a:latin typeface="+mn-ea"/>
            </a:endParaRPr>
          </a:p>
          <a:p>
            <a:pPr>
              <a:spcBef>
                <a:spcPts val="600"/>
              </a:spcBef>
              <a:buNone/>
            </a:pPr>
            <a:r>
              <a:rPr lang="zh-CN" altLang="en-US" sz="2800" dirty="0" smtClean="0">
                <a:latin typeface="+mn-ea"/>
              </a:rPr>
              <a:t>（二）临床感染性疾病常见病原体</a:t>
            </a:r>
          </a:p>
          <a:p>
            <a:pPr lvl="1">
              <a:spcBef>
                <a:spcPts val="600"/>
              </a:spcBef>
            </a:pPr>
            <a:r>
              <a:rPr sz="2400" dirty="0">
                <a:latin typeface="+mn-ea"/>
              </a:rPr>
              <a:t>细菌感染</a:t>
            </a:r>
          </a:p>
          <a:p>
            <a:pPr lvl="1">
              <a:spcBef>
                <a:spcPts val="600"/>
              </a:spcBef>
            </a:pPr>
            <a:r>
              <a:rPr sz="2400" dirty="0">
                <a:latin typeface="+mn-ea"/>
              </a:rPr>
              <a:t>病毒感染</a:t>
            </a:r>
          </a:p>
          <a:p>
            <a:pPr lvl="1">
              <a:spcBef>
                <a:spcPts val="600"/>
              </a:spcBef>
            </a:pPr>
            <a:r>
              <a:rPr sz="2400" dirty="0">
                <a:latin typeface="+mn-ea"/>
              </a:rPr>
              <a:t>真菌感染</a:t>
            </a:r>
            <a:endParaRPr lang="zh-CN" altLang="en-US" sz="2400" dirty="0"/>
          </a:p>
        </p:txBody>
      </p:sp>
      <p:sp>
        <p:nvSpPr>
          <p:cNvPr id="2" name="日期占位符 1"/>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444290442"/>
      </p:ext>
    </p:ext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ctrTitle"/>
          </p:nvPr>
        </p:nvSpPr>
        <p:spPr>
          <a:xfrm>
            <a:off x="493612" y="2253326"/>
            <a:ext cx="6694266" cy="2286000"/>
          </a:xfrm>
        </p:spPr>
        <p:txBody>
          <a:bodyPr/>
          <a:lstStyle/>
          <a:p>
            <a:pPr eaLnBrk="1" hangingPunct="1"/>
            <a:r>
              <a:rPr lang="zh-CN" altLang="en-US" sz="3600" dirty="0" smtClean="0"/>
              <a:t>第二章  心电图检查</a:t>
            </a:r>
            <a:endParaRPr lang="en-US" altLang="zh-CN" sz="3600" dirty="0" smtClean="0"/>
          </a:p>
        </p:txBody>
      </p:sp>
      <p:sp>
        <p:nvSpPr>
          <p:cNvPr id="32771" name="Rectangle 4"/>
          <p:cNvSpPr>
            <a:spLocks noGrp="1" noChangeArrowheads="1"/>
          </p:cNvSpPr>
          <p:nvPr>
            <p:ph type="subTitle" idx="1"/>
          </p:nvPr>
        </p:nvSpPr>
        <p:spPr/>
        <p:txBody>
          <a:bodyPr/>
          <a:lstStyle/>
          <a:p>
            <a:pPr eaLnBrk="1" hangingPunct="1"/>
            <a:endParaRPr lang="zh-CN" altLang="zh-CN" smtClean="0"/>
          </a:p>
        </p:txBody>
      </p:sp>
    </p:spTree>
    <p:extLst>
      <p:ext uri="{BB962C8B-B14F-4D97-AF65-F5344CB8AC3E}">
        <p14:creationId xmlns:p14="http://schemas.microsoft.com/office/powerpoint/2010/main" val="3270441118"/>
      </p:ext>
    </p:extLst>
  </p:cSld>
  <p:clrMapOvr>
    <a:masterClrMapping/>
  </p:clrMapOvr>
  <p:transition/>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第一节  心电图基础知识</a:t>
            </a:r>
            <a:endParaRPr lang="zh-CN" altLang="en-US" dirty="0"/>
          </a:p>
        </p:txBody>
      </p:sp>
      <p:sp>
        <p:nvSpPr>
          <p:cNvPr id="3" name="内容占位符 2"/>
          <p:cNvSpPr>
            <a:spLocks noGrp="1"/>
          </p:cNvSpPr>
          <p:nvPr>
            <p:ph idx="1"/>
          </p:nvPr>
        </p:nvSpPr>
        <p:spPr/>
        <p:txBody>
          <a:bodyPr/>
          <a:lstStyle/>
          <a:p>
            <a:r>
              <a:rPr lang="zh-CN" altLang="en-US" dirty="0" smtClean="0"/>
              <a:t>心电图（</a:t>
            </a:r>
            <a:r>
              <a:rPr lang="en-US" dirty="0" smtClean="0"/>
              <a:t>electrocardiogram</a:t>
            </a:r>
            <a:r>
              <a:rPr lang="zh-CN" altLang="en-US" dirty="0" smtClean="0"/>
              <a:t>，</a:t>
            </a:r>
            <a:r>
              <a:rPr lang="en-US" dirty="0" smtClean="0"/>
              <a:t>ECG</a:t>
            </a:r>
            <a:r>
              <a:rPr lang="zh-CN" altLang="en-US" dirty="0" smtClean="0"/>
              <a:t>）</a:t>
            </a:r>
            <a:endParaRPr lang="en-US" altLang="zh-CN" dirty="0" smtClean="0"/>
          </a:p>
          <a:p>
            <a:pPr lvl="1"/>
            <a:r>
              <a:rPr lang="zh-CN" altLang="en-US" dirty="0" smtClean="0"/>
              <a:t>心脏在激动过程中会产生微小的生物电流，经体内组织传至体表，可</a:t>
            </a:r>
            <a:r>
              <a:rPr lang="zh-CN" altLang="en-US" dirty="0" smtClean="0">
                <a:latin typeface="宋体" pitchFamily="2" charset="-122"/>
              </a:rPr>
              <a:t>应用</a:t>
            </a:r>
            <a:r>
              <a:rPr lang="zh-CN" altLang="en-US" dirty="0">
                <a:latin typeface="宋体" pitchFamily="2" charset="-122"/>
              </a:rPr>
              <a:t>置于体表一定部位的引导电极将这种电位变化记录</a:t>
            </a:r>
            <a:r>
              <a:rPr lang="zh-CN" altLang="en-US" dirty="0" smtClean="0">
                <a:latin typeface="宋体" pitchFamily="2" charset="-122"/>
              </a:rPr>
              <a:t>下来</a:t>
            </a:r>
            <a:r>
              <a:rPr lang="zh-CN" altLang="en-US" dirty="0" smtClean="0"/>
              <a:t>，形成一条连续的曲线，即为心电图</a:t>
            </a:r>
            <a:r>
              <a:rPr altLang="en-US" dirty="0" smtClean="0"/>
              <a:t>。</a:t>
            </a:r>
            <a:endParaRPr lang="en-US" altLang="en-US" dirty="0" smtClean="0"/>
          </a:p>
          <a:p>
            <a:pPr lvl="1"/>
            <a:r>
              <a:rPr lang="zh-CN" altLang="en-US" dirty="0" smtClean="0"/>
              <a:t>是心血管系统最基本的检测手段之一</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1026" name="Picture 2" descr="C:\Documents and Settings\Administrator\桌面\snapshot20140603132853.bmp"/>
          <p:cNvPicPr>
            <a:picLocks noChangeAspect="1" noChangeArrowheads="1"/>
          </p:cNvPicPr>
          <p:nvPr/>
        </p:nvPicPr>
        <p:blipFill>
          <a:blip r:embed="rId2" cstate="email"/>
          <a:srcRect/>
          <a:stretch>
            <a:fillRect/>
          </a:stretch>
        </p:blipFill>
        <p:spPr bwMode="auto">
          <a:xfrm>
            <a:off x="6816080" y="4363991"/>
            <a:ext cx="1561150" cy="1277304"/>
          </a:xfrm>
          <a:prstGeom prst="rect">
            <a:avLst/>
          </a:prstGeom>
          <a:noFill/>
        </p:spPr>
      </p:pic>
      <p:pic>
        <p:nvPicPr>
          <p:cNvPr id="1027" name="Picture 3" descr="C:\Documents and Settings\Administrator\桌面\snapshot20140603132622.bmp"/>
          <p:cNvPicPr>
            <a:picLocks noChangeAspect="1" noChangeArrowheads="1"/>
          </p:cNvPicPr>
          <p:nvPr/>
        </p:nvPicPr>
        <p:blipFill>
          <a:blip r:embed="rId3" cstate="email"/>
          <a:srcRect/>
          <a:stretch>
            <a:fillRect/>
          </a:stretch>
        </p:blipFill>
        <p:spPr bwMode="auto">
          <a:xfrm>
            <a:off x="4151784" y="4346736"/>
            <a:ext cx="1628290" cy="1332237"/>
          </a:xfrm>
          <a:prstGeom prst="rect">
            <a:avLst/>
          </a:prstGeom>
          <a:noFill/>
        </p:spPr>
      </p:pic>
      <p:pic>
        <p:nvPicPr>
          <p:cNvPr id="5" name="Picture 2" descr="F:\心电图\图片\6_3.jpg"/>
          <p:cNvPicPr>
            <a:picLocks noChangeAspect="1" noChangeArrowheads="1"/>
          </p:cNvPicPr>
          <p:nvPr/>
        </p:nvPicPr>
        <p:blipFill rotWithShape="1">
          <a:blip r:embed="rId4">
            <a:extLst>
              <a:ext uri="{28A0092B-C50C-407E-A947-70E740481C1C}">
                <a14:useLocalDpi xmlns:a14="http://schemas.microsoft.com/office/drawing/2010/main" val="0"/>
              </a:ext>
            </a:extLst>
          </a:blip>
          <a:srcRect r="45207" b="73563"/>
          <a:stretch/>
        </p:blipFill>
        <p:spPr bwMode="auto">
          <a:xfrm>
            <a:off x="5231904" y="5726232"/>
            <a:ext cx="2016224" cy="799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3995773"/>
      </p:ext>
    </p:ext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心电图基础知识</a:t>
            </a:r>
          </a:p>
        </p:txBody>
      </p:sp>
      <p:sp>
        <p:nvSpPr>
          <p:cNvPr id="3" name="内容占位符 2"/>
          <p:cNvSpPr>
            <a:spLocks noGrp="1"/>
          </p:cNvSpPr>
          <p:nvPr>
            <p:ph idx="1"/>
          </p:nvPr>
        </p:nvSpPr>
        <p:spPr>
          <a:xfrm>
            <a:off x="406219" y="1340639"/>
            <a:ext cx="6885418" cy="5033978"/>
          </a:xfrm>
        </p:spPr>
        <p:txBody>
          <a:bodyPr/>
          <a:lstStyle/>
          <a:p>
            <a:pPr marL="0" indent="0">
              <a:buNone/>
            </a:pPr>
            <a:r>
              <a:rPr lang="zh-CN" altLang="en-US" sz="2800" dirty="0"/>
              <a:t>（一）</a:t>
            </a:r>
            <a:r>
              <a:rPr lang="zh-CN" altLang="zh-CN" sz="2800" dirty="0"/>
              <a:t>典型模式心电图</a:t>
            </a:r>
            <a:endParaRPr lang="en-US" altLang="zh-CN" sz="2800" dirty="0"/>
          </a:p>
          <a:p>
            <a:pPr lvl="1"/>
            <a:r>
              <a:rPr lang="en-US" altLang="zh-CN" sz="2400" dirty="0"/>
              <a:t>P</a:t>
            </a:r>
            <a:r>
              <a:rPr lang="zh-CN" altLang="zh-CN" sz="2400" dirty="0"/>
              <a:t>波</a:t>
            </a:r>
            <a:endParaRPr lang="en-US" altLang="zh-CN" sz="2400" dirty="0"/>
          </a:p>
          <a:p>
            <a:pPr lvl="2"/>
            <a:r>
              <a:rPr lang="zh-CN" altLang="zh-CN" sz="2400" dirty="0"/>
              <a:t>代表心房的除极过程，称心房除极</a:t>
            </a:r>
            <a:r>
              <a:rPr lang="zh-CN" altLang="zh-CN" sz="2400" dirty="0" smtClean="0"/>
              <a:t>波</a:t>
            </a:r>
            <a:endParaRPr lang="en-US" altLang="zh-CN" sz="2400" dirty="0"/>
          </a:p>
          <a:p>
            <a:pPr lvl="1"/>
            <a:r>
              <a:rPr lang="en-US" altLang="zh-CN" sz="2400" dirty="0"/>
              <a:t>P-R</a:t>
            </a:r>
            <a:r>
              <a:rPr lang="zh-CN" altLang="zh-CN" sz="2400" dirty="0"/>
              <a:t>间期</a:t>
            </a:r>
            <a:endParaRPr lang="en-US" altLang="zh-CN" sz="2400" dirty="0"/>
          </a:p>
          <a:p>
            <a:pPr lvl="2"/>
            <a:r>
              <a:rPr lang="zh-CN" altLang="zh-CN" sz="2400" dirty="0"/>
              <a:t>代表激动从窦房结开始，经过心房、房室交界区及房室束的全部传导</a:t>
            </a:r>
            <a:r>
              <a:rPr lang="zh-CN" altLang="zh-CN" sz="2400" dirty="0" smtClean="0"/>
              <a:t>时间</a:t>
            </a:r>
            <a:endParaRPr lang="zh-CN" altLang="zh-CN" sz="2400" dirty="0"/>
          </a:p>
          <a:p>
            <a:pPr lvl="1"/>
            <a:r>
              <a:rPr lang="en-US" altLang="zh-CN" sz="2400" dirty="0"/>
              <a:t>P-R</a:t>
            </a:r>
            <a:r>
              <a:rPr lang="zh-CN" altLang="zh-CN" sz="2400" dirty="0"/>
              <a:t>段</a:t>
            </a:r>
            <a:endParaRPr lang="en-US" altLang="zh-CN" sz="2400" dirty="0"/>
          </a:p>
          <a:p>
            <a:pPr lvl="2"/>
            <a:r>
              <a:rPr lang="zh-CN" altLang="zh-CN" sz="2400" dirty="0"/>
              <a:t>代表心房除极完毕至心室除极</a:t>
            </a:r>
            <a:r>
              <a:rPr lang="zh-CN" altLang="zh-CN" sz="2400" dirty="0" smtClean="0"/>
              <a:t>开始</a:t>
            </a:r>
            <a:endParaRPr lang="zh-CN" altLang="zh-CN" sz="24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15" name="TextBox 14"/>
          <p:cNvSpPr txBox="1"/>
          <p:nvPr/>
        </p:nvSpPr>
        <p:spPr>
          <a:xfrm>
            <a:off x="8111991" y="4880223"/>
            <a:ext cx="813043" cy="369332"/>
          </a:xfrm>
          <a:prstGeom prst="rect">
            <a:avLst/>
          </a:prstGeom>
          <a:noFill/>
        </p:spPr>
        <p:txBody>
          <a:bodyPr wrap="none" rtlCol="0">
            <a:spAutoFit/>
          </a:bodyPr>
          <a:lstStyle/>
          <a:p>
            <a:r>
              <a:rPr lang="en-US" altLang="zh-CN" dirty="0">
                <a:solidFill>
                  <a:srgbClr val="00B050"/>
                </a:solidFill>
              </a:rPr>
              <a:t>P-R</a:t>
            </a:r>
            <a:r>
              <a:rPr lang="zh-CN" altLang="en-US" dirty="0">
                <a:solidFill>
                  <a:srgbClr val="00B050"/>
                </a:solidFill>
              </a:rPr>
              <a:t>段</a:t>
            </a:r>
          </a:p>
        </p:txBody>
      </p:sp>
      <p:grpSp>
        <p:nvGrpSpPr>
          <p:cNvPr id="22" name="组合 21"/>
          <p:cNvGrpSpPr/>
          <p:nvPr/>
        </p:nvGrpSpPr>
        <p:grpSpPr>
          <a:xfrm>
            <a:off x="7500396" y="2928934"/>
            <a:ext cx="3024760" cy="2052848"/>
            <a:chOff x="5976396" y="2928934"/>
            <a:chExt cx="3024760" cy="2052848"/>
          </a:xfrm>
        </p:grpSpPr>
        <p:pic>
          <p:nvPicPr>
            <p:cNvPr id="1026" name="Picture 2" descr="D:\书稿\健康评估\北医出版社2013\心电图模式图副本.jpg"/>
            <p:cNvPicPr>
              <a:picLocks noChangeAspect="1" noChangeArrowheads="1"/>
            </p:cNvPicPr>
            <p:nvPr/>
          </p:nvPicPr>
          <p:blipFill>
            <a:blip r:embed="rId2"/>
            <a:srcRect/>
            <a:stretch>
              <a:fillRect/>
            </a:stretch>
          </p:blipFill>
          <p:spPr bwMode="auto">
            <a:xfrm>
              <a:off x="6143636" y="2928934"/>
              <a:ext cx="2857520" cy="2052848"/>
            </a:xfrm>
            <a:prstGeom prst="rect">
              <a:avLst/>
            </a:prstGeom>
            <a:noFill/>
          </p:spPr>
        </p:pic>
        <p:sp>
          <p:nvSpPr>
            <p:cNvPr id="16" name="TextBox 15"/>
            <p:cNvSpPr txBox="1"/>
            <p:nvPr/>
          </p:nvSpPr>
          <p:spPr>
            <a:xfrm>
              <a:off x="5976396" y="3212976"/>
              <a:ext cx="1043876" cy="369332"/>
            </a:xfrm>
            <a:prstGeom prst="rect">
              <a:avLst/>
            </a:prstGeom>
            <a:noFill/>
          </p:spPr>
          <p:txBody>
            <a:bodyPr wrap="none" rtlCol="0">
              <a:spAutoFit/>
            </a:bodyPr>
            <a:lstStyle/>
            <a:p>
              <a:r>
                <a:rPr lang="en-US" altLang="zh-CN" dirty="0">
                  <a:solidFill>
                    <a:srgbClr val="990000"/>
                  </a:solidFill>
                </a:rPr>
                <a:t>P-R</a:t>
              </a:r>
              <a:r>
                <a:rPr lang="zh-CN" altLang="en-US" dirty="0">
                  <a:solidFill>
                    <a:srgbClr val="990000"/>
                  </a:solidFill>
                </a:rPr>
                <a:t>间期</a:t>
              </a:r>
            </a:p>
          </p:txBody>
        </p:sp>
        <p:cxnSp>
          <p:nvCxnSpPr>
            <p:cNvPr id="17" name="直接箭头连接符 16"/>
            <p:cNvCxnSpPr/>
            <p:nvPr/>
          </p:nvCxnSpPr>
          <p:spPr>
            <a:xfrm>
              <a:off x="6512394" y="3582308"/>
              <a:ext cx="435870" cy="288032"/>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V="1">
              <a:off x="6994512" y="4557420"/>
              <a:ext cx="232450" cy="332834"/>
            </a:xfrm>
            <a:prstGeom prst="straightConnector1">
              <a:avLst/>
            </a:prstGeom>
            <a:ln w="28575">
              <a:solidFill>
                <a:srgbClr val="00B050"/>
              </a:solidFill>
              <a:tailEnd type="arrow"/>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6572264" y="3857628"/>
              <a:ext cx="776865" cy="363460"/>
              <a:chOff x="6660232" y="3861048"/>
              <a:chExt cx="705427" cy="360040"/>
            </a:xfrm>
          </p:grpSpPr>
          <p:cxnSp>
            <p:nvCxnSpPr>
              <p:cNvPr id="19" name="直接连接符 18"/>
              <p:cNvCxnSpPr/>
              <p:nvPr/>
            </p:nvCxnSpPr>
            <p:spPr>
              <a:xfrm>
                <a:off x="6660232" y="3861048"/>
                <a:ext cx="705427"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7365659" y="3861048"/>
                <a:ext cx="0" cy="36004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660232" y="3861048"/>
                <a:ext cx="1" cy="36004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flipV="1">
              <a:off x="7072330" y="4283976"/>
              <a:ext cx="269364" cy="288032"/>
              <a:chOff x="6660232" y="3861048"/>
              <a:chExt cx="705427" cy="360040"/>
            </a:xfrm>
          </p:grpSpPr>
          <p:cxnSp>
            <p:nvCxnSpPr>
              <p:cNvPr id="31" name="直接连接符 30"/>
              <p:cNvCxnSpPr/>
              <p:nvPr/>
            </p:nvCxnSpPr>
            <p:spPr>
              <a:xfrm flipV="1">
                <a:off x="6660232" y="3861048"/>
                <a:ext cx="70542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365659" y="3861048"/>
                <a:ext cx="0" cy="36004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660232" y="3861048"/>
                <a:ext cx="1" cy="360040"/>
              </a:xfrm>
              <a:prstGeom prst="line">
                <a:avLst/>
              </a:prstGeom>
              <a:ln>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20" name="TextBox 19"/>
            <p:cNvSpPr txBox="1"/>
            <p:nvPr/>
          </p:nvSpPr>
          <p:spPr>
            <a:xfrm>
              <a:off x="8643966" y="3929066"/>
              <a:ext cx="261610" cy="276999"/>
            </a:xfrm>
            <a:prstGeom prst="rect">
              <a:avLst/>
            </a:prstGeom>
            <a:noFill/>
          </p:spPr>
          <p:txBody>
            <a:bodyPr wrap="none" rtlCol="0">
              <a:spAutoFit/>
            </a:bodyPr>
            <a:lstStyle/>
            <a:p>
              <a:r>
                <a:rPr lang="en-US" altLang="zh-CN" sz="1200" b="1" dirty="0">
                  <a:solidFill>
                    <a:schemeClr val="tx2"/>
                  </a:solidFill>
                  <a:latin typeface="黑体" pitchFamily="2" charset="-122"/>
                  <a:ea typeface="黑体" pitchFamily="2" charset="-122"/>
                </a:rPr>
                <a:t>U</a:t>
              </a:r>
              <a:endParaRPr lang="zh-CN" altLang="en-US" sz="1200" b="1" dirty="0">
                <a:solidFill>
                  <a:schemeClr val="tx2"/>
                </a:solidFill>
                <a:latin typeface="黑体" pitchFamily="2" charset="-122"/>
                <a:ea typeface="黑体" pitchFamily="2" charset="-122"/>
              </a:endParaRPr>
            </a:p>
          </p:txBody>
        </p:sp>
      </p:grpSp>
    </p:spTree>
    <p:extLst>
      <p:ext uri="{BB962C8B-B14F-4D97-AF65-F5344CB8AC3E}">
        <p14:creationId xmlns:p14="http://schemas.microsoft.com/office/powerpoint/2010/main" val="713368486"/>
      </p:ext>
    </p:ext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心电图基础知识</a:t>
            </a:r>
          </a:p>
        </p:txBody>
      </p:sp>
      <p:sp>
        <p:nvSpPr>
          <p:cNvPr id="3" name="内容占位符 2"/>
          <p:cNvSpPr>
            <a:spLocks noGrp="1"/>
          </p:cNvSpPr>
          <p:nvPr>
            <p:ph idx="1"/>
          </p:nvPr>
        </p:nvSpPr>
        <p:spPr>
          <a:xfrm>
            <a:off x="320653" y="1505917"/>
            <a:ext cx="7291536" cy="5033978"/>
          </a:xfrm>
        </p:spPr>
        <p:txBody>
          <a:bodyPr/>
          <a:lstStyle/>
          <a:p>
            <a:pPr lvl="1"/>
            <a:r>
              <a:rPr lang="en-US" altLang="zh-CN" sz="2400" dirty="0"/>
              <a:t>QRS</a:t>
            </a:r>
            <a:r>
              <a:rPr lang="zh-CN" altLang="zh-CN" sz="2400" dirty="0"/>
              <a:t>波群</a:t>
            </a:r>
            <a:endParaRPr lang="en-US" altLang="zh-CN" sz="2400" dirty="0"/>
          </a:p>
          <a:p>
            <a:pPr lvl="2"/>
            <a:r>
              <a:rPr lang="zh-CN" altLang="zh-CN" sz="2400" dirty="0"/>
              <a:t>代表心室的除极过程，称心室除极</a:t>
            </a:r>
            <a:r>
              <a:rPr lang="zh-CN" altLang="zh-CN" sz="2400" dirty="0" smtClean="0"/>
              <a:t>波</a:t>
            </a:r>
            <a:endParaRPr lang="en-US" altLang="zh-CN" sz="2400" dirty="0"/>
          </a:p>
          <a:p>
            <a:pPr lvl="1"/>
            <a:r>
              <a:rPr lang="en-US" altLang="zh-CN" sz="2400" dirty="0"/>
              <a:t>S-T</a:t>
            </a:r>
            <a:r>
              <a:rPr lang="zh-CN" altLang="zh-CN" sz="2400" dirty="0"/>
              <a:t>段</a:t>
            </a:r>
            <a:endParaRPr lang="en-US" altLang="zh-CN" sz="2400" dirty="0"/>
          </a:p>
          <a:p>
            <a:pPr lvl="2"/>
            <a:r>
              <a:rPr lang="zh-CN" altLang="zh-CN" sz="2400" dirty="0"/>
              <a:t>代表心室除极结束至复极</a:t>
            </a:r>
            <a:r>
              <a:rPr lang="zh-CN" altLang="zh-CN" sz="2400" dirty="0" smtClean="0"/>
              <a:t>开始</a:t>
            </a:r>
            <a:endParaRPr lang="zh-CN" altLang="zh-CN" sz="2400" dirty="0"/>
          </a:p>
          <a:p>
            <a:pPr lvl="1"/>
            <a:r>
              <a:rPr lang="en-US" altLang="zh-CN" sz="2400" dirty="0"/>
              <a:t>Q-T</a:t>
            </a:r>
            <a:r>
              <a:rPr lang="zh-CN" altLang="zh-CN" sz="2400" dirty="0"/>
              <a:t>间期</a:t>
            </a:r>
            <a:endParaRPr lang="en-US" altLang="zh-CN" sz="2400" dirty="0"/>
          </a:p>
          <a:p>
            <a:pPr lvl="2"/>
            <a:r>
              <a:rPr lang="zh-CN" altLang="zh-CN" sz="2400" dirty="0"/>
              <a:t>代表心室除极、复极的全部</a:t>
            </a:r>
            <a:r>
              <a:rPr lang="zh-CN" altLang="zh-CN" sz="2400" dirty="0" smtClean="0"/>
              <a:t>时间</a:t>
            </a:r>
            <a:endParaRPr lang="zh-CN" altLang="zh-CN" sz="2400" dirty="0"/>
          </a:p>
          <a:p>
            <a:pPr lvl="1"/>
            <a:r>
              <a:rPr lang="en-US" altLang="zh-CN" sz="2400" dirty="0"/>
              <a:t>T</a:t>
            </a:r>
            <a:r>
              <a:rPr lang="zh-CN" altLang="zh-CN" sz="2400" dirty="0"/>
              <a:t>波</a:t>
            </a:r>
            <a:endParaRPr lang="en-US" altLang="zh-CN" sz="2400" dirty="0"/>
          </a:p>
          <a:p>
            <a:pPr lvl="2"/>
            <a:r>
              <a:rPr lang="zh-CN" altLang="en-US" sz="2000" dirty="0"/>
              <a:t>代表</a:t>
            </a:r>
            <a:r>
              <a:rPr lang="zh-CN" altLang="zh-CN" sz="2000" dirty="0"/>
              <a:t>心室复极的电位变化，称为心室复极</a:t>
            </a:r>
            <a:r>
              <a:rPr lang="zh-CN" altLang="zh-CN" sz="2000" dirty="0" smtClean="0"/>
              <a:t>波</a:t>
            </a:r>
            <a:endParaRPr lang="en-US" altLang="zh-CN" sz="2000" dirty="0"/>
          </a:p>
          <a:p>
            <a:pPr lvl="1"/>
            <a:r>
              <a:rPr lang="en-US" altLang="zh-CN" sz="2400" dirty="0"/>
              <a:t>U</a:t>
            </a:r>
            <a:r>
              <a:rPr lang="zh-CN" altLang="en-US" sz="2400" dirty="0"/>
              <a:t>波</a:t>
            </a:r>
            <a:endParaRPr lang="en-US" altLang="zh-CN" sz="2400" dirty="0"/>
          </a:p>
          <a:p>
            <a:pPr lvl="2"/>
            <a:r>
              <a:rPr lang="zh-CN" altLang="zh-CN" sz="2000" dirty="0"/>
              <a:t>代表心肌激动的</a:t>
            </a:r>
            <a:r>
              <a:rPr lang="zh-CN" altLang="zh-CN" sz="2000" dirty="0" smtClean="0"/>
              <a:t>“继后电位”</a:t>
            </a:r>
            <a:r>
              <a:rPr lang="zh-CN" altLang="en-US" sz="2000" dirty="0" smtClean="0">
                <a:latin typeface="宋体" pitchFamily="2" charset="-122"/>
              </a:rPr>
              <a:t>，</a:t>
            </a:r>
            <a:r>
              <a:rPr lang="zh-CN" altLang="en-US" sz="2000" dirty="0">
                <a:latin typeface="宋体" pitchFamily="2" charset="-122"/>
              </a:rPr>
              <a:t>常见于</a:t>
            </a:r>
            <a:r>
              <a:rPr lang="zh-CN" altLang="en-US" sz="2000" dirty="0" smtClean="0">
                <a:latin typeface="宋体" pitchFamily="2" charset="-122"/>
              </a:rPr>
              <a:t>低钾血症</a:t>
            </a:r>
            <a:endParaRPr lang="en-US" altLang="zh-CN" sz="2000" dirty="0"/>
          </a:p>
          <a:p>
            <a:pPr lvl="1"/>
            <a:endParaRPr lang="zh-CN" altLang="en-US" sz="34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grpSp>
        <p:nvGrpSpPr>
          <p:cNvPr id="29" name="组合 28"/>
          <p:cNvGrpSpPr/>
          <p:nvPr/>
        </p:nvGrpSpPr>
        <p:grpSpPr>
          <a:xfrm>
            <a:off x="7381884" y="1643050"/>
            <a:ext cx="3000396" cy="3042920"/>
            <a:chOff x="5857884" y="1643050"/>
            <a:chExt cx="3000396" cy="3042920"/>
          </a:xfrm>
        </p:grpSpPr>
        <p:pic>
          <p:nvPicPr>
            <p:cNvPr id="26" name="Picture 2" descr="D:\书稿\健康评估\北医出版社2013\心电图模式图副本.jpg"/>
            <p:cNvPicPr>
              <a:picLocks noChangeAspect="1" noChangeArrowheads="1"/>
            </p:cNvPicPr>
            <p:nvPr/>
          </p:nvPicPr>
          <p:blipFill>
            <a:blip r:embed="rId2"/>
            <a:srcRect/>
            <a:stretch>
              <a:fillRect/>
            </a:stretch>
          </p:blipFill>
          <p:spPr bwMode="auto">
            <a:xfrm>
              <a:off x="5857884" y="2041496"/>
              <a:ext cx="3000396" cy="2052848"/>
            </a:xfrm>
            <a:prstGeom prst="rect">
              <a:avLst/>
            </a:prstGeom>
            <a:noFill/>
          </p:spPr>
        </p:pic>
        <p:grpSp>
          <p:nvGrpSpPr>
            <p:cNvPr id="8" name="组合 7"/>
            <p:cNvGrpSpPr/>
            <p:nvPr/>
          </p:nvGrpSpPr>
          <p:grpSpPr>
            <a:xfrm>
              <a:off x="7094560" y="2022642"/>
              <a:ext cx="406398" cy="1296144"/>
              <a:chOff x="6660232" y="3861048"/>
              <a:chExt cx="705427" cy="360040"/>
            </a:xfrm>
          </p:grpSpPr>
          <p:cxnSp>
            <p:nvCxnSpPr>
              <p:cNvPr id="9" name="直接连接符 8"/>
              <p:cNvCxnSpPr/>
              <p:nvPr/>
            </p:nvCxnSpPr>
            <p:spPr>
              <a:xfrm>
                <a:off x="6660232" y="3861048"/>
                <a:ext cx="705427" cy="0"/>
              </a:xfrm>
              <a:prstGeom prst="line">
                <a:avLst/>
              </a:prstGeom>
              <a:ln w="28575">
                <a:solidFill>
                  <a:srgbClr val="FE230C"/>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365659" y="3861048"/>
                <a:ext cx="0" cy="360040"/>
              </a:xfrm>
              <a:prstGeom prst="line">
                <a:avLst/>
              </a:prstGeom>
              <a:ln>
                <a:solidFill>
                  <a:srgbClr val="FE230C"/>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660232" y="3861048"/>
                <a:ext cx="1" cy="360040"/>
              </a:xfrm>
              <a:prstGeom prst="line">
                <a:avLst/>
              </a:prstGeom>
              <a:ln>
                <a:solidFill>
                  <a:srgbClr val="FE230C"/>
                </a:solidFill>
              </a:ln>
            </p:spPr>
            <p:style>
              <a:lnRef idx="1">
                <a:schemeClr val="accent1"/>
              </a:lnRef>
              <a:fillRef idx="0">
                <a:schemeClr val="accent1"/>
              </a:fillRef>
              <a:effectRef idx="0">
                <a:schemeClr val="accent1"/>
              </a:effectRef>
              <a:fontRef idx="minor">
                <a:schemeClr val="tx1"/>
              </a:fontRef>
            </p:style>
          </p:cxnSp>
        </p:grpSp>
        <p:sp>
          <p:nvSpPr>
            <p:cNvPr id="5" name="TextBox 4"/>
            <p:cNvSpPr txBox="1"/>
            <p:nvPr/>
          </p:nvSpPr>
          <p:spPr>
            <a:xfrm>
              <a:off x="6906518" y="1643050"/>
              <a:ext cx="915635" cy="369332"/>
            </a:xfrm>
            <a:prstGeom prst="rect">
              <a:avLst/>
            </a:prstGeom>
            <a:noFill/>
          </p:spPr>
          <p:txBody>
            <a:bodyPr wrap="none" rtlCol="0">
              <a:spAutoFit/>
            </a:bodyPr>
            <a:lstStyle/>
            <a:p>
              <a:r>
                <a:rPr lang="en-US" altLang="zh-CN" dirty="0">
                  <a:solidFill>
                    <a:srgbClr val="FE230C"/>
                  </a:solidFill>
                </a:rPr>
                <a:t>QRS</a:t>
              </a:r>
              <a:r>
                <a:rPr lang="zh-CN" altLang="en-US" dirty="0">
                  <a:solidFill>
                    <a:srgbClr val="FE230C"/>
                  </a:solidFill>
                </a:rPr>
                <a:t>波</a:t>
              </a:r>
            </a:p>
          </p:txBody>
        </p:sp>
        <p:grpSp>
          <p:nvGrpSpPr>
            <p:cNvPr id="17" name="组合 16"/>
            <p:cNvGrpSpPr/>
            <p:nvPr/>
          </p:nvGrpSpPr>
          <p:grpSpPr>
            <a:xfrm>
              <a:off x="7094560" y="3380534"/>
              <a:ext cx="1263654" cy="576064"/>
              <a:chOff x="7380312" y="3429000"/>
              <a:chExt cx="792090" cy="648072"/>
            </a:xfrm>
          </p:grpSpPr>
          <p:cxnSp>
            <p:nvCxnSpPr>
              <p:cNvPr id="14" name="直接连接符 13"/>
              <p:cNvCxnSpPr/>
              <p:nvPr/>
            </p:nvCxnSpPr>
            <p:spPr>
              <a:xfrm flipH="1">
                <a:off x="7380312" y="4077072"/>
                <a:ext cx="792088" cy="0"/>
              </a:xfrm>
              <a:prstGeom prst="line">
                <a:avLst/>
              </a:prstGeom>
              <a:ln w="28575">
                <a:solidFill>
                  <a:srgbClr val="692AA2"/>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0800000">
                <a:off x="7380312" y="3429000"/>
                <a:ext cx="0" cy="648072"/>
              </a:xfrm>
              <a:prstGeom prst="line">
                <a:avLst/>
              </a:prstGeom>
              <a:ln>
                <a:solidFill>
                  <a:srgbClr val="692AA2"/>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10800000">
                <a:off x="8172401" y="3429000"/>
                <a:ext cx="1" cy="648072"/>
              </a:xfrm>
              <a:prstGeom prst="line">
                <a:avLst/>
              </a:prstGeom>
              <a:ln>
                <a:solidFill>
                  <a:srgbClr val="692AA2"/>
                </a:solidFil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7238576" y="4316638"/>
              <a:ext cx="966931" cy="369332"/>
            </a:xfrm>
            <a:prstGeom prst="rect">
              <a:avLst/>
            </a:prstGeom>
            <a:noFill/>
          </p:spPr>
          <p:txBody>
            <a:bodyPr wrap="none" rtlCol="0">
              <a:spAutoFit/>
            </a:bodyPr>
            <a:lstStyle/>
            <a:p>
              <a:r>
                <a:rPr lang="en-US" altLang="zh-CN" dirty="0">
                  <a:solidFill>
                    <a:srgbClr val="692AA2"/>
                  </a:solidFill>
                </a:rPr>
                <a:t>QT</a:t>
              </a:r>
              <a:r>
                <a:rPr lang="zh-CN" altLang="en-US" dirty="0">
                  <a:solidFill>
                    <a:srgbClr val="692AA2"/>
                  </a:solidFill>
                </a:rPr>
                <a:t>间期</a:t>
              </a:r>
            </a:p>
          </p:txBody>
        </p:sp>
        <p:cxnSp>
          <p:nvCxnSpPr>
            <p:cNvPr id="20" name="直接箭头连接符 19"/>
            <p:cNvCxnSpPr>
              <a:stCxn id="18" idx="0"/>
            </p:cNvCxnSpPr>
            <p:nvPr/>
          </p:nvCxnSpPr>
          <p:spPr>
            <a:xfrm rot="16200000" flipV="1">
              <a:off x="7571791" y="4166387"/>
              <a:ext cx="293732" cy="6770"/>
            </a:xfrm>
            <a:prstGeom prst="straightConnector1">
              <a:avLst/>
            </a:prstGeom>
            <a:ln w="28575">
              <a:solidFill>
                <a:srgbClr val="692AA2"/>
              </a:solidFill>
              <a:tailEnd type="arrow"/>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7500958" y="3022774"/>
              <a:ext cx="350950" cy="288032"/>
              <a:chOff x="6660232" y="3861048"/>
              <a:chExt cx="705427" cy="360040"/>
            </a:xfrm>
          </p:grpSpPr>
          <p:cxnSp>
            <p:nvCxnSpPr>
              <p:cNvPr id="23" name="直接连接符 22"/>
              <p:cNvCxnSpPr/>
              <p:nvPr/>
            </p:nvCxnSpPr>
            <p:spPr>
              <a:xfrm>
                <a:off x="6660232" y="3861048"/>
                <a:ext cx="705427" cy="0"/>
              </a:xfrm>
              <a:prstGeom prst="line">
                <a:avLst/>
              </a:prstGeom>
              <a:ln w="2857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365659" y="3861048"/>
                <a:ext cx="0" cy="36004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660232" y="3861048"/>
                <a:ext cx="1" cy="36004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grpSp>
        <p:sp>
          <p:nvSpPr>
            <p:cNvPr id="21" name="TextBox 20"/>
            <p:cNvSpPr txBox="1"/>
            <p:nvPr/>
          </p:nvSpPr>
          <p:spPr>
            <a:xfrm>
              <a:off x="7886651" y="2291122"/>
              <a:ext cx="710451" cy="369332"/>
            </a:xfrm>
            <a:prstGeom prst="rect">
              <a:avLst/>
            </a:prstGeom>
            <a:noFill/>
          </p:spPr>
          <p:txBody>
            <a:bodyPr wrap="none" rtlCol="0">
              <a:spAutoFit/>
            </a:bodyPr>
            <a:lstStyle/>
            <a:p>
              <a:r>
                <a:rPr lang="en-US" altLang="zh-CN" dirty="0"/>
                <a:t>ST</a:t>
              </a:r>
              <a:r>
                <a:rPr lang="zh-CN" altLang="en-US" dirty="0"/>
                <a:t>段</a:t>
              </a:r>
            </a:p>
          </p:txBody>
        </p:sp>
        <p:cxnSp>
          <p:nvCxnSpPr>
            <p:cNvPr id="27" name="直接箭头连接符 26"/>
            <p:cNvCxnSpPr/>
            <p:nvPr/>
          </p:nvCxnSpPr>
          <p:spPr>
            <a:xfrm flipH="1">
              <a:off x="7722042" y="2660454"/>
              <a:ext cx="483465" cy="360040"/>
            </a:xfrm>
            <a:prstGeom prst="straightConnector1">
              <a:avLst/>
            </a:prstGeom>
            <a:ln w="28575">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8501090" y="3071810"/>
              <a:ext cx="261610" cy="276999"/>
            </a:xfrm>
            <a:prstGeom prst="rect">
              <a:avLst/>
            </a:prstGeom>
            <a:noFill/>
          </p:spPr>
          <p:txBody>
            <a:bodyPr wrap="none" rtlCol="0">
              <a:spAutoFit/>
            </a:bodyPr>
            <a:lstStyle/>
            <a:p>
              <a:r>
                <a:rPr lang="en-US" altLang="zh-CN" sz="1200" b="1" dirty="0">
                  <a:solidFill>
                    <a:schemeClr val="tx2"/>
                  </a:solidFill>
                  <a:latin typeface="黑体" pitchFamily="2" charset="-122"/>
                  <a:ea typeface="黑体" pitchFamily="2" charset="-122"/>
                </a:rPr>
                <a:t>U</a:t>
              </a:r>
              <a:endParaRPr lang="zh-CN" altLang="en-US" sz="1200" b="1" dirty="0">
                <a:solidFill>
                  <a:schemeClr val="tx2"/>
                </a:solidFill>
                <a:latin typeface="黑体" pitchFamily="2" charset="-122"/>
                <a:ea typeface="黑体" pitchFamily="2" charset="-122"/>
              </a:endParaRPr>
            </a:p>
          </p:txBody>
        </p:sp>
      </p:grpSp>
    </p:spTree>
    <p:extLst>
      <p:ext uri="{BB962C8B-B14F-4D97-AF65-F5344CB8AC3E}">
        <p14:creationId xmlns:p14="http://schemas.microsoft.com/office/powerpoint/2010/main" val="2973787771"/>
      </p:ext>
    </p:ext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心电图基础知识</a:t>
            </a:r>
          </a:p>
        </p:txBody>
      </p:sp>
      <p:sp>
        <p:nvSpPr>
          <p:cNvPr id="3" name="内容占位符 2"/>
          <p:cNvSpPr>
            <a:spLocks noGrp="1"/>
          </p:cNvSpPr>
          <p:nvPr>
            <p:ph idx="1"/>
          </p:nvPr>
        </p:nvSpPr>
        <p:spPr/>
        <p:txBody>
          <a:bodyPr/>
          <a:lstStyle/>
          <a:p>
            <a:pPr marL="0" indent="0">
              <a:buNone/>
            </a:pPr>
            <a:r>
              <a:rPr lang="zh-CN" altLang="en-US" dirty="0"/>
              <a:t>（二）</a:t>
            </a:r>
            <a:r>
              <a:rPr lang="zh-CN" altLang="zh-CN" dirty="0"/>
              <a:t>不同形态</a:t>
            </a:r>
            <a:r>
              <a:rPr lang="en-US" altLang="zh-CN" dirty="0"/>
              <a:t>QRS</a:t>
            </a:r>
            <a:r>
              <a:rPr lang="zh-CN" altLang="zh-CN" dirty="0"/>
              <a:t>波群的命名</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6" descr="tu-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3672" y="2276873"/>
            <a:ext cx="4826496" cy="3157385"/>
          </a:xfrm>
          <a:prstGeom prst="rect">
            <a:avLst/>
          </a:prstGeom>
          <a:blipFill dpi="0" rotWithShape="1">
            <a:blip r:embed="rId3"/>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85655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心电图基础知识</a:t>
            </a:r>
          </a:p>
        </p:txBody>
      </p:sp>
      <p:sp>
        <p:nvSpPr>
          <p:cNvPr id="3" name="内容占位符 2"/>
          <p:cNvSpPr>
            <a:spLocks noGrp="1"/>
          </p:cNvSpPr>
          <p:nvPr>
            <p:ph idx="1"/>
          </p:nvPr>
        </p:nvSpPr>
        <p:spPr/>
        <p:txBody>
          <a:bodyPr/>
          <a:lstStyle/>
          <a:p>
            <a:pPr marL="0" indent="0">
              <a:buNone/>
            </a:pPr>
            <a:r>
              <a:rPr lang="zh-CN" altLang="en-US" dirty="0" smtClean="0"/>
              <a:t>（三）</a:t>
            </a:r>
            <a:r>
              <a:rPr lang="zh-CN" altLang="zh-CN" dirty="0" smtClean="0"/>
              <a:t>心电图导联</a:t>
            </a:r>
            <a:endParaRPr lang="en-US" altLang="zh-CN" dirty="0" smtClean="0"/>
          </a:p>
          <a:p>
            <a:pPr lvl="1"/>
            <a:r>
              <a:rPr lang="zh-CN" altLang="zh-CN" dirty="0" smtClean="0"/>
              <a:t>双</a:t>
            </a:r>
            <a:r>
              <a:rPr lang="zh-CN" altLang="zh-CN" dirty="0"/>
              <a:t>极标准</a:t>
            </a:r>
            <a:r>
              <a:rPr lang="zh-CN" altLang="zh-CN" dirty="0" smtClean="0"/>
              <a:t>肢体导联</a:t>
            </a:r>
            <a:endParaRPr lang="en-US" altLang="zh-CN" dirty="0" smtClean="0"/>
          </a:p>
          <a:p>
            <a:pPr lvl="2"/>
            <a:r>
              <a:rPr lang="zh-CN" altLang="zh-CN" dirty="0" smtClean="0"/>
              <a:t>标准导联Ⅰ</a:t>
            </a:r>
            <a:r>
              <a:rPr lang="en-US" altLang="zh-CN" dirty="0" smtClean="0"/>
              <a:t>  </a:t>
            </a:r>
          </a:p>
          <a:p>
            <a:pPr lvl="2"/>
            <a:r>
              <a:rPr lang="zh-CN" altLang="zh-CN" dirty="0" smtClean="0"/>
              <a:t>标准</a:t>
            </a:r>
            <a:r>
              <a:rPr lang="zh-CN" altLang="zh-CN" dirty="0"/>
              <a:t>导联Ⅱ</a:t>
            </a:r>
            <a:r>
              <a:rPr lang="en-US" altLang="zh-CN" dirty="0"/>
              <a:t> </a:t>
            </a:r>
            <a:endParaRPr lang="en-US" altLang="zh-CN" dirty="0" smtClean="0"/>
          </a:p>
          <a:p>
            <a:pPr lvl="2"/>
            <a:r>
              <a:rPr lang="zh-CN" altLang="zh-CN" dirty="0" smtClean="0"/>
              <a:t>标准</a:t>
            </a:r>
            <a:r>
              <a:rPr lang="zh-CN" altLang="zh-CN" dirty="0"/>
              <a:t>导联Ⅲ</a:t>
            </a:r>
            <a:r>
              <a:rPr lang="en-US" altLang="zh-CN" dirty="0"/>
              <a:t> </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5"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7648" y="3805858"/>
            <a:ext cx="5451880" cy="2467693"/>
          </a:xfrm>
          <a:prstGeom prst="rect">
            <a:avLst/>
          </a:prstGeom>
          <a:gradFill rotWithShape="1">
            <a:gsLst>
              <a:gs pos="0">
                <a:srgbClr val="CCFFFF"/>
              </a:gs>
              <a:gs pos="50000">
                <a:srgbClr val="FCFFFF"/>
              </a:gs>
              <a:gs pos="100000">
                <a:srgbClr val="CC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9479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心电图基础知识</a:t>
            </a:r>
          </a:p>
        </p:txBody>
      </p:sp>
      <p:sp>
        <p:nvSpPr>
          <p:cNvPr id="3" name="内容占位符 2"/>
          <p:cNvSpPr>
            <a:spLocks noGrp="1"/>
          </p:cNvSpPr>
          <p:nvPr>
            <p:ph idx="1"/>
          </p:nvPr>
        </p:nvSpPr>
        <p:spPr/>
        <p:txBody>
          <a:bodyPr/>
          <a:lstStyle/>
          <a:p>
            <a:pPr lvl="1"/>
            <a:r>
              <a:rPr lang="zh-CN" altLang="zh-CN" dirty="0"/>
              <a:t>单极加压</a:t>
            </a:r>
            <a:r>
              <a:rPr lang="zh-CN" altLang="zh-CN" dirty="0" smtClean="0"/>
              <a:t>肢体导联</a:t>
            </a:r>
            <a:endParaRPr lang="en-US" altLang="zh-CN" dirty="0" smtClean="0"/>
          </a:p>
          <a:p>
            <a:pPr lvl="2"/>
            <a:r>
              <a:rPr lang="en-US" altLang="zh-CN" dirty="0" smtClean="0"/>
              <a:t>aVR</a:t>
            </a:r>
            <a:r>
              <a:rPr lang="zh-CN" altLang="zh-CN" dirty="0" smtClean="0"/>
              <a:t>导联</a:t>
            </a:r>
            <a:endParaRPr lang="en-US" altLang="zh-CN" dirty="0" smtClean="0"/>
          </a:p>
          <a:p>
            <a:pPr lvl="2"/>
            <a:r>
              <a:rPr lang="en-US" altLang="zh-CN" dirty="0" smtClean="0"/>
              <a:t>aVL</a:t>
            </a:r>
            <a:r>
              <a:rPr lang="zh-CN" altLang="zh-CN" dirty="0" smtClean="0"/>
              <a:t>导联</a:t>
            </a:r>
            <a:endParaRPr lang="en-US" altLang="zh-CN" dirty="0" smtClean="0"/>
          </a:p>
          <a:p>
            <a:pPr lvl="2"/>
            <a:r>
              <a:rPr lang="en-US" altLang="zh-CN" dirty="0" smtClean="0"/>
              <a:t>aVF</a:t>
            </a:r>
            <a:r>
              <a:rPr lang="zh-CN" altLang="zh-CN" dirty="0"/>
              <a:t>导联</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12" descr="tu-1-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6160" y="3501009"/>
            <a:ext cx="6192168" cy="2684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56036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第二节  临床血液学检查</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一、血液一般检查</a:t>
            </a:r>
            <a:endParaRPr lang="en-US" altLang="zh-CN" dirty="0" smtClean="0"/>
          </a:p>
          <a:p>
            <a:pPr lvl="1"/>
            <a:r>
              <a:rPr lang="zh-CN" altLang="en-US" dirty="0" smtClean="0"/>
              <a:t>主要是对外周血液细胞成分（红细胞、白细胞及血小板）的数量和质量进行检查</a:t>
            </a:r>
            <a:endParaRPr lang="en-US" altLang="zh-CN" dirty="0" smtClean="0"/>
          </a:p>
          <a:p>
            <a:pPr lvl="1"/>
            <a:r>
              <a:rPr lang="zh-CN" altLang="en-US" dirty="0" smtClean="0"/>
              <a:t>主要指标</a:t>
            </a:r>
            <a:endParaRPr lang="en-US" altLang="zh-CN" dirty="0" smtClean="0"/>
          </a:p>
          <a:p>
            <a:pPr lvl="2"/>
            <a:r>
              <a:rPr lang="zh-CN" altLang="en-US" dirty="0" smtClean="0"/>
              <a:t>红细胞计数、血红蛋白浓度、血细胞比容、红细胞平均指数、网织红细胞计数、白细胞总数及分类计数、血小板计数等</a:t>
            </a:r>
            <a:endParaRPr lang="en-US" altLang="zh-CN" dirty="0" smtClean="0"/>
          </a:p>
          <a:p>
            <a:pPr lvl="1"/>
            <a:r>
              <a:rPr lang="zh-CN" altLang="en-US" dirty="0" smtClean="0"/>
              <a:t>血液一般价检查有着广泛的适应证，是临床最常用的检查指标之一</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658863220"/>
      </p:ext>
    </p:extLst>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心电图基础知识</a:t>
            </a:r>
          </a:p>
        </p:txBody>
      </p:sp>
      <p:sp>
        <p:nvSpPr>
          <p:cNvPr id="3" name="内容占位符 2"/>
          <p:cNvSpPr>
            <a:spLocks noGrp="1"/>
          </p:cNvSpPr>
          <p:nvPr>
            <p:ph idx="1"/>
          </p:nvPr>
        </p:nvSpPr>
        <p:spPr/>
        <p:txBody>
          <a:bodyPr/>
          <a:lstStyle/>
          <a:p>
            <a:pPr lvl="1"/>
            <a:r>
              <a:rPr lang="zh-CN" altLang="zh-CN" dirty="0"/>
              <a:t>单极胸前</a:t>
            </a:r>
            <a:r>
              <a:rPr lang="zh-CN" altLang="zh-CN" dirty="0" smtClean="0"/>
              <a:t>导联</a:t>
            </a:r>
            <a:endParaRPr lang="en-US" altLang="zh-CN" dirty="0" smtClean="0"/>
          </a:p>
          <a:p>
            <a:pPr lvl="2"/>
            <a:r>
              <a:rPr lang="zh-CN" altLang="zh-CN" dirty="0" smtClean="0"/>
              <a:t>胸</a:t>
            </a:r>
            <a:r>
              <a:rPr lang="zh-CN" altLang="zh-CN" dirty="0"/>
              <a:t>前</a:t>
            </a:r>
            <a:r>
              <a:rPr lang="zh-CN" altLang="zh-CN" dirty="0" smtClean="0"/>
              <a:t>导联</a:t>
            </a:r>
            <a:r>
              <a:rPr dirty="0" smtClean="0"/>
              <a:t>的</a:t>
            </a:r>
            <a:r>
              <a:rPr lang="zh-CN" altLang="zh-CN" dirty="0" smtClean="0"/>
              <a:t>探查电极均</a:t>
            </a:r>
            <a:r>
              <a:rPr lang="zh-CN" altLang="zh-CN" dirty="0"/>
              <a:t>接心电图机正极</a:t>
            </a:r>
            <a:r>
              <a:rPr lang="zh-CN" altLang="zh-CN" dirty="0" smtClean="0"/>
              <a:t>，</a:t>
            </a:r>
            <a:r>
              <a:rPr lang="zh-CN" altLang="en-US" dirty="0" smtClean="0"/>
              <a:t>肢体</a:t>
            </a:r>
            <a:r>
              <a:rPr lang="zh-CN" altLang="zh-CN" dirty="0" smtClean="0"/>
              <a:t>导</a:t>
            </a:r>
            <a:r>
              <a:rPr lang="zh-CN" altLang="en-US" dirty="0" smtClean="0"/>
              <a:t>联</a:t>
            </a:r>
            <a:r>
              <a:rPr lang="zh-CN" altLang="zh-CN" dirty="0" smtClean="0"/>
              <a:t>相连</a:t>
            </a:r>
            <a:r>
              <a:rPr lang="zh-CN" altLang="zh-CN" dirty="0"/>
              <a:t>后接心电图机</a:t>
            </a:r>
            <a:r>
              <a:rPr lang="zh-CN" altLang="zh-CN" dirty="0" smtClean="0"/>
              <a:t>负极</a:t>
            </a:r>
            <a:endParaRPr lang="en-US" altLang="zh-CN" dirty="0" smtClean="0"/>
          </a:p>
          <a:p>
            <a:pPr lvl="1"/>
            <a:r>
              <a:rPr lang="zh-CN" altLang="zh-CN" dirty="0"/>
              <a:t>胸前导联电极安放的</a:t>
            </a:r>
            <a:r>
              <a:rPr lang="zh-CN" altLang="zh-CN" dirty="0" smtClean="0"/>
              <a:t>位置</a:t>
            </a:r>
            <a:endParaRPr lang="zh-CN" altLang="zh-CN" sz="2200" dirty="0"/>
          </a:p>
          <a:p>
            <a:pPr lvl="2"/>
            <a:r>
              <a:rPr lang="en-US" altLang="zh-CN" dirty="0" smtClean="0"/>
              <a:t>V</a:t>
            </a:r>
            <a:r>
              <a:rPr lang="en-US" altLang="zh-CN" baseline="-25000" dirty="0" smtClean="0"/>
              <a:t>1</a:t>
            </a:r>
            <a:r>
              <a:rPr lang="zh-CN" altLang="zh-CN" dirty="0"/>
              <a:t>：胸骨右缘第四肋</a:t>
            </a:r>
            <a:r>
              <a:rPr lang="zh-CN" altLang="zh-CN" dirty="0" smtClean="0"/>
              <a:t>间</a:t>
            </a:r>
            <a:endParaRPr lang="zh-CN" altLang="zh-CN" sz="2000" dirty="0"/>
          </a:p>
          <a:p>
            <a:pPr lvl="2"/>
            <a:r>
              <a:rPr lang="en-US" altLang="zh-CN" dirty="0" smtClean="0"/>
              <a:t>V</a:t>
            </a:r>
            <a:r>
              <a:rPr lang="en-US" altLang="zh-CN" baseline="-25000" dirty="0" smtClean="0"/>
              <a:t>2</a:t>
            </a:r>
            <a:r>
              <a:rPr lang="zh-CN" altLang="zh-CN" dirty="0"/>
              <a:t>：胸骨左缘第四肋</a:t>
            </a:r>
            <a:r>
              <a:rPr lang="zh-CN" altLang="zh-CN" dirty="0" smtClean="0"/>
              <a:t>间</a:t>
            </a:r>
            <a:endParaRPr lang="zh-CN" altLang="zh-CN" sz="2000" dirty="0"/>
          </a:p>
          <a:p>
            <a:pPr lvl="2"/>
            <a:r>
              <a:rPr lang="en-US" altLang="zh-CN" dirty="0" smtClean="0"/>
              <a:t>V</a:t>
            </a:r>
            <a:r>
              <a:rPr lang="en-US" altLang="zh-CN" baseline="-25000" dirty="0" smtClean="0"/>
              <a:t>3</a:t>
            </a:r>
            <a:r>
              <a:rPr lang="zh-CN" altLang="zh-CN" dirty="0"/>
              <a:t>：</a:t>
            </a:r>
            <a:r>
              <a:rPr lang="en-US" altLang="zh-CN" dirty="0"/>
              <a:t>V</a:t>
            </a:r>
            <a:r>
              <a:rPr lang="en-US" altLang="zh-CN" baseline="-25000" dirty="0"/>
              <a:t>2</a:t>
            </a:r>
            <a:r>
              <a:rPr lang="zh-CN" altLang="zh-CN" dirty="0"/>
              <a:t>与</a:t>
            </a:r>
            <a:r>
              <a:rPr lang="en-US" altLang="zh-CN" dirty="0"/>
              <a:t>V</a:t>
            </a:r>
            <a:r>
              <a:rPr lang="en-US" altLang="zh-CN" baseline="-25000" dirty="0"/>
              <a:t>4</a:t>
            </a:r>
            <a:r>
              <a:rPr lang="zh-CN" altLang="zh-CN" dirty="0"/>
              <a:t>连线的</a:t>
            </a:r>
            <a:r>
              <a:rPr lang="zh-CN" altLang="zh-CN" dirty="0" smtClean="0"/>
              <a:t>中点</a:t>
            </a:r>
            <a:endParaRPr lang="zh-CN" altLang="zh-CN" sz="2000" dirty="0"/>
          </a:p>
          <a:p>
            <a:pPr lvl="2"/>
            <a:r>
              <a:rPr lang="en-US" altLang="zh-CN" dirty="0" smtClean="0"/>
              <a:t>V</a:t>
            </a:r>
            <a:r>
              <a:rPr lang="en-US" altLang="zh-CN" baseline="-25000" dirty="0" smtClean="0"/>
              <a:t>4</a:t>
            </a:r>
            <a:r>
              <a:rPr lang="zh-CN" altLang="zh-CN" dirty="0"/>
              <a:t>：左锁骨中线第五肋</a:t>
            </a:r>
            <a:r>
              <a:rPr lang="zh-CN" altLang="zh-CN" dirty="0" smtClean="0"/>
              <a:t>间</a:t>
            </a:r>
            <a:endParaRPr lang="zh-CN" altLang="zh-CN" sz="2000" dirty="0"/>
          </a:p>
          <a:p>
            <a:pPr lvl="2"/>
            <a:r>
              <a:rPr lang="en-US" altLang="zh-CN" dirty="0" smtClean="0"/>
              <a:t>V</a:t>
            </a:r>
            <a:r>
              <a:rPr lang="en-US" altLang="zh-CN" baseline="-25000" dirty="0" smtClean="0"/>
              <a:t>5</a:t>
            </a:r>
            <a:r>
              <a:rPr lang="zh-CN" altLang="zh-CN" dirty="0"/>
              <a:t>：左腋前线平</a:t>
            </a:r>
            <a:r>
              <a:rPr lang="en-US" altLang="zh-CN" dirty="0"/>
              <a:t>V</a:t>
            </a:r>
            <a:r>
              <a:rPr lang="en-US" altLang="zh-CN" baseline="-25000" dirty="0"/>
              <a:t>4</a:t>
            </a:r>
            <a:r>
              <a:rPr lang="zh-CN" altLang="zh-CN" dirty="0" smtClean="0"/>
              <a:t>水平</a:t>
            </a:r>
            <a:endParaRPr lang="zh-CN" altLang="zh-CN" sz="2000" dirty="0"/>
          </a:p>
          <a:p>
            <a:pPr lvl="2"/>
            <a:r>
              <a:rPr lang="en-US" altLang="zh-CN" dirty="0" smtClean="0"/>
              <a:t>V</a:t>
            </a:r>
            <a:r>
              <a:rPr lang="en-US" altLang="zh-CN" baseline="-25000" dirty="0" smtClean="0"/>
              <a:t>6</a:t>
            </a:r>
            <a:r>
              <a:rPr lang="zh-CN" altLang="zh-CN" dirty="0"/>
              <a:t>：左腋中线平</a:t>
            </a:r>
            <a:r>
              <a:rPr lang="en-US" altLang="zh-CN" dirty="0"/>
              <a:t>V</a:t>
            </a:r>
            <a:r>
              <a:rPr lang="en-US" altLang="zh-CN" baseline="-25000" dirty="0"/>
              <a:t>5</a:t>
            </a:r>
            <a:r>
              <a:rPr lang="zh-CN" altLang="zh-CN" dirty="0" smtClean="0"/>
              <a:t>水平</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4098" name="Picture 2" descr="E:\心电图\图片\胸导联位置.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06382" y="3150626"/>
            <a:ext cx="2722066" cy="215058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9024958" y="2714620"/>
            <a:ext cx="1107996" cy="369332"/>
          </a:xfrm>
          <a:prstGeom prst="rect">
            <a:avLst/>
          </a:prstGeom>
          <a:noFill/>
        </p:spPr>
        <p:txBody>
          <a:bodyPr wrap="none" rtlCol="0">
            <a:spAutoFit/>
          </a:bodyPr>
          <a:lstStyle/>
          <a:p>
            <a:r>
              <a:rPr lang="zh-CN" altLang="en-US" dirty="0">
                <a:latin typeface="黑体" pitchFamily="2" charset="-122"/>
                <a:ea typeface="黑体" pitchFamily="2" charset="-122"/>
              </a:rPr>
              <a:t>锁骨中线</a:t>
            </a:r>
          </a:p>
        </p:txBody>
      </p:sp>
      <p:cxnSp>
        <p:nvCxnSpPr>
          <p:cNvPr id="8" name="直接箭头连接符 7"/>
          <p:cNvCxnSpPr/>
          <p:nvPr/>
        </p:nvCxnSpPr>
        <p:spPr>
          <a:xfrm rot="5400000">
            <a:off x="8632049" y="3250405"/>
            <a:ext cx="1000132" cy="785818"/>
          </a:xfrm>
          <a:prstGeom prst="straightConnector1">
            <a:avLst/>
          </a:prstGeom>
          <a:ln>
            <a:solidFill>
              <a:srgbClr val="1D1496"/>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310579" y="5500702"/>
            <a:ext cx="877163" cy="369332"/>
          </a:xfrm>
          <a:prstGeom prst="rect">
            <a:avLst/>
          </a:prstGeom>
          <a:noFill/>
        </p:spPr>
        <p:txBody>
          <a:bodyPr wrap="none" rtlCol="0">
            <a:spAutoFit/>
          </a:bodyPr>
          <a:lstStyle/>
          <a:p>
            <a:r>
              <a:rPr lang="zh-CN" altLang="en-US" dirty="0">
                <a:latin typeface="黑体" pitchFamily="2" charset="-122"/>
                <a:ea typeface="黑体" pitchFamily="2" charset="-122"/>
              </a:rPr>
              <a:t>腋前线</a:t>
            </a:r>
          </a:p>
        </p:txBody>
      </p:sp>
      <p:cxnSp>
        <p:nvCxnSpPr>
          <p:cNvPr id="12" name="直接箭头连接符 11"/>
          <p:cNvCxnSpPr/>
          <p:nvPr/>
        </p:nvCxnSpPr>
        <p:spPr>
          <a:xfrm rot="5400000" flipH="1" flipV="1">
            <a:off x="8560611" y="5036355"/>
            <a:ext cx="571504" cy="214314"/>
          </a:xfrm>
          <a:prstGeom prst="straightConnector1">
            <a:avLst/>
          </a:prstGeom>
          <a:ln>
            <a:solidFill>
              <a:srgbClr val="1D1496"/>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9453587" y="5429264"/>
            <a:ext cx="877163" cy="369332"/>
          </a:xfrm>
          <a:prstGeom prst="rect">
            <a:avLst/>
          </a:prstGeom>
          <a:noFill/>
        </p:spPr>
        <p:txBody>
          <a:bodyPr wrap="none" rtlCol="0">
            <a:spAutoFit/>
          </a:bodyPr>
          <a:lstStyle/>
          <a:p>
            <a:r>
              <a:rPr lang="zh-CN" altLang="en-US" dirty="0">
                <a:latin typeface="黑体" pitchFamily="2" charset="-122"/>
                <a:ea typeface="黑体" pitchFamily="2" charset="-122"/>
              </a:rPr>
              <a:t>腋后线</a:t>
            </a:r>
          </a:p>
        </p:txBody>
      </p:sp>
      <p:cxnSp>
        <p:nvCxnSpPr>
          <p:cNvPr id="16" name="直接箭头连接符 15"/>
          <p:cNvCxnSpPr>
            <a:stCxn id="14" idx="0"/>
          </p:cNvCxnSpPr>
          <p:nvPr/>
        </p:nvCxnSpPr>
        <p:spPr>
          <a:xfrm rot="16200000" flipV="1">
            <a:off x="9208530" y="4745626"/>
            <a:ext cx="642942" cy="724334"/>
          </a:xfrm>
          <a:prstGeom prst="straightConnector1">
            <a:avLst/>
          </a:prstGeom>
          <a:ln>
            <a:solidFill>
              <a:srgbClr val="1D1496"/>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393133"/>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第二节  正常心电图</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一、正常值</a:t>
            </a:r>
            <a:endParaRPr lang="en-US" altLang="zh-CN" dirty="0" smtClean="0"/>
          </a:p>
          <a:p>
            <a:pPr marL="0" indent="0">
              <a:buNone/>
            </a:pPr>
            <a:r>
              <a:rPr lang="zh-CN" altLang="en-US" b="1" dirty="0" smtClean="0">
                <a:latin typeface="+mn-ea"/>
              </a:rPr>
              <a:t>（一）</a:t>
            </a:r>
            <a:r>
              <a:rPr lang="en-US" altLang="zh-CN" b="1" dirty="0" smtClean="0">
                <a:latin typeface="+mn-ea"/>
              </a:rPr>
              <a:t>P</a:t>
            </a:r>
            <a:r>
              <a:rPr lang="zh-CN" altLang="zh-CN" b="1" dirty="0">
                <a:latin typeface="+mn-ea"/>
              </a:rPr>
              <a:t>波</a:t>
            </a:r>
            <a:endParaRPr lang="zh-CN" altLang="zh-CN" dirty="0">
              <a:latin typeface="+mn-ea"/>
            </a:endParaRPr>
          </a:p>
          <a:p>
            <a:pPr lvl="1"/>
            <a:r>
              <a:rPr lang="zh-CN" altLang="zh-CN" dirty="0" smtClean="0"/>
              <a:t>方向</a:t>
            </a:r>
            <a:r>
              <a:rPr lang="zh-CN" altLang="en-US" dirty="0" smtClean="0"/>
              <a:t>：</a:t>
            </a:r>
            <a:r>
              <a:rPr lang="en-US" altLang="zh-CN" sz="2600" dirty="0">
                <a:solidFill>
                  <a:srgbClr val="692AA2"/>
                </a:solidFill>
                <a:latin typeface="Arial" pitchFamily="34" charset="0"/>
              </a:rPr>
              <a:t>P</a:t>
            </a:r>
            <a:r>
              <a:rPr lang="zh-CN" altLang="zh-CN" sz="2600" dirty="0">
                <a:solidFill>
                  <a:srgbClr val="692AA2"/>
                </a:solidFill>
                <a:latin typeface="Arial" pitchFamily="34" charset="0"/>
              </a:rPr>
              <a:t>波在Ⅰ、Ⅱ、</a:t>
            </a:r>
            <a:r>
              <a:rPr lang="en-US" altLang="zh-CN" sz="2600" dirty="0">
                <a:solidFill>
                  <a:srgbClr val="692AA2"/>
                </a:solidFill>
                <a:latin typeface="Arial" pitchFamily="34" charset="0"/>
              </a:rPr>
              <a:t>aVF </a:t>
            </a:r>
            <a:r>
              <a:rPr lang="zh-CN" altLang="zh-CN" sz="2600" dirty="0">
                <a:solidFill>
                  <a:srgbClr val="692AA2"/>
                </a:solidFill>
                <a:latin typeface="Arial" pitchFamily="34" charset="0"/>
              </a:rPr>
              <a:t>、</a:t>
            </a:r>
            <a:r>
              <a:rPr lang="en-US" altLang="zh-CN" sz="2600" dirty="0">
                <a:solidFill>
                  <a:srgbClr val="692AA2"/>
                </a:solidFill>
                <a:latin typeface="Arial" pitchFamily="34" charset="0"/>
              </a:rPr>
              <a:t>V5</a:t>
            </a:r>
            <a:r>
              <a:rPr lang="zh-CN" altLang="zh-CN" sz="2600" dirty="0">
                <a:solidFill>
                  <a:srgbClr val="692AA2"/>
                </a:solidFill>
                <a:latin typeface="Arial" pitchFamily="34" charset="0"/>
              </a:rPr>
              <a:t>导联直立，在</a:t>
            </a:r>
            <a:r>
              <a:rPr lang="en-US" altLang="zh-CN" sz="2600" dirty="0">
                <a:solidFill>
                  <a:srgbClr val="692AA2"/>
                </a:solidFill>
                <a:latin typeface="Arial" pitchFamily="34" charset="0"/>
              </a:rPr>
              <a:t>aVR</a:t>
            </a:r>
            <a:r>
              <a:rPr lang="zh-CN" altLang="zh-CN" sz="2600" dirty="0">
                <a:solidFill>
                  <a:srgbClr val="692AA2"/>
                </a:solidFill>
                <a:latin typeface="Arial" pitchFamily="34" charset="0"/>
              </a:rPr>
              <a:t>导联倒置</a:t>
            </a:r>
          </a:p>
          <a:p>
            <a:pPr lvl="1"/>
            <a:r>
              <a:rPr lang="zh-CN" altLang="zh-CN" dirty="0" smtClean="0"/>
              <a:t>时限</a:t>
            </a:r>
            <a:r>
              <a:rPr lang="zh-CN" altLang="en-US" dirty="0" smtClean="0"/>
              <a:t>：</a:t>
            </a:r>
            <a:r>
              <a:rPr lang="zh-CN" altLang="zh-CN" sz="2600" dirty="0">
                <a:solidFill>
                  <a:srgbClr val="692AA2"/>
                </a:solidFill>
                <a:latin typeface="Arial" pitchFamily="34" charset="0"/>
              </a:rPr>
              <a:t>为</a:t>
            </a:r>
            <a:r>
              <a:rPr lang="en-US" altLang="zh-CN" sz="2600" dirty="0">
                <a:solidFill>
                  <a:srgbClr val="692AA2"/>
                </a:solidFill>
                <a:latin typeface="Arial" pitchFamily="34" charset="0"/>
              </a:rPr>
              <a:t>0.07~0.09s</a:t>
            </a:r>
            <a:r>
              <a:rPr lang="zh-CN" altLang="zh-CN" sz="2600" dirty="0">
                <a:solidFill>
                  <a:srgbClr val="692AA2"/>
                </a:solidFill>
                <a:latin typeface="Arial" pitchFamily="34" charset="0"/>
              </a:rPr>
              <a:t>，一般小于</a:t>
            </a:r>
            <a:r>
              <a:rPr lang="en-US" altLang="zh-CN" sz="2600" dirty="0">
                <a:solidFill>
                  <a:srgbClr val="692AA2"/>
                </a:solidFill>
                <a:latin typeface="Arial" pitchFamily="34" charset="0"/>
              </a:rPr>
              <a:t>0.12s</a:t>
            </a:r>
            <a:endParaRPr lang="zh-CN" altLang="zh-CN" sz="2600" dirty="0">
              <a:solidFill>
                <a:srgbClr val="692AA2"/>
              </a:solidFill>
              <a:latin typeface="Arial" pitchFamily="34" charset="0"/>
            </a:endParaRPr>
          </a:p>
          <a:p>
            <a:pPr lvl="1"/>
            <a:r>
              <a:rPr lang="zh-CN" altLang="zh-CN" dirty="0" smtClean="0"/>
              <a:t>电压</a:t>
            </a:r>
            <a:r>
              <a:rPr lang="zh-CN" altLang="en-US" dirty="0" smtClean="0"/>
              <a:t>：</a:t>
            </a:r>
            <a:r>
              <a:rPr lang="zh-CN" altLang="zh-CN" sz="2600" dirty="0">
                <a:solidFill>
                  <a:srgbClr val="692AA2"/>
                </a:solidFill>
                <a:latin typeface="Arial" pitchFamily="34" charset="0"/>
              </a:rPr>
              <a:t>小于</a:t>
            </a:r>
            <a:r>
              <a:rPr lang="en-US" altLang="zh-CN" sz="2600" dirty="0">
                <a:solidFill>
                  <a:srgbClr val="692AA2"/>
                </a:solidFill>
                <a:latin typeface="Arial" pitchFamily="34" charset="0"/>
              </a:rPr>
              <a:t>0.25mV</a:t>
            </a:r>
            <a:endParaRPr lang="zh-CN" altLang="zh-CN" sz="2600" dirty="0">
              <a:solidFill>
                <a:srgbClr val="692AA2"/>
              </a:solidFill>
              <a:latin typeface="Arial" pitchFamily="34" charset="0"/>
            </a:endParaRPr>
          </a:p>
          <a:p>
            <a:pPr lvl="1"/>
            <a:r>
              <a:rPr lang="zh-CN" altLang="zh-CN" dirty="0" smtClean="0"/>
              <a:t>形态</a:t>
            </a:r>
            <a:r>
              <a:rPr lang="zh-CN" altLang="en-US" dirty="0" smtClean="0"/>
              <a:t>：</a:t>
            </a:r>
            <a:r>
              <a:rPr lang="en-US" altLang="zh-CN" sz="2600" dirty="0">
                <a:solidFill>
                  <a:srgbClr val="692AA2"/>
                </a:solidFill>
                <a:latin typeface="Arial" pitchFamily="34" charset="0"/>
              </a:rPr>
              <a:t>P</a:t>
            </a:r>
            <a:r>
              <a:rPr lang="zh-CN" altLang="zh-CN" sz="2600" dirty="0">
                <a:solidFill>
                  <a:srgbClr val="692AA2"/>
                </a:solidFill>
                <a:latin typeface="Arial" pitchFamily="34" charset="0"/>
              </a:rPr>
              <a:t>波允许有一小切迹，但峰距小于</a:t>
            </a:r>
            <a:r>
              <a:rPr lang="en-US" altLang="zh-CN" sz="2600" dirty="0">
                <a:solidFill>
                  <a:srgbClr val="692AA2"/>
                </a:solidFill>
                <a:latin typeface="Arial" pitchFamily="34" charset="0"/>
              </a:rPr>
              <a:t>0.04s</a:t>
            </a:r>
          </a:p>
          <a:p>
            <a:pPr marL="0" indent="0">
              <a:buNone/>
            </a:pPr>
            <a:r>
              <a:rPr lang="zh-CN" altLang="en-US" b="1" dirty="0" smtClean="0">
                <a:latin typeface="+mn-ea"/>
              </a:rPr>
              <a:t>（二）</a:t>
            </a:r>
            <a:r>
              <a:rPr lang="en-US" altLang="zh-CN" b="1" dirty="0" smtClean="0">
                <a:latin typeface="+mn-ea"/>
              </a:rPr>
              <a:t>PR</a:t>
            </a:r>
            <a:r>
              <a:rPr lang="zh-CN" altLang="zh-CN" b="1" dirty="0">
                <a:latin typeface="+mn-ea"/>
              </a:rPr>
              <a:t>间期</a:t>
            </a:r>
          </a:p>
          <a:p>
            <a:pPr lvl="1"/>
            <a:r>
              <a:rPr lang="en-US" altLang="zh-CN" dirty="0" smtClean="0"/>
              <a:t>P-R</a:t>
            </a:r>
            <a:r>
              <a:rPr lang="zh-CN" altLang="zh-CN" dirty="0"/>
              <a:t>间期为</a:t>
            </a:r>
            <a:r>
              <a:rPr lang="en-US" altLang="zh-CN" dirty="0"/>
              <a:t>0.12</a:t>
            </a:r>
            <a:r>
              <a:rPr lang="zh-CN" altLang="zh-CN" dirty="0"/>
              <a:t>～</a:t>
            </a:r>
            <a:r>
              <a:rPr lang="en-US" altLang="zh-CN" dirty="0" smtClean="0"/>
              <a:t>0.20s</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148320579"/>
      </p:ext>
    </p:ext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正常心电图</a:t>
            </a:r>
          </a:p>
        </p:txBody>
      </p:sp>
      <p:sp>
        <p:nvSpPr>
          <p:cNvPr id="3" name="内容占位符 2"/>
          <p:cNvSpPr>
            <a:spLocks noGrp="1"/>
          </p:cNvSpPr>
          <p:nvPr>
            <p:ph idx="1"/>
          </p:nvPr>
        </p:nvSpPr>
        <p:spPr/>
        <p:txBody>
          <a:bodyPr/>
          <a:lstStyle/>
          <a:p>
            <a:pPr marL="0" indent="0">
              <a:buNone/>
            </a:pPr>
            <a:r>
              <a:rPr lang="zh-CN" altLang="en-US" b="1" dirty="0" smtClean="0"/>
              <a:t>（三）</a:t>
            </a:r>
            <a:r>
              <a:rPr lang="en-US" altLang="zh-CN" b="1" dirty="0" smtClean="0"/>
              <a:t>QRS</a:t>
            </a:r>
            <a:r>
              <a:rPr lang="zh-CN" altLang="zh-CN" b="1" dirty="0"/>
              <a:t>波群</a:t>
            </a:r>
            <a:endParaRPr lang="zh-CN" altLang="zh-CN" dirty="0"/>
          </a:p>
          <a:p>
            <a:pPr lvl="1"/>
            <a:r>
              <a:rPr lang="zh-CN" altLang="zh-CN" dirty="0" smtClean="0"/>
              <a:t>时限</a:t>
            </a:r>
            <a:r>
              <a:rPr lang="zh-CN" altLang="en-US" dirty="0" smtClean="0"/>
              <a:t>：</a:t>
            </a:r>
            <a:r>
              <a:rPr lang="zh-CN" altLang="zh-CN" sz="2600" dirty="0">
                <a:solidFill>
                  <a:srgbClr val="692AA2"/>
                </a:solidFill>
                <a:latin typeface="Arial" pitchFamily="34" charset="0"/>
              </a:rPr>
              <a:t>小于</a:t>
            </a:r>
            <a:r>
              <a:rPr lang="en-US" altLang="zh-CN" sz="2600" dirty="0">
                <a:solidFill>
                  <a:srgbClr val="692AA2"/>
                </a:solidFill>
                <a:latin typeface="Arial" pitchFamily="34" charset="0"/>
              </a:rPr>
              <a:t>0.12s</a:t>
            </a:r>
            <a:endParaRPr lang="zh-CN" altLang="zh-CN" sz="2600" dirty="0">
              <a:solidFill>
                <a:srgbClr val="692AA2"/>
              </a:solidFill>
              <a:latin typeface="Arial" pitchFamily="34" charset="0"/>
            </a:endParaRPr>
          </a:p>
          <a:p>
            <a:pPr lvl="1"/>
            <a:r>
              <a:rPr lang="zh-CN" altLang="zh-CN" dirty="0" smtClean="0"/>
              <a:t>电压</a:t>
            </a:r>
            <a:endParaRPr lang="en-US" altLang="zh-CN" dirty="0" smtClean="0"/>
          </a:p>
          <a:p>
            <a:pPr lvl="2"/>
            <a:r>
              <a:rPr lang="zh-CN" altLang="zh-CN" dirty="0"/>
              <a:t>肢体导联</a:t>
            </a:r>
            <a:r>
              <a:rPr lang="en-US" altLang="zh-CN" dirty="0"/>
              <a:t>QRS</a:t>
            </a:r>
            <a:r>
              <a:rPr lang="zh-CN" altLang="zh-CN" dirty="0"/>
              <a:t>波群电压之和大于</a:t>
            </a:r>
            <a:r>
              <a:rPr lang="en-US" altLang="zh-CN" dirty="0" smtClean="0"/>
              <a:t>0.5mV</a:t>
            </a:r>
          </a:p>
          <a:p>
            <a:pPr lvl="2"/>
            <a:r>
              <a:rPr lang="zh-CN" altLang="zh-CN" dirty="0" smtClean="0"/>
              <a:t>胸</a:t>
            </a:r>
            <a:r>
              <a:rPr lang="zh-CN" altLang="zh-CN" dirty="0"/>
              <a:t>前导联</a:t>
            </a:r>
            <a:r>
              <a:rPr lang="en-US" altLang="zh-CN" dirty="0"/>
              <a:t>QRS</a:t>
            </a:r>
            <a:r>
              <a:rPr lang="zh-CN" altLang="zh-CN" dirty="0"/>
              <a:t>波群电压之和大于</a:t>
            </a:r>
            <a:r>
              <a:rPr lang="en-US" altLang="zh-CN" dirty="0" smtClean="0"/>
              <a:t>1.0mV</a:t>
            </a:r>
            <a:endParaRPr lang="zh-CN" altLang="zh-CN" dirty="0"/>
          </a:p>
          <a:p>
            <a:pPr lvl="1"/>
            <a:r>
              <a:rPr lang="zh-CN" altLang="zh-CN" dirty="0" smtClean="0"/>
              <a:t>室壁激动时间</a:t>
            </a:r>
            <a:r>
              <a:rPr lang="en-US" altLang="zh-CN" dirty="0"/>
              <a:t>(VAT </a:t>
            </a:r>
            <a:r>
              <a:rPr lang="en-US" altLang="zh-CN" dirty="0" smtClean="0"/>
              <a:t>)</a:t>
            </a:r>
          </a:p>
          <a:p>
            <a:pPr lvl="2"/>
            <a:r>
              <a:rPr lang="en-US" altLang="zh-CN" dirty="0" smtClean="0"/>
              <a:t>V</a:t>
            </a:r>
            <a:r>
              <a:rPr lang="en-US" altLang="zh-CN" baseline="-25000" dirty="0" smtClean="0"/>
              <a:t>1</a:t>
            </a:r>
            <a:r>
              <a:rPr lang="zh-CN" altLang="zh-CN" dirty="0"/>
              <a:t>导联的</a:t>
            </a:r>
            <a:r>
              <a:rPr lang="en-US" altLang="zh-CN" dirty="0"/>
              <a:t>VAT</a:t>
            </a:r>
            <a:r>
              <a:rPr lang="zh-CN" altLang="zh-CN" dirty="0"/>
              <a:t>＜</a:t>
            </a:r>
            <a:r>
              <a:rPr lang="en-US" altLang="zh-CN" dirty="0"/>
              <a:t>0.03s </a:t>
            </a:r>
          </a:p>
          <a:p>
            <a:pPr lvl="2"/>
            <a:r>
              <a:rPr lang="en-US" altLang="zh-CN" dirty="0" smtClean="0"/>
              <a:t>V</a:t>
            </a:r>
            <a:r>
              <a:rPr lang="en-US" altLang="zh-CN" baseline="-25000" dirty="0" smtClean="0"/>
              <a:t>5</a:t>
            </a:r>
            <a:r>
              <a:rPr lang="zh-CN" altLang="zh-CN" dirty="0"/>
              <a:t>导联的</a:t>
            </a:r>
            <a:r>
              <a:rPr lang="en-US" altLang="zh-CN" dirty="0"/>
              <a:t>VAT</a:t>
            </a:r>
            <a:r>
              <a:rPr lang="zh-CN" altLang="zh-CN" dirty="0"/>
              <a:t>＜</a:t>
            </a:r>
            <a:r>
              <a:rPr lang="en-US" altLang="zh-CN" dirty="0"/>
              <a:t>0.05s</a:t>
            </a:r>
            <a:r>
              <a:rPr lang="zh-CN" altLang="zh-CN" dirty="0" smtClean="0"/>
              <a:t>。</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045776194"/>
      </p:ext>
    </p:extLst>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正常心电图</a:t>
            </a:r>
          </a:p>
        </p:txBody>
      </p:sp>
      <p:sp>
        <p:nvSpPr>
          <p:cNvPr id="3" name="内容占位符 2"/>
          <p:cNvSpPr>
            <a:spLocks noGrp="1"/>
          </p:cNvSpPr>
          <p:nvPr>
            <p:ph idx="1"/>
          </p:nvPr>
        </p:nvSpPr>
        <p:spPr/>
        <p:txBody>
          <a:bodyPr/>
          <a:lstStyle/>
          <a:p>
            <a:pPr marL="0" indent="0">
              <a:buNone/>
            </a:pPr>
            <a:r>
              <a:rPr lang="zh-CN" altLang="en-US" b="1" dirty="0" smtClean="0"/>
              <a:t>（四）</a:t>
            </a:r>
            <a:r>
              <a:rPr lang="en-US" altLang="zh-CN" b="1" dirty="0" smtClean="0"/>
              <a:t>ST</a:t>
            </a:r>
            <a:r>
              <a:rPr lang="zh-CN" altLang="zh-CN" b="1" dirty="0"/>
              <a:t>段</a:t>
            </a:r>
            <a:endParaRPr lang="zh-CN" altLang="zh-CN" dirty="0"/>
          </a:p>
          <a:p>
            <a:pPr lvl="1"/>
            <a:r>
              <a:rPr lang="en-US" altLang="zh-CN" dirty="0" smtClean="0"/>
              <a:t>S-T</a:t>
            </a:r>
            <a:r>
              <a:rPr lang="zh-CN" altLang="zh-CN" dirty="0" smtClean="0"/>
              <a:t>下降</a:t>
            </a:r>
            <a:endParaRPr lang="en-US" altLang="zh-CN" dirty="0" smtClean="0"/>
          </a:p>
          <a:p>
            <a:pPr lvl="2"/>
            <a:r>
              <a:rPr lang="zh-CN" altLang="zh-CN" dirty="0" smtClean="0"/>
              <a:t>以</a:t>
            </a:r>
            <a:r>
              <a:rPr lang="en-US" altLang="zh-CN" dirty="0"/>
              <a:t>R</a:t>
            </a:r>
            <a:r>
              <a:rPr lang="zh-CN" altLang="zh-CN" dirty="0"/>
              <a:t>波为主的导联，</a:t>
            </a:r>
            <a:r>
              <a:rPr lang="en-US" altLang="zh-CN" dirty="0"/>
              <a:t>S-T</a:t>
            </a:r>
            <a:r>
              <a:rPr lang="zh-CN" altLang="zh-CN" dirty="0"/>
              <a:t>下降＜</a:t>
            </a:r>
            <a:r>
              <a:rPr lang="en-US" altLang="zh-CN" dirty="0" smtClean="0"/>
              <a:t>0.05mV</a:t>
            </a:r>
          </a:p>
          <a:p>
            <a:pPr lvl="1"/>
            <a:r>
              <a:rPr lang="en-US" altLang="zh-CN" dirty="0" smtClean="0"/>
              <a:t>S-T</a:t>
            </a:r>
            <a:r>
              <a:rPr lang="zh-CN" altLang="zh-CN" dirty="0" smtClean="0"/>
              <a:t>抬高</a:t>
            </a:r>
            <a:endParaRPr lang="en-US" altLang="zh-CN" dirty="0" smtClean="0"/>
          </a:p>
          <a:p>
            <a:pPr lvl="2"/>
            <a:r>
              <a:rPr lang="zh-CN" altLang="zh-CN" dirty="0" smtClean="0"/>
              <a:t>肢体导联＜</a:t>
            </a:r>
            <a:r>
              <a:rPr lang="en-US" altLang="zh-CN" dirty="0" smtClean="0"/>
              <a:t>0.1mV</a:t>
            </a:r>
          </a:p>
          <a:p>
            <a:pPr lvl="2"/>
            <a:r>
              <a:rPr lang="zh-CN" altLang="zh-CN" dirty="0" smtClean="0"/>
              <a:t>右</a:t>
            </a:r>
            <a:r>
              <a:rPr lang="zh-CN" altLang="zh-CN" dirty="0"/>
              <a:t>胸导联（</a:t>
            </a:r>
            <a:r>
              <a:rPr lang="en-US" altLang="zh-CN" dirty="0"/>
              <a:t>V</a:t>
            </a:r>
            <a:r>
              <a:rPr lang="en-US" altLang="zh-CN" baseline="-25000" dirty="0"/>
              <a:t>1</a:t>
            </a:r>
            <a:r>
              <a:rPr lang="en-US" altLang="zh-CN" dirty="0"/>
              <a:t>-V</a:t>
            </a:r>
            <a:r>
              <a:rPr lang="en-US" altLang="zh-CN" baseline="-25000" dirty="0"/>
              <a:t>3</a:t>
            </a:r>
            <a:r>
              <a:rPr lang="zh-CN" altLang="zh-CN" dirty="0"/>
              <a:t>）＜</a:t>
            </a:r>
            <a:r>
              <a:rPr lang="en-US" altLang="zh-CN" dirty="0"/>
              <a:t>0.3 </a:t>
            </a:r>
            <a:r>
              <a:rPr lang="en-US" altLang="zh-CN" dirty="0" smtClean="0"/>
              <a:t>mV</a:t>
            </a:r>
          </a:p>
          <a:p>
            <a:pPr lvl="2"/>
            <a:r>
              <a:rPr lang="zh-CN" altLang="zh-CN" dirty="0" smtClean="0"/>
              <a:t>左</a:t>
            </a:r>
            <a:r>
              <a:rPr lang="zh-CN" altLang="zh-CN" dirty="0"/>
              <a:t>胸导联（</a:t>
            </a:r>
            <a:r>
              <a:rPr lang="en-US" altLang="zh-CN" dirty="0"/>
              <a:t>V</a:t>
            </a:r>
            <a:r>
              <a:rPr lang="en-US" altLang="zh-CN" baseline="-25000" dirty="0"/>
              <a:t>5-</a:t>
            </a:r>
            <a:r>
              <a:rPr lang="en-US" altLang="zh-CN" dirty="0"/>
              <a:t>V</a:t>
            </a:r>
            <a:r>
              <a:rPr lang="en-US" altLang="zh-CN" baseline="-25000" dirty="0"/>
              <a:t>6</a:t>
            </a:r>
            <a:r>
              <a:rPr lang="zh-CN" altLang="zh-CN" dirty="0"/>
              <a:t>）＜</a:t>
            </a:r>
            <a:r>
              <a:rPr lang="en-US" altLang="zh-CN" dirty="0" smtClean="0"/>
              <a:t>0.2mV</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200352140"/>
      </p:ext>
    </p:ext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正常心电图</a:t>
            </a:r>
          </a:p>
        </p:txBody>
      </p:sp>
      <p:sp>
        <p:nvSpPr>
          <p:cNvPr id="3" name="内容占位符 2"/>
          <p:cNvSpPr>
            <a:spLocks noGrp="1"/>
          </p:cNvSpPr>
          <p:nvPr>
            <p:ph idx="1"/>
          </p:nvPr>
        </p:nvSpPr>
        <p:spPr/>
        <p:txBody>
          <a:bodyPr/>
          <a:lstStyle/>
          <a:p>
            <a:pPr marL="0" indent="0">
              <a:buNone/>
            </a:pPr>
            <a:r>
              <a:rPr lang="zh-CN" altLang="en-US" b="1" dirty="0" smtClean="0"/>
              <a:t>（五）</a:t>
            </a:r>
            <a:r>
              <a:rPr lang="en-US" altLang="zh-CN" b="1" dirty="0" smtClean="0"/>
              <a:t>T</a:t>
            </a:r>
            <a:r>
              <a:rPr lang="zh-CN" altLang="zh-CN" b="1" dirty="0"/>
              <a:t>波</a:t>
            </a:r>
            <a:endParaRPr lang="zh-CN" altLang="zh-CN" dirty="0"/>
          </a:p>
          <a:p>
            <a:pPr lvl="1"/>
            <a:r>
              <a:rPr lang="zh-CN" altLang="zh-CN" dirty="0" smtClean="0"/>
              <a:t>方向</a:t>
            </a:r>
            <a:r>
              <a:rPr lang="zh-CN" altLang="en-US" dirty="0" smtClean="0"/>
              <a:t>：</a:t>
            </a:r>
            <a:r>
              <a:rPr lang="zh-CN" altLang="zh-CN" sz="2600" dirty="0">
                <a:solidFill>
                  <a:srgbClr val="692AA2"/>
                </a:solidFill>
              </a:rPr>
              <a:t>与</a:t>
            </a:r>
            <a:r>
              <a:rPr lang="en-US" altLang="zh-CN" sz="2400" dirty="0"/>
              <a:t>QRS</a:t>
            </a:r>
            <a:r>
              <a:rPr lang="zh-CN" altLang="zh-CN" sz="2600" dirty="0">
                <a:solidFill>
                  <a:srgbClr val="692AA2"/>
                </a:solidFill>
              </a:rPr>
              <a:t>主波方向一致</a:t>
            </a:r>
          </a:p>
          <a:p>
            <a:pPr lvl="1"/>
            <a:r>
              <a:rPr lang="zh-CN" altLang="zh-CN" dirty="0" smtClean="0"/>
              <a:t>电压</a:t>
            </a:r>
            <a:r>
              <a:rPr lang="zh-CN" altLang="en-US" dirty="0" smtClean="0"/>
              <a:t>：</a:t>
            </a:r>
            <a:r>
              <a:rPr lang="zh-CN" altLang="zh-CN" sz="2600" dirty="0">
                <a:solidFill>
                  <a:srgbClr val="692AA2"/>
                </a:solidFill>
              </a:rPr>
              <a:t>以</a:t>
            </a:r>
            <a:r>
              <a:rPr lang="en-US" altLang="zh-CN" sz="2600" dirty="0">
                <a:solidFill>
                  <a:srgbClr val="692AA2"/>
                </a:solidFill>
              </a:rPr>
              <a:t>R</a:t>
            </a:r>
            <a:r>
              <a:rPr lang="zh-CN" altLang="zh-CN" sz="2600" dirty="0">
                <a:solidFill>
                  <a:srgbClr val="692AA2"/>
                </a:solidFill>
              </a:rPr>
              <a:t>波为主的导联</a:t>
            </a:r>
            <a:r>
              <a:rPr lang="en-US" altLang="zh-CN" sz="2600" dirty="0">
                <a:solidFill>
                  <a:srgbClr val="692AA2"/>
                </a:solidFill>
              </a:rPr>
              <a:t>T</a:t>
            </a:r>
            <a:r>
              <a:rPr lang="zh-CN" altLang="zh-CN" sz="2600" dirty="0">
                <a:solidFill>
                  <a:srgbClr val="692AA2"/>
                </a:solidFill>
              </a:rPr>
              <a:t>波不能小于</a:t>
            </a:r>
            <a:r>
              <a:rPr lang="en-US" altLang="zh-CN" sz="2600" dirty="0">
                <a:solidFill>
                  <a:srgbClr val="692AA2"/>
                </a:solidFill>
              </a:rPr>
              <a:t>R/10 </a:t>
            </a:r>
            <a:r>
              <a:rPr lang="zh-CN" altLang="zh-CN" sz="2600" dirty="0">
                <a:solidFill>
                  <a:srgbClr val="692AA2"/>
                </a:solidFill>
              </a:rPr>
              <a:t>，不能平坦、倒置、</a:t>
            </a:r>
            <a:r>
              <a:rPr lang="zh-CN" altLang="zh-CN" sz="2600" dirty="0" smtClean="0">
                <a:solidFill>
                  <a:srgbClr val="692AA2"/>
                </a:solidFill>
              </a:rPr>
              <a:t>双向</a:t>
            </a:r>
            <a:endParaRPr lang="zh-CN" altLang="zh-CN" sz="2600" dirty="0">
              <a:solidFill>
                <a:srgbClr val="692AA2"/>
              </a:solidFill>
            </a:endParaRPr>
          </a:p>
          <a:p>
            <a:pPr marL="0" indent="0">
              <a:buNone/>
            </a:pPr>
            <a:r>
              <a:rPr lang="zh-CN" altLang="en-US" b="1" dirty="0" smtClean="0"/>
              <a:t>（六）</a:t>
            </a:r>
            <a:r>
              <a:rPr lang="en-US" altLang="zh-CN" b="1" dirty="0" smtClean="0"/>
              <a:t>QT</a:t>
            </a:r>
            <a:r>
              <a:rPr lang="zh-CN" altLang="zh-CN" b="1" dirty="0"/>
              <a:t>间期</a:t>
            </a:r>
            <a:endParaRPr lang="zh-CN" altLang="zh-CN" dirty="0"/>
          </a:p>
          <a:p>
            <a:pPr lvl="1"/>
            <a:r>
              <a:rPr lang="zh-CN" altLang="en-US" dirty="0">
                <a:latin typeface="宋体" pitchFamily="2" charset="-122"/>
              </a:rPr>
              <a:t>与心率</a:t>
            </a:r>
            <a:r>
              <a:rPr lang="zh-CN" altLang="en-US" dirty="0" smtClean="0">
                <a:latin typeface="宋体" pitchFamily="2" charset="-122"/>
              </a:rPr>
              <a:t>有关，</a:t>
            </a:r>
            <a:r>
              <a:rPr lang="zh-CN" altLang="zh-CN" dirty="0" smtClean="0"/>
              <a:t>一般＜</a:t>
            </a:r>
            <a:r>
              <a:rPr lang="en-US" altLang="zh-CN" dirty="0" smtClean="0"/>
              <a:t>0.40s</a:t>
            </a:r>
          </a:p>
          <a:p>
            <a:pPr marL="0" indent="0">
              <a:buNone/>
            </a:pPr>
            <a:r>
              <a:rPr lang="zh-CN" altLang="en-US" b="1" dirty="0" smtClean="0"/>
              <a:t>（七）</a:t>
            </a:r>
            <a:r>
              <a:rPr lang="en-US" altLang="zh-CN" b="1" dirty="0" smtClean="0"/>
              <a:t>U</a:t>
            </a:r>
            <a:r>
              <a:rPr lang="zh-CN" altLang="zh-CN" b="1" dirty="0" smtClean="0"/>
              <a:t>波</a:t>
            </a:r>
            <a:endParaRPr lang="zh-CN" altLang="zh-CN" dirty="0"/>
          </a:p>
          <a:p>
            <a:pPr lvl="1"/>
            <a:r>
              <a:rPr lang="en-US" altLang="zh-CN" dirty="0" smtClean="0"/>
              <a:t>V</a:t>
            </a:r>
            <a:r>
              <a:rPr lang="en-US" altLang="zh-CN" baseline="-25000" dirty="0" smtClean="0"/>
              <a:t>3 </a:t>
            </a:r>
            <a:r>
              <a:rPr lang="zh-CN" altLang="zh-CN" baseline="-25000" dirty="0"/>
              <a:t>、</a:t>
            </a:r>
            <a:r>
              <a:rPr lang="en-US" altLang="zh-CN" dirty="0"/>
              <a:t>V</a:t>
            </a:r>
            <a:r>
              <a:rPr lang="en-US" altLang="zh-CN" baseline="-25000" dirty="0"/>
              <a:t>4</a:t>
            </a:r>
            <a:r>
              <a:rPr lang="zh-CN" altLang="zh-CN" dirty="0"/>
              <a:t>导联较</a:t>
            </a:r>
            <a:r>
              <a:rPr lang="zh-CN" altLang="zh-CN" dirty="0" smtClean="0"/>
              <a:t>明显</a:t>
            </a:r>
            <a:endParaRPr lang="en-US" altLang="zh-CN" dirty="0" smtClean="0"/>
          </a:p>
          <a:p>
            <a:pPr lvl="1"/>
            <a:r>
              <a:rPr lang="en-US" altLang="zh-CN" dirty="0" smtClean="0"/>
              <a:t>U</a:t>
            </a:r>
            <a:r>
              <a:rPr lang="zh-CN" altLang="zh-CN" dirty="0"/>
              <a:t>增高常见于低血钾，</a:t>
            </a:r>
            <a:r>
              <a:rPr lang="en-US" altLang="zh-CN" dirty="0"/>
              <a:t>U</a:t>
            </a:r>
            <a:r>
              <a:rPr lang="zh-CN" altLang="zh-CN" dirty="0"/>
              <a:t>倒置提示心肌</a:t>
            </a:r>
            <a:r>
              <a:rPr lang="zh-CN" altLang="zh-CN" dirty="0" smtClean="0"/>
              <a:t>缺血</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790499307"/>
      </p:ext>
    </p:ext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正常心电图</a:t>
            </a:r>
          </a:p>
        </p:txBody>
      </p:sp>
      <p:sp>
        <p:nvSpPr>
          <p:cNvPr id="3" name="内容占位符 2"/>
          <p:cNvSpPr>
            <a:spLocks noGrp="1"/>
          </p:cNvSpPr>
          <p:nvPr>
            <p:ph idx="1"/>
          </p:nvPr>
        </p:nvSpPr>
        <p:spPr/>
        <p:txBody>
          <a:bodyPr/>
          <a:lstStyle/>
          <a:p>
            <a:pPr marL="0" indent="0">
              <a:buNone/>
            </a:pPr>
            <a:r>
              <a:rPr lang="zh-CN" altLang="en-US" dirty="0" smtClean="0"/>
              <a:t>二</a:t>
            </a:r>
            <a:r>
              <a:rPr lang="zh-CN" altLang="en-US" dirty="0"/>
              <a:t>、</a:t>
            </a:r>
            <a:r>
              <a:rPr lang="zh-CN" altLang="zh-CN" dirty="0" smtClean="0"/>
              <a:t>心电图</a:t>
            </a:r>
            <a:r>
              <a:rPr lang="zh-CN" altLang="zh-CN" dirty="0"/>
              <a:t>的</a:t>
            </a:r>
            <a:r>
              <a:rPr lang="zh-CN" altLang="zh-CN" dirty="0" smtClean="0"/>
              <a:t>测量方法</a:t>
            </a:r>
            <a:endParaRPr lang="en-US" altLang="zh-CN" dirty="0" smtClean="0"/>
          </a:p>
          <a:p>
            <a:pPr lvl="1" algn="just">
              <a:lnSpc>
                <a:spcPct val="140000"/>
              </a:lnSpc>
            </a:pPr>
            <a:r>
              <a:rPr lang="zh-CN" altLang="en-US" dirty="0"/>
              <a:t>心率</a:t>
            </a:r>
            <a:r>
              <a:rPr lang="zh-CN" altLang="en-US" dirty="0" smtClean="0"/>
              <a:t>测量</a:t>
            </a:r>
            <a:endParaRPr lang="en-US" altLang="zh-CN" dirty="0" smtClean="0"/>
          </a:p>
          <a:p>
            <a:pPr lvl="2" algn="just">
              <a:lnSpc>
                <a:spcPct val="140000"/>
              </a:lnSpc>
            </a:pPr>
            <a:r>
              <a:rPr lang="zh-CN" altLang="zh-CN" dirty="0"/>
              <a:t>用</a:t>
            </a:r>
            <a:r>
              <a:rPr lang="en-US" altLang="zh-CN" dirty="0"/>
              <a:t>60</a:t>
            </a:r>
            <a:r>
              <a:rPr lang="zh-CN" altLang="zh-CN" dirty="0"/>
              <a:t>除以</a:t>
            </a:r>
            <a:r>
              <a:rPr lang="en-US" altLang="zh-CN" dirty="0"/>
              <a:t>R-R</a:t>
            </a:r>
            <a:r>
              <a:rPr lang="zh-CN" altLang="zh-CN" dirty="0"/>
              <a:t>间期</a:t>
            </a:r>
            <a:endParaRPr lang="zh-CN" altLang="en-US" dirty="0"/>
          </a:p>
          <a:p>
            <a:pPr lvl="1" algn="just">
              <a:lnSpc>
                <a:spcPct val="140000"/>
              </a:lnSpc>
            </a:pPr>
            <a:r>
              <a:rPr lang="en-US" altLang="zh-CN" dirty="0" smtClean="0"/>
              <a:t>PR</a:t>
            </a:r>
            <a:r>
              <a:rPr lang="zh-CN" altLang="en-US" dirty="0"/>
              <a:t>间期测量</a:t>
            </a:r>
          </a:p>
          <a:p>
            <a:pPr lvl="1" algn="just">
              <a:lnSpc>
                <a:spcPct val="140000"/>
              </a:lnSpc>
            </a:pPr>
            <a:r>
              <a:rPr lang="en-US" altLang="zh-CN" dirty="0" smtClean="0"/>
              <a:t>QT</a:t>
            </a:r>
            <a:r>
              <a:rPr lang="zh-CN" altLang="en-US" dirty="0"/>
              <a:t>间期测量</a:t>
            </a:r>
          </a:p>
          <a:p>
            <a:pPr lvl="1" algn="just">
              <a:lnSpc>
                <a:spcPct val="140000"/>
              </a:lnSpc>
            </a:pPr>
            <a:r>
              <a:rPr lang="zh-CN" altLang="en-US" dirty="0"/>
              <a:t>心电轴</a:t>
            </a:r>
            <a:r>
              <a:rPr lang="zh-CN" altLang="en-US" dirty="0" smtClean="0"/>
              <a:t>测量</a:t>
            </a:r>
            <a:endParaRPr lang="en-US" altLang="zh-CN" dirty="0" smtClean="0"/>
          </a:p>
          <a:p>
            <a:pPr lvl="2" algn="just">
              <a:lnSpc>
                <a:spcPct val="140000"/>
              </a:lnSpc>
            </a:pPr>
            <a:r>
              <a:rPr lang="zh-CN" altLang="en-US" dirty="0" smtClean="0"/>
              <a:t>常用目测法</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11" descr="图片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83214" y="3462321"/>
            <a:ext cx="3313187" cy="2112270"/>
          </a:xfrm>
          <a:prstGeom prst="rect">
            <a:avLst/>
          </a:prstGeom>
          <a:noFill/>
          <a:ln w="9525">
            <a:solidFill>
              <a:srgbClr val="1D1496"/>
            </a:solidFill>
            <a:miter lim="800000"/>
            <a:headEnd/>
            <a:tailEnd/>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7175828" y="5662989"/>
            <a:ext cx="1800493" cy="369332"/>
          </a:xfrm>
          <a:prstGeom prst="rect">
            <a:avLst/>
          </a:prstGeom>
          <a:noFill/>
        </p:spPr>
        <p:txBody>
          <a:bodyPr wrap="none" rtlCol="0">
            <a:spAutoFit/>
          </a:bodyPr>
          <a:lstStyle/>
          <a:p>
            <a:r>
              <a:rPr lang="zh-CN" altLang="en-US" dirty="0">
                <a:solidFill>
                  <a:srgbClr val="1D1496"/>
                </a:solidFill>
                <a:latin typeface="黑体" panose="02010609060101010101" pitchFamily="49" charset="-122"/>
                <a:ea typeface="黑体" panose="02010609060101010101" pitchFamily="49" charset="-122"/>
              </a:rPr>
              <a:t>目测心电轴偏移</a:t>
            </a:r>
          </a:p>
        </p:txBody>
      </p:sp>
      <p:pic>
        <p:nvPicPr>
          <p:cNvPr id="7" name="Picture 4" descr="6-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748" t="50000" r="6450" b="32605"/>
          <a:stretch/>
        </p:blipFill>
        <p:spPr bwMode="auto">
          <a:xfrm>
            <a:off x="6267193" y="2222710"/>
            <a:ext cx="3690881" cy="702235"/>
          </a:xfrm>
          <a:prstGeom prst="rect">
            <a:avLst/>
          </a:prstGeom>
          <a:noFill/>
          <a:ln w="9525">
            <a:solidFill>
              <a:srgbClr val="1D1496"/>
            </a:solidFill>
            <a:miter lim="800000"/>
            <a:headEnd/>
            <a:tailEnd/>
          </a:ln>
        </p:spPr>
      </p:pic>
    </p:spTree>
    <p:extLst>
      <p:ext uri="{BB962C8B-B14F-4D97-AF65-F5344CB8AC3E}">
        <p14:creationId xmlns:p14="http://schemas.microsoft.com/office/powerpoint/2010/main" val="1083536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8" dur="10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9" dur="10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0" dur="1000" fill="hold"/>
                                        <p:tgtEl>
                                          <p:spTgt spid="5"/>
                                        </p:tgtEl>
                                        <p:attrNameLst>
                                          <p:attrName>ppt_y</p:attrName>
                                        </p:attrNameLst>
                                      </p:cBhvr>
                                      <p:tavLst>
                                        <p:tav tm="0">
                                          <p:val>
                                            <p:strVal val="#ppt_y"/>
                                          </p:val>
                                        </p:tav>
                                        <p:tav tm="100000">
                                          <p:val>
                                            <p:strVal val="#ppt_y"/>
                                          </p:val>
                                        </p:tav>
                                      </p:tavLst>
                                    </p:anim>
                                  </p:childTnLst>
                                </p:cTn>
                              </p:par>
                            </p:childTnLst>
                          </p:cTn>
                        </p:par>
                        <p:par>
                          <p:cTn id="11" fill="hold">
                            <p:stCondLst>
                              <p:cond delay="1000"/>
                            </p:stCondLst>
                            <p:childTnLst>
                              <p:par>
                                <p:cTn id="12" presetID="9"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dissolv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第三节  心室肥厚</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一、左心室肥厚</a:t>
            </a:r>
            <a:endParaRPr lang="en-US" altLang="zh-CN" dirty="0" smtClean="0"/>
          </a:p>
          <a:p>
            <a:pPr lvl="1" algn="just">
              <a:lnSpc>
                <a:spcPct val="110000"/>
              </a:lnSpc>
            </a:pPr>
            <a:r>
              <a:rPr lang="zh-CN" altLang="en-US" dirty="0" smtClean="0"/>
              <a:t>主要特点</a:t>
            </a:r>
            <a:endParaRPr lang="en-US" altLang="zh-CN" dirty="0" smtClean="0"/>
          </a:p>
          <a:p>
            <a:pPr lvl="2" algn="just">
              <a:lnSpc>
                <a:spcPct val="110000"/>
              </a:lnSpc>
            </a:pPr>
            <a:r>
              <a:rPr lang="en-US" altLang="zh-CN" dirty="0" smtClean="0"/>
              <a:t>QRS</a:t>
            </a:r>
            <a:r>
              <a:rPr lang="zh-CN" altLang="en-US" dirty="0"/>
              <a:t>电压（振幅）显著</a:t>
            </a:r>
            <a:r>
              <a:rPr lang="zh-CN" altLang="en-US" dirty="0" smtClean="0"/>
              <a:t>增高</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5" descr="6"/>
          <p:cNvPicPr>
            <a:picLocks noChangeAspect="1" noChangeArrowheads="1"/>
          </p:cNvPicPr>
          <p:nvPr/>
        </p:nvPicPr>
        <p:blipFill rotWithShape="1">
          <a:blip r:embed="rId2">
            <a:extLst>
              <a:ext uri="{28A0092B-C50C-407E-A947-70E740481C1C}">
                <a14:useLocalDpi xmlns:a14="http://schemas.microsoft.com/office/drawing/2010/main" val="0"/>
              </a:ext>
            </a:extLst>
          </a:blip>
          <a:srcRect t="26170" r="1794" b="2634"/>
          <a:stretch/>
        </p:blipFill>
        <p:spPr bwMode="auto">
          <a:xfrm>
            <a:off x="2108891" y="2852936"/>
            <a:ext cx="7735776" cy="3600400"/>
          </a:xfrm>
          <a:prstGeom prst="rect">
            <a:avLst/>
          </a:prstGeom>
          <a:noFill/>
          <a:ln w="9525">
            <a:noFill/>
            <a:miter lim="800000"/>
            <a:headEnd/>
            <a:tailEnd/>
          </a:ln>
        </p:spPr>
      </p:pic>
    </p:spTree>
    <p:extLst>
      <p:ext uri="{BB962C8B-B14F-4D97-AF65-F5344CB8AC3E}">
        <p14:creationId xmlns:p14="http://schemas.microsoft.com/office/powerpoint/2010/main" val="243763486"/>
      </p:ext>
    </p:extLst>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心室肥厚</a:t>
            </a:r>
          </a:p>
        </p:txBody>
      </p:sp>
      <p:sp>
        <p:nvSpPr>
          <p:cNvPr id="3" name="内容占位符 2"/>
          <p:cNvSpPr>
            <a:spLocks noGrp="1"/>
          </p:cNvSpPr>
          <p:nvPr>
            <p:ph idx="1"/>
          </p:nvPr>
        </p:nvSpPr>
        <p:spPr/>
        <p:txBody>
          <a:bodyPr/>
          <a:lstStyle/>
          <a:p>
            <a:pPr marL="0" indent="0">
              <a:buNone/>
            </a:pPr>
            <a:r>
              <a:rPr lang="zh-CN" altLang="en-US" dirty="0" smtClean="0"/>
              <a:t>二</a:t>
            </a:r>
            <a:r>
              <a:rPr lang="zh-CN" altLang="en-US" dirty="0"/>
              <a:t>、</a:t>
            </a:r>
            <a:r>
              <a:rPr lang="zh-CN" altLang="en-US" dirty="0" smtClean="0"/>
              <a:t>右心室肥厚</a:t>
            </a:r>
            <a:endParaRPr lang="en-US" altLang="zh-CN" dirty="0" smtClean="0"/>
          </a:p>
          <a:p>
            <a:pPr lvl="1"/>
            <a:r>
              <a:rPr lang="zh-CN" altLang="zh-CN" dirty="0"/>
              <a:t>轻度的右心室肥厚，表现为正常</a:t>
            </a:r>
            <a:r>
              <a:rPr lang="zh-CN" altLang="zh-CN" dirty="0" smtClean="0"/>
              <a:t>心电图</a:t>
            </a:r>
            <a:endParaRPr lang="en-US" altLang="zh-CN" dirty="0" smtClean="0"/>
          </a:p>
          <a:p>
            <a:pPr lvl="1"/>
            <a:r>
              <a:rPr lang="zh-CN" altLang="en-US" dirty="0"/>
              <a:t>当</a:t>
            </a:r>
            <a:r>
              <a:rPr lang="zh-CN" altLang="zh-CN" dirty="0" smtClean="0"/>
              <a:t>右心室</a:t>
            </a:r>
            <a:r>
              <a:rPr lang="zh-CN" altLang="zh-CN" dirty="0"/>
              <a:t>肥厚达到一定程度，</a:t>
            </a:r>
            <a:r>
              <a:rPr lang="en-US" altLang="zh-CN" dirty="0"/>
              <a:t>QRS</a:t>
            </a:r>
            <a:r>
              <a:rPr lang="zh-CN" altLang="zh-CN" dirty="0"/>
              <a:t>综合向量与心电图图型才能发生明显</a:t>
            </a:r>
            <a:r>
              <a:rPr lang="zh-CN" altLang="zh-CN" dirty="0" smtClean="0"/>
              <a:t>改变</a:t>
            </a:r>
            <a:endParaRPr lang="en-US" altLang="zh-CN" dirty="0" smtClean="0"/>
          </a:p>
          <a:p>
            <a:pPr lvl="1"/>
            <a:r>
              <a:rPr lang="zh-CN" altLang="en-US" dirty="0" smtClean="0"/>
              <a:t>主要特点：</a:t>
            </a:r>
            <a:r>
              <a:rPr lang="zh-CN" altLang="zh-CN" dirty="0"/>
              <a:t>电轴右偏</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7"/>
          <p:cNvPicPr>
            <a:picLocks noChangeAspect="1" noChangeArrowheads="1"/>
          </p:cNvPicPr>
          <p:nvPr/>
        </p:nvPicPr>
        <p:blipFill rotWithShape="1">
          <a:blip r:embed="rId2">
            <a:extLst>
              <a:ext uri="{28A0092B-C50C-407E-A947-70E740481C1C}">
                <a14:useLocalDpi xmlns:a14="http://schemas.microsoft.com/office/drawing/2010/main" val="0"/>
              </a:ext>
            </a:extLst>
          </a:blip>
          <a:srcRect t="24411" b="1700"/>
          <a:stretch/>
        </p:blipFill>
        <p:spPr bwMode="auto">
          <a:xfrm>
            <a:off x="3431705" y="3757475"/>
            <a:ext cx="4847241" cy="2722446"/>
          </a:xfrm>
          <a:prstGeom prst="rect">
            <a:avLst/>
          </a:prstGeom>
          <a:noFill/>
          <a:ln w="9525">
            <a:noFill/>
            <a:miter lim="800000"/>
            <a:headEnd/>
            <a:tailEnd/>
          </a:ln>
        </p:spPr>
      </p:pic>
    </p:spTree>
    <p:extLst>
      <p:ext uri="{BB962C8B-B14F-4D97-AF65-F5344CB8AC3E}">
        <p14:creationId xmlns:p14="http://schemas.microsoft.com/office/powerpoint/2010/main" val="610625137"/>
      </p:ext>
    </p:ext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第四节  心肌梗死</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一</a:t>
            </a:r>
            <a:r>
              <a:rPr lang="zh-CN" altLang="en-US" dirty="0"/>
              <a:t>、</a:t>
            </a:r>
            <a:r>
              <a:rPr lang="zh-CN" altLang="zh-CN" dirty="0" smtClean="0"/>
              <a:t>急性心肌梗死</a:t>
            </a:r>
            <a:r>
              <a:rPr lang="zh-CN" altLang="zh-CN" dirty="0"/>
              <a:t>心电图</a:t>
            </a:r>
            <a:r>
              <a:rPr lang="zh-CN" altLang="zh-CN" dirty="0" smtClean="0"/>
              <a:t>改变</a:t>
            </a:r>
            <a:endParaRPr lang="en-US" altLang="zh-CN" dirty="0" smtClean="0"/>
          </a:p>
          <a:p>
            <a:pPr lvl="1"/>
            <a:r>
              <a:rPr lang="zh-CN" altLang="zh-CN" dirty="0"/>
              <a:t>缺血型</a:t>
            </a:r>
            <a:r>
              <a:rPr lang="zh-CN" altLang="zh-CN" dirty="0" smtClean="0"/>
              <a:t>改变</a:t>
            </a:r>
            <a:endParaRPr lang="en-US" altLang="zh-CN" dirty="0" smtClean="0"/>
          </a:p>
          <a:p>
            <a:pPr lvl="2"/>
            <a:r>
              <a:rPr lang="en-US" altLang="zh-CN" dirty="0"/>
              <a:t>T</a:t>
            </a:r>
            <a:r>
              <a:rPr lang="zh-CN" altLang="zh-CN" dirty="0"/>
              <a:t>波倒置、尖深、双肢对称，称“冠状</a:t>
            </a:r>
            <a:r>
              <a:rPr lang="en-US" altLang="zh-CN" dirty="0"/>
              <a:t>T</a:t>
            </a:r>
            <a:r>
              <a:rPr lang="zh-CN" altLang="zh-CN" dirty="0" smtClean="0"/>
              <a:t>”</a:t>
            </a:r>
            <a:endParaRPr lang="en-US" altLang="zh-CN" dirty="0" smtClean="0"/>
          </a:p>
          <a:p>
            <a:pPr lvl="1"/>
            <a:r>
              <a:rPr lang="zh-CN" altLang="zh-CN" dirty="0"/>
              <a:t>损伤型改变</a:t>
            </a:r>
            <a:endParaRPr lang="en-US" altLang="zh-CN" dirty="0"/>
          </a:p>
          <a:p>
            <a:pPr lvl="2"/>
            <a:r>
              <a:rPr lang="en-US" altLang="zh-CN" dirty="0"/>
              <a:t>S-T</a:t>
            </a:r>
            <a:r>
              <a:rPr lang="zh-CN" altLang="zh-CN" dirty="0"/>
              <a:t>弓背抬高与</a:t>
            </a:r>
            <a:r>
              <a:rPr lang="en-US" altLang="zh-CN" dirty="0"/>
              <a:t>T</a:t>
            </a:r>
            <a:r>
              <a:rPr lang="zh-CN" altLang="zh-CN" dirty="0"/>
              <a:t>波融合，形成单向</a:t>
            </a:r>
            <a:r>
              <a:rPr lang="zh-CN" altLang="zh-CN" dirty="0" smtClean="0"/>
              <a:t>曲线</a:t>
            </a:r>
            <a:endParaRPr lang="zh-CN" altLang="zh-CN" sz="2000" dirty="0"/>
          </a:p>
          <a:p>
            <a:pPr lvl="1"/>
            <a:r>
              <a:rPr lang="zh-CN" altLang="zh-CN" dirty="0"/>
              <a:t>坏死型</a:t>
            </a:r>
            <a:r>
              <a:rPr lang="zh-CN" altLang="zh-CN" dirty="0" smtClean="0"/>
              <a:t>改变</a:t>
            </a:r>
            <a:endParaRPr lang="en-US" altLang="zh-CN" dirty="0" smtClean="0"/>
          </a:p>
          <a:p>
            <a:pPr lvl="2"/>
            <a:r>
              <a:rPr lang="zh-CN" altLang="zh-CN" dirty="0" smtClean="0"/>
              <a:t>坏死</a:t>
            </a:r>
            <a:r>
              <a:rPr lang="zh-CN" altLang="zh-CN" dirty="0"/>
              <a:t>型</a:t>
            </a:r>
            <a:r>
              <a:rPr lang="en-US" altLang="zh-CN" dirty="0"/>
              <a:t>Q</a:t>
            </a:r>
            <a:r>
              <a:rPr lang="zh-CN" altLang="zh-CN" dirty="0" smtClean="0"/>
              <a:t>波</a:t>
            </a:r>
            <a:endParaRPr lang="en-US" altLang="zh-CN" dirty="0"/>
          </a:p>
          <a:p>
            <a:pPr lvl="3"/>
            <a:r>
              <a:rPr lang="en-US" altLang="zh-CN" dirty="0" smtClean="0"/>
              <a:t>Q</a:t>
            </a:r>
            <a:r>
              <a:rPr lang="zh-CN" altLang="zh-CN" dirty="0"/>
              <a:t>波电压＞</a:t>
            </a:r>
            <a:r>
              <a:rPr lang="en-US" altLang="zh-CN" dirty="0"/>
              <a:t>1 /4 R</a:t>
            </a:r>
            <a:r>
              <a:rPr lang="zh-CN" altLang="zh-CN" dirty="0"/>
              <a:t>，时限＞</a:t>
            </a:r>
            <a:r>
              <a:rPr lang="en-US" altLang="zh-CN" dirty="0" smtClean="0"/>
              <a:t>0.04s</a:t>
            </a:r>
          </a:p>
          <a:p>
            <a:pPr lvl="3"/>
            <a:r>
              <a:rPr lang="zh-CN" altLang="zh-CN" dirty="0" smtClean="0"/>
              <a:t>心电图</a:t>
            </a:r>
            <a:r>
              <a:rPr lang="en-US" altLang="zh-CN" dirty="0"/>
              <a:t>QRS</a:t>
            </a:r>
            <a:r>
              <a:rPr lang="zh-CN" altLang="zh-CN" dirty="0"/>
              <a:t>波群呈</a:t>
            </a:r>
            <a:r>
              <a:rPr lang="en-US" altLang="zh-CN" dirty="0"/>
              <a:t>QS</a:t>
            </a:r>
            <a:r>
              <a:rPr lang="zh-CN" altLang="zh-CN" dirty="0"/>
              <a:t>型或异常</a:t>
            </a:r>
            <a:r>
              <a:rPr lang="en-US" altLang="zh-CN" dirty="0"/>
              <a:t>Q</a:t>
            </a:r>
            <a:r>
              <a:rPr lang="zh-CN" altLang="zh-CN" dirty="0" smtClean="0"/>
              <a:t>波</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2" descr="MI-1"/>
          <p:cNvPicPr>
            <a:picLocks noChangeAspect="1" noChangeArrowheads="1"/>
          </p:cNvPicPr>
          <p:nvPr/>
        </p:nvPicPr>
        <p:blipFill>
          <a:blip r:embed="rId2"/>
          <a:srcRect l="62087" t="8207" r="22483" b="75942"/>
          <a:stretch>
            <a:fillRect/>
          </a:stretch>
        </p:blipFill>
        <p:spPr bwMode="auto">
          <a:xfrm>
            <a:off x="9167834" y="2000240"/>
            <a:ext cx="1000132" cy="714380"/>
          </a:xfrm>
          <a:prstGeom prst="rect">
            <a:avLst/>
          </a:prstGeom>
          <a:noFill/>
        </p:spPr>
      </p:pic>
      <p:pic>
        <p:nvPicPr>
          <p:cNvPr id="6" name="Picture 2" descr="MI-1"/>
          <p:cNvPicPr>
            <a:picLocks noChangeAspect="1" noChangeArrowheads="1"/>
          </p:cNvPicPr>
          <p:nvPr/>
        </p:nvPicPr>
        <p:blipFill>
          <a:blip r:embed="rId2"/>
          <a:srcRect l="62087" t="25643" r="23585" b="61676"/>
          <a:stretch>
            <a:fillRect/>
          </a:stretch>
        </p:blipFill>
        <p:spPr bwMode="auto">
          <a:xfrm>
            <a:off x="9167834" y="3143248"/>
            <a:ext cx="928694" cy="571504"/>
          </a:xfrm>
          <a:prstGeom prst="rect">
            <a:avLst/>
          </a:prstGeom>
          <a:noFill/>
        </p:spPr>
      </p:pic>
      <p:pic>
        <p:nvPicPr>
          <p:cNvPr id="2050" name="Picture 2" descr="C:\Documents and Settings\Administrator\桌面\无标题-1副本.png"/>
          <p:cNvPicPr>
            <a:picLocks noChangeAspect="1" noChangeArrowheads="1"/>
          </p:cNvPicPr>
          <p:nvPr/>
        </p:nvPicPr>
        <p:blipFill>
          <a:blip r:embed="rId3"/>
          <a:srcRect/>
          <a:stretch>
            <a:fillRect/>
          </a:stretch>
        </p:blipFill>
        <p:spPr bwMode="auto">
          <a:xfrm>
            <a:off x="9239272" y="4572008"/>
            <a:ext cx="826982" cy="692148"/>
          </a:xfrm>
          <a:prstGeom prst="rect">
            <a:avLst/>
          </a:prstGeom>
          <a:noFill/>
        </p:spPr>
      </p:pic>
    </p:spTree>
    <p:extLst>
      <p:ext uri="{BB962C8B-B14F-4D97-AF65-F5344CB8AC3E}">
        <p14:creationId xmlns:p14="http://schemas.microsoft.com/office/powerpoint/2010/main" val="3697755023"/>
      </p:ext>
    </p:extLst>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第四节  心肌梗死</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二、</a:t>
            </a:r>
            <a:r>
              <a:rPr altLang="en-US" dirty="0" err="1" smtClean="0"/>
              <a:t>急性心肌梗死图形演变与分期</a:t>
            </a:r>
            <a:endParaRPr lang="en-US" altLang="en-US" dirty="0" smtClean="0"/>
          </a:p>
          <a:p>
            <a:pPr lvl="1"/>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graphicFrame>
        <p:nvGraphicFramePr>
          <p:cNvPr id="5" name="表格 4"/>
          <p:cNvGraphicFramePr>
            <a:graphicFrameLocks noGrp="1"/>
          </p:cNvGraphicFramePr>
          <p:nvPr>
            <p:extLst>
              <p:ext uri="{D42A27DB-BD31-4B8C-83A1-F6EECF244321}">
                <p14:modId xmlns:p14="http://schemas.microsoft.com/office/powerpoint/2010/main" val="2085563933"/>
              </p:ext>
            </p:extLst>
          </p:nvPr>
        </p:nvGraphicFramePr>
        <p:xfrm>
          <a:off x="1555076" y="2162651"/>
          <a:ext cx="8643998" cy="3786214"/>
        </p:xfrm>
        <a:graphic>
          <a:graphicData uri="http://schemas.openxmlformats.org/drawingml/2006/table">
            <a:tbl>
              <a:tblPr firstRow="1" bandRow="1">
                <a:tableStyleId>{5C22544A-7EE6-4342-B048-85BDC9FD1C3A}</a:tableStyleId>
              </a:tblPr>
              <a:tblGrid>
                <a:gridCol w="1214447"/>
                <a:gridCol w="1785950"/>
                <a:gridCol w="2186002"/>
                <a:gridCol w="1992516"/>
                <a:gridCol w="1465083"/>
              </a:tblGrid>
              <a:tr h="616418">
                <a:tc>
                  <a:txBody>
                    <a:bodyPr/>
                    <a:lstStyle/>
                    <a:p>
                      <a:pPr marL="0" indent="0" algn="ctr">
                        <a:lnSpc>
                          <a:spcPct val="150000"/>
                        </a:lnSpc>
                        <a:spcAft>
                          <a:spcPts val="0"/>
                        </a:spcAft>
                      </a:pPr>
                      <a:r>
                        <a:rPr lang="zh-CN" sz="1800" b="0" kern="100" dirty="0">
                          <a:solidFill>
                            <a:srgbClr val="000000"/>
                          </a:solidFill>
                          <a:latin typeface="黑体" pitchFamily="2" charset="-122"/>
                          <a:ea typeface="黑体" pitchFamily="2" charset="-122"/>
                          <a:cs typeface="Times New Roman"/>
                        </a:rPr>
                        <a:t>分期</a:t>
                      </a:r>
                      <a:endParaRPr lang="zh-CN" sz="1800" b="0" kern="100" dirty="0">
                        <a:latin typeface="黑体" pitchFamily="2" charset="-122"/>
                        <a:ea typeface="黑体" pitchFamily="2" charset="-122"/>
                        <a:cs typeface="Times New Roman"/>
                      </a:endParaRPr>
                    </a:p>
                  </a:txBody>
                  <a:tcPr marL="68580" marR="68580" marT="0" marB="0" anchor="ctr"/>
                </a:tc>
                <a:tc>
                  <a:txBody>
                    <a:bodyPr/>
                    <a:lstStyle/>
                    <a:p>
                      <a:pPr marL="0" indent="0" algn="ctr">
                        <a:lnSpc>
                          <a:spcPct val="150000"/>
                        </a:lnSpc>
                        <a:spcAft>
                          <a:spcPts val="0"/>
                        </a:spcAft>
                      </a:pPr>
                      <a:r>
                        <a:rPr lang="zh-CN" sz="1800" b="0" kern="100" dirty="0">
                          <a:solidFill>
                            <a:srgbClr val="000000"/>
                          </a:solidFill>
                          <a:latin typeface="黑体" pitchFamily="2" charset="-122"/>
                          <a:ea typeface="黑体" pitchFamily="2" charset="-122"/>
                          <a:cs typeface="Times New Roman"/>
                        </a:rPr>
                        <a:t>出现与持续时间</a:t>
                      </a:r>
                    </a:p>
                  </a:txBody>
                  <a:tcPr marL="68580" marR="68580" marT="0" marB="0" anchor="ctr"/>
                </a:tc>
                <a:tc>
                  <a:txBody>
                    <a:bodyPr/>
                    <a:lstStyle/>
                    <a:p>
                      <a:pPr marL="0" indent="0" algn="ctr">
                        <a:lnSpc>
                          <a:spcPct val="150000"/>
                        </a:lnSpc>
                        <a:spcAft>
                          <a:spcPts val="0"/>
                        </a:spcAft>
                      </a:pPr>
                      <a:r>
                        <a:rPr lang="en-US" sz="1800" b="0" kern="100" dirty="0">
                          <a:solidFill>
                            <a:srgbClr val="000000"/>
                          </a:solidFill>
                          <a:latin typeface="黑体" pitchFamily="2" charset="-122"/>
                          <a:ea typeface="黑体" pitchFamily="2" charset="-122"/>
                          <a:cs typeface="Times New Roman"/>
                        </a:rPr>
                        <a:t>T</a:t>
                      </a:r>
                      <a:r>
                        <a:rPr lang="zh-CN" sz="1800" b="0" kern="100" dirty="0">
                          <a:solidFill>
                            <a:srgbClr val="000000"/>
                          </a:solidFill>
                          <a:latin typeface="黑体" pitchFamily="2" charset="-122"/>
                          <a:ea typeface="黑体" pitchFamily="2" charset="-122"/>
                          <a:cs typeface="Times New Roman"/>
                        </a:rPr>
                        <a:t>波改变</a:t>
                      </a:r>
                    </a:p>
                  </a:txBody>
                  <a:tcPr marL="68580" marR="68580" marT="0" marB="0" anchor="ctr"/>
                </a:tc>
                <a:tc>
                  <a:txBody>
                    <a:bodyPr/>
                    <a:lstStyle/>
                    <a:p>
                      <a:pPr marL="0" indent="0" algn="ctr">
                        <a:lnSpc>
                          <a:spcPct val="150000"/>
                        </a:lnSpc>
                        <a:spcAft>
                          <a:spcPts val="0"/>
                        </a:spcAft>
                      </a:pPr>
                      <a:r>
                        <a:rPr lang="en-US" sz="1800" b="0" kern="100" dirty="0">
                          <a:solidFill>
                            <a:srgbClr val="000000"/>
                          </a:solidFill>
                          <a:latin typeface="黑体" pitchFamily="2" charset="-122"/>
                          <a:ea typeface="黑体" pitchFamily="2" charset="-122"/>
                          <a:cs typeface="Times New Roman"/>
                        </a:rPr>
                        <a:t>ST</a:t>
                      </a:r>
                      <a:r>
                        <a:rPr lang="zh-CN" sz="1800" b="0" kern="100" dirty="0">
                          <a:solidFill>
                            <a:srgbClr val="000000"/>
                          </a:solidFill>
                          <a:latin typeface="黑体" pitchFamily="2" charset="-122"/>
                          <a:ea typeface="黑体" pitchFamily="2" charset="-122"/>
                          <a:cs typeface="Times New Roman"/>
                        </a:rPr>
                        <a:t>段改变</a:t>
                      </a:r>
                    </a:p>
                  </a:txBody>
                  <a:tcPr marL="68580" marR="68580" marT="0" marB="0" anchor="ctr"/>
                </a:tc>
                <a:tc>
                  <a:txBody>
                    <a:bodyPr/>
                    <a:lstStyle/>
                    <a:p>
                      <a:pPr marL="0" indent="0" algn="ctr">
                        <a:lnSpc>
                          <a:spcPct val="150000"/>
                        </a:lnSpc>
                        <a:spcAft>
                          <a:spcPts val="0"/>
                        </a:spcAft>
                      </a:pPr>
                      <a:r>
                        <a:rPr lang="zh-CN" sz="1800" b="0" kern="100" dirty="0">
                          <a:solidFill>
                            <a:srgbClr val="000000"/>
                          </a:solidFill>
                          <a:latin typeface="黑体" pitchFamily="2" charset="-122"/>
                          <a:ea typeface="黑体" pitchFamily="2" charset="-122"/>
                          <a:cs typeface="Times New Roman"/>
                        </a:rPr>
                        <a:t>异常</a:t>
                      </a:r>
                      <a:r>
                        <a:rPr lang="en-US" sz="1800" b="0" kern="100" dirty="0">
                          <a:solidFill>
                            <a:srgbClr val="000000"/>
                          </a:solidFill>
                          <a:latin typeface="黑体" pitchFamily="2" charset="-122"/>
                          <a:ea typeface="黑体" pitchFamily="2" charset="-122"/>
                          <a:cs typeface="Times New Roman"/>
                        </a:rPr>
                        <a:t>Q</a:t>
                      </a:r>
                      <a:r>
                        <a:rPr lang="zh-CN" sz="1800" b="0" kern="100" dirty="0">
                          <a:solidFill>
                            <a:srgbClr val="000000"/>
                          </a:solidFill>
                          <a:latin typeface="黑体" pitchFamily="2" charset="-122"/>
                          <a:ea typeface="黑体" pitchFamily="2" charset="-122"/>
                          <a:cs typeface="Times New Roman"/>
                        </a:rPr>
                        <a:t>波</a:t>
                      </a:r>
                    </a:p>
                  </a:txBody>
                  <a:tcPr marL="68580" marR="68580" marT="0" marB="0" anchor="ctr"/>
                </a:tc>
              </a:tr>
              <a:tr h="555536">
                <a:tc>
                  <a:txBody>
                    <a:bodyPr/>
                    <a:lstStyle/>
                    <a:p>
                      <a:pPr marL="0" indent="0" algn="ctr">
                        <a:lnSpc>
                          <a:spcPct val="150000"/>
                        </a:lnSpc>
                        <a:spcAft>
                          <a:spcPts val="0"/>
                        </a:spcAft>
                      </a:pPr>
                      <a:r>
                        <a:rPr lang="zh-CN" sz="1600" b="1" kern="100" dirty="0" smtClean="0">
                          <a:solidFill>
                            <a:srgbClr val="1D1496"/>
                          </a:solidFill>
                          <a:latin typeface="Times New Roman"/>
                          <a:ea typeface="宋体"/>
                          <a:cs typeface="Times New Roman"/>
                        </a:rPr>
                        <a:t>超性</a:t>
                      </a:r>
                      <a:r>
                        <a:rPr lang="zh-CN" sz="1600" b="1" kern="100" dirty="0">
                          <a:solidFill>
                            <a:srgbClr val="1D1496"/>
                          </a:solidFill>
                          <a:latin typeface="Times New Roman"/>
                          <a:ea typeface="宋体"/>
                          <a:cs typeface="Times New Roman"/>
                        </a:rPr>
                        <a:t>期</a:t>
                      </a:r>
                    </a:p>
                  </a:txBody>
                  <a:tcPr marL="68580" marR="68580" marT="0" marB="0" anchor="ctr"/>
                </a:tc>
                <a:tc>
                  <a:txBody>
                    <a:bodyPr/>
                    <a:lstStyle/>
                    <a:p>
                      <a:pPr marL="0" indent="0" algn="ctr">
                        <a:lnSpc>
                          <a:spcPct val="150000"/>
                        </a:lnSpc>
                        <a:spcAft>
                          <a:spcPts val="0"/>
                        </a:spcAft>
                      </a:pPr>
                      <a:r>
                        <a:rPr lang="zh-CN" sz="1600" b="0" kern="100" dirty="0">
                          <a:solidFill>
                            <a:srgbClr val="7030A0"/>
                          </a:solidFill>
                          <a:latin typeface="华文细黑" pitchFamily="2" charset="-122"/>
                          <a:ea typeface="华文细黑" pitchFamily="2" charset="-122"/>
                          <a:cs typeface="Times New Roman"/>
                        </a:rPr>
                        <a:t>数分钟～数小时</a:t>
                      </a:r>
                    </a:p>
                  </a:txBody>
                  <a:tcPr marL="68580" marR="68580" marT="0" marB="0" anchor="ctr"/>
                </a:tc>
                <a:tc>
                  <a:txBody>
                    <a:bodyPr/>
                    <a:lstStyle/>
                    <a:p>
                      <a:pPr marL="0" indent="0" algn="ctr">
                        <a:lnSpc>
                          <a:spcPct val="150000"/>
                        </a:lnSpc>
                        <a:spcAft>
                          <a:spcPts val="0"/>
                        </a:spcAft>
                      </a:pPr>
                      <a:r>
                        <a:rPr lang="zh-CN" sz="1600" b="0" kern="100" dirty="0">
                          <a:solidFill>
                            <a:srgbClr val="7030A0"/>
                          </a:solidFill>
                          <a:latin typeface="华文细黑" pitchFamily="2" charset="-122"/>
                          <a:ea typeface="华文细黑" pitchFamily="2" charset="-122"/>
                          <a:cs typeface="Times New Roman"/>
                        </a:rPr>
                        <a:t>直立高耸，两肢对称</a:t>
                      </a:r>
                    </a:p>
                  </a:txBody>
                  <a:tcPr marL="68580" marR="68580" marT="0" marB="0" anchor="ctr"/>
                </a:tc>
                <a:tc>
                  <a:txBody>
                    <a:bodyPr/>
                    <a:lstStyle/>
                    <a:p>
                      <a:pPr marL="0" indent="0" algn="ctr">
                        <a:lnSpc>
                          <a:spcPct val="150000"/>
                        </a:lnSpc>
                        <a:spcAft>
                          <a:spcPts val="0"/>
                        </a:spcAft>
                      </a:pPr>
                      <a:r>
                        <a:rPr lang="zh-CN" sz="1600" b="0" kern="100" dirty="0">
                          <a:solidFill>
                            <a:srgbClr val="7030A0"/>
                          </a:solidFill>
                          <a:latin typeface="华文细黑" pitchFamily="2" charset="-122"/>
                          <a:ea typeface="华文细黑" pitchFamily="2" charset="-122"/>
                          <a:cs typeface="Times New Roman"/>
                        </a:rPr>
                        <a:t>上斜型抬高</a:t>
                      </a:r>
                    </a:p>
                  </a:txBody>
                  <a:tcPr marL="68580" marR="68580" marT="0" marB="0" anchor="ctr"/>
                </a:tc>
                <a:tc>
                  <a:txBody>
                    <a:bodyPr/>
                    <a:lstStyle/>
                    <a:p>
                      <a:pPr marL="0" indent="0" algn="ctr">
                        <a:lnSpc>
                          <a:spcPct val="150000"/>
                        </a:lnSpc>
                        <a:spcAft>
                          <a:spcPts val="0"/>
                        </a:spcAft>
                      </a:pPr>
                      <a:r>
                        <a:rPr lang="zh-CN" sz="1600" b="0" kern="100" dirty="0">
                          <a:solidFill>
                            <a:srgbClr val="7030A0"/>
                          </a:solidFill>
                          <a:latin typeface="华文细黑" pitchFamily="2" charset="-122"/>
                          <a:ea typeface="华文细黑" pitchFamily="2" charset="-122"/>
                          <a:cs typeface="Times New Roman"/>
                        </a:rPr>
                        <a:t>无</a:t>
                      </a:r>
                    </a:p>
                  </a:txBody>
                  <a:tcPr marL="68580" marR="68580" marT="0" marB="0" anchor="ctr"/>
                </a:tc>
              </a:tr>
              <a:tr h="1029362">
                <a:tc>
                  <a:txBody>
                    <a:bodyPr/>
                    <a:lstStyle/>
                    <a:p>
                      <a:pPr marL="0" indent="0" algn="ctr">
                        <a:lnSpc>
                          <a:spcPct val="150000"/>
                        </a:lnSpc>
                        <a:spcAft>
                          <a:spcPts val="0"/>
                        </a:spcAft>
                      </a:pPr>
                      <a:r>
                        <a:rPr lang="zh-CN" sz="1600" b="1" kern="100" dirty="0">
                          <a:solidFill>
                            <a:srgbClr val="1D1496"/>
                          </a:solidFill>
                          <a:latin typeface="Times New Roman"/>
                          <a:ea typeface="宋体"/>
                          <a:cs typeface="Times New Roman"/>
                        </a:rPr>
                        <a:t>急性期</a:t>
                      </a:r>
                    </a:p>
                  </a:txBody>
                  <a:tcPr marL="68580" marR="68580" marT="0" marB="0" anchor="ctr"/>
                </a:tc>
                <a:tc>
                  <a:txBody>
                    <a:bodyPr/>
                    <a:lstStyle/>
                    <a:p>
                      <a:pPr marL="0" indent="0" algn="ctr">
                        <a:lnSpc>
                          <a:spcPct val="150000"/>
                        </a:lnSpc>
                        <a:spcAft>
                          <a:spcPts val="0"/>
                        </a:spcAft>
                      </a:pPr>
                      <a:r>
                        <a:rPr lang="zh-CN" sz="1600" b="0" kern="100" dirty="0">
                          <a:solidFill>
                            <a:srgbClr val="7030A0"/>
                          </a:solidFill>
                          <a:latin typeface="华文细黑" pitchFamily="2" charset="-122"/>
                          <a:ea typeface="华文细黑" pitchFamily="2" charset="-122"/>
                          <a:cs typeface="Times New Roman"/>
                        </a:rPr>
                        <a:t>数小时～数日</a:t>
                      </a:r>
                    </a:p>
                    <a:p>
                      <a:pPr marL="0" indent="0" algn="ctr">
                        <a:lnSpc>
                          <a:spcPct val="150000"/>
                        </a:lnSpc>
                        <a:spcAft>
                          <a:spcPts val="0"/>
                        </a:spcAft>
                      </a:pPr>
                      <a:r>
                        <a:rPr lang="zh-CN" sz="1600" b="0" kern="100" dirty="0">
                          <a:solidFill>
                            <a:srgbClr val="7030A0"/>
                          </a:solidFill>
                          <a:latin typeface="华文细黑" pitchFamily="2" charset="-122"/>
                          <a:ea typeface="华文细黑" pitchFamily="2" charset="-122"/>
                          <a:cs typeface="Times New Roman"/>
                        </a:rPr>
                        <a:t>持续数周</a:t>
                      </a:r>
                    </a:p>
                  </a:txBody>
                  <a:tcPr marL="68580" marR="68580" marT="0" marB="0" anchor="ctr"/>
                </a:tc>
                <a:tc>
                  <a:txBody>
                    <a:bodyPr/>
                    <a:lstStyle/>
                    <a:p>
                      <a:pPr marL="0" indent="0" algn="ctr">
                        <a:lnSpc>
                          <a:spcPct val="150000"/>
                        </a:lnSpc>
                        <a:spcAft>
                          <a:spcPts val="0"/>
                        </a:spcAft>
                      </a:pPr>
                      <a:r>
                        <a:rPr lang="zh-CN" sz="1600" b="0" kern="100" dirty="0">
                          <a:solidFill>
                            <a:srgbClr val="7030A0"/>
                          </a:solidFill>
                          <a:latin typeface="华文细黑" pitchFamily="2" charset="-122"/>
                          <a:ea typeface="华文细黑" pitchFamily="2" charset="-122"/>
                          <a:cs typeface="Times New Roman"/>
                        </a:rPr>
                        <a:t>逐渐降低并倒置</a:t>
                      </a:r>
                    </a:p>
                  </a:txBody>
                  <a:tcPr marL="68580" marR="68580" marT="0" marB="0" anchor="ctr"/>
                </a:tc>
                <a:tc>
                  <a:txBody>
                    <a:bodyPr/>
                    <a:lstStyle/>
                    <a:p>
                      <a:pPr marL="0" indent="0" algn="ctr">
                        <a:lnSpc>
                          <a:spcPct val="150000"/>
                        </a:lnSpc>
                        <a:spcAft>
                          <a:spcPts val="0"/>
                        </a:spcAft>
                      </a:pPr>
                      <a:r>
                        <a:rPr lang="zh-CN" sz="1600" b="0" kern="100" dirty="0">
                          <a:solidFill>
                            <a:srgbClr val="7030A0"/>
                          </a:solidFill>
                          <a:latin typeface="华文细黑" pitchFamily="2" charset="-122"/>
                          <a:ea typeface="华文细黑" pitchFamily="2" charset="-122"/>
                          <a:cs typeface="Times New Roman"/>
                        </a:rPr>
                        <a:t>弓背向上抬高，可呈单向曲线，继而下降</a:t>
                      </a:r>
                    </a:p>
                  </a:txBody>
                  <a:tcPr marL="68580" marR="68580" marT="0" marB="0" anchor="ctr"/>
                </a:tc>
                <a:tc>
                  <a:txBody>
                    <a:bodyPr/>
                    <a:lstStyle/>
                    <a:p>
                      <a:pPr marL="0" indent="0" algn="ctr">
                        <a:lnSpc>
                          <a:spcPct val="150000"/>
                        </a:lnSpc>
                        <a:spcAft>
                          <a:spcPts val="0"/>
                        </a:spcAft>
                      </a:pPr>
                      <a:r>
                        <a:rPr lang="zh-CN" sz="1600" b="0" kern="100" dirty="0">
                          <a:solidFill>
                            <a:srgbClr val="7030A0"/>
                          </a:solidFill>
                          <a:latin typeface="华文细黑" pitchFamily="2" charset="-122"/>
                          <a:ea typeface="华文细黑" pitchFamily="2" charset="-122"/>
                          <a:cs typeface="Times New Roman"/>
                        </a:rPr>
                        <a:t>出现</a:t>
                      </a:r>
                    </a:p>
                  </a:txBody>
                  <a:tcPr marL="68580" marR="68580" marT="0" marB="0" anchor="ctr"/>
                </a:tc>
              </a:tr>
              <a:tr h="555536">
                <a:tc>
                  <a:txBody>
                    <a:bodyPr/>
                    <a:lstStyle/>
                    <a:p>
                      <a:pPr marL="0" indent="0" algn="ctr">
                        <a:lnSpc>
                          <a:spcPct val="150000"/>
                        </a:lnSpc>
                        <a:spcAft>
                          <a:spcPts val="0"/>
                        </a:spcAft>
                      </a:pPr>
                      <a:r>
                        <a:rPr lang="zh-CN" sz="1600" b="1" kern="100" dirty="0">
                          <a:solidFill>
                            <a:srgbClr val="1D1496"/>
                          </a:solidFill>
                          <a:latin typeface="Times New Roman"/>
                          <a:ea typeface="宋体"/>
                          <a:cs typeface="Times New Roman"/>
                        </a:rPr>
                        <a:t>亚急性期</a:t>
                      </a:r>
                    </a:p>
                  </a:txBody>
                  <a:tcPr marL="68580" marR="68580" marT="0" marB="0" anchor="ctr"/>
                </a:tc>
                <a:tc>
                  <a:txBody>
                    <a:bodyPr/>
                    <a:lstStyle/>
                    <a:p>
                      <a:pPr marL="0" indent="0" algn="ctr">
                        <a:lnSpc>
                          <a:spcPct val="150000"/>
                        </a:lnSpc>
                        <a:spcAft>
                          <a:spcPts val="0"/>
                        </a:spcAft>
                      </a:pPr>
                      <a:r>
                        <a:rPr lang="zh-CN" sz="1600" b="0" kern="100" dirty="0">
                          <a:solidFill>
                            <a:srgbClr val="7030A0"/>
                          </a:solidFill>
                          <a:latin typeface="华文细黑" pitchFamily="2" charset="-122"/>
                          <a:ea typeface="华文细黑" pitchFamily="2" charset="-122"/>
                          <a:cs typeface="Times New Roman"/>
                        </a:rPr>
                        <a:t>数周～数月</a:t>
                      </a:r>
                    </a:p>
                  </a:txBody>
                  <a:tcPr marL="68580" marR="68580" marT="0" marB="0" anchor="ctr"/>
                </a:tc>
                <a:tc>
                  <a:txBody>
                    <a:bodyPr/>
                    <a:lstStyle/>
                    <a:p>
                      <a:pPr marL="0" indent="0" algn="ctr">
                        <a:lnSpc>
                          <a:spcPct val="150000"/>
                        </a:lnSpc>
                        <a:spcAft>
                          <a:spcPts val="0"/>
                        </a:spcAft>
                      </a:pPr>
                      <a:r>
                        <a:rPr lang="zh-CN" sz="1600" b="0" kern="100" dirty="0">
                          <a:solidFill>
                            <a:srgbClr val="7030A0"/>
                          </a:solidFill>
                          <a:latin typeface="华文细黑" pitchFamily="2" charset="-122"/>
                          <a:ea typeface="华文细黑" pitchFamily="2" charset="-122"/>
                          <a:cs typeface="Times New Roman"/>
                        </a:rPr>
                        <a:t>倒置变浅</a:t>
                      </a:r>
                    </a:p>
                  </a:txBody>
                  <a:tcPr marL="68580" marR="68580" marT="0" marB="0" anchor="ctr"/>
                </a:tc>
                <a:tc>
                  <a:txBody>
                    <a:bodyPr/>
                    <a:lstStyle/>
                    <a:p>
                      <a:pPr marL="0" indent="0" algn="ctr">
                        <a:lnSpc>
                          <a:spcPct val="150000"/>
                        </a:lnSpc>
                        <a:spcAft>
                          <a:spcPts val="0"/>
                        </a:spcAft>
                      </a:pPr>
                      <a:r>
                        <a:rPr lang="zh-CN" sz="1600" b="0" kern="100" dirty="0">
                          <a:solidFill>
                            <a:srgbClr val="7030A0"/>
                          </a:solidFill>
                          <a:latin typeface="华文细黑" pitchFamily="2" charset="-122"/>
                          <a:ea typeface="华文细黑" pitchFamily="2" charset="-122"/>
                          <a:cs typeface="Times New Roman"/>
                        </a:rPr>
                        <a:t>基本恢复至基线</a:t>
                      </a:r>
                    </a:p>
                  </a:txBody>
                  <a:tcPr marL="68580" marR="68580" marT="0" marB="0" anchor="ctr"/>
                </a:tc>
                <a:tc>
                  <a:txBody>
                    <a:bodyPr/>
                    <a:lstStyle/>
                    <a:p>
                      <a:pPr marL="0" indent="0" algn="ctr">
                        <a:lnSpc>
                          <a:spcPct val="150000"/>
                        </a:lnSpc>
                        <a:spcAft>
                          <a:spcPts val="0"/>
                        </a:spcAft>
                      </a:pPr>
                      <a:r>
                        <a:rPr lang="zh-CN" sz="1600" b="0" kern="100" dirty="0">
                          <a:solidFill>
                            <a:srgbClr val="7030A0"/>
                          </a:solidFill>
                          <a:latin typeface="华文细黑" pitchFamily="2" charset="-122"/>
                          <a:ea typeface="华文细黑" pitchFamily="2" charset="-122"/>
                          <a:cs typeface="Times New Roman"/>
                        </a:rPr>
                        <a:t>持续存在</a:t>
                      </a:r>
                    </a:p>
                  </a:txBody>
                  <a:tcPr marL="68580" marR="68580" marT="0" marB="0" anchor="ctr"/>
                </a:tc>
              </a:tr>
              <a:tr h="1029362">
                <a:tc>
                  <a:txBody>
                    <a:bodyPr/>
                    <a:lstStyle/>
                    <a:p>
                      <a:pPr marL="0" indent="0" algn="ctr">
                        <a:lnSpc>
                          <a:spcPct val="150000"/>
                        </a:lnSpc>
                        <a:spcAft>
                          <a:spcPts val="0"/>
                        </a:spcAft>
                      </a:pPr>
                      <a:r>
                        <a:rPr lang="zh-CN" altLang="en-US" sz="1600" b="1" kern="100" dirty="0" smtClean="0">
                          <a:solidFill>
                            <a:srgbClr val="1D1496"/>
                          </a:solidFill>
                          <a:latin typeface="Times New Roman"/>
                          <a:ea typeface="宋体"/>
                          <a:cs typeface="Times New Roman"/>
                        </a:rPr>
                        <a:t>陈旧</a:t>
                      </a:r>
                      <a:r>
                        <a:rPr lang="zh-CN" sz="1600" b="1" kern="100" dirty="0" smtClean="0">
                          <a:solidFill>
                            <a:srgbClr val="1D1496"/>
                          </a:solidFill>
                          <a:latin typeface="Times New Roman"/>
                          <a:ea typeface="宋体"/>
                          <a:cs typeface="Times New Roman"/>
                        </a:rPr>
                        <a:t>期</a:t>
                      </a:r>
                      <a:endParaRPr lang="zh-CN" sz="1600" b="1" kern="100" dirty="0">
                        <a:solidFill>
                          <a:srgbClr val="1D1496"/>
                        </a:solidFill>
                        <a:latin typeface="Times New Roman"/>
                        <a:ea typeface="宋体"/>
                        <a:cs typeface="Times New Roman"/>
                      </a:endParaRPr>
                    </a:p>
                  </a:txBody>
                  <a:tcPr marL="68580" marR="68580" marT="0" marB="0" anchor="ctr"/>
                </a:tc>
                <a:tc>
                  <a:txBody>
                    <a:bodyPr/>
                    <a:lstStyle/>
                    <a:p>
                      <a:pPr marL="0" indent="0" algn="ctr">
                        <a:lnSpc>
                          <a:spcPct val="150000"/>
                        </a:lnSpc>
                        <a:spcAft>
                          <a:spcPts val="0"/>
                        </a:spcAft>
                      </a:pPr>
                      <a:r>
                        <a:rPr lang="en-US" sz="1600" b="0" kern="100" dirty="0">
                          <a:solidFill>
                            <a:srgbClr val="7030A0"/>
                          </a:solidFill>
                          <a:latin typeface="华文细黑" pitchFamily="2" charset="-122"/>
                          <a:ea typeface="华文细黑" pitchFamily="2" charset="-122"/>
                          <a:cs typeface="Times New Roman"/>
                        </a:rPr>
                        <a:t>3</a:t>
                      </a:r>
                      <a:r>
                        <a:rPr lang="zh-CN" sz="1600" b="0" kern="100" dirty="0">
                          <a:solidFill>
                            <a:srgbClr val="7030A0"/>
                          </a:solidFill>
                          <a:latin typeface="华文细黑" pitchFamily="2" charset="-122"/>
                          <a:ea typeface="华文细黑" pitchFamily="2" charset="-122"/>
                          <a:cs typeface="Times New Roman"/>
                        </a:rPr>
                        <a:t>～</a:t>
                      </a:r>
                      <a:r>
                        <a:rPr lang="en-US" sz="1600" b="0" kern="100" dirty="0">
                          <a:solidFill>
                            <a:srgbClr val="7030A0"/>
                          </a:solidFill>
                          <a:latin typeface="华文细黑" pitchFamily="2" charset="-122"/>
                          <a:ea typeface="华文细黑" pitchFamily="2" charset="-122"/>
                          <a:cs typeface="Times New Roman"/>
                        </a:rPr>
                        <a:t>6</a:t>
                      </a:r>
                      <a:r>
                        <a:rPr lang="zh-CN" sz="1600" b="0" kern="100" dirty="0">
                          <a:solidFill>
                            <a:srgbClr val="7030A0"/>
                          </a:solidFill>
                          <a:latin typeface="华文细黑" pitchFamily="2" charset="-122"/>
                          <a:ea typeface="华文细黑" pitchFamily="2" charset="-122"/>
                          <a:cs typeface="Times New Roman"/>
                        </a:rPr>
                        <a:t>月之后</a:t>
                      </a:r>
                    </a:p>
                  </a:txBody>
                  <a:tcPr marL="68580" marR="68580" marT="0" marB="0" anchor="ctr"/>
                </a:tc>
                <a:tc>
                  <a:txBody>
                    <a:bodyPr/>
                    <a:lstStyle/>
                    <a:p>
                      <a:pPr marL="0" indent="0" algn="ctr">
                        <a:lnSpc>
                          <a:spcPct val="150000"/>
                        </a:lnSpc>
                        <a:spcAft>
                          <a:spcPts val="0"/>
                        </a:spcAft>
                      </a:pPr>
                      <a:r>
                        <a:rPr lang="zh-CN" sz="1600" b="0" kern="100" dirty="0">
                          <a:solidFill>
                            <a:srgbClr val="7030A0"/>
                          </a:solidFill>
                          <a:latin typeface="华文细黑" pitchFamily="2" charset="-122"/>
                          <a:ea typeface="华文细黑" pitchFamily="2" charset="-122"/>
                          <a:cs typeface="Times New Roman"/>
                        </a:rPr>
                        <a:t>正常</a:t>
                      </a:r>
                    </a:p>
                    <a:p>
                      <a:pPr marL="0" indent="0" algn="ctr">
                        <a:lnSpc>
                          <a:spcPct val="150000"/>
                        </a:lnSpc>
                        <a:spcAft>
                          <a:spcPts val="0"/>
                        </a:spcAft>
                      </a:pPr>
                      <a:r>
                        <a:rPr lang="zh-CN" sz="1600" b="0" kern="100" dirty="0">
                          <a:solidFill>
                            <a:srgbClr val="7030A0"/>
                          </a:solidFill>
                          <a:latin typeface="华文细黑" pitchFamily="2" charset="-122"/>
                          <a:ea typeface="华文细黑" pitchFamily="2" charset="-122"/>
                          <a:cs typeface="Times New Roman"/>
                        </a:rPr>
                        <a:t>或倒置、低平不变</a:t>
                      </a:r>
                    </a:p>
                  </a:txBody>
                  <a:tcPr marL="68580" marR="68580" marT="0" marB="0" anchor="ctr"/>
                </a:tc>
                <a:tc>
                  <a:txBody>
                    <a:bodyPr/>
                    <a:lstStyle/>
                    <a:p>
                      <a:pPr marL="0" indent="0" algn="ctr">
                        <a:lnSpc>
                          <a:spcPct val="150000"/>
                        </a:lnSpc>
                        <a:spcAft>
                          <a:spcPts val="0"/>
                        </a:spcAft>
                      </a:pPr>
                      <a:r>
                        <a:rPr lang="zh-CN" sz="1600" b="0" kern="100" dirty="0">
                          <a:solidFill>
                            <a:srgbClr val="7030A0"/>
                          </a:solidFill>
                          <a:latin typeface="华文细黑" pitchFamily="2" charset="-122"/>
                          <a:ea typeface="华文细黑" pitchFamily="2" charset="-122"/>
                          <a:cs typeface="Times New Roman"/>
                        </a:rPr>
                        <a:t>基本</a:t>
                      </a:r>
                      <a:r>
                        <a:rPr lang="zh-CN" sz="1600" b="0" kern="100" dirty="0" smtClean="0">
                          <a:solidFill>
                            <a:srgbClr val="7030A0"/>
                          </a:solidFill>
                          <a:latin typeface="华文细黑" pitchFamily="2" charset="-122"/>
                          <a:ea typeface="华文细黑" pitchFamily="2" charset="-122"/>
                          <a:cs typeface="Times New Roman"/>
                        </a:rPr>
                        <a:t>正</a:t>
                      </a:r>
                      <a:r>
                        <a:rPr lang="en-US" altLang="zh-CN" sz="1600" b="0" kern="100" dirty="0" smtClean="0">
                          <a:solidFill>
                            <a:srgbClr val="7030A0"/>
                          </a:solidFill>
                          <a:latin typeface="华文细黑" pitchFamily="2" charset="-122"/>
                          <a:ea typeface="华文细黑" pitchFamily="2" charset="-122"/>
                          <a:cs typeface="Times New Roman"/>
                        </a:rPr>
                        <a:t>                                                                                                        </a:t>
                      </a:r>
                      <a:r>
                        <a:rPr lang="zh-CN" sz="1600" b="0" kern="100" dirty="0" smtClean="0">
                          <a:solidFill>
                            <a:srgbClr val="7030A0"/>
                          </a:solidFill>
                          <a:latin typeface="华文细黑" pitchFamily="2" charset="-122"/>
                          <a:ea typeface="华文细黑" pitchFamily="2" charset="-122"/>
                          <a:cs typeface="Times New Roman"/>
                        </a:rPr>
                        <a:t>常</a:t>
                      </a:r>
                      <a:r>
                        <a:rPr lang="zh-CN" sz="1600" b="0" kern="100" dirty="0">
                          <a:solidFill>
                            <a:srgbClr val="7030A0"/>
                          </a:solidFill>
                          <a:latin typeface="华文细黑" pitchFamily="2" charset="-122"/>
                          <a:ea typeface="华文细黑" pitchFamily="2" charset="-122"/>
                          <a:cs typeface="Times New Roman"/>
                        </a:rPr>
                        <a:t>或正常</a:t>
                      </a:r>
                    </a:p>
                  </a:txBody>
                  <a:tcPr marL="68580" marR="68580" marT="0" marB="0" anchor="ctr"/>
                </a:tc>
                <a:tc>
                  <a:txBody>
                    <a:bodyPr/>
                    <a:lstStyle/>
                    <a:p>
                      <a:pPr marL="0" indent="0" algn="ctr">
                        <a:lnSpc>
                          <a:spcPct val="150000"/>
                        </a:lnSpc>
                        <a:spcAft>
                          <a:spcPts val="0"/>
                        </a:spcAft>
                      </a:pPr>
                      <a:r>
                        <a:rPr lang="zh-CN" sz="1600" b="0" kern="100" dirty="0">
                          <a:solidFill>
                            <a:srgbClr val="7030A0"/>
                          </a:solidFill>
                          <a:latin typeface="华文细黑" pitchFamily="2" charset="-122"/>
                          <a:ea typeface="华文细黑" pitchFamily="2" charset="-122"/>
                          <a:cs typeface="Times New Roman"/>
                        </a:rPr>
                        <a:t>残留，部分可缩小或消失</a:t>
                      </a:r>
                    </a:p>
                  </a:txBody>
                  <a:tcPr marL="68580" marR="68580" marT="0" marB="0" anchor="ctr"/>
                </a:tc>
              </a:tr>
            </a:tbl>
          </a:graphicData>
        </a:graphic>
      </p:graphicFrame>
    </p:spTree>
    <p:extLst>
      <p:ext uri="{BB962C8B-B14F-4D97-AF65-F5344CB8AC3E}">
        <p14:creationId xmlns:p14="http://schemas.microsoft.com/office/powerpoint/2010/main" val="35383258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a:xfrm>
            <a:off x="0" y="1237571"/>
            <a:ext cx="11480800" cy="4876800"/>
          </a:xfrm>
        </p:spPr>
        <p:txBody>
          <a:bodyPr/>
          <a:lstStyle/>
          <a:p>
            <a:pPr algn="ctr">
              <a:buNone/>
            </a:pPr>
            <a:r>
              <a:rPr lang="zh-CN" altLang="en-US" sz="2400" b="1" dirty="0" smtClean="0">
                <a:solidFill>
                  <a:srgbClr val="1D1496"/>
                </a:solidFill>
                <a:ea typeface="黑体" pitchFamily="2" charset="-122"/>
              </a:rPr>
              <a:t>（一）血液</a:t>
            </a:r>
            <a:r>
              <a:rPr lang="zh-CN" altLang="en-US" sz="2400" b="1" dirty="0">
                <a:solidFill>
                  <a:srgbClr val="1D1496"/>
                </a:solidFill>
                <a:ea typeface="黑体" pitchFamily="2" charset="-122"/>
              </a:rPr>
              <a:t>一般检查主要指标的参考区间</a:t>
            </a:r>
            <a:endParaRPr lang="zh-CN" altLang="en-US" sz="2400" dirty="0">
              <a:solidFill>
                <a:srgbClr val="1D1496"/>
              </a:solidFill>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graphicFrame>
        <p:nvGraphicFramePr>
          <p:cNvPr id="5" name="Group 3"/>
          <p:cNvGraphicFramePr>
            <a:graphicFrameLocks/>
          </p:cNvGraphicFramePr>
          <p:nvPr>
            <p:extLst>
              <p:ext uri="{D42A27DB-BD31-4B8C-83A1-F6EECF244321}">
                <p14:modId xmlns:p14="http://schemas.microsoft.com/office/powerpoint/2010/main" val="1796016469"/>
              </p:ext>
            </p:extLst>
          </p:nvPr>
        </p:nvGraphicFramePr>
        <p:xfrm>
          <a:off x="1498600" y="1774352"/>
          <a:ext cx="8610600" cy="4565690"/>
        </p:xfrm>
        <a:graphic>
          <a:graphicData uri="http://schemas.openxmlformats.org/drawingml/2006/table">
            <a:tbl>
              <a:tblPr/>
              <a:tblGrid>
                <a:gridCol w="2152650"/>
                <a:gridCol w="2151063"/>
                <a:gridCol w="2152650"/>
                <a:gridCol w="2154237"/>
              </a:tblGrid>
              <a:tr h="383774">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rgbClr val="FFFFFF"/>
                          </a:solidFill>
                          <a:effectLst/>
                          <a:latin typeface="Calibri" pitchFamily="34" charset="0"/>
                          <a:ea typeface="宋体" pitchFamily="2" charset="-122"/>
                        </a:rPr>
                        <a:t>项目</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smtClean="0">
                          <a:ln>
                            <a:noFill/>
                          </a:ln>
                          <a:solidFill>
                            <a:srgbClr val="FFFFFF"/>
                          </a:solidFill>
                          <a:effectLst/>
                          <a:latin typeface="Calibri" pitchFamily="34" charset="0"/>
                          <a:ea typeface="宋体" pitchFamily="2" charset="-122"/>
                        </a:rPr>
                        <a:t>单位</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smtClean="0">
                          <a:ln>
                            <a:noFill/>
                          </a:ln>
                          <a:solidFill>
                            <a:srgbClr val="FFFFFF"/>
                          </a:solidFill>
                          <a:effectLst/>
                          <a:latin typeface="Calibri" pitchFamily="34" charset="0"/>
                          <a:ea typeface="宋体" pitchFamily="2" charset="-122"/>
                        </a:rPr>
                        <a:t>性别</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smtClean="0">
                          <a:ln>
                            <a:noFill/>
                          </a:ln>
                          <a:solidFill>
                            <a:srgbClr val="FFFFFF"/>
                          </a:solidFill>
                          <a:effectLst/>
                          <a:latin typeface="Calibri" pitchFamily="34" charset="0"/>
                          <a:ea typeface="宋体" pitchFamily="2" charset="-122"/>
                        </a:rPr>
                        <a:t>参考区间</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r>
              <a:tr h="658813">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dirty="0" smtClean="0">
                          <a:ln>
                            <a:noFill/>
                          </a:ln>
                          <a:solidFill>
                            <a:srgbClr val="000000"/>
                          </a:solidFill>
                          <a:effectLst/>
                          <a:latin typeface="Calibri" pitchFamily="34" charset="0"/>
                          <a:ea typeface="宋体" pitchFamily="2" charset="-122"/>
                        </a:rPr>
                        <a:t>红细胞计数</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10</a:t>
                      </a:r>
                      <a:r>
                        <a:rPr kumimoji="0" lang="en-US" altLang="zh-CN" sz="1600" b="1" i="0" u="none" strike="noStrike" cap="none" normalizeH="0" baseline="30000" smtClean="0">
                          <a:ln>
                            <a:noFill/>
                          </a:ln>
                          <a:solidFill>
                            <a:srgbClr val="000000"/>
                          </a:solidFill>
                          <a:effectLst/>
                          <a:latin typeface="Calibri" pitchFamily="34" charset="0"/>
                          <a:ea typeface="宋体" pitchFamily="2" charset="-122"/>
                        </a:rPr>
                        <a:t>12</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/L</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男</a:t>
                      </a:r>
                    </a:p>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女</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dirty="0" smtClean="0">
                          <a:ln>
                            <a:noFill/>
                          </a:ln>
                          <a:solidFill>
                            <a:srgbClr val="000000"/>
                          </a:solidFill>
                          <a:effectLst/>
                          <a:latin typeface="Calibri" pitchFamily="34" charset="0"/>
                          <a:ea typeface="宋体" pitchFamily="2" charset="-122"/>
                        </a:rPr>
                        <a:t>4.3</a:t>
                      </a:r>
                      <a:r>
                        <a:rPr kumimoji="0" lang="zh-CN" altLang="en-US" sz="1600" b="1" i="0" u="none" strike="noStrike" cap="none" normalizeH="0" baseline="0" dirty="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dirty="0" smtClean="0">
                          <a:ln>
                            <a:noFill/>
                          </a:ln>
                          <a:solidFill>
                            <a:srgbClr val="000000"/>
                          </a:solidFill>
                          <a:effectLst/>
                          <a:latin typeface="Calibri" pitchFamily="34" charset="0"/>
                          <a:ea typeface="宋体" pitchFamily="2" charset="-122"/>
                        </a:rPr>
                        <a:t>5.8</a:t>
                      </a:r>
                    </a:p>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dirty="0" smtClean="0">
                          <a:ln>
                            <a:noFill/>
                          </a:ln>
                          <a:solidFill>
                            <a:srgbClr val="000000"/>
                          </a:solidFill>
                          <a:effectLst/>
                          <a:latin typeface="Calibri" pitchFamily="34" charset="0"/>
                          <a:ea typeface="宋体" pitchFamily="2" charset="-122"/>
                        </a:rPr>
                        <a:t>3.8</a:t>
                      </a:r>
                      <a:r>
                        <a:rPr kumimoji="0" lang="zh-CN" altLang="en-US" sz="1600" b="1" i="0" u="none" strike="noStrike" cap="none" normalizeH="0" baseline="0" dirty="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dirty="0" smtClean="0">
                          <a:ln>
                            <a:noFill/>
                          </a:ln>
                          <a:solidFill>
                            <a:srgbClr val="000000"/>
                          </a:solidFill>
                          <a:effectLst/>
                          <a:latin typeface="Calibri" pitchFamily="34" charset="0"/>
                          <a:ea typeface="宋体" pitchFamily="2" charset="-122"/>
                        </a:rPr>
                        <a:t>5.1</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658813">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血红蛋白</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g/L</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男</a:t>
                      </a:r>
                    </a:p>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女</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130</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175</a:t>
                      </a:r>
                    </a:p>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115</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150</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658813">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血细胞比容</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dirty="0" smtClean="0">
                          <a:ln>
                            <a:noFill/>
                          </a:ln>
                          <a:solidFill>
                            <a:srgbClr val="000000"/>
                          </a:solidFill>
                          <a:effectLst/>
                          <a:latin typeface="Calibri" pitchFamily="34" charset="0"/>
                          <a:ea typeface="宋体" pitchFamily="2" charset="-122"/>
                        </a:rPr>
                        <a:t>L/L</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男</a:t>
                      </a:r>
                    </a:p>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女</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0.40</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0.50</a:t>
                      </a:r>
                    </a:p>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0.35</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0.45</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351793">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平均红细胞容积</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fL</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男</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女</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82</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100</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351793">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400" b="1" i="0" u="none" strike="noStrike" cap="none" normalizeH="0" baseline="0" smtClean="0">
                          <a:ln>
                            <a:noFill/>
                          </a:ln>
                          <a:solidFill>
                            <a:srgbClr val="000000"/>
                          </a:solidFill>
                          <a:effectLst/>
                          <a:latin typeface="Calibri" pitchFamily="34" charset="0"/>
                          <a:ea typeface="宋体" pitchFamily="2" charset="-122"/>
                        </a:rPr>
                        <a:t>平均红细胞血红蛋白含量</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pg</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男</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女</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27</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34</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351793">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400" b="1" i="0" u="none" strike="noStrike" cap="none" normalizeH="0" baseline="0" smtClean="0">
                          <a:ln>
                            <a:noFill/>
                          </a:ln>
                          <a:solidFill>
                            <a:srgbClr val="000000"/>
                          </a:solidFill>
                          <a:effectLst/>
                          <a:latin typeface="Calibri" pitchFamily="34" charset="0"/>
                          <a:ea typeface="宋体" pitchFamily="2" charset="-122"/>
                        </a:rPr>
                        <a:t>平均红细胞血红蛋白浓度</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g/L</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男</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女</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316</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354</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351793">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白细胞计数</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10</a:t>
                      </a:r>
                      <a:r>
                        <a:rPr kumimoji="0" lang="en-US" altLang="zh-CN" sz="1600" b="1" i="0" u="none" strike="noStrike" cap="none" normalizeH="0" baseline="30000" smtClean="0">
                          <a:ln>
                            <a:noFill/>
                          </a:ln>
                          <a:solidFill>
                            <a:srgbClr val="000000"/>
                          </a:solidFill>
                          <a:effectLst/>
                          <a:latin typeface="Calibri" pitchFamily="34" charset="0"/>
                          <a:ea typeface="宋体" pitchFamily="2" charset="-122"/>
                        </a:rPr>
                        <a:t>9</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/L</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男</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女</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3.5</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9.5</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351793">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中性粒细胞百分数</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男</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女</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40</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75</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446512">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淋巴细胞百分数</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男</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女</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dirty="0" smtClean="0">
                          <a:ln>
                            <a:noFill/>
                          </a:ln>
                          <a:solidFill>
                            <a:srgbClr val="000000"/>
                          </a:solidFill>
                          <a:effectLst/>
                          <a:latin typeface="Calibri" pitchFamily="34" charset="0"/>
                          <a:ea typeface="宋体" pitchFamily="2" charset="-122"/>
                        </a:rPr>
                        <a:t>20</a:t>
                      </a:r>
                      <a:r>
                        <a:rPr kumimoji="0" lang="zh-CN" altLang="en-US" sz="1600" b="1" i="0" u="none" strike="noStrike" cap="none" normalizeH="0" baseline="0" dirty="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dirty="0" smtClean="0">
                          <a:ln>
                            <a:noFill/>
                          </a:ln>
                          <a:solidFill>
                            <a:srgbClr val="000000"/>
                          </a:solidFill>
                          <a:effectLst/>
                          <a:latin typeface="Calibri" pitchFamily="34" charset="0"/>
                          <a:ea typeface="宋体" pitchFamily="2" charset="-122"/>
                        </a:rPr>
                        <a:t>50</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bl>
          </a:graphicData>
        </a:graphic>
      </p:graphicFrame>
    </p:spTree>
    <p:extLst>
      <p:ext uri="{BB962C8B-B14F-4D97-AF65-F5344CB8AC3E}">
        <p14:creationId xmlns:p14="http://schemas.microsoft.com/office/powerpoint/2010/main" val="2241451848"/>
      </p:ext>
    </p:extLst>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第四节  心肌梗死</a:t>
            </a:r>
          </a:p>
        </p:txBody>
      </p:sp>
      <p:sp>
        <p:nvSpPr>
          <p:cNvPr id="3" name="内容占位符 2"/>
          <p:cNvSpPr>
            <a:spLocks noGrp="1"/>
          </p:cNvSpPr>
          <p:nvPr>
            <p:ph idx="1"/>
          </p:nvPr>
        </p:nvSpPr>
        <p:spPr/>
        <p:txBody>
          <a:bodyPr/>
          <a:lstStyle/>
          <a:p>
            <a:pPr marL="0" indent="0">
              <a:buNone/>
            </a:pPr>
            <a:r>
              <a:rPr lang="zh-CN" altLang="en-US" dirty="0" smtClean="0"/>
              <a:t>三、</a:t>
            </a:r>
            <a:r>
              <a:rPr lang="zh-CN" altLang="zh-CN" dirty="0" smtClean="0"/>
              <a:t>急性心肌梗死</a:t>
            </a:r>
            <a:r>
              <a:rPr lang="zh-CN" altLang="zh-CN" dirty="0"/>
              <a:t>的</a:t>
            </a:r>
            <a:r>
              <a:rPr lang="zh-CN" altLang="zh-CN" dirty="0" smtClean="0"/>
              <a:t>诊断</a:t>
            </a:r>
            <a:endParaRPr lang="en-US" altLang="zh-CN" dirty="0" smtClean="0"/>
          </a:p>
          <a:p>
            <a:pPr lvl="1"/>
            <a:r>
              <a:rPr lang="zh-CN" altLang="zh-CN" dirty="0"/>
              <a:t>出现异常</a:t>
            </a:r>
            <a:r>
              <a:rPr lang="en-US" altLang="zh-CN" dirty="0"/>
              <a:t>Q</a:t>
            </a:r>
            <a:r>
              <a:rPr lang="zh-CN" altLang="zh-CN" dirty="0"/>
              <a:t>波，电压大于</a:t>
            </a:r>
            <a:r>
              <a:rPr lang="en-US" altLang="zh-CN" dirty="0"/>
              <a:t>1/4 R </a:t>
            </a:r>
            <a:r>
              <a:rPr lang="zh-CN" altLang="zh-CN" dirty="0"/>
              <a:t>，时限大于</a:t>
            </a:r>
            <a:r>
              <a:rPr lang="en-US" altLang="zh-CN" dirty="0"/>
              <a:t>0.04s</a:t>
            </a:r>
            <a:r>
              <a:rPr lang="zh-CN" altLang="zh-CN" dirty="0" smtClean="0"/>
              <a:t>，</a:t>
            </a:r>
            <a:endParaRPr lang="en-US" altLang="zh-CN" dirty="0" smtClean="0"/>
          </a:p>
          <a:p>
            <a:pPr lvl="1"/>
            <a:r>
              <a:rPr lang="zh-CN" altLang="zh-CN" dirty="0" smtClean="0"/>
              <a:t>伴有</a:t>
            </a:r>
            <a:r>
              <a:rPr lang="zh-CN" altLang="zh-CN" dirty="0"/>
              <a:t>弓背向上的</a:t>
            </a:r>
            <a:r>
              <a:rPr lang="en-US" altLang="zh-CN" dirty="0"/>
              <a:t>S-T</a:t>
            </a:r>
            <a:r>
              <a:rPr lang="zh-CN" altLang="zh-CN" dirty="0"/>
              <a:t>段及双肢对称倒置的</a:t>
            </a:r>
            <a:r>
              <a:rPr lang="en-US" altLang="zh-CN" dirty="0"/>
              <a:t>T</a:t>
            </a:r>
            <a:r>
              <a:rPr lang="zh-CN" altLang="zh-CN" dirty="0"/>
              <a:t>波</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10" name="Picture 4" descr="15"/>
          <p:cNvPicPr>
            <a:picLocks noChangeAspect="1" noChangeArrowheads="1"/>
          </p:cNvPicPr>
          <p:nvPr/>
        </p:nvPicPr>
        <p:blipFill rotWithShape="1">
          <a:blip r:embed="rId2">
            <a:extLst>
              <a:ext uri="{28A0092B-C50C-407E-A947-70E740481C1C}">
                <a14:useLocalDpi xmlns:a14="http://schemas.microsoft.com/office/drawing/2010/main" val="0"/>
              </a:ext>
            </a:extLst>
          </a:blip>
          <a:srcRect l="5373" t="30868"/>
          <a:stretch/>
        </p:blipFill>
        <p:spPr bwMode="auto">
          <a:xfrm>
            <a:off x="4810117" y="2928934"/>
            <a:ext cx="5594965" cy="2916618"/>
          </a:xfrm>
          <a:prstGeom prst="rect">
            <a:avLst/>
          </a:prstGeom>
          <a:noFill/>
          <a:ln w="9525">
            <a:noFill/>
            <a:miter lim="800000"/>
            <a:headEnd/>
            <a:tailEnd/>
          </a:ln>
        </p:spPr>
      </p:pic>
      <p:sp>
        <p:nvSpPr>
          <p:cNvPr id="11" name="TextBox 10"/>
          <p:cNvSpPr txBox="1"/>
          <p:nvPr/>
        </p:nvSpPr>
        <p:spPr>
          <a:xfrm>
            <a:off x="6524628" y="5929331"/>
            <a:ext cx="2646878" cy="461665"/>
          </a:xfrm>
          <a:prstGeom prst="rect">
            <a:avLst/>
          </a:prstGeom>
          <a:noFill/>
        </p:spPr>
        <p:txBody>
          <a:bodyPr wrap="none" rtlCol="0">
            <a:spAutoFit/>
          </a:bodyPr>
          <a:lstStyle/>
          <a:p>
            <a:r>
              <a:rPr lang="zh-CN" altLang="en-US" sz="2400" dirty="0">
                <a:solidFill>
                  <a:srgbClr val="1D1496"/>
                </a:solidFill>
                <a:latin typeface="隶书" panose="02010509060101010101" pitchFamily="49" charset="-122"/>
                <a:ea typeface="隶书" panose="02010509060101010101" pitchFamily="49" charset="-122"/>
              </a:rPr>
              <a:t>急性下壁心肌梗死</a:t>
            </a:r>
          </a:p>
        </p:txBody>
      </p:sp>
      <p:pic>
        <p:nvPicPr>
          <p:cNvPr id="7" name="Picture 2" descr="AMI3"/>
          <p:cNvPicPr>
            <a:picLocks noChangeAspect="1" noChangeArrowheads="1"/>
          </p:cNvPicPr>
          <p:nvPr/>
        </p:nvPicPr>
        <p:blipFill>
          <a:blip r:embed="rId3"/>
          <a:srcRect l="33203" t="18780" r="53125" b="57746"/>
          <a:stretch>
            <a:fillRect/>
          </a:stretch>
        </p:blipFill>
        <p:spPr bwMode="auto">
          <a:xfrm>
            <a:off x="2552675" y="3357562"/>
            <a:ext cx="1500198" cy="1071570"/>
          </a:xfrm>
          <a:prstGeom prst="rect">
            <a:avLst/>
          </a:prstGeom>
          <a:noFill/>
        </p:spPr>
      </p:pic>
    </p:spTree>
    <p:extLst>
      <p:ext uri="{BB962C8B-B14F-4D97-AF65-F5344CB8AC3E}">
        <p14:creationId xmlns:p14="http://schemas.microsoft.com/office/powerpoint/2010/main" val="3899480980"/>
      </p:ext>
    </p:ext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第四节  心肌梗死</a:t>
            </a:r>
          </a:p>
        </p:txBody>
      </p:sp>
      <p:sp>
        <p:nvSpPr>
          <p:cNvPr id="3" name="内容占位符 2"/>
          <p:cNvSpPr>
            <a:spLocks noGrp="1"/>
          </p:cNvSpPr>
          <p:nvPr>
            <p:ph idx="1"/>
          </p:nvPr>
        </p:nvSpPr>
        <p:spPr/>
        <p:txBody>
          <a:bodyPr/>
          <a:lstStyle/>
          <a:p>
            <a:pPr>
              <a:buNone/>
            </a:pPr>
            <a:r>
              <a:rPr lang="zh-CN" altLang="en-US" dirty="0" smtClean="0"/>
              <a:t>四、</a:t>
            </a:r>
            <a:r>
              <a:rPr lang="zh-CN" altLang="zh-CN" dirty="0" smtClean="0"/>
              <a:t>心肌梗死</a:t>
            </a:r>
            <a:r>
              <a:rPr lang="zh-CN" altLang="zh-CN" dirty="0"/>
              <a:t>的定位</a:t>
            </a:r>
            <a:r>
              <a:rPr lang="zh-CN" altLang="zh-CN" dirty="0" smtClean="0"/>
              <a:t>诊断</a:t>
            </a:r>
            <a:endParaRPr lang="en-US" altLang="zh-CN" dirty="0" smtClean="0"/>
          </a:p>
          <a:p>
            <a:pPr lvl="1"/>
            <a:r>
              <a:rPr lang="zh-CN" altLang="en-US" dirty="0" smtClean="0"/>
              <a:t>根据出现心肌梗死表现的心电图导联确定心肌梗死的部位</a:t>
            </a:r>
            <a:endParaRPr lang="en-US" altLang="zh-CN" dirty="0" smtClean="0"/>
          </a:p>
          <a:p>
            <a:pPr lvl="2">
              <a:lnSpc>
                <a:spcPct val="90000"/>
              </a:lnSpc>
            </a:pPr>
            <a:r>
              <a:rPr lang="zh-CN" altLang="en-US" dirty="0">
                <a:ea typeface="楷体_GB2312"/>
              </a:rPr>
              <a:t>前间壁心</a:t>
            </a:r>
            <a:r>
              <a:rPr lang="zh-CN" altLang="en-US" dirty="0" smtClean="0">
                <a:ea typeface="楷体_GB2312"/>
              </a:rPr>
              <a:t>梗          </a:t>
            </a:r>
            <a:r>
              <a:rPr lang="en-US" altLang="zh-CN" dirty="0" smtClean="0">
                <a:solidFill>
                  <a:srgbClr val="7030A0"/>
                </a:solidFill>
                <a:ea typeface="楷体_GB2312"/>
              </a:rPr>
              <a:t>V1</a:t>
            </a:r>
            <a:r>
              <a:rPr lang="zh-CN" altLang="en-US" dirty="0">
                <a:solidFill>
                  <a:srgbClr val="7030A0"/>
                </a:solidFill>
                <a:ea typeface="楷体_GB2312"/>
              </a:rPr>
              <a:t>、</a:t>
            </a:r>
            <a:r>
              <a:rPr lang="en-US" altLang="zh-CN" dirty="0">
                <a:solidFill>
                  <a:srgbClr val="7030A0"/>
                </a:solidFill>
                <a:ea typeface="楷体_GB2312"/>
              </a:rPr>
              <a:t>V2</a:t>
            </a:r>
            <a:r>
              <a:rPr lang="zh-CN" altLang="en-US" dirty="0">
                <a:solidFill>
                  <a:srgbClr val="7030A0"/>
                </a:solidFill>
                <a:ea typeface="楷体_GB2312"/>
              </a:rPr>
              <a:t>、</a:t>
            </a:r>
            <a:r>
              <a:rPr lang="en-US" altLang="zh-CN" dirty="0">
                <a:solidFill>
                  <a:srgbClr val="7030A0"/>
                </a:solidFill>
                <a:ea typeface="楷体_GB2312"/>
              </a:rPr>
              <a:t>V3</a:t>
            </a:r>
            <a:r>
              <a:rPr lang="zh-CN" altLang="en-US" dirty="0">
                <a:solidFill>
                  <a:srgbClr val="7030A0"/>
                </a:solidFill>
                <a:ea typeface="楷体_GB2312"/>
              </a:rPr>
              <a:t>导联</a:t>
            </a:r>
          </a:p>
          <a:p>
            <a:pPr lvl="2">
              <a:lnSpc>
                <a:spcPct val="90000"/>
              </a:lnSpc>
            </a:pPr>
            <a:r>
              <a:rPr lang="zh-CN" altLang="en-US" dirty="0" smtClean="0">
                <a:ea typeface="楷体_GB2312"/>
              </a:rPr>
              <a:t>前壁</a:t>
            </a:r>
            <a:r>
              <a:rPr lang="zh-CN" altLang="en-US" dirty="0">
                <a:ea typeface="楷体_GB2312"/>
              </a:rPr>
              <a:t>心</a:t>
            </a:r>
            <a:r>
              <a:rPr lang="zh-CN" altLang="en-US" dirty="0" smtClean="0">
                <a:ea typeface="楷体_GB2312"/>
              </a:rPr>
              <a:t>梗            </a:t>
            </a:r>
            <a:r>
              <a:rPr lang="en-US" altLang="zh-CN" dirty="0" smtClean="0">
                <a:solidFill>
                  <a:srgbClr val="7030A0"/>
                </a:solidFill>
                <a:ea typeface="楷体_GB2312"/>
              </a:rPr>
              <a:t>V4</a:t>
            </a:r>
            <a:r>
              <a:rPr lang="zh-CN" altLang="en-US" dirty="0">
                <a:solidFill>
                  <a:srgbClr val="7030A0"/>
                </a:solidFill>
                <a:ea typeface="楷体_GB2312"/>
              </a:rPr>
              <a:t>、</a:t>
            </a:r>
            <a:r>
              <a:rPr lang="en-US" altLang="zh-CN" dirty="0">
                <a:solidFill>
                  <a:srgbClr val="7030A0"/>
                </a:solidFill>
                <a:ea typeface="楷体_GB2312"/>
              </a:rPr>
              <a:t>V5</a:t>
            </a:r>
            <a:r>
              <a:rPr lang="zh-CN" altLang="en-US" dirty="0">
                <a:solidFill>
                  <a:srgbClr val="7030A0"/>
                </a:solidFill>
                <a:ea typeface="楷体_GB2312"/>
              </a:rPr>
              <a:t>、</a:t>
            </a:r>
            <a:r>
              <a:rPr lang="en-US" altLang="zh-CN" dirty="0">
                <a:solidFill>
                  <a:srgbClr val="7030A0"/>
                </a:solidFill>
                <a:ea typeface="楷体_GB2312"/>
              </a:rPr>
              <a:t>V6</a:t>
            </a:r>
            <a:r>
              <a:rPr lang="zh-CN" altLang="en-US" dirty="0" smtClean="0">
                <a:solidFill>
                  <a:srgbClr val="7030A0"/>
                </a:solidFill>
                <a:ea typeface="楷体_GB2312"/>
              </a:rPr>
              <a:t>导联</a:t>
            </a:r>
            <a:endParaRPr lang="en-US" altLang="zh-CN" dirty="0" smtClean="0">
              <a:solidFill>
                <a:srgbClr val="7030A0"/>
              </a:solidFill>
              <a:ea typeface="楷体_GB2312"/>
            </a:endParaRPr>
          </a:p>
          <a:p>
            <a:pPr lvl="2">
              <a:lnSpc>
                <a:spcPct val="90000"/>
              </a:lnSpc>
            </a:pPr>
            <a:r>
              <a:rPr lang="zh-CN" altLang="en-US" dirty="0" smtClean="0">
                <a:ea typeface="楷体_GB2312"/>
              </a:rPr>
              <a:t>高</a:t>
            </a:r>
            <a:r>
              <a:rPr lang="zh-CN" altLang="en-US" dirty="0">
                <a:ea typeface="楷体_GB2312"/>
              </a:rPr>
              <a:t>侧壁心</a:t>
            </a:r>
            <a:r>
              <a:rPr lang="zh-CN" altLang="en-US" dirty="0" smtClean="0">
                <a:ea typeface="楷体_GB2312"/>
              </a:rPr>
              <a:t>梗          </a:t>
            </a:r>
            <a:r>
              <a:rPr lang="en-US" altLang="zh-CN" dirty="0" err="1" smtClean="0">
                <a:solidFill>
                  <a:srgbClr val="7030A0"/>
                </a:solidFill>
                <a:ea typeface="楷体_GB2312"/>
              </a:rPr>
              <a:t>Ⅰ</a:t>
            </a:r>
            <a:r>
              <a:rPr dirty="0" err="1">
                <a:solidFill>
                  <a:srgbClr val="7030A0"/>
                </a:solidFill>
                <a:ea typeface="楷体_GB2312"/>
              </a:rPr>
              <a:t>、</a:t>
            </a:r>
            <a:r>
              <a:rPr lang="en-US" altLang="zh-CN" dirty="0" err="1">
                <a:solidFill>
                  <a:srgbClr val="7030A0"/>
                </a:solidFill>
                <a:ea typeface="楷体_GB2312"/>
              </a:rPr>
              <a:t>aVL</a:t>
            </a:r>
            <a:r>
              <a:rPr dirty="0" err="1">
                <a:solidFill>
                  <a:srgbClr val="7030A0"/>
                </a:solidFill>
                <a:ea typeface="楷体_GB2312"/>
              </a:rPr>
              <a:t>导联</a:t>
            </a:r>
            <a:endParaRPr lang="en-US" altLang="zh-CN" dirty="0">
              <a:solidFill>
                <a:srgbClr val="7030A0"/>
              </a:solidFill>
              <a:ea typeface="楷体_GB2312"/>
            </a:endParaRPr>
          </a:p>
          <a:p>
            <a:pPr lvl="2">
              <a:lnSpc>
                <a:spcPct val="90000"/>
              </a:lnSpc>
            </a:pPr>
            <a:r>
              <a:rPr dirty="0" smtClean="0">
                <a:ea typeface="楷体_GB2312"/>
              </a:rPr>
              <a:t>下壁心梗            </a:t>
            </a:r>
            <a:r>
              <a:rPr lang="en-US" altLang="zh-CN" dirty="0" smtClean="0">
                <a:solidFill>
                  <a:srgbClr val="7030A0"/>
                </a:solidFill>
                <a:ea typeface="楷体_GB2312"/>
              </a:rPr>
              <a:t>Ⅱ</a:t>
            </a:r>
            <a:r>
              <a:rPr dirty="0">
                <a:solidFill>
                  <a:srgbClr val="7030A0"/>
                </a:solidFill>
                <a:ea typeface="楷体_GB2312"/>
              </a:rPr>
              <a:t>、</a:t>
            </a:r>
            <a:r>
              <a:rPr lang="en-US" altLang="zh-CN" dirty="0">
                <a:solidFill>
                  <a:srgbClr val="7030A0"/>
                </a:solidFill>
                <a:ea typeface="楷体_GB2312"/>
              </a:rPr>
              <a:t>Ⅲ</a:t>
            </a:r>
            <a:r>
              <a:rPr dirty="0">
                <a:solidFill>
                  <a:srgbClr val="7030A0"/>
                </a:solidFill>
                <a:ea typeface="楷体_GB2312"/>
              </a:rPr>
              <a:t>、</a:t>
            </a:r>
            <a:r>
              <a:rPr lang="en-US" altLang="zh-CN" dirty="0">
                <a:solidFill>
                  <a:srgbClr val="7030A0"/>
                </a:solidFill>
                <a:ea typeface="楷体_GB2312"/>
              </a:rPr>
              <a:t>aVF</a:t>
            </a:r>
            <a:r>
              <a:rPr lang="zh-CN" altLang="en-US" dirty="0">
                <a:solidFill>
                  <a:srgbClr val="7030A0"/>
                </a:solidFill>
                <a:ea typeface="楷体_GB2312"/>
              </a:rPr>
              <a:t>导联</a:t>
            </a:r>
            <a:endParaRPr lang="en-US" altLang="zh-CN" dirty="0">
              <a:solidFill>
                <a:srgbClr val="7030A0"/>
              </a:solidFill>
              <a:ea typeface="楷体_GB2312"/>
            </a:endParaRPr>
          </a:p>
          <a:p>
            <a:pPr lvl="2">
              <a:lnSpc>
                <a:spcPct val="90000"/>
              </a:lnSpc>
            </a:pPr>
            <a:r>
              <a:rPr lang="zh-CN" altLang="en-US" dirty="0">
                <a:ea typeface="楷体_GB2312"/>
              </a:rPr>
              <a:t>正后壁心</a:t>
            </a:r>
            <a:r>
              <a:rPr lang="zh-CN" altLang="en-US" dirty="0" smtClean="0">
                <a:ea typeface="楷体_GB2312"/>
              </a:rPr>
              <a:t>梗          </a:t>
            </a:r>
            <a:r>
              <a:rPr lang="en-US" altLang="zh-CN" dirty="0" smtClean="0">
                <a:solidFill>
                  <a:srgbClr val="7030A0"/>
                </a:solidFill>
                <a:ea typeface="楷体_GB2312"/>
              </a:rPr>
              <a:t>V7</a:t>
            </a:r>
            <a:r>
              <a:rPr lang="zh-CN" altLang="en-US" dirty="0">
                <a:solidFill>
                  <a:srgbClr val="7030A0"/>
                </a:solidFill>
                <a:ea typeface="楷体_GB2312"/>
              </a:rPr>
              <a:t>、</a:t>
            </a:r>
            <a:r>
              <a:rPr lang="en-US" altLang="zh-CN" dirty="0">
                <a:solidFill>
                  <a:srgbClr val="7030A0"/>
                </a:solidFill>
                <a:ea typeface="楷体_GB2312"/>
              </a:rPr>
              <a:t>V8</a:t>
            </a:r>
            <a:r>
              <a:rPr lang="zh-CN" altLang="en-US" dirty="0">
                <a:solidFill>
                  <a:srgbClr val="7030A0"/>
                </a:solidFill>
                <a:ea typeface="楷体_GB2312"/>
              </a:rPr>
              <a:t>、</a:t>
            </a:r>
            <a:r>
              <a:rPr lang="en-US" altLang="zh-CN" dirty="0">
                <a:solidFill>
                  <a:srgbClr val="7030A0"/>
                </a:solidFill>
                <a:ea typeface="楷体_GB2312"/>
              </a:rPr>
              <a:t>V9</a:t>
            </a:r>
            <a:r>
              <a:rPr lang="zh-CN" altLang="en-US" dirty="0">
                <a:solidFill>
                  <a:srgbClr val="7030A0"/>
                </a:solidFill>
                <a:ea typeface="楷体_GB2312"/>
              </a:rPr>
              <a:t>导联</a:t>
            </a:r>
            <a:endParaRPr lang="en-US" altLang="zh-CN" dirty="0">
              <a:solidFill>
                <a:srgbClr val="7030A0"/>
              </a:solidFill>
              <a:ea typeface="楷体_GB2312"/>
            </a:endParaRPr>
          </a:p>
          <a:p>
            <a:pPr lvl="2">
              <a:lnSpc>
                <a:spcPct val="90000"/>
              </a:lnSpc>
            </a:pPr>
            <a:r>
              <a:rPr lang="zh-CN" altLang="en-US" dirty="0">
                <a:ea typeface="楷体_GB2312"/>
              </a:rPr>
              <a:t>广泛前壁心</a:t>
            </a:r>
            <a:r>
              <a:rPr lang="zh-CN" altLang="en-US" dirty="0" smtClean="0">
                <a:ea typeface="楷体_GB2312"/>
              </a:rPr>
              <a:t>梗        </a:t>
            </a:r>
            <a:r>
              <a:rPr lang="en-US" altLang="zh-CN" dirty="0" smtClean="0">
                <a:solidFill>
                  <a:srgbClr val="7030A0"/>
                </a:solidFill>
                <a:ea typeface="楷体_GB2312"/>
              </a:rPr>
              <a:t>V1</a:t>
            </a:r>
            <a:r>
              <a:rPr lang="zh-CN" altLang="en-US" dirty="0">
                <a:solidFill>
                  <a:srgbClr val="7030A0"/>
                </a:solidFill>
                <a:ea typeface="楷体_GB2312"/>
              </a:rPr>
              <a:t>～</a:t>
            </a:r>
            <a:r>
              <a:rPr lang="en-US" altLang="zh-CN" dirty="0">
                <a:solidFill>
                  <a:srgbClr val="7030A0"/>
                </a:solidFill>
                <a:ea typeface="楷体_GB2312"/>
              </a:rPr>
              <a:t>V5</a:t>
            </a:r>
            <a:r>
              <a:rPr lang="zh-CN" altLang="en-US" dirty="0" smtClean="0">
                <a:solidFill>
                  <a:srgbClr val="7030A0"/>
                </a:solidFill>
                <a:ea typeface="楷体_GB2312"/>
              </a:rPr>
              <a:t>导联</a:t>
            </a:r>
            <a:endParaRPr lang="zh-CN" altLang="en-US" dirty="0">
              <a:solidFill>
                <a:srgbClr val="7030A0"/>
              </a:solidFill>
              <a:latin typeface="宋体" charset="-122"/>
              <a:ea typeface="楷体_GB2312"/>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221703364"/>
      </p:ext>
    </p:extLst>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第五节  </a:t>
            </a:r>
            <a:r>
              <a:rPr lang="zh-CN" altLang="zh-CN" dirty="0" smtClean="0"/>
              <a:t>窦性心律</a:t>
            </a:r>
            <a:r>
              <a:rPr lang="zh-CN" altLang="zh-CN" dirty="0"/>
              <a:t>及窦性心律失常</a:t>
            </a:r>
            <a:endParaRPr lang="zh-CN" altLang="en-US" dirty="0"/>
          </a:p>
        </p:txBody>
      </p:sp>
      <p:sp>
        <p:nvSpPr>
          <p:cNvPr id="3" name="内容占位符 2"/>
          <p:cNvSpPr>
            <a:spLocks noGrp="1"/>
          </p:cNvSpPr>
          <p:nvPr>
            <p:ph idx="1"/>
          </p:nvPr>
        </p:nvSpPr>
        <p:spPr>
          <a:xfrm>
            <a:off x="380960" y="1214422"/>
            <a:ext cx="10881207" cy="4876800"/>
          </a:xfrm>
        </p:spPr>
        <p:txBody>
          <a:bodyPr/>
          <a:lstStyle/>
          <a:p>
            <a:pPr marL="0" indent="0">
              <a:buNone/>
            </a:pPr>
            <a:r>
              <a:rPr lang="zh-CN" altLang="en-US" dirty="0" smtClean="0"/>
              <a:t>一</a:t>
            </a:r>
            <a:r>
              <a:rPr lang="zh-CN" altLang="en-US" dirty="0"/>
              <a:t>、</a:t>
            </a:r>
            <a:r>
              <a:rPr lang="zh-CN" altLang="en-US" dirty="0" smtClean="0"/>
              <a:t>正常窦性心律</a:t>
            </a:r>
            <a:endParaRPr lang="en-US" altLang="zh-CN" dirty="0" smtClean="0"/>
          </a:p>
          <a:p>
            <a:pPr lvl="1"/>
            <a:r>
              <a:rPr lang="en-US" altLang="zh-CN" dirty="0" smtClean="0"/>
              <a:t>P</a:t>
            </a:r>
            <a:r>
              <a:rPr lang="zh-CN" altLang="zh-CN" dirty="0" smtClean="0"/>
              <a:t>波</a:t>
            </a:r>
            <a:endParaRPr lang="en-US" altLang="zh-CN" dirty="0" smtClean="0"/>
          </a:p>
          <a:p>
            <a:pPr lvl="2"/>
            <a:r>
              <a:rPr lang="zh-CN" altLang="zh-CN" dirty="0" smtClean="0"/>
              <a:t>形态</a:t>
            </a:r>
            <a:r>
              <a:rPr lang="zh-CN" altLang="en-US" dirty="0" smtClean="0"/>
              <a:t>：</a:t>
            </a:r>
            <a:r>
              <a:rPr lang="zh-CN" altLang="zh-CN" dirty="0" smtClean="0"/>
              <a:t>呈</a:t>
            </a:r>
            <a:r>
              <a:rPr lang="zh-CN" altLang="zh-CN" dirty="0"/>
              <a:t>锥形，顶端钝圆、光滑</a:t>
            </a:r>
            <a:r>
              <a:rPr lang="zh-CN" altLang="zh-CN" dirty="0" smtClean="0"/>
              <a:t>，</a:t>
            </a:r>
            <a:r>
              <a:rPr lang="zh-CN" altLang="en-US" dirty="0" smtClean="0"/>
              <a:t>可有</a:t>
            </a:r>
            <a:r>
              <a:rPr lang="zh-CN" altLang="zh-CN" dirty="0"/>
              <a:t>小切</a:t>
            </a:r>
            <a:r>
              <a:rPr lang="zh-CN" altLang="zh-CN" dirty="0" smtClean="0"/>
              <a:t>迹</a:t>
            </a:r>
            <a:r>
              <a:rPr lang="zh-CN" altLang="en-US" dirty="0" smtClean="0"/>
              <a:t>，</a:t>
            </a:r>
            <a:r>
              <a:rPr lang="zh-CN" altLang="zh-CN" dirty="0" smtClean="0"/>
              <a:t>在</a:t>
            </a:r>
            <a:r>
              <a:rPr lang="zh-CN" altLang="zh-CN" dirty="0"/>
              <a:t>Ⅰ、Ⅱ、</a:t>
            </a:r>
            <a:r>
              <a:rPr lang="en-US" altLang="zh-CN" dirty="0"/>
              <a:t>aVF</a:t>
            </a:r>
            <a:r>
              <a:rPr lang="zh-CN" altLang="zh-CN" dirty="0"/>
              <a:t>、</a:t>
            </a:r>
            <a:r>
              <a:rPr lang="en-US" altLang="zh-CN" dirty="0"/>
              <a:t>V</a:t>
            </a:r>
            <a:r>
              <a:rPr lang="en-US" altLang="zh-CN" baseline="-25000" dirty="0"/>
              <a:t>5</a:t>
            </a:r>
            <a:r>
              <a:rPr lang="zh-CN" altLang="zh-CN" dirty="0"/>
              <a:t>导联直立，在</a:t>
            </a:r>
            <a:r>
              <a:rPr lang="en-US" altLang="zh-CN" dirty="0"/>
              <a:t>aVR</a:t>
            </a:r>
            <a:r>
              <a:rPr lang="zh-CN" altLang="zh-CN" dirty="0"/>
              <a:t>导联</a:t>
            </a:r>
            <a:r>
              <a:rPr lang="zh-CN" altLang="zh-CN" dirty="0" smtClean="0"/>
              <a:t>倒置</a:t>
            </a:r>
            <a:endParaRPr lang="en-US" altLang="zh-CN" dirty="0" smtClean="0"/>
          </a:p>
          <a:p>
            <a:pPr lvl="2"/>
            <a:r>
              <a:rPr lang="zh-CN" altLang="zh-CN" dirty="0" smtClean="0"/>
              <a:t>时限</a:t>
            </a:r>
            <a:r>
              <a:rPr lang="zh-CN" altLang="en-US" dirty="0" smtClean="0"/>
              <a:t>：</a:t>
            </a:r>
            <a:r>
              <a:rPr lang="zh-CN" altLang="zh-CN" dirty="0" smtClean="0"/>
              <a:t>小于</a:t>
            </a:r>
            <a:r>
              <a:rPr lang="en-US" altLang="zh-CN" dirty="0" smtClean="0"/>
              <a:t>0.12s</a:t>
            </a:r>
          </a:p>
          <a:p>
            <a:pPr lvl="2"/>
            <a:r>
              <a:rPr lang="zh-CN" altLang="zh-CN" dirty="0" smtClean="0"/>
              <a:t>电压</a:t>
            </a:r>
            <a:r>
              <a:rPr lang="zh-CN" altLang="en-US" dirty="0" smtClean="0"/>
              <a:t>：</a:t>
            </a:r>
            <a:r>
              <a:rPr lang="zh-CN" altLang="zh-CN" dirty="0" smtClean="0"/>
              <a:t>小于</a:t>
            </a:r>
            <a:r>
              <a:rPr lang="en-US" altLang="zh-CN" dirty="0" smtClean="0"/>
              <a:t>0.25mV</a:t>
            </a:r>
            <a:endParaRPr lang="zh-CN" altLang="zh-CN" dirty="0"/>
          </a:p>
          <a:p>
            <a:pPr lvl="1"/>
            <a:r>
              <a:rPr lang="en-US" altLang="zh-CN" dirty="0" smtClean="0"/>
              <a:t>P-R</a:t>
            </a:r>
            <a:r>
              <a:rPr lang="zh-CN" altLang="zh-CN" dirty="0" smtClean="0"/>
              <a:t>间期</a:t>
            </a:r>
            <a:r>
              <a:rPr lang="zh-CN" altLang="en-US" dirty="0" smtClean="0"/>
              <a:t>：</a:t>
            </a:r>
            <a:r>
              <a:rPr lang="en-US" altLang="zh-CN" sz="2600" dirty="0" smtClean="0">
                <a:solidFill>
                  <a:srgbClr val="692AA2"/>
                </a:solidFill>
                <a:latin typeface="Arial" pitchFamily="34" charset="0"/>
              </a:rPr>
              <a:t>0.12</a:t>
            </a:r>
            <a:r>
              <a:rPr lang="zh-CN" altLang="en-US" sz="2600" dirty="0" smtClean="0">
                <a:solidFill>
                  <a:srgbClr val="692AA2"/>
                </a:solidFill>
                <a:latin typeface="Arial" pitchFamily="34" charset="0"/>
              </a:rPr>
              <a:t>～</a:t>
            </a:r>
            <a:r>
              <a:rPr lang="en-US" altLang="zh-CN" sz="2600" dirty="0">
                <a:solidFill>
                  <a:srgbClr val="692AA2"/>
                </a:solidFill>
                <a:latin typeface="Arial" pitchFamily="34" charset="0"/>
              </a:rPr>
              <a:t>0.20s</a:t>
            </a:r>
            <a:r>
              <a:rPr lang="zh-CN" altLang="zh-CN" sz="2600" dirty="0">
                <a:solidFill>
                  <a:srgbClr val="692AA2"/>
                </a:solidFill>
                <a:latin typeface="Arial" pitchFamily="34" charset="0"/>
              </a:rPr>
              <a:t>，间期固定</a:t>
            </a:r>
            <a:r>
              <a:rPr lang="en-US" altLang="zh-CN" sz="2600" dirty="0">
                <a:solidFill>
                  <a:srgbClr val="692AA2"/>
                </a:solidFill>
                <a:latin typeface="Arial" pitchFamily="34" charset="0"/>
              </a:rPr>
              <a:t>  </a:t>
            </a:r>
            <a:endParaRPr lang="zh-CN" altLang="zh-CN" sz="2600" dirty="0">
              <a:solidFill>
                <a:srgbClr val="692AA2"/>
              </a:solidFill>
              <a:latin typeface="Arial" pitchFamily="34" charset="0"/>
            </a:endParaRPr>
          </a:p>
          <a:p>
            <a:pPr lvl="1"/>
            <a:r>
              <a:rPr lang="en-US" altLang="zh-CN" dirty="0" smtClean="0"/>
              <a:t>P-P</a:t>
            </a:r>
            <a:r>
              <a:rPr lang="zh-CN" altLang="zh-CN" dirty="0" smtClean="0"/>
              <a:t>间距</a:t>
            </a:r>
            <a:r>
              <a:rPr lang="zh-CN" altLang="en-US" dirty="0" smtClean="0"/>
              <a:t>：</a:t>
            </a:r>
            <a:r>
              <a:rPr lang="zh-CN" altLang="zh-CN" sz="2600" dirty="0">
                <a:solidFill>
                  <a:srgbClr val="692AA2"/>
                </a:solidFill>
                <a:latin typeface="Arial" pitchFamily="34" charset="0"/>
              </a:rPr>
              <a:t>匀齐（差别小于</a:t>
            </a:r>
            <a:r>
              <a:rPr lang="en-US" altLang="zh-CN" sz="2600" dirty="0">
                <a:solidFill>
                  <a:srgbClr val="692AA2"/>
                </a:solidFill>
                <a:latin typeface="Arial" pitchFamily="34" charset="0"/>
              </a:rPr>
              <a:t>0.12s</a:t>
            </a:r>
            <a:r>
              <a:rPr lang="zh-CN" altLang="zh-CN" sz="2600" dirty="0">
                <a:solidFill>
                  <a:srgbClr val="692AA2"/>
                </a:solidFill>
                <a:latin typeface="Arial" pitchFamily="34" charset="0"/>
              </a:rPr>
              <a:t>）</a:t>
            </a:r>
          </a:p>
          <a:p>
            <a:pPr lvl="1"/>
            <a:r>
              <a:rPr lang="zh-CN" altLang="zh-CN" dirty="0" smtClean="0"/>
              <a:t>频率</a:t>
            </a:r>
            <a:r>
              <a:rPr lang="zh-CN" altLang="en-US" dirty="0" smtClean="0"/>
              <a:t>：</a:t>
            </a:r>
            <a:r>
              <a:rPr lang="en-US" altLang="zh-CN" sz="2600" dirty="0">
                <a:solidFill>
                  <a:srgbClr val="692AA2"/>
                </a:solidFill>
                <a:latin typeface="Arial" pitchFamily="34" charset="0"/>
              </a:rPr>
              <a:t>60</a:t>
            </a:r>
            <a:r>
              <a:rPr lang="zh-CN" altLang="zh-CN" sz="2600" dirty="0">
                <a:solidFill>
                  <a:srgbClr val="692AA2"/>
                </a:solidFill>
                <a:latin typeface="Arial" pitchFamily="34" charset="0"/>
              </a:rPr>
              <a:t>～</a:t>
            </a:r>
            <a:r>
              <a:rPr lang="en-US" altLang="zh-CN" sz="2600" dirty="0">
                <a:solidFill>
                  <a:srgbClr val="692AA2"/>
                </a:solidFill>
                <a:latin typeface="Arial" pitchFamily="34" charset="0"/>
              </a:rPr>
              <a:t>100</a:t>
            </a:r>
            <a:r>
              <a:rPr lang="zh-CN" altLang="zh-CN" sz="2600" dirty="0">
                <a:solidFill>
                  <a:srgbClr val="692AA2"/>
                </a:solidFill>
                <a:latin typeface="Arial" pitchFamily="34" charset="0"/>
              </a:rPr>
              <a:t>次</a:t>
            </a:r>
            <a:r>
              <a:rPr lang="en-US" altLang="zh-CN" sz="2600" dirty="0">
                <a:solidFill>
                  <a:srgbClr val="692AA2"/>
                </a:solidFill>
                <a:latin typeface="Arial" pitchFamily="34" charset="0"/>
              </a:rPr>
              <a:t>/min</a:t>
            </a:r>
            <a:endParaRPr lang="en-US" altLang="zh-CN" dirty="0" smtClean="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2" descr="1_2"/>
          <p:cNvPicPr>
            <a:picLocks noChangeAspect="1" noChangeArrowheads="1"/>
          </p:cNvPicPr>
          <p:nvPr/>
        </p:nvPicPr>
        <p:blipFill>
          <a:blip r:embed="rId2"/>
          <a:srcRect l="6310" t="84074" r="41630" b="899"/>
          <a:stretch>
            <a:fillRect/>
          </a:stretch>
        </p:blipFill>
        <p:spPr bwMode="auto">
          <a:xfrm>
            <a:off x="7054146" y="5289168"/>
            <a:ext cx="4071966" cy="802054"/>
          </a:xfrm>
          <a:prstGeom prst="rect">
            <a:avLst/>
          </a:prstGeom>
          <a:noFill/>
          <a:ln w="9525">
            <a:noFill/>
            <a:miter lim="800000"/>
            <a:headEnd/>
            <a:tailEnd/>
          </a:ln>
        </p:spPr>
      </p:pic>
    </p:spTree>
    <p:extLst>
      <p:ext uri="{BB962C8B-B14F-4D97-AF65-F5344CB8AC3E}">
        <p14:creationId xmlns:p14="http://schemas.microsoft.com/office/powerpoint/2010/main" val="833198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a:t>
            </a:r>
            <a:r>
              <a:rPr lang="zh-CN" altLang="zh-CN" dirty="0"/>
              <a:t>窦性心律及窦性心律失常</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二、窦性心律失常</a:t>
            </a:r>
            <a:endParaRPr lang="en-US" altLang="zh-CN" dirty="0" smtClean="0"/>
          </a:p>
          <a:p>
            <a:pPr lvl="1">
              <a:buNone/>
            </a:pPr>
            <a:r>
              <a:rPr lang="en-US" altLang="zh-CN" dirty="0" smtClean="0"/>
              <a:t>1.</a:t>
            </a:r>
            <a:r>
              <a:rPr lang="zh-CN" altLang="zh-CN" dirty="0" smtClean="0"/>
              <a:t>窦性心动过速</a:t>
            </a:r>
            <a:endParaRPr lang="en-US" altLang="zh-CN" dirty="0" smtClean="0"/>
          </a:p>
          <a:p>
            <a:pPr lvl="2"/>
            <a:r>
              <a:rPr lang="zh-CN" altLang="zh-CN" dirty="0" smtClean="0"/>
              <a:t>频率大于</a:t>
            </a:r>
            <a:r>
              <a:rPr lang="en-US" altLang="zh-CN" dirty="0"/>
              <a:t>100</a:t>
            </a:r>
            <a:r>
              <a:rPr lang="zh-CN" altLang="zh-CN" dirty="0"/>
              <a:t>次</a:t>
            </a:r>
            <a:r>
              <a:rPr lang="en-US" altLang="zh-CN" dirty="0"/>
              <a:t>/min</a:t>
            </a:r>
            <a:r>
              <a:rPr lang="zh-CN" altLang="zh-CN" dirty="0"/>
              <a:t>，一般小于</a:t>
            </a:r>
            <a:r>
              <a:rPr lang="en-US" altLang="zh-CN" dirty="0"/>
              <a:t>160</a:t>
            </a:r>
            <a:r>
              <a:rPr lang="zh-CN" altLang="zh-CN" dirty="0"/>
              <a:t>次</a:t>
            </a:r>
            <a:r>
              <a:rPr lang="en-US" altLang="zh-CN" dirty="0"/>
              <a:t>/</a:t>
            </a:r>
            <a:r>
              <a:rPr lang="en-US" altLang="zh-CN" dirty="0" smtClean="0"/>
              <a:t>min</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9" name="Picture 2" descr="P5141743"/>
          <p:cNvPicPr>
            <a:picLocks noChangeAspect="1" noChangeArrowheads="1"/>
          </p:cNvPicPr>
          <p:nvPr/>
        </p:nvPicPr>
        <p:blipFill>
          <a:blip r:embed="rId2"/>
          <a:srcRect l="3422" t="80000" r="26236" b="3750"/>
          <a:stretch>
            <a:fillRect/>
          </a:stretch>
        </p:blipFill>
        <p:spPr bwMode="auto">
          <a:xfrm>
            <a:off x="2952728" y="3571876"/>
            <a:ext cx="5286412" cy="928694"/>
          </a:xfrm>
          <a:prstGeom prst="rect">
            <a:avLst/>
          </a:prstGeom>
          <a:noFill/>
          <a:ln w="9525">
            <a:noFill/>
            <a:miter lim="800000"/>
            <a:headEnd/>
            <a:tailEnd/>
          </a:ln>
        </p:spPr>
      </p:pic>
    </p:spTree>
    <p:extLst>
      <p:ext uri="{BB962C8B-B14F-4D97-AF65-F5344CB8AC3E}">
        <p14:creationId xmlns:p14="http://schemas.microsoft.com/office/powerpoint/2010/main" val="1909844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a:t>
            </a:r>
            <a:r>
              <a:rPr lang="zh-CN" altLang="zh-CN" dirty="0"/>
              <a:t>窦性心律及窦性心律失常</a:t>
            </a:r>
            <a:endParaRPr lang="zh-CN" altLang="en-US" dirty="0"/>
          </a:p>
        </p:txBody>
      </p:sp>
      <p:sp>
        <p:nvSpPr>
          <p:cNvPr id="3" name="内容占位符 2"/>
          <p:cNvSpPr>
            <a:spLocks noGrp="1"/>
          </p:cNvSpPr>
          <p:nvPr>
            <p:ph idx="1"/>
          </p:nvPr>
        </p:nvSpPr>
        <p:spPr/>
        <p:txBody>
          <a:bodyPr/>
          <a:lstStyle/>
          <a:p>
            <a:pPr lvl="1">
              <a:buNone/>
            </a:pPr>
            <a:r>
              <a:rPr lang="en-US" altLang="zh-CN" dirty="0" smtClean="0"/>
              <a:t>2.</a:t>
            </a:r>
            <a:r>
              <a:rPr lang="zh-CN" altLang="zh-CN" dirty="0" smtClean="0"/>
              <a:t>窦性心动过缓</a:t>
            </a:r>
            <a:endParaRPr lang="en-US" altLang="zh-CN" dirty="0" smtClean="0"/>
          </a:p>
          <a:p>
            <a:pPr lvl="2"/>
            <a:r>
              <a:rPr lang="zh-CN" altLang="zh-CN" dirty="0" smtClean="0"/>
              <a:t>频率小于</a:t>
            </a:r>
            <a:r>
              <a:rPr lang="en-US" altLang="zh-CN" dirty="0" smtClean="0"/>
              <a:t>60</a:t>
            </a:r>
            <a:r>
              <a:rPr lang="zh-CN" altLang="zh-CN" dirty="0" smtClean="0"/>
              <a:t>次</a:t>
            </a:r>
            <a:r>
              <a:rPr lang="en-US" altLang="zh-CN" dirty="0" smtClean="0"/>
              <a:t>/min</a:t>
            </a:r>
          </a:p>
          <a:p>
            <a:pPr lvl="2"/>
            <a:endParaRPr lang="en-US" altLang="zh-CN" dirty="0"/>
          </a:p>
          <a:p>
            <a:pPr lvl="2"/>
            <a:endParaRPr lang="en-US" altLang="zh-CN" dirty="0" smtClean="0"/>
          </a:p>
          <a:p>
            <a:pPr lvl="1">
              <a:buNone/>
            </a:pPr>
            <a:r>
              <a:rPr lang="en-US" altLang="zh-CN" dirty="0" smtClean="0"/>
              <a:t>3.</a:t>
            </a:r>
            <a:r>
              <a:rPr lang="zh-CN" altLang="zh-CN" dirty="0" smtClean="0"/>
              <a:t>窦性心律不齐</a:t>
            </a:r>
            <a:endParaRPr lang="en-US" altLang="zh-CN" dirty="0" smtClean="0"/>
          </a:p>
          <a:p>
            <a:pPr lvl="2"/>
            <a:r>
              <a:rPr lang="zh-CN" altLang="zh-CN" dirty="0" smtClean="0"/>
              <a:t>同一导联</a:t>
            </a:r>
            <a:r>
              <a:rPr lang="zh-CN" altLang="en-US" dirty="0" smtClean="0"/>
              <a:t>的</a:t>
            </a:r>
            <a:r>
              <a:rPr lang="en-US" altLang="zh-CN" dirty="0" smtClean="0"/>
              <a:t>P-P</a:t>
            </a:r>
            <a:r>
              <a:rPr lang="zh-CN" altLang="zh-CN" dirty="0" smtClean="0"/>
              <a:t>间距之差大于</a:t>
            </a:r>
            <a:r>
              <a:rPr lang="en-US" altLang="zh-CN" dirty="0" smtClean="0"/>
              <a:t>0.12s</a:t>
            </a:r>
            <a:r>
              <a:rPr lang="zh-CN" altLang="zh-CN" dirty="0" smtClean="0"/>
              <a:t>。</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2" descr="C:\DOCUME~1\ADMINI~1\LOCALS~1\Temp\360zip$Temp\360$3\ecg11a.gif"/>
          <p:cNvPicPr>
            <a:picLocks noChangeAspect="1" noChangeArrowheads="1"/>
          </p:cNvPicPr>
          <p:nvPr/>
        </p:nvPicPr>
        <p:blipFill>
          <a:blip r:embed="rId2"/>
          <a:srcRect/>
          <a:stretch>
            <a:fillRect/>
          </a:stretch>
        </p:blipFill>
        <p:spPr bwMode="auto">
          <a:xfrm>
            <a:off x="3095605" y="4143381"/>
            <a:ext cx="4759443" cy="789371"/>
          </a:xfrm>
          <a:prstGeom prst="rect">
            <a:avLst/>
          </a:prstGeom>
          <a:noFill/>
        </p:spPr>
      </p:pic>
      <p:pic>
        <p:nvPicPr>
          <p:cNvPr id="6" name="Picture 2" descr="P5141744"/>
          <p:cNvPicPr>
            <a:picLocks noChangeAspect="1" noChangeArrowheads="1"/>
          </p:cNvPicPr>
          <p:nvPr/>
        </p:nvPicPr>
        <p:blipFill>
          <a:blip r:embed="rId3"/>
          <a:srcRect l="3947" t="82500" b="3750"/>
          <a:stretch>
            <a:fillRect/>
          </a:stretch>
        </p:blipFill>
        <p:spPr bwMode="auto">
          <a:xfrm>
            <a:off x="2381225" y="2285992"/>
            <a:ext cx="7300937" cy="785818"/>
          </a:xfrm>
          <a:prstGeom prst="rect">
            <a:avLst/>
          </a:prstGeom>
          <a:noFill/>
          <a:ln w="9525">
            <a:noFill/>
            <a:miter lim="800000"/>
            <a:headEnd/>
            <a:tailEnd/>
          </a:ln>
        </p:spPr>
      </p:pic>
    </p:spTree>
    <p:extLst>
      <p:ext uri="{BB962C8B-B14F-4D97-AF65-F5344CB8AC3E}">
        <p14:creationId xmlns:p14="http://schemas.microsoft.com/office/powerpoint/2010/main" val="4180542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a:t>
            </a:r>
            <a:r>
              <a:rPr lang="zh-CN" altLang="zh-CN" dirty="0"/>
              <a:t>窦性心律及窦性心律失常</a:t>
            </a:r>
            <a:endParaRPr lang="zh-CN" altLang="en-US" dirty="0"/>
          </a:p>
        </p:txBody>
      </p:sp>
      <p:sp>
        <p:nvSpPr>
          <p:cNvPr id="3" name="内容占位符 2"/>
          <p:cNvSpPr>
            <a:spLocks noGrp="1"/>
          </p:cNvSpPr>
          <p:nvPr>
            <p:ph idx="1"/>
          </p:nvPr>
        </p:nvSpPr>
        <p:spPr/>
        <p:txBody>
          <a:bodyPr/>
          <a:lstStyle/>
          <a:p>
            <a:pPr lvl="1">
              <a:buNone/>
            </a:pPr>
            <a:r>
              <a:rPr lang="en-US" altLang="zh-CN" dirty="0" smtClean="0"/>
              <a:t>4.</a:t>
            </a:r>
            <a:r>
              <a:rPr lang="zh-CN" altLang="zh-CN" dirty="0" smtClean="0"/>
              <a:t>窦性</a:t>
            </a:r>
            <a:r>
              <a:rPr lang="zh-CN" altLang="zh-CN" dirty="0"/>
              <a:t>早</a:t>
            </a:r>
            <a:r>
              <a:rPr lang="zh-CN" altLang="zh-CN" dirty="0" smtClean="0"/>
              <a:t>搏</a:t>
            </a:r>
            <a:endParaRPr lang="en-US" altLang="zh-CN" dirty="0" smtClean="0"/>
          </a:p>
          <a:p>
            <a:pPr lvl="2"/>
            <a:r>
              <a:rPr lang="zh-CN" altLang="zh-CN" dirty="0" smtClean="0"/>
              <a:t>可见</a:t>
            </a:r>
            <a:r>
              <a:rPr lang="zh-CN" altLang="zh-CN" dirty="0"/>
              <a:t>提前出现的</a:t>
            </a:r>
            <a:r>
              <a:rPr lang="en-US" altLang="zh-CN" dirty="0"/>
              <a:t>P</a:t>
            </a:r>
            <a:r>
              <a:rPr lang="zh-CN" altLang="zh-CN" dirty="0"/>
              <a:t>波，其形态与正常窦性</a:t>
            </a:r>
            <a:r>
              <a:rPr lang="en-US" altLang="zh-CN" dirty="0"/>
              <a:t>P</a:t>
            </a:r>
            <a:r>
              <a:rPr lang="zh-CN" altLang="zh-CN" dirty="0"/>
              <a:t>波相同，其后无代偿</a:t>
            </a:r>
            <a:r>
              <a:rPr lang="zh-CN" altLang="zh-CN" dirty="0" smtClean="0"/>
              <a:t>间歇</a:t>
            </a:r>
            <a:endParaRPr lang="en-US" altLang="zh-CN" dirty="0" smtClean="0"/>
          </a:p>
          <a:p>
            <a:pPr lvl="1">
              <a:buNone/>
            </a:pPr>
            <a:r>
              <a:rPr lang="en-US" altLang="zh-CN" dirty="0" smtClean="0"/>
              <a:t>5.</a:t>
            </a:r>
            <a:r>
              <a:rPr lang="zh-CN" altLang="zh-CN" dirty="0" smtClean="0"/>
              <a:t>窦性静止</a:t>
            </a:r>
            <a:r>
              <a:rPr lang="zh-CN" altLang="en-US" dirty="0"/>
              <a:t>（</a:t>
            </a:r>
            <a:r>
              <a:rPr lang="zh-CN" altLang="zh-CN" dirty="0" smtClean="0"/>
              <a:t>窦性停搏</a:t>
            </a:r>
            <a:r>
              <a:rPr lang="zh-CN" altLang="en-US" dirty="0"/>
              <a:t>）</a:t>
            </a:r>
            <a:endParaRPr lang="zh-CN" altLang="zh-CN" dirty="0"/>
          </a:p>
          <a:p>
            <a:pPr lvl="2"/>
            <a:r>
              <a:rPr lang="zh-CN" altLang="zh-CN" dirty="0" smtClean="0"/>
              <a:t>在</a:t>
            </a:r>
            <a:r>
              <a:rPr lang="zh-CN" altLang="zh-CN" dirty="0"/>
              <a:t>某一较长而不规则的时间内窦性</a:t>
            </a:r>
            <a:r>
              <a:rPr lang="en-US" altLang="zh-CN" dirty="0"/>
              <a:t>P</a:t>
            </a:r>
            <a:r>
              <a:rPr lang="zh-CN" altLang="zh-CN" dirty="0"/>
              <a:t>波缺如，较长的</a:t>
            </a:r>
            <a:r>
              <a:rPr lang="en-US" altLang="zh-CN" dirty="0" smtClean="0"/>
              <a:t>P-P</a:t>
            </a:r>
            <a:r>
              <a:rPr lang="zh-CN" altLang="zh-CN" dirty="0"/>
              <a:t>间距与基本的窦性</a:t>
            </a:r>
            <a:r>
              <a:rPr lang="en-US" altLang="zh-CN" dirty="0" smtClean="0"/>
              <a:t>P-P</a:t>
            </a:r>
            <a:r>
              <a:rPr lang="zh-CN" altLang="zh-CN" dirty="0"/>
              <a:t>间距不成倍数</a:t>
            </a:r>
            <a:r>
              <a:rPr lang="zh-CN" altLang="zh-CN" dirty="0" smtClean="0"/>
              <a:t>关系</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16388" name="Picture 4" descr="C:\Documents and Settings\Administrator\桌面\图片1.png"/>
          <p:cNvPicPr>
            <a:picLocks noChangeAspect="1" noChangeArrowheads="1"/>
          </p:cNvPicPr>
          <p:nvPr/>
        </p:nvPicPr>
        <p:blipFill>
          <a:blip r:embed="rId2"/>
          <a:srcRect t="67627" r="2809" b="4195"/>
          <a:stretch>
            <a:fillRect/>
          </a:stretch>
        </p:blipFill>
        <p:spPr bwMode="auto">
          <a:xfrm>
            <a:off x="2442303" y="4452282"/>
            <a:ext cx="7358114" cy="714380"/>
          </a:xfrm>
          <a:prstGeom prst="rect">
            <a:avLst/>
          </a:prstGeom>
          <a:noFill/>
        </p:spPr>
      </p:pic>
    </p:spTree>
    <p:extLst>
      <p:ext uri="{BB962C8B-B14F-4D97-AF65-F5344CB8AC3E}">
        <p14:creationId xmlns:p14="http://schemas.microsoft.com/office/powerpoint/2010/main" val="1490053826"/>
      </p:ext>
    </p:extLst>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第六节  </a:t>
            </a:r>
            <a:r>
              <a:rPr lang="zh-CN" altLang="zh-CN" dirty="0" smtClean="0"/>
              <a:t>主动性</a:t>
            </a:r>
            <a:r>
              <a:rPr lang="zh-CN" altLang="zh-CN" dirty="0"/>
              <a:t>心律失常</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（一）</a:t>
            </a:r>
            <a:r>
              <a:rPr lang="zh-CN" altLang="zh-CN" dirty="0" smtClean="0"/>
              <a:t>期前收缩</a:t>
            </a:r>
            <a:endParaRPr lang="en-US" altLang="zh-CN" dirty="0" smtClean="0"/>
          </a:p>
          <a:p>
            <a:pPr lvl="1"/>
            <a:r>
              <a:rPr lang="zh-CN" altLang="zh-CN" dirty="0"/>
              <a:t>室性</a:t>
            </a:r>
            <a:r>
              <a:rPr lang="zh-CN" altLang="zh-CN" dirty="0" smtClean="0"/>
              <a:t>期前收缩</a:t>
            </a:r>
            <a:r>
              <a:rPr dirty="0" smtClean="0"/>
              <a:t>（室早）</a:t>
            </a:r>
            <a:endParaRPr lang="en-US" altLang="zh-CN" dirty="0" smtClean="0"/>
          </a:p>
          <a:p>
            <a:pPr lvl="2"/>
            <a:r>
              <a:rPr lang="zh-CN" altLang="zh-CN" dirty="0"/>
              <a:t>提前出现的宽大畸形的</a:t>
            </a:r>
            <a:r>
              <a:rPr lang="en-US" altLang="zh-CN" dirty="0"/>
              <a:t>QRS</a:t>
            </a:r>
            <a:r>
              <a:rPr lang="zh-CN" altLang="zh-CN" dirty="0"/>
              <a:t>波群，时限≥</a:t>
            </a:r>
            <a:r>
              <a:rPr lang="en-US" altLang="zh-CN" dirty="0"/>
              <a:t>0.12s,</a:t>
            </a:r>
            <a:r>
              <a:rPr lang="zh-CN" altLang="zh-CN" dirty="0"/>
              <a:t>其前无</a:t>
            </a:r>
            <a:r>
              <a:rPr lang="en-US" altLang="zh-CN" dirty="0"/>
              <a:t>P</a:t>
            </a:r>
            <a:r>
              <a:rPr lang="zh-CN" altLang="zh-CN" dirty="0" smtClean="0"/>
              <a:t>波</a:t>
            </a:r>
            <a:endParaRPr lang="zh-CN" altLang="zh-CN" sz="2000" dirty="0"/>
          </a:p>
          <a:p>
            <a:pPr lvl="2"/>
            <a:r>
              <a:rPr lang="en-US" altLang="zh-CN" dirty="0" smtClean="0"/>
              <a:t>QRS</a:t>
            </a:r>
            <a:r>
              <a:rPr lang="zh-CN" altLang="zh-CN" dirty="0"/>
              <a:t>波群后有代偿</a:t>
            </a:r>
            <a:r>
              <a:rPr lang="zh-CN" altLang="zh-CN" dirty="0" smtClean="0"/>
              <a:t>间歇</a:t>
            </a:r>
            <a:r>
              <a:rPr lang="zh-CN" altLang="en-US" dirty="0" smtClean="0"/>
              <a:t>（完全性或不完全性）</a:t>
            </a:r>
            <a:endParaRPr lang="en-US" altLang="zh-CN" dirty="0" smtClean="0"/>
          </a:p>
          <a:p>
            <a:pPr lvl="2"/>
            <a:r>
              <a:rPr lang="zh-CN" altLang="zh-CN" dirty="0"/>
              <a:t>继发</a:t>
            </a:r>
            <a:r>
              <a:rPr lang="en-US" altLang="zh-CN" dirty="0"/>
              <a:t>S-T</a:t>
            </a:r>
            <a:r>
              <a:rPr lang="zh-CN" altLang="zh-CN" dirty="0"/>
              <a:t>、</a:t>
            </a:r>
            <a:r>
              <a:rPr lang="en-US" altLang="zh-CN" dirty="0"/>
              <a:t>T</a:t>
            </a:r>
            <a:r>
              <a:rPr lang="zh-CN" altLang="zh-CN" dirty="0" smtClean="0"/>
              <a:t>改变</a:t>
            </a:r>
            <a:endParaRPr lang="en-US" altLang="zh-CN" dirty="0" smtClean="0"/>
          </a:p>
          <a:p>
            <a:pPr lvl="3"/>
            <a:r>
              <a:rPr lang="zh-CN" altLang="zh-CN" dirty="0" smtClean="0"/>
              <a:t>以</a:t>
            </a:r>
            <a:r>
              <a:rPr lang="en-US" altLang="zh-CN" dirty="0"/>
              <a:t>R</a:t>
            </a:r>
            <a:r>
              <a:rPr lang="zh-CN" altLang="zh-CN" dirty="0"/>
              <a:t>波为主导联，</a:t>
            </a:r>
            <a:r>
              <a:rPr lang="en-US" altLang="zh-CN" dirty="0"/>
              <a:t>S-T</a:t>
            </a:r>
            <a:r>
              <a:rPr lang="zh-CN" altLang="zh-CN" dirty="0"/>
              <a:t>段下降，</a:t>
            </a:r>
            <a:r>
              <a:rPr lang="en-US" altLang="zh-CN" dirty="0"/>
              <a:t>T</a:t>
            </a:r>
            <a:r>
              <a:rPr lang="zh-CN" altLang="zh-CN" dirty="0"/>
              <a:t>波</a:t>
            </a:r>
            <a:r>
              <a:rPr lang="zh-CN" altLang="zh-CN" dirty="0" smtClean="0"/>
              <a:t>倒置</a:t>
            </a:r>
            <a:endParaRPr lang="en-US" altLang="zh-CN" dirty="0" smtClean="0"/>
          </a:p>
          <a:p>
            <a:pPr lvl="3"/>
            <a:r>
              <a:rPr lang="zh-CN" altLang="zh-CN" dirty="0" smtClean="0"/>
              <a:t>以</a:t>
            </a:r>
            <a:r>
              <a:rPr lang="en-US" altLang="zh-CN" dirty="0"/>
              <a:t>S</a:t>
            </a:r>
            <a:r>
              <a:rPr lang="zh-CN" altLang="zh-CN" dirty="0"/>
              <a:t>波为主导联，</a:t>
            </a:r>
            <a:r>
              <a:rPr lang="en-US" altLang="zh-CN" dirty="0"/>
              <a:t>S-T</a:t>
            </a:r>
            <a:r>
              <a:rPr lang="zh-CN" altLang="zh-CN" dirty="0"/>
              <a:t>段抬高，</a:t>
            </a:r>
            <a:r>
              <a:rPr lang="en-US" altLang="zh-CN" dirty="0"/>
              <a:t>T</a:t>
            </a:r>
            <a:r>
              <a:rPr lang="zh-CN" altLang="zh-CN" dirty="0"/>
              <a:t>波</a:t>
            </a:r>
            <a:r>
              <a:rPr lang="zh-CN" altLang="zh-CN" dirty="0" smtClean="0"/>
              <a:t>直立</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15361" name="Picture 1" descr="C:\DOCUME~1\ADMINI~1\LOCALS~1\Temp\360zip$Temp\360$6\7-1.gif"/>
          <p:cNvPicPr>
            <a:picLocks noChangeAspect="1" noChangeArrowheads="1"/>
          </p:cNvPicPr>
          <p:nvPr/>
        </p:nvPicPr>
        <p:blipFill>
          <a:blip r:embed="rId2"/>
          <a:srcRect/>
          <a:stretch>
            <a:fillRect/>
          </a:stretch>
        </p:blipFill>
        <p:spPr bwMode="auto">
          <a:xfrm>
            <a:off x="4810116" y="5143512"/>
            <a:ext cx="2428892" cy="1151134"/>
          </a:xfrm>
          <a:prstGeom prst="rect">
            <a:avLst/>
          </a:prstGeom>
          <a:noFill/>
        </p:spPr>
      </p:pic>
    </p:spTree>
    <p:extLst>
      <p:ext uri="{BB962C8B-B14F-4D97-AF65-F5344CB8AC3E}">
        <p14:creationId xmlns:p14="http://schemas.microsoft.com/office/powerpoint/2010/main" val="2145368526"/>
      </p:ext>
    </p:extLst>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a:t>
            </a:r>
            <a:r>
              <a:rPr lang="zh-CN" altLang="zh-CN" dirty="0"/>
              <a:t>主动性心律失常</a:t>
            </a:r>
            <a:endParaRPr lang="zh-CN" altLang="en-US" dirty="0"/>
          </a:p>
        </p:txBody>
      </p:sp>
      <p:sp>
        <p:nvSpPr>
          <p:cNvPr id="3" name="内容占位符 2"/>
          <p:cNvSpPr>
            <a:spLocks noGrp="1"/>
          </p:cNvSpPr>
          <p:nvPr>
            <p:ph idx="1"/>
          </p:nvPr>
        </p:nvSpPr>
        <p:spPr/>
        <p:txBody>
          <a:bodyPr/>
          <a:lstStyle/>
          <a:p>
            <a:pPr lvl="1"/>
            <a:r>
              <a:rPr lang="zh-CN" altLang="zh-CN" dirty="0"/>
              <a:t>房性</a:t>
            </a:r>
            <a:r>
              <a:rPr lang="zh-CN" altLang="zh-CN" dirty="0" smtClean="0"/>
              <a:t>期前收缩</a:t>
            </a:r>
            <a:r>
              <a:rPr dirty="0" smtClean="0"/>
              <a:t>（房早）</a:t>
            </a:r>
            <a:endParaRPr lang="en-US" altLang="zh-CN" dirty="0" smtClean="0"/>
          </a:p>
          <a:p>
            <a:pPr lvl="2"/>
            <a:r>
              <a:rPr lang="zh-CN" altLang="zh-CN" dirty="0" smtClean="0"/>
              <a:t>提前</a:t>
            </a:r>
            <a:r>
              <a:rPr lang="zh-CN" altLang="zh-CN" dirty="0"/>
              <a:t>出现的</a:t>
            </a:r>
            <a:r>
              <a:rPr lang="en-US" altLang="zh-CN" dirty="0"/>
              <a:t>QRS</a:t>
            </a:r>
            <a:r>
              <a:rPr lang="zh-CN" altLang="zh-CN" dirty="0"/>
              <a:t>波群，其前有异位</a:t>
            </a:r>
            <a:r>
              <a:rPr lang="en-US" altLang="zh-CN" dirty="0"/>
              <a:t>P</a:t>
            </a:r>
            <a:r>
              <a:rPr lang="zh-CN" altLang="zh-CN" dirty="0" smtClean="0"/>
              <a:t>波</a:t>
            </a:r>
            <a:endParaRPr lang="en-US" altLang="zh-CN" dirty="0" smtClean="0"/>
          </a:p>
          <a:p>
            <a:pPr lvl="2"/>
            <a:r>
              <a:rPr lang="en-US" altLang="zh-CN" dirty="0" smtClean="0"/>
              <a:t>QRS</a:t>
            </a:r>
            <a:r>
              <a:rPr lang="zh-CN" altLang="zh-CN" dirty="0"/>
              <a:t>波群时限＜</a:t>
            </a:r>
            <a:r>
              <a:rPr lang="en-US" altLang="zh-CN" dirty="0"/>
              <a:t>0.12s</a:t>
            </a:r>
            <a:r>
              <a:rPr lang="zh-CN" altLang="zh-CN" dirty="0"/>
              <a:t>时，其形态可以与窦性下</a:t>
            </a:r>
            <a:r>
              <a:rPr lang="zh-CN" altLang="zh-CN" dirty="0" smtClean="0"/>
              <a:t>传</a:t>
            </a:r>
            <a:r>
              <a:rPr lang="zh-CN" altLang="en-US" dirty="0" smtClean="0"/>
              <a:t>的</a:t>
            </a:r>
            <a:r>
              <a:rPr lang="en-US" altLang="zh-CN" dirty="0" smtClean="0"/>
              <a:t>QRS</a:t>
            </a:r>
            <a:r>
              <a:rPr lang="zh-CN" altLang="zh-CN" dirty="0"/>
              <a:t>波群形态</a:t>
            </a:r>
            <a:r>
              <a:rPr lang="zh-CN" altLang="zh-CN" dirty="0" smtClean="0"/>
              <a:t>相似</a:t>
            </a:r>
            <a:endParaRPr lang="en-US" altLang="zh-CN" dirty="0" smtClean="0"/>
          </a:p>
          <a:p>
            <a:pPr lvl="2"/>
            <a:r>
              <a:rPr lang="en-US" altLang="zh-CN" dirty="0" smtClean="0"/>
              <a:t>QRS</a:t>
            </a:r>
            <a:r>
              <a:rPr lang="zh-CN" altLang="zh-CN" dirty="0"/>
              <a:t>波群时限＞</a:t>
            </a:r>
            <a:r>
              <a:rPr lang="en-US" altLang="zh-CN" dirty="0"/>
              <a:t>0.12s</a:t>
            </a:r>
            <a:r>
              <a:rPr lang="zh-CN" altLang="zh-CN" dirty="0"/>
              <a:t>时，呈现伴有窦性</a:t>
            </a:r>
            <a:r>
              <a:rPr lang="en-US" altLang="zh-CN" dirty="0"/>
              <a:t>P</a:t>
            </a:r>
            <a:r>
              <a:rPr lang="zh-CN" altLang="zh-CN" dirty="0"/>
              <a:t>波宽大畸形的</a:t>
            </a:r>
            <a:r>
              <a:rPr lang="en-US" altLang="zh-CN" dirty="0"/>
              <a:t>QRS</a:t>
            </a:r>
            <a:r>
              <a:rPr lang="zh-CN" altLang="zh-CN" dirty="0" smtClean="0"/>
              <a:t>波群</a:t>
            </a:r>
            <a:r>
              <a:rPr lang="zh-CN" altLang="en-US" dirty="0" smtClean="0"/>
              <a:t>（</a:t>
            </a:r>
            <a:r>
              <a:rPr lang="zh-CN" altLang="zh-CN" dirty="0" smtClean="0"/>
              <a:t>伴</a:t>
            </a:r>
            <a:r>
              <a:rPr lang="zh-CN" altLang="zh-CN" dirty="0"/>
              <a:t>室内差异性</a:t>
            </a:r>
            <a:r>
              <a:rPr lang="zh-CN" altLang="zh-CN" dirty="0" smtClean="0"/>
              <a:t>传导</a:t>
            </a:r>
            <a:r>
              <a:rPr lang="zh-CN" altLang="en-US" dirty="0" smtClean="0"/>
              <a:t>）</a:t>
            </a:r>
            <a:endParaRPr lang="zh-CN" altLang="zh-CN" sz="2000" dirty="0"/>
          </a:p>
          <a:p>
            <a:pPr lvl="2"/>
            <a:r>
              <a:rPr lang="en-US" altLang="zh-CN" dirty="0" smtClean="0"/>
              <a:t>QRS</a:t>
            </a:r>
            <a:r>
              <a:rPr lang="zh-CN" altLang="zh-CN" dirty="0"/>
              <a:t>波群后代偿间歇</a:t>
            </a:r>
            <a:r>
              <a:rPr lang="zh-CN" altLang="zh-CN" dirty="0" smtClean="0"/>
              <a:t>不完全</a:t>
            </a:r>
            <a:endParaRPr lang="zh-CN" altLang="zh-CN" sz="2000" dirty="0"/>
          </a:p>
          <a:p>
            <a:pPr lvl="1"/>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6" name="Picture 4" descr="1"/>
          <p:cNvPicPr>
            <a:picLocks noChangeAspect="1" noChangeArrowheads="1"/>
          </p:cNvPicPr>
          <p:nvPr/>
        </p:nvPicPr>
        <p:blipFill>
          <a:blip r:embed="rId2"/>
          <a:srcRect l="2756" t="81003" r="2633" b="2796"/>
          <a:stretch>
            <a:fillRect/>
          </a:stretch>
        </p:blipFill>
        <p:spPr bwMode="auto">
          <a:xfrm>
            <a:off x="2666976" y="4929198"/>
            <a:ext cx="7358114" cy="928694"/>
          </a:xfrm>
          <a:prstGeom prst="rect">
            <a:avLst/>
          </a:prstGeom>
          <a:noFill/>
          <a:ln w="9525">
            <a:noFill/>
            <a:miter lim="800000"/>
            <a:headEnd/>
            <a:tailEnd/>
          </a:ln>
        </p:spPr>
      </p:pic>
      <p:sp>
        <p:nvSpPr>
          <p:cNvPr id="7" name="TextBox 6"/>
          <p:cNvSpPr txBox="1"/>
          <p:nvPr/>
        </p:nvSpPr>
        <p:spPr>
          <a:xfrm>
            <a:off x="4024299" y="4500570"/>
            <a:ext cx="646331" cy="369332"/>
          </a:xfrm>
          <a:prstGeom prst="rect">
            <a:avLst/>
          </a:prstGeom>
          <a:noFill/>
        </p:spPr>
        <p:txBody>
          <a:bodyPr wrap="none" rtlCol="0">
            <a:spAutoFit/>
          </a:bodyPr>
          <a:lstStyle/>
          <a:p>
            <a:r>
              <a:rPr lang="zh-CN" altLang="en-US" dirty="0">
                <a:solidFill>
                  <a:srgbClr val="1D1496"/>
                </a:solidFill>
                <a:latin typeface="黑体" pitchFamily="2" charset="-122"/>
                <a:ea typeface="黑体" pitchFamily="2" charset="-122"/>
              </a:rPr>
              <a:t>房早</a:t>
            </a:r>
          </a:p>
        </p:txBody>
      </p:sp>
      <p:cxnSp>
        <p:nvCxnSpPr>
          <p:cNvPr id="9" name="直接箭头连接符 8"/>
          <p:cNvCxnSpPr>
            <a:stCxn id="7" idx="2"/>
          </p:cNvCxnSpPr>
          <p:nvPr/>
        </p:nvCxnSpPr>
        <p:spPr>
          <a:xfrm rot="5400000">
            <a:off x="4049076" y="4845124"/>
            <a:ext cx="273610" cy="323166"/>
          </a:xfrm>
          <a:prstGeom prst="straightConnector1">
            <a:avLst/>
          </a:prstGeom>
          <a:ln w="19050">
            <a:solidFill>
              <a:srgbClr val="1D1496"/>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239141" y="4572008"/>
            <a:ext cx="646331" cy="369332"/>
          </a:xfrm>
          <a:prstGeom prst="rect">
            <a:avLst/>
          </a:prstGeom>
          <a:noFill/>
        </p:spPr>
        <p:txBody>
          <a:bodyPr wrap="none" rtlCol="0">
            <a:spAutoFit/>
          </a:bodyPr>
          <a:lstStyle/>
          <a:p>
            <a:r>
              <a:rPr lang="zh-CN" altLang="en-US" dirty="0">
                <a:solidFill>
                  <a:srgbClr val="1D1496"/>
                </a:solidFill>
                <a:latin typeface="黑体" pitchFamily="2" charset="-122"/>
                <a:ea typeface="黑体" pitchFamily="2" charset="-122"/>
              </a:rPr>
              <a:t>房早</a:t>
            </a:r>
          </a:p>
        </p:txBody>
      </p:sp>
      <p:cxnSp>
        <p:nvCxnSpPr>
          <p:cNvPr id="11" name="直接箭头连接符 10"/>
          <p:cNvCxnSpPr>
            <a:stCxn id="10" idx="2"/>
          </p:cNvCxnSpPr>
          <p:nvPr/>
        </p:nvCxnSpPr>
        <p:spPr>
          <a:xfrm rot="5400000">
            <a:off x="8263918" y="4916562"/>
            <a:ext cx="273610" cy="323166"/>
          </a:xfrm>
          <a:prstGeom prst="straightConnector1">
            <a:avLst/>
          </a:prstGeom>
          <a:ln w="19050">
            <a:solidFill>
              <a:srgbClr val="1D1496"/>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4146803"/>
      </p:ext>
    </p:extLst>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a:t>
            </a:r>
            <a:r>
              <a:rPr lang="zh-CN" altLang="zh-CN" dirty="0"/>
              <a:t>主动性心律失常</a:t>
            </a:r>
            <a:endParaRPr lang="zh-CN" altLang="en-US" dirty="0"/>
          </a:p>
        </p:txBody>
      </p:sp>
      <p:sp>
        <p:nvSpPr>
          <p:cNvPr id="3" name="内容占位符 2"/>
          <p:cNvSpPr>
            <a:spLocks noGrp="1"/>
          </p:cNvSpPr>
          <p:nvPr>
            <p:ph idx="1"/>
          </p:nvPr>
        </p:nvSpPr>
        <p:spPr/>
        <p:txBody>
          <a:bodyPr/>
          <a:lstStyle/>
          <a:p>
            <a:pPr lvl="1"/>
            <a:r>
              <a:rPr lang="zh-CN" altLang="zh-CN" dirty="0"/>
              <a:t>交界性</a:t>
            </a:r>
            <a:r>
              <a:rPr lang="zh-CN" altLang="zh-CN" dirty="0" smtClean="0"/>
              <a:t>期前收缩</a:t>
            </a:r>
            <a:endParaRPr lang="en-US" altLang="zh-CN" dirty="0" smtClean="0"/>
          </a:p>
          <a:p>
            <a:pPr lvl="2"/>
            <a:r>
              <a:rPr lang="en-US" altLang="zh-CN" dirty="0" smtClean="0"/>
              <a:t>QRS</a:t>
            </a:r>
            <a:r>
              <a:rPr lang="zh-CN" altLang="zh-CN" dirty="0"/>
              <a:t>波群提前出现，其形态与窦性下</a:t>
            </a:r>
            <a:r>
              <a:rPr lang="zh-CN" altLang="zh-CN" dirty="0" smtClean="0"/>
              <a:t>传</a:t>
            </a:r>
            <a:r>
              <a:rPr lang="zh-CN" altLang="en-US" dirty="0" smtClean="0"/>
              <a:t>的</a:t>
            </a:r>
            <a:r>
              <a:rPr lang="en-US" altLang="zh-CN" dirty="0" smtClean="0"/>
              <a:t>QRS</a:t>
            </a:r>
            <a:r>
              <a:rPr lang="zh-CN" altLang="zh-CN" dirty="0"/>
              <a:t>波群相同或略有</a:t>
            </a:r>
            <a:r>
              <a:rPr lang="zh-CN" altLang="zh-CN" dirty="0" smtClean="0"/>
              <a:t>差异</a:t>
            </a:r>
            <a:endParaRPr lang="zh-CN" altLang="zh-CN" sz="2000" dirty="0"/>
          </a:p>
          <a:p>
            <a:pPr lvl="2"/>
            <a:r>
              <a:rPr lang="zh-CN" altLang="zh-CN" dirty="0" smtClean="0"/>
              <a:t>提前</a:t>
            </a:r>
            <a:r>
              <a:rPr lang="zh-CN" altLang="zh-CN" dirty="0"/>
              <a:t>出现的</a:t>
            </a:r>
            <a:r>
              <a:rPr lang="en-US" altLang="zh-CN" dirty="0"/>
              <a:t>QRS</a:t>
            </a:r>
            <a:r>
              <a:rPr lang="zh-CN" altLang="zh-CN" dirty="0"/>
              <a:t>波群之前有逆行</a:t>
            </a:r>
            <a:r>
              <a:rPr lang="en-US" altLang="zh-CN" dirty="0" smtClean="0"/>
              <a:t>P’</a:t>
            </a:r>
            <a:r>
              <a:rPr lang="zh-CN" altLang="zh-CN" dirty="0" smtClean="0"/>
              <a:t>波</a:t>
            </a:r>
            <a:r>
              <a:rPr lang="zh-CN" altLang="zh-CN" dirty="0"/>
              <a:t>，</a:t>
            </a:r>
            <a:r>
              <a:rPr lang="en-US" altLang="zh-CN" dirty="0" smtClean="0"/>
              <a:t>P’-R</a:t>
            </a:r>
            <a:r>
              <a:rPr lang="zh-CN" altLang="zh-CN" dirty="0"/>
              <a:t>间期＜</a:t>
            </a:r>
            <a:r>
              <a:rPr lang="en-US" altLang="zh-CN" dirty="0" smtClean="0"/>
              <a:t>0.12s</a:t>
            </a:r>
            <a:r>
              <a:rPr dirty="0" smtClean="0"/>
              <a:t>，若</a:t>
            </a:r>
            <a:r>
              <a:rPr lang="en-US" altLang="zh-CN" dirty="0"/>
              <a:t>P’</a:t>
            </a:r>
            <a:r>
              <a:rPr altLang="zh-CN" dirty="0" smtClean="0"/>
              <a:t>波</a:t>
            </a:r>
            <a:r>
              <a:rPr dirty="0" smtClean="0"/>
              <a:t>出现在</a:t>
            </a:r>
            <a:r>
              <a:rPr lang="en-US" dirty="0" smtClean="0"/>
              <a:t>QRS</a:t>
            </a:r>
            <a:r>
              <a:rPr dirty="0" smtClean="0"/>
              <a:t>之后，则</a:t>
            </a:r>
            <a:r>
              <a:rPr lang="en-US" altLang="zh-CN" dirty="0" smtClean="0"/>
              <a:t>R-P’</a:t>
            </a:r>
            <a:r>
              <a:rPr dirty="0" smtClean="0"/>
              <a:t>间期</a:t>
            </a:r>
            <a:r>
              <a:rPr altLang="zh-CN" dirty="0"/>
              <a:t>＜</a:t>
            </a:r>
            <a:r>
              <a:rPr lang="en-US" altLang="zh-CN" dirty="0" smtClean="0"/>
              <a:t>0.20s</a:t>
            </a:r>
          </a:p>
          <a:p>
            <a:pPr lvl="2"/>
            <a:r>
              <a:rPr lang="en-US" altLang="zh-CN" dirty="0" smtClean="0"/>
              <a:t>P</a:t>
            </a:r>
            <a:r>
              <a:rPr lang="zh-CN" altLang="zh-CN" dirty="0"/>
              <a:t>波在</a:t>
            </a:r>
            <a:r>
              <a:rPr lang="en-US" altLang="zh-CN" dirty="0"/>
              <a:t>II</a:t>
            </a:r>
            <a:r>
              <a:rPr lang="zh-CN" altLang="zh-CN" dirty="0"/>
              <a:t>、</a:t>
            </a:r>
            <a:r>
              <a:rPr lang="en-US" altLang="zh-CN" dirty="0"/>
              <a:t>III</a:t>
            </a:r>
            <a:r>
              <a:rPr lang="zh-CN" altLang="zh-CN" dirty="0"/>
              <a:t>、</a:t>
            </a:r>
            <a:r>
              <a:rPr lang="en-US" altLang="zh-CN" dirty="0"/>
              <a:t>aVF</a:t>
            </a:r>
            <a:r>
              <a:rPr lang="zh-CN" altLang="zh-CN" dirty="0"/>
              <a:t>导联均倒置，在</a:t>
            </a:r>
            <a:r>
              <a:rPr lang="en-US" altLang="zh-CN" dirty="0"/>
              <a:t>aVR</a:t>
            </a:r>
            <a:r>
              <a:rPr lang="zh-CN" altLang="zh-CN" dirty="0"/>
              <a:t>导联</a:t>
            </a:r>
            <a:r>
              <a:rPr lang="zh-CN" altLang="zh-CN" dirty="0" smtClean="0"/>
              <a:t>直立</a:t>
            </a:r>
            <a:endParaRPr lang="zh-CN" altLang="zh-CN" sz="2000" dirty="0"/>
          </a:p>
          <a:p>
            <a:pPr lvl="2"/>
            <a:r>
              <a:rPr dirty="0" smtClean="0"/>
              <a:t>多为</a:t>
            </a:r>
            <a:r>
              <a:rPr lang="zh-CN" altLang="zh-CN" dirty="0" smtClean="0"/>
              <a:t>完全性</a:t>
            </a:r>
            <a:r>
              <a:rPr lang="zh-CN" altLang="zh-CN" dirty="0"/>
              <a:t>代偿</a:t>
            </a:r>
            <a:r>
              <a:rPr lang="zh-CN" altLang="zh-CN" dirty="0" smtClean="0"/>
              <a:t>间歇</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13313" name="Picture 1" descr="C:\DOCUME~1\ADMINI~1\LOCALS~1\Temp\360zip$Temp\360$8\ecg-25a.gif"/>
          <p:cNvPicPr>
            <a:picLocks noChangeAspect="1" noChangeArrowheads="1"/>
          </p:cNvPicPr>
          <p:nvPr/>
        </p:nvPicPr>
        <p:blipFill>
          <a:blip r:embed="rId2"/>
          <a:srcRect/>
          <a:stretch>
            <a:fillRect/>
          </a:stretch>
        </p:blipFill>
        <p:spPr bwMode="auto">
          <a:xfrm>
            <a:off x="4024299" y="5000636"/>
            <a:ext cx="4286281" cy="899074"/>
          </a:xfrm>
          <a:prstGeom prst="rect">
            <a:avLst/>
          </a:prstGeom>
          <a:noFill/>
        </p:spPr>
      </p:pic>
    </p:spTree>
    <p:extLst>
      <p:ext uri="{BB962C8B-B14F-4D97-AF65-F5344CB8AC3E}">
        <p14:creationId xmlns:p14="http://schemas.microsoft.com/office/powerpoint/2010/main" val="3210090458"/>
      </p:ext>
    </p:extLst>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a:t>
            </a:r>
            <a:r>
              <a:rPr lang="zh-CN" altLang="zh-CN" dirty="0"/>
              <a:t>主动性心律失常</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二、</a:t>
            </a:r>
            <a:r>
              <a:rPr lang="zh-CN" altLang="zh-CN" dirty="0" smtClean="0"/>
              <a:t>阵发性心动过速</a:t>
            </a:r>
            <a:endParaRPr lang="en-US" altLang="zh-CN" dirty="0" smtClean="0"/>
          </a:p>
          <a:p>
            <a:pPr marL="457200" lvl="1" indent="0">
              <a:buNone/>
            </a:pPr>
            <a:r>
              <a:rPr lang="zh-CN" altLang="en-US" dirty="0" smtClean="0"/>
              <a:t>（一）</a:t>
            </a:r>
            <a:r>
              <a:rPr lang="zh-CN" altLang="zh-CN" dirty="0" smtClean="0"/>
              <a:t>阵发性室上性心动过速</a:t>
            </a:r>
            <a:endParaRPr lang="en-US" altLang="zh-CN" dirty="0" smtClean="0"/>
          </a:p>
          <a:p>
            <a:pPr lvl="2"/>
            <a:r>
              <a:rPr lang="zh-CN" altLang="zh-CN" dirty="0" smtClean="0"/>
              <a:t>连续</a:t>
            </a:r>
            <a:r>
              <a:rPr lang="zh-CN" altLang="zh-CN" dirty="0"/>
              <a:t>出现的、快而匀齐的</a:t>
            </a:r>
            <a:r>
              <a:rPr lang="en-US" altLang="zh-CN" dirty="0"/>
              <a:t>QRS</a:t>
            </a:r>
            <a:r>
              <a:rPr lang="zh-CN" altLang="zh-CN" dirty="0"/>
              <a:t>波群，频率为</a:t>
            </a:r>
            <a:r>
              <a:rPr lang="en-US" altLang="zh-CN" dirty="0"/>
              <a:t>160</a:t>
            </a:r>
            <a:r>
              <a:rPr lang="zh-CN" altLang="zh-CN" dirty="0"/>
              <a:t>～</a:t>
            </a:r>
            <a:r>
              <a:rPr lang="en-US" altLang="zh-CN" dirty="0"/>
              <a:t>240</a:t>
            </a:r>
            <a:r>
              <a:rPr lang="zh-CN" altLang="zh-CN" dirty="0"/>
              <a:t>次</a:t>
            </a:r>
            <a:r>
              <a:rPr lang="en-US" altLang="zh-CN" dirty="0"/>
              <a:t>/</a:t>
            </a:r>
            <a:r>
              <a:rPr lang="en-US" altLang="zh-CN" dirty="0" smtClean="0"/>
              <a:t>min</a:t>
            </a:r>
            <a:endParaRPr lang="zh-CN" altLang="zh-CN" sz="2000" dirty="0"/>
          </a:p>
          <a:p>
            <a:pPr lvl="2"/>
            <a:r>
              <a:rPr lang="en-US" altLang="zh-CN" dirty="0" smtClean="0"/>
              <a:t>QRS</a:t>
            </a:r>
            <a:r>
              <a:rPr lang="zh-CN" altLang="zh-CN" dirty="0"/>
              <a:t>时限一般小于</a:t>
            </a:r>
            <a:r>
              <a:rPr lang="en-US" altLang="zh-CN" dirty="0" smtClean="0"/>
              <a:t>0.12s</a:t>
            </a:r>
            <a:endParaRPr lang="zh-CN" altLang="zh-CN" sz="2000" dirty="0"/>
          </a:p>
          <a:p>
            <a:pPr lvl="2"/>
            <a:r>
              <a:rPr lang="zh-CN" altLang="zh-CN" dirty="0" smtClean="0"/>
              <a:t>具有</a:t>
            </a:r>
            <a:r>
              <a:rPr lang="zh-CN" altLang="zh-CN" dirty="0"/>
              <a:t>突发、突止的</a:t>
            </a:r>
            <a:r>
              <a:rPr lang="zh-CN" altLang="zh-CN" dirty="0" smtClean="0"/>
              <a:t>特点</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2" descr="P5141753"/>
          <p:cNvPicPr>
            <a:picLocks noChangeAspect="1" noChangeArrowheads="1"/>
          </p:cNvPicPr>
          <p:nvPr/>
        </p:nvPicPr>
        <p:blipFill>
          <a:blip r:embed="rId2"/>
          <a:srcRect l="1992" t="81250" r="35259" b="3750"/>
          <a:stretch>
            <a:fillRect/>
          </a:stretch>
        </p:blipFill>
        <p:spPr bwMode="auto">
          <a:xfrm>
            <a:off x="3524232" y="4429132"/>
            <a:ext cx="4500594" cy="857256"/>
          </a:xfrm>
          <a:prstGeom prst="rect">
            <a:avLst/>
          </a:prstGeom>
          <a:noFill/>
          <a:ln w="9525">
            <a:noFill/>
            <a:miter lim="800000"/>
            <a:headEnd/>
            <a:tailEnd/>
          </a:ln>
        </p:spPr>
      </p:pic>
    </p:spTree>
    <p:extLst>
      <p:ext uri="{BB962C8B-B14F-4D97-AF65-F5344CB8AC3E}">
        <p14:creationId xmlns:p14="http://schemas.microsoft.com/office/powerpoint/2010/main" val="2450272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algn="ctr">
              <a:buNone/>
            </a:pPr>
            <a:r>
              <a:rPr lang="zh-CN" altLang="en-US" sz="2400" b="1" dirty="0">
                <a:solidFill>
                  <a:srgbClr val="1D1496"/>
                </a:solidFill>
                <a:ea typeface="黑体" pitchFamily="2" charset="-122"/>
              </a:rPr>
              <a:t>血液一般检查主要指标的参考区间（续）</a:t>
            </a:r>
            <a:endParaRPr lang="zh-CN" altLang="en-US" sz="2400" dirty="0">
              <a:solidFill>
                <a:srgbClr val="1D1496"/>
              </a:solidFill>
            </a:endParaRPr>
          </a:p>
          <a:p>
            <a:pPr algn="ctr"/>
            <a:endParaRPr lang="zh-CN" altLang="en-US" sz="24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graphicFrame>
        <p:nvGraphicFramePr>
          <p:cNvPr id="5" name="Group 3"/>
          <p:cNvGraphicFramePr>
            <a:graphicFrameLocks/>
          </p:cNvGraphicFramePr>
          <p:nvPr/>
        </p:nvGraphicFramePr>
        <p:xfrm>
          <a:off x="1809720" y="1857364"/>
          <a:ext cx="8610600" cy="4392614"/>
        </p:xfrm>
        <a:graphic>
          <a:graphicData uri="http://schemas.openxmlformats.org/drawingml/2006/table">
            <a:tbl>
              <a:tblPr/>
              <a:tblGrid>
                <a:gridCol w="2152650"/>
                <a:gridCol w="2151063"/>
                <a:gridCol w="2152650"/>
                <a:gridCol w="2154237"/>
              </a:tblGrid>
              <a:tr h="419100">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smtClean="0">
                          <a:ln>
                            <a:noFill/>
                          </a:ln>
                          <a:solidFill>
                            <a:srgbClr val="FFFFFF"/>
                          </a:solidFill>
                          <a:effectLst/>
                          <a:latin typeface="Calibri" pitchFamily="34" charset="0"/>
                          <a:ea typeface="宋体" pitchFamily="2" charset="-122"/>
                        </a:rPr>
                        <a:t>项目</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smtClean="0">
                          <a:ln>
                            <a:noFill/>
                          </a:ln>
                          <a:solidFill>
                            <a:srgbClr val="FFFFFF"/>
                          </a:solidFill>
                          <a:effectLst/>
                          <a:latin typeface="Calibri" pitchFamily="34" charset="0"/>
                          <a:ea typeface="宋体" pitchFamily="2" charset="-122"/>
                        </a:rPr>
                        <a:t>单位</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smtClean="0">
                          <a:ln>
                            <a:noFill/>
                          </a:ln>
                          <a:solidFill>
                            <a:srgbClr val="FFFFFF"/>
                          </a:solidFill>
                          <a:effectLst/>
                          <a:latin typeface="Calibri" pitchFamily="34" charset="0"/>
                          <a:ea typeface="宋体" pitchFamily="2" charset="-122"/>
                        </a:rPr>
                        <a:t>性别</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smtClean="0">
                          <a:ln>
                            <a:noFill/>
                          </a:ln>
                          <a:solidFill>
                            <a:srgbClr val="FFFFFF"/>
                          </a:solidFill>
                          <a:effectLst/>
                          <a:latin typeface="Calibri" pitchFamily="34" charset="0"/>
                          <a:ea typeface="宋体" pitchFamily="2" charset="-122"/>
                        </a:rPr>
                        <a:t>参考区间</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r>
              <a:tr h="593725">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嗜酸性粒细胞百分数</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男</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女</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0.4</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8.0</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474663">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嗜碱性粒细胞百分数</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男</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女</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0</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1</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439738">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单核细胞百分数</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男</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女</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3</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10</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358775">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中性粒细胞绝对值</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10</a:t>
                      </a:r>
                      <a:r>
                        <a:rPr kumimoji="0" lang="en-US" altLang="zh-CN" sz="1600" b="1" i="0" u="none" strike="noStrike" cap="none" normalizeH="0" baseline="30000" smtClean="0">
                          <a:ln>
                            <a:noFill/>
                          </a:ln>
                          <a:solidFill>
                            <a:srgbClr val="000000"/>
                          </a:solidFill>
                          <a:effectLst/>
                          <a:latin typeface="Calibri" pitchFamily="34" charset="0"/>
                          <a:ea typeface="宋体" pitchFamily="2" charset="-122"/>
                        </a:rPr>
                        <a:t>9</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/L</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男</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女</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1.8</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6.3</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358775">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400" b="1" i="0" u="none" strike="noStrike" cap="none" normalizeH="0" baseline="0" smtClean="0">
                          <a:ln>
                            <a:noFill/>
                          </a:ln>
                          <a:solidFill>
                            <a:srgbClr val="000000"/>
                          </a:solidFill>
                          <a:effectLst/>
                          <a:latin typeface="Calibri" pitchFamily="34" charset="0"/>
                          <a:ea typeface="宋体" pitchFamily="2" charset="-122"/>
                        </a:rPr>
                        <a:t>淋巴细胞绝对值</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10</a:t>
                      </a:r>
                      <a:r>
                        <a:rPr kumimoji="0" lang="en-US" altLang="zh-CN" sz="1600" b="1" i="0" u="none" strike="noStrike" cap="none" normalizeH="0" baseline="30000" smtClean="0">
                          <a:ln>
                            <a:noFill/>
                          </a:ln>
                          <a:solidFill>
                            <a:srgbClr val="000000"/>
                          </a:solidFill>
                          <a:effectLst/>
                          <a:latin typeface="Calibri" pitchFamily="34" charset="0"/>
                          <a:ea typeface="宋体" pitchFamily="2" charset="-122"/>
                        </a:rPr>
                        <a:t>9</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/L</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男</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女</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1.1</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3.2</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419100">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400" b="1" i="0" u="none" strike="noStrike" cap="none" normalizeH="0" baseline="0" smtClean="0">
                          <a:ln>
                            <a:noFill/>
                          </a:ln>
                          <a:solidFill>
                            <a:srgbClr val="000000"/>
                          </a:solidFill>
                          <a:effectLst/>
                          <a:latin typeface="Calibri" pitchFamily="34" charset="0"/>
                          <a:ea typeface="宋体" pitchFamily="2" charset="-122"/>
                        </a:rPr>
                        <a:t>嗜酸性粒细胞绝对值</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10</a:t>
                      </a:r>
                      <a:r>
                        <a:rPr kumimoji="0" lang="en-US" altLang="zh-CN" sz="1600" b="1" i="0" u="none" strike="noStrike" cap="none" normalizeH="0" baseline="30000" smtClean="0">
                          <a:ln>
                            <a:noFill/>
                          </a:ln>
                          <a:solidFill>
                            <a:srgbClr val="000000"/>
                          </a:solidFill>
                          <a:effectLst/>
                          <a:latin typeface="Calibri" pitchFamily="34" charset="0"/>
                          <a:ea typeface="宋体" pitchFamily="2" charset="-122"/>
                        </a:rPr>
                        <a:t>9</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/L</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男</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女</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0.02</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0.52</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419100">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嗜碱性粒细胞绝对值</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10</a:t>
                      </a:r>
                      <a:r>
                        <a:rPr kumimoji="0" lang="en-US" altLang="zh-CN" sz="1600" b="1" i="0" u="none" strike="noStrike" cap="none" normalizeH="0" baseline="30000" smtClean="0">
                          <a:ln>
                            <a:noFill/>
                          </a:ln>
                          <a:solidFill>
                            <a:srgbClr val="000000"/>
                          </a:solidFill>
                          <a:effectLst/>
                          <a:latin typeface="Calibri" pitchFamily="34" charset="0"/>
                          <a:ea typeface="宋体" pitchFamily="2" charset="-122"/>
                        </a:rPr>
                        <a:t>9</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/L</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男</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女</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0</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0.06</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419100">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单核细胞绝对值</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10</a:t>
                      </a:r>
                      <a:r>
                        <a:rPr kumimoji="0" lang="en-US" altLang="zh-CN" sz="1600" b="1" i="0" u="none" strike="noStrike" cap="none" normalizeH="0" baseline="30000" smtClean="0">
                          <a:ln>
                            <a:noFill/>
                          </a:ln>
                          <a:solidFill>
                            <a:srgbClr val="000000"/>
                          </a:solidFill>
                          <a:effectLst/>
                          <a:latin typeface="Calibri" pitchFamily="34" charset="0"/>
                          <a:ea typeface="宋体" pitchFamily="2" charset="-122"/>
                        </a:rPr>
                        <a:t>9</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/L</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男</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女</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0.1</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0.6</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490538">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血小板计数</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10</a:t>
                      </a:r>
                      <a:r>
                        <a:rPr kumimoji="0" lang="en-US" altLang="zh-CN" sz="1600" b="1" i="0" u="none" strike="noStrike" cap="none" normalizeH="0" baseline="30000" smtClean="0">
                          <a:ln>
                            <a:noFill/>
                          </a:ln>
                          <a:solidFill>
                            <a:srgbClr val="000000"/>
                          </a:solidFill>
                          <a:effectLst/>
                          <a:latin typeface="Calibri" pitchFamily="34" charset="0"/>
                          <a:ea typeface="宋体" pitchFamily="2" charset="-122"/>
                        </a:rPr>
                        <a:t>9</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/L</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男</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女</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dirty="0" smtClean="0">
                          <a:ln>
                            <a:noFill/>
                          </a:ln>
                          <a:solidFill>
                            <a:srgbClr val="000000"/>
                          </a:solidFill>
                          <a:effectLst/>
                          <a:latin typeface="Calibri" pitchFamily="34" charset="0"/>
                          <a:ea typeface="宋体" pitchFamily="2" charset="-122"/>
                        </a:rPr>
                        <a:t>125</a:t>
                      </a:r>
                      <a:r>
                        <a:rPr kumimoji="0" lang="zh-CN" altLang="en-US" sz="1600" b="1" i="0" u="none" strike="noStrike" cap="none" normalizeH="0" baseline="0" dirty="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dirty="0" smtClean="0">
                          <a:ln>
                            <a:noFill/>
                          </a:ln>
                          <a:solidFill>
                            <a:srgbClr val="000000"/>
                          </a:solidFill>
                          <a:effectLst/>
                          <a:latin typeface="Calibri" pitchFamily="34" charset="0"/>
                          <a:ea typeface="宋体" pitchFamily="2" charset="-122"/>
                        </a:rPr>
                        <a:t>350</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bl>
          </a:graphicData>
        </a:graphic>
      </p:graphicFrame>
    </p:spTree>
    <p:extLst>
      <p:ext uri="{BB962C8B-B14F-4D97-AF65-F5344CB8AC3E}">
        <p14:creationId xmlns:p14="http://schemas.microsoft.com/office/powerpoint/2010/main" val="1015923439"/>
      </p:ext>
    </p:extLst>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a:t>
            </a:r>
            <a:r>
              <a:rPr lang="zh-CN" altLang="zh-CN" dirty="0"/>
              <a:t>主动性心律失常</a:t>
            </a:r>
            <a:endParaRPr lang="zh-CN" altLang="en-US" dirty="0"/>
          </a:p>
        </p:txBody>
      </p:sp>
      <p:sp>
        <p:nvSpPr>
          <p:cNvPr id="3" name="内容占位符 2"/>
          <p:cNvSpPr>
            <a:spLocks noGrp="1"/>
          </p:cNvSpPr>
          <p:nvPr>
            <p:ph idx="1"/>
          </p:nvPr>
        </p:nvSpPr>
        <p:spPr>
          <a:xfrm>
            <a:off x="380960" y="1214422"/>
            <a:ext cx="10777035" cy="4876800"/>
          </a:xfrm>
        </p:spPr>
        <p:txBody>
          <a:bodyPr/>
          <a:lstStyle/>
          <a:p>
            <a:pPr marL="457200" lvl="1" indent="0">
              <a:buNone/>
            </a:pPr>
            <a:r>
              <a:rPr lang="zh-CN" altLang="en-US" dirty="0" smtClean="0"/>
              <a:t>（二）</a:t>
            </a:r>
            <a:r>
              <a:rPr lang="zh-CN" altLang="zh-CN" dirty="0" smtClean="0"/>
              <a:t>阵发性室性心动过速</a:t>
            </a:r>
            <a:endParaRPr lang="en-US" altLang="zh-CN" dirty="0" smtClean="0"/>
          </a:p>
          <a:p>
            <a:pPr lvl="2"/>
            <a:r>
              <a:rPr lang="zh-CN" altLang="zh-CN" dirty="0" smtClean="0"/>
              <a:t>连续</a:t>
            </a:r>
            <a:r>
              <a:rPr lang="zh-CN" altLang="zh-CN" dirty="0"/>
              <a:t>出现的三个</a:t>
            </a:r>
            <a:r>
              <a:rPr lang="zh-CN" altLang="zh-CN" dirty="0" smtClean="0"/>
              <a:t>或以上</a:t>
            </a:r>
            <a:r>
              <a:rPr lang="zh-CN" altLang="zh-CN" dirty="0"/>
              <a:t>宽大畸型的</a:t>
            </a:r>
            <a:r>
              <a:rPr lang="en-US" altLang="zh-CN" dirty="0"/>
              <a:t>QRS</a:t>
            </a:r>
            <a:r>
              <a:rPr lang="zh-CN" altLang="zh-CN" dirty="0"/>
              <a:t>波群，</a:t>
            </a:r>
            <a:r>
              <a:rPr lang="en-US" altLang="zh-CN" dirty="0"/>
              <a:t>R-R</a:t>
            </a:r>
            <a:r>
              <a:rPr lang="zh-CN" altLang="zh-CN" dirty="0"/>
              <a:t>间距略有不齐，频率为</a:t>
            </a:r>
            <a:r>
              <a:rPr lang="en-US" altLang="zh-CN" dirty="0"/>
              <a:t>150</a:t>
            </a:r>
            <a:r>
              <a:rPr lang="zh-CN" altLang="zh-CN" dirty="0" smtClean="0"/>
              <a:t>～</a:t>
            </a:r>
            <a:r>
              <a:rPr lang="en-US" altLang="zh-CN" dirty="0" smtClean="0"/>
              <a:t>220</a:t>
            </a:r>
            <a:r>
              <a:rPr lang="zh-CN" altLang="zh-CN" dirty="0"/>
              <a:t>次</a:t>
            </a:r>
            <a:r>
              <a:rPr lang="en-US" altLang="zh-CN" dirty="0" smtClean="0"/>
              <a:t>/</a:t>
            </a:r>
            <a:r>
              <a:rPr lang="zh-CN" altLang="en-US" dirty="0" smtClean="0"/>
              <a:t>分</a:t>
            </a:r>
            <a:endParaRPr lang="zh-CN" altLang="zh-CN" dirty="0"/>
          </a:p>
          <a:p>
            <a:pPr lvl="2"/>
            <a:r>
              <a:rPr lang="zh-CN" altLang="zh-CN" dirty="0" smtClean="0"/>
              <a:t>可见</a:t>
            </a:r>
            <a:r>
              <a:rPr lang="zh-CN" altLang="zh-CN" dirty="0"/>
              <a:t>房室脱节</a:t>
            </a:r>
            <a:r>
              <a:rPr lang="zh-CN" altLang="zh-CN" dirty="0" smtClean="0"/>
              <a:t>，</a:t>
            </a:r>
            <a:r>
              <a:rPr lang="en-US" altLang="zh-CN" dirty="0" smtClean="0"/>
              <a:t>P</a:t>
            </a:r>
            <a:r>
              <a:rPr lang="zh-CN" altLang="zh-CN" dirty="0" smtClean="0"/>
              <a:t>波</a:t>
            </a:r>
            <a:r>
              <a:rPr dirty="0" smtClean="0"/>
              <a:t>慢，</a:t>
            </a:r>
            <a:r>
              <a:rPr lang="en-US" altLang="zh-CN" dirty="0" smtClean="0"/>
              <a:t>QRS</a:t>
            </a:r>
            <a:r>
              <a:rPr lang="zh-CN" altLang="zh-CN" dirty="0" smtClean="0"/>
              <a:t>波</a:t>
            </a:r>
            <a:r>
              <a:rPr dirty="0" smtClean="0"/>
              <a:t>快</a:t>
            </a:r>
            <a:endParaRPr lang="zh-CN" altLang="zh-CN" dirty="0"/>
          </a:p>
          <a:p>
            <a:pPr lvl="2"/>
            <a:r>
              <a:rPr lang="zh-CN" altLang="zh-CN" dirty="0" smtClean="0"/>
              <a:t>可见</a:t>
            </a:r>
            <a:r>
              <a:rPr lang="zh-CN" altLang="zh-CN" dirty="0"/>
              <a:t>心室</a:t>
            </a:r>
            <a:r>
              <a:rPr lang="zh-CN" altLang="zh-CN" dirty="0" smtClean="0"/>
              <a:t>夺获</a:t>
            </a:r>
            <a:endParaRPr lang="zh-CN" altLang="zh-CN" dirty="0"/>
          </a:p>
          <a:p>
            <a:pPr lvl="2"/>
            <a:r>
              <a:rPr lang="zh-CN" altLang="zh-CN" dirty="0" smtClean="0"/>
              <a:t>偶见</a:t>
            </a:r>
            <a:r>
              <a:rPr lang="zh-CN" altLang="zh-CN" dirty="0"/>
              <a:t>室性融合</a:t>
            </a:r>
            <a:r>
              <a:rPr lang="zh-CN" altLang="zh-CN" dirty="0" smtClean="0"/>
              <a:t>波</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1028" descr="替91"/>
          <p:cNvPicPr>
            <a:picLocks noChangeAspect="1" noChangeArrowheads="1"/>
          </p:cNvPicPr>
          <p:nvPr/>
        </p:nvPicPr>
        <p:blipFill>
          <a:blip r:embed="rId2"/>
          <a:srcRect t="80242"/>
          <a:stretch>
            <a:fillRect/>
          </a:stretch>
        </p:blipFill>
        <p:spPr bwMode="auto">
          <a:xfrm>
            <a:off x="2238349" y="4357694"/>
            <a:ext cx="8135937" cy="1166800"/>
          </a:xfrm>
          <a:prstGeom prst="rect">
            <a:avLst/>
          </a:prstGeom>
          <a:noFill/>
          <a:ln w="9525">
            <a:noFill/>
            <a:miter lim="800000"/>
            <a:headEnd/>
            <a:tailEnd/>
          </a:ln>
        </p:spPr>
      </p:pic>
    </p:spTree>
    <p:extLst>
      <p:ext uri="{BB962C8B-B14F-4D97-AF65-F5344CB8AC3E}">
        <p14:creationId xmlns:p14="http://schemas.microsoft.com/office/powerpoint/2010/main" val="989452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a:t>
            </a:r>
            <a:r>
              <a:rPr lang="zh-CN" altLang="zh-CN" dirty="0"/>
              <a:t>主动性心律失常</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三、</a:t>
            </a:r>
            <a:r>
              <a:rPr lang="zh-CN" altLang="zh-CN" dirty="0" smtClean="0"/>
              <a:t>扑</a:t>
            </a:r>
            <a:r>
              <a:rPr lang="zh-CN" altLang="zh-CN" dirty="0"/>
              <a:t>动与纤</a:t>
            </a:r>
            <a:r>
              <a:rPr lang="zh-CN" altLang="zh-CN" dirty="0" smtClean="0"/>
              <a:t>颤</a:t>
            </a:r>
            <a:endParaRPr lang="en-US" altLang="zh-CN" dirty="0" smtClean="0"/>
          </a:p>
          <a:p>
            <a:pPr marL="457200" lvl="1" indent="0">
              <a:buNone/>
            </a:pPr>
            <a:r>
              <a:rPr lang="zh-CN" altLang="en-US" dirty="0" smtClean="0"/>
              <a:t>（一）</a:t>
            </a:r>
            <a:r>
              <a:rPr lang="zh-CN" altLang="zh-CN" b="1" dirty="0" smtClean="0"/>
              <a:t>心房扑动</a:t>
            </a:r>
            <a:endParaRPr lang="en-US" altLang="zh-CN" b="1" dirty="0" smtClean="0"/>
          </a:p>
          <a:p>
            <a:pPr lvl="2"/>
            <a:r>
              <a:rPr lang="en-US" altLang="zh-CN" dirty="0" smtClean="0"/>
              <a:t>P</a:t>
            </a:r>
            <a:r>
              <a:rPr lang="zh-CN" altLang="zh-CN" dirty="0"/>
              <a:t>波消失，代之以匀齐的、锯齿状或波浪状的</a:t>
            </a:r>
            <a:r>
              <a:rPr lang="en-US" altLang="zh-CN" dirty="0"/>
              <a:t>F</a:t>
            </a:r>
            <a:r>
              <a:rPr lang="zh-CN" altLang="zh-CN" dirty="0"/>
              <a:t>波，频率为</a:t>
            </a:r>
            <a:r>
              <a:rPr lang="en-US" altLang="zh-CN" dirty="0"/>
              <a:t>250</a:t>
            </a:r>
            <a:r>
              <a:rPr lang="zh-CN" altLang="zh-CN" dirty="0"/>
              <a:t>～</a:t>
            </a:r>
            <a:r>
              <a:rPr lang="en-US" altLang="zh-CN" dirty="0"/>
              <a:t>350</a:t>
            </a:r>
            <a:r>
              <a:rPr lang="zh-CN" altLang="zh-CN" dirty="0"/>
              <a:t>次</a:t>
            </a:r>
            <a:r>
              <a:rPr lang="en-US" altLang="zh-CN" dirty="0"/>
              <a:t>/</a:t>
            </a:r>
            <a:r>
              <a:rPr lang="en-US" altLang="zh-CN" dirty="0" smtClean="0"/>
              <a:t>min</a:t>
            </a:r>
            <a:endParaRPr lang="zh-CN" altLang="zh-CN" sz="2000" dirty="0"/>
          </a:p>
          <a:p>
            <a:pPr lvl="2"/>
            <a:r>
              <a:rPr lang="en-US" altLang="zh-CN" dirty="0" smtClean="0"/>
              <a:t>F</a:t>
            </a:r>
            <a:r>
              <a:rPr lang="zh-CN" altLang="zh-CN" dirty="0" smtClean="0"/>
              <a:t>波</a:t>
            </a:r>
            <a:r>
              <a:rPr dirty="0" smtClean="0"/>
              <a:t>可按一定比例下传，常为</a:t>
            </a:r>
            <a:r>
              <a:rPr lang="en-US" altLang="zh-CN" dirty="0" smtClean="0"/>
              <a:t>2</a:t>
            </a:r>
            <a:r>
              <a:rPr lang="en-US" altLang="zh-CN" dirty="0"/>
              <a:t>:</a:t>
            </a:r>
            <a:r>
              <a:rPr lang="en-US" altLang="zh-CN" dirty="0" smtClean="0"/>
              <a:t>1</a:t>
            </a:r>
            <a:r>
              <a:rPr lang="zh-CN" altLang="zh-CN" dirty="0" smtClean="0"/>
              <a:t>传导</a:t>
            </a:r>
            <a:endParaRPr lang="en-US" altLang="zh-CN" dirty="0" smtClean="0"/>
          </a:p>
          <a:p>
            <a:pPr lvl="3"/>
            <a:r>
              <a:rPr lang="zh-CN" altLang="zh-CN" dirty="0" smtClean="0"/>
              <a:t>传导比例</a:t>
            </a:r>
            <a:r>
              <a:rPr lang="zh-CN" altLang="zh-CN" dirty="0"/>
              <a:t>固定，</a:t>
            </a:r>
            <a:r>
              <a:rPr lang="en-US" altLang="zh-CN" dirty="0"/>
              <a:t>R-R</a:t>
            </a:r>
            <a:r>
              <a:rPr lang="zh-CN" altLang="zh-CN" dirty="0"/>
              <a:t>间距匀</a:t>
            </a:r>
            <a:r>
              <a:rPr lang="zh-CN" altLang="zh-CN" dirty="0" smtClean="0"/>
              <a:t>齐</a:t>
            </a:r>
            <a:endParaRPr lang="en-US" altLang="zh-CN" dirty="0" smtClean="0"/>
          </a:p>
          <a:p>
            <a:pPr lvl="3"/>
            <a:r>
              <a:rPr lang="zh-CN" altLang="zh-CN" dirty="0" smtClean="0"/>
              <a:t>传导比例</a:t>
            </a:r>
            <a:r>
              <a:rPr lang="zh-CN" altLang="zh-CN" dirty="0"/>
              <a:t>不固定，</a:t>
            </a:r>
            <a:r>
              <a:rPr lang="en-US" altLang="zh-CN" dirty="0"/>
              <a:t>R-R</a:t>
            </a:r>
            <a:r>
              <a:rPr lang="zh-CN" altLang="zh-CN" dirty="0"/>
              <a:t>间距不匀</a:t>
            </a:r>
            <a:r>
              <a:rPr lang="zh-CN" altLang="zh-CN" dirty="0" smtClean="0"/>
              <a:t>齐</a:t>
            </a:r>
            <a:endParaRPr lang="zh-CN" altLang="zh-CN" sz="2000" dirty="0"/>
          </a:p>
          <a:p>
            <a:pPr lvl="2"/>
            <a:r>
              <a:rPr lang="en-US" altLang="zh-CN" dirty="0" smtClean="0"/>
              <a:t>F-R</a:t>
            </a:r>
            <a:r>
              <a:rPr lang="zh-CN" altLang="zh-CN" dirty="0"/>
              <a:t>间期</a:t>
            </a:r>
            <a:r>
              <a:rPr lang="zh-CN" altLang="zh-CN" dirty="0" smtClean="0"/>
              <a:t>固定</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10241" name="Picture 1" descr="C:\DOCUME~1\ADMINI~1\LOCALS~1\Temp\360zip$Temp\360$9\ecg-28a.gif"/>
          <p:cNvPicPr>
            <a:picLocks noChangeAspect="1" noChangeArrowheads="1"/>
          </p:cNvPicPr>
          <p:nvPr/>
        </p:nvPicPr>
        <p:blipFill>
          <a:blip r:embed="rId2"/>
          <a:srcRect/>
          <a:stretch>
            <a:fillRect/>
          </a:stretch>
        </p:blipFill>
        <p:spPr bwMode="auto">
          <a:xfrm>
            <a:off x="3524232" y="5357826"/>
            <a:ext cx="4915236" cy="695326"/>
          </a:xfrm>
          <a:prstGeom prst="rect">
            <a:avLst/>
          </a:prstGeom>
          <a:noFill/>
        </p:spPr>
      </p:pic>
      <p:sp>
        <p:nvSpPr>
          <p:cNvPr id="6" name="TextBox 5"/>
          <p:cNvSpPr txBox="1"/>
          <p:nvPr/>
        </p:nvSpPr>
        <p:spPr>
          <a:xfrm>
            <a:off x="6524629" y="4786322"/>
            <a:ext cx="1800493" cy="369332"/>
          </a:xfrm>
          <a:prstGeom prst="rect">
            <a:avLst/>
          </a:prstGeom>
          <a:noFill/>
        </p:spPr>
        <p:txBody>
          <a:bodyPr wrap="none" rtlCol="0">
            <a:spAutoFit/>
          </a:bodyPr>
          <a:lstStyle/>
          <a:p>
            <a:r>
              <a:rPr lang="zh-CN" altLang="en-US" dirty="0">
                <a:solidFill>
                  <a:srgbClr val="1D1496"/>
                </a:solidFill>
                <a:latin typeface="隶书" pitchFamily="49" charset="-122"/>
                <a:ea typeface="隶书" pitchFamily="49" charset="-122"/>
              </a:rPr>
              <a:t>传到比例不固定</a:t>
            </a:r>
          </a:p>
        </p:txBody>
      </p:sp>
      <p:cxnSp>
        <p:nvCxnSpPr>
          <p:cNvPr id="8" name="直接箭头连接符 7"/>
          <p:cNvCxnSpPr/>
          <p:nvPr/>
        </p:nvCxnSpPr>
        <p:spPr>
          <a:xfrm rot="10800000" flipV="1">
            <a:off x="6738942" y="5072074"/>
            <a:ext cx="571504" cy="357190"/>
          </a:xfrm>
          <a:prstGeom prst="straightConnector1">
            <a:avLst/>
          </a:prstGeom>
          <a:ln w="19050">
            <a:solidFill>
              <a:srgbClr val="1D1496"/>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908954"/>
      </p:ext>
    </p:extLst>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a:t>
            </a:r>
            <a:r>
              <a:rPr lang="zh-CN" altLang="zh-CN" dirty="0"/>
              <a:t>主动性心律失常</a:t>
            </a:r>
            <a:endParaRPr lang="zh-CN" altLang="en-US" dirty="0"/>
          </a:p>
        </p:txBody>
      </p:sp>
      <p:sp>
        <p:nvSpPr>
          <p:cNvPr id="3" name="内容占位符 2"/>
          <p:cNvSpPr>
            <a:spLocks noGrp="1"/>
          </p:cNvSpPr>
          <p:nvPr>
            <p:ph idx="1"/>
          </p:nvPr>
        </p:nvSpPr>
        <p:spPr>
          <a:xfrm>
            <a:off x="190500" y="1434341"/>
            <a:ext cx="11480800" cy="4876800"/>
          </a:xfrm>
        </p:spPr>
        <p:txBody>
          <a:bodyPr/>
          <a:lstStyle/>
          <a:p>
            <a:pPr marL="457200" lvl="1" indent="0">
              <a:buNone/>
            </a:pPr>
            <a:r>
              <a:rPr lang="zh-CN" altLang="en-US" dirty="0" smtClean="0"/>
              <a:t>（二）</a:t>
            </a:r>
            <a:r>
              <a:rPr lang="zh-CN" altLang="zh-CN" b="1" dirty="0" smtClean="0"/>
              <a:t>心房</a:t>
            </a:r>
            <a:r>
              <a:rPr lang="zh-CN" altLang="zh-CN" b="1" dirty="0"/>
              <a:t>纤</a:t>
            </a:r>
            <a:r>
              <a:rPr lang="zh-CN" altLang="zh-CN" b="1" dirty="0" smtClean="0"/>
              <a:t>颤</a:t>
            </a:r>
            <a:endParaRPr lang="en-US" altLang="zh-CN" b="1" dirty="0" smtClean="0"/>
          </a:p>
          <a:p>
            <a:pPr lvl="2"/>
            <a:r>
              <a:rPr lang="en-US" altLang="zh-CN" dirty="0" smtClean="0"/>
              <a:t>P</a:t>
            </a:r>
            <a:r>
              <a:rPr lang="zh-CN" altLang="zh-CN" dirty="0"/>
              <a:t>波消失，代之以大小、时限、电压绝对</a:t>
            </a:r>
            <a:r>
              <a:rPr lang="zh-CN" altLang="zh-CN" dirty="0" smtClean="0"/>
              <a:t>不等</a:t>
            </a:r>
            <a:r>
              <a:rPr dirty="0" smtClean="0"/>
              <a:t>的</a:t>
            </a:r>
            <a:r>
              <a:rPr lang="en-US" altLang="zh-CN" dirty="0" smtClean="0"/>
              <a:t>f</a:t>
            </a:r>
            <a:r>
              <a:rPr lang="zh-CN" altLang="zh-CN" dirty="0"/>
              <a:t>波，频率为</a:t>
            </a:r>
            <a:r>
              <a:rPr lang="en-US" altLang="zh-CN" dirty="0"/>
              <a:t>350</a:t>
            </a:r>
            <a:r>
              <a:rPr lang="zh-CN" altLang="zh-CN" dirty="0"/>
              <a:t>～</a:t>
            </a:r>
            <a:r>
              <a:rPr lang="en-US" altLang="zh-CN" dirty="0"/>
              <a:t>600</a:t>
            </a:r>
            <a:r>
              <a:rPr lang="zh-CN" altLang="zh-CN" dirty="0"/>
              <a:t>次</a:t>
            </a:r>
            <a:r>
              <a:rPr lang="en-US" altLang="zh-CN" dirty="0" smtClean="0"/>
              <a:t>/</a:t>
            </a:r>
            <a:r>
              <a:rPr lang="zh-CN" altLang="en-US" dirty="0" smtClean="0"/>
              <a:t>分</a:t>
            </a:r>
            <a:endParaRPr lang="zh-CN" altLang="zh-CN" dirty="0"/>
          </a:p>
          <a:p>
            <a:pPr lvl="2"/>
            <a:r>
              <a:rPr lang="en-US" altLang="zh-CN" dirty="0" smtClean="0"/>
              <a:t>R-R</a:t>
            </a:r>
            <a:r>
              <a:rPr lang="zh-CN" altLang="zh-CN" dirty="0"/>
              <a:t>间距绝对</a:t>
            </a:r>
            <a:r>
              <a:rPr lang="zh-CN" altLang="zh-CN" dirty="0" smtClean="0"/>
              <a:t>不等</a:t>
            </a:r>
            <a:endParaRPr lang="zh-CN" altLang="zh-CN" dirty="0"/>
          </a:p>
          <a:p>
            <a:pPr lvl="3"/>
            <a:r>
              <a:rPr lang="zh-CN" altLang="en-US" dirty="0" smtClean="0"/>
              <a:t>若</a:t>
            </a:r>
            <a:r>
              <a:rPr lang="zh-CN" altLang="zh-CN" dirty="0" smtClean="0"/>
              <a:t>慢</a:t>
            </a:r>
            <a:r>
              <a:rPr lang="zh-CN" altLang="zh-CN" dirty="0"/>
              <a:t>而匀齐：为合并</a:t>
            </a:r>
            <a:r>
              <a:rPr lang="en-US" altLang="zh-CN" dirty="0"/>
              <a:t>III</a:t>
            </a:r>
            <a:r>
              <a:rPr lang="zh-CN" altLang="zh-CN" dirty="0"/>
              <a:t>度房室传导阻滞，提示洋地黄</a:t>
            </a:r>
            <a:r>
              <a:rPr lang="zh-CN" altLang="zh-CN" dirty="0" smtClean="0"/>
              <a:t>中毒</a:t>
            </a:r>
            <a:r>
              <a:rPr lang="en-US" altLang="zh-CN" dirty="0" smtClean="0"/>
              <a:t>  </a:t>
            </a:r>
            <a:endParaRPr lang="zh-CN" altLang="zh-CN" dirty="0"/>
          </a:p>
          <a:p>
            <a:pPr lvl="3"/>
            <a:r>
              <a:rPr lang="zh-CN" altLang="en-US" dirty="0" smtClean="0"/>
              <a:t>若</a:t>
            </a:r>
            <a:r>
              <a:rPr lang="zh-CN" altLang="zh-CN" dirty="0" smtClean="0"/>
              <a:t>快</a:t>
            </a:r>
            <a:r>
              <a:rPr lang="zh-CN" altLang="zh-CN" dirty="0"/>
              <a:t>而匀齐：为合并阵发性心动过速，提示有心肌</a:t>
            </a:r>
            <a:r>
              <a:rPr lang="zh-CN" altLang="zh-CN" dirty="0" smtClean="0"/>
              <a:t>损害</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1028" descr="房颤1"/>
          <p:cNvPicPr>
            <a:picLocks noChangeAspect="1" noChangeArrowheads="1"/>
          </p:cNvPicPr>
          <p:nvPr/>
        </p:nvPicPr>
        <p:blipFill>
          <a:blip r:embed="rId2" cstate="print"/>
          <a:srcRect/>
          <a:stretch>
            <a:fillRect/>
          </a:stretch>
        </p:blipFill>
        <p:spPr bwMode="auto">
          <a:xfrm>
            <a:off x="3524232" y="5000637"/>
            <a:ext cx="5572132" cy="730375"/>
          </a:xfrm>
          <a:prstGeom prst="rect">
            <a:avLst/>
          </a:prstGeom>
          <a:noFill/>
        </p:spPr>
      </p:pic>
    </p:spTree>
    <p:extLst>
      <p:ext uri="{BB962C8B-B14F-4D97-AF65-F5344CB8AC3E}">
        <p14:creationId xmlns:p14="http://schemas.microsoft.com/office/powerpoint/2010/main" val="819520231"/>
      </p:ext>
    </p:extLst>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第六节  </a:t>
            </a:r>
            <a:r>
              <a:rPr lang="zh-CN" altLang="zh-CN" dirty="0"/>
              <a:t>主动性心律失常</a:t>
            </a:r>
            <a:endParaRPr lang="zh-CN" altLang="en-US" dirty="0"/>
          </a:p>
        </p:txBody>
      </p:sp>
      <p:sp>
        <p:nvSpPr>
          <p:cNvPr id="3" name="内容占位符 2"/>
          <p:cNvSpPr>
            <a:spLocks noGrp="1"/>
          </p:cNvSpPr>
          <p:nvPr>
            <p:ph idx="1"/>
          </p:nvPr>
        </p:nvSpPr>
        <p:spPr/>
        <p:txBody>
          <a:bodyPr/>
          <a:lstStyle/>
          <a:p>
            <a:pPr marL="457200" lvl="1" indent="0">
              <a:buNone/>
            </a:pPr>
            <a:r>
              <a:rPr lang="zh-CN" altLang="en-US" b="1" dirty="0" smtClean="0"/>
              <a:t>（三）</a:t>
            </a:r>
            <a:r>
              <a:rPr lang="zh-CN" altLang="zh-CN" b="1" dirty="0" smtClean="0"/>
              <a:t>心室扑动</a:t>
            </a:r>
            <a:endParaRPr lang="en-US" altLang="zh-CN" b="1" dirty="0" smtClean="0"/>
          </a:p>
          <a:p>
            <a:pPr lvl="2"/>
            <a:r>
              <a:rPr lang="zh-CN" altLang="zh-CN" dirty="0"/>
              <a:t>表现为匀齐的、连续的、较大的波动，无法辩认</a:t>
            </a:r>
            <a:r>
              <a:rPr lang="en-US" altLang="zh-CN" dirty="0"/>
              <a:t>QRS</a:t>
            </a:r>
            <a:r>
              <a:rPr lang="zh-CN" altLang="zh-CN" dirty="0"/>
              <a:t>－</a:t>
            </a:r>
            <a:r>
              <a:rPr lang="en-US" altLang="zh-CN" dirty="0"/>
              <a:t>T</a:t>
            </a:r>
            <a:r>
              <a:rPr lang="zh-CN" altLang="zh-CN" dirty="0"/>
              <a:t>波，频率在</a:t>
            </a:r>
            <a:r>
              <a:rPr lang="en-US" altLang="zh-CN" dirty="0"/>
              <a:t>150</a:t>
            </a:r>
            <a:r>
              <a:rPr lang="zh-CN" altLang="zh-CN" dirty="0"/>
              <a:t>～</a:t>
            </a:r>
            <a:r>
              <a:rPr lang="en-US" altLang="zh-CN" dirty="0"/>
              <a:t>250</a:t>
            </a:r>
            <a:r>
              <a:rPr lang="zh-CN" altLang="zh-CN" dirty="0"/>
              <a:t>次</a:t>
            </a:r>
            <a:r>
              <a:rPr lang="en-US" altLang="zh-CN" dirty="0"/>
              <a:t>/min</a:t>
            </a:r>
            <a:r>
              <a:rPr lang="zh-CN" altLang="zh-CN" dirty="0" smtClean="0"/>
              <a:t>以上</a:t>
            </a:r>
            <a:endParaRPr lang="en-US" altLang="zh-CN" dirty="0" smtClean="0"/>
          </a:p>
          <a:p>
            <a:pPr lvl="2"/>
            <a:endParaRPr lang="en-US" altLang="zh-CN" dirty="0"/>
          </a:p>
          <a:p>
            <a:pPr lvl="2"/>
            <a:endParaRPr lang="en-US" altLang="zh-CN" dirty="0" smtClean="0"/>
          </a:p>
          <a:p>
            <a:pPr marL="457200" lvl="1" indent="0">
              <a:buNone/>
            </a:pPr>
            <a:r>
              <a:rPr lang="zh-CN" altLang="en-US" dirty="0" smtClean="0"/>
              <a:t>（四）</a:t>
            </a:r>
            <a:r>
              <a:rPr altLang="zh-CN" b="1" dirty="0" err="1" smtClean="0"/>
              <a:t>心室纤颤</a:t>
            </a:r>
            <a:endParaRPr lang="en-US" altLang="zh-CN" dirty="0"/>
          </a:p>
          <a:p>
            <a:pPr lvl="2"/>
            <a:r>
              <a:rPr altLang="zh-CN" dirty="0"/>
              <a:t>表现为不匀齐的波动，无法辩认</a:t>
            </a:r>
            <a:r>
              <a:rPr lang="en-US" altLang="zh-CN" dirty="0"/>
              <a:t>QRS</a:t>
            </a:r>
            <a:r>
              <a:rPr altLang="zh-CN" dirty="0"/>
              <a:t>－</a:t>
            </a:r>
            <a:r>
              <a:rPr lang="en-US" altLang="zh-CN" dirty="0"/>
              <a:t>T</a:t>
            </a:r>
            <a:r>
              <a:rPr altLang="zh-CN" dirty="0"/>
              <a:t>波，频率为</a:t>
            </a:r>
            <a:r>
              <a:rPr lang="en-US" altLang="zh-CN" dirty="0"/>
              <a:t>250</a:t>
            </a:r>
            <a:r>
              <a:rPr altLang="zh-CN" dirty="0"/>
              <a:t>～</a:t>
            </a:r>
            <a:r>
              <a:rPr lang="en-US" altLang="zh-CN" dirty="0"/>
              <a:t>500</a:t>
            </a:r>
            <a:r>
              <a:rPr altLang="zh-CN" dirty="0"/>
              <a:t>次</a:t>
            </a:r>
            <a:r>
              <a:rPr lang="en-US" altLang="zh-CN" dirty="0"/>
              <a:t>/min</a:t>
            </a:r>
            <a:r>
              <a:rPr altLang="zh-CN" dirty="0" smtClean="0"/>
              <a:t>。</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15"/>
          <p:cNvPicPr>
            <a:picLocks noChangeAspect="1" noChangeArrowheads="1"/>
          </p:cNvPicPr>
          <p:nvPr/>
        </p:nvPicPr>
        <p:blipFill>
          <a:blip r:embed="rId2"/>
          <a:srcRect l="16034" t="7041" r="8749" b="31716"/>
          <a:stretch>
            <a:fillRect/>
          </a:stretch>
        </p:blipFill>
        <p:spPr bwMode="auto">
          <a:xfrm>
            <a:off x="4810116" y="2643183"/>
            <a:ext cx="2857520" cy="811395"/>
          </a:xfrm>
          <a:prstGeom prst="rect">
            <a:avLst/>
          </a:prstGeom>
          <a:noFill/>
          <a:ln w="9525">
            <a:noFill/>
            <a:miter lim="800000"/>
            <a:headEnd/>
            <a:tailEnd/>
          </a:ln>
        </p:spPr>
      </p:pic>
      <p:pic>
        <p:nvPicPr>
          <p:cNvPr id="6" name="Picture 4" descr="15"/>
          <p:cNvPicPr>
            <a:picLocks noChangeAspect="1" noChangeArrowheads="1"/>
          </p:cNvPicPr>
          <p:nvPr/>
        </p:nvPicPr>
        <p:blipFill>
          <a:blip r:embed="rId3"/>
          <a:srcRect l="23314" t="20311" r="21130" b="27647"/>
          <a:stretch>
            <a:fillRect/>
          </a:stretch>
        </p:blipFill>
        <p:spPr bwMode="auto">
          <a:xfrm>
            <a:off x="4952992" y="5072074"/>
            <a:ext cx="2714644" cy="775612"/>
          </a:xfrm>
          <a:prstGeom prst="rect">
            <a:avLst/>
          </a:prstGeom>
          <a:noFill/>
          <a:ln w="9525">
            <a:noFill/>
            <a:miter lim="800000"/>
            <a:headEnd/>
            <a:tailEnd/>
          </a:ln>
        </p:spPr>
      </p:pic>
    </p:spTree>
    <p:extLst>
      <p:ext uri="{BB962C8B-B14F-4D97-AF65-F5344CB8AC3E}">
        <p14:creationId xmlns:p14="http://schemas.microsoft.com/office/powerpoint/2010/main" val="778908232"/>
      </p:ext>
    </p:extLst>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sz="3600" dirty="0">
                <a:latin typeface="+mj-ea"/>
              </a:rPr>
              <a:t>第三</a:t>
            </a:r>
            <a:r>
              <a:rPr lang="zh-CN" altLang="en-US" sz="3600" dirty="0" smtClean="0">
                <a:latin typeface="+mj-ea"/>
              </a:rPr>
              <a:t>章  放射</a:t>
            </a:r>
            <a:r>
              <a:rPr lang="zh-CN" altLang="en-US" sz="3600" dirty="0">
                <a:latin typeface="+mj-ea"/>
              </a:rPr>
              <a:t>影像学</a:t>
            </a:r>
            <a:r>
              <a:rPr lang="zh-CN" altLang="en-US" sz="3600" dirty="0" smtClean="0">
                <a:latin typeface="+mj-ea"/>
              </a:rPr>
              <a:t>检查</a:t>
            </a:r>
            <a:endParaRPr lang="zh-CN" altLang="en-US" sz="3600" dirty="0">
              <a:latin typeface="+mj-ea"/>
            </a:endParaRPr>
          </a:p>
        </p:txBody>
      </p:sp>
      <p:sp>
        <p:nvSpPr>
          <p:cNvPr id="3" name="副标题 2"/>
          <p:cNvSpPr>
            <a:spLocks noGrp="1"/>
          </p:cNvSpPr>
          <p:nvPr>
            <p:ph type="subTitle" idx="1"/>
          </p:nvPr>
        </p:nvSpPr>
        <p:spPr/>
        <p:txBody>
          <a:bodyPr/>
          <a:lstStyle/>
          <a:p>
            <a:endParaRPr lang="zh-CN" altLang="en-US"/>
          </a:p>
        </p:txBody>
      </p:sp>
    </p:spTree>
    <p:extLst>
      <p:ext uri="{BB962C8B-B14F-4D97-AF65-F5344CB8AC3E}">
        <p14:creationId xmlns:p14="http://schemas.microsoft.com/office/powerpoint/2010/main" val="3346892485"/>
      </p:ext>
    </p:extLst>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第一节  总  论</a:t>
            </a:r>
            <a:endParaRPr lang="zh-CN" altLang="en-US" dirty="0"/>
          </a:p>
        </p:txBody>
      </p:sp>
      <p:sp>
        <p:nvSpPr>
          <p:cNvPr id="3" name="内容占位符 2"/>
          <p:cNvSpPr>
            <a:spLocks noGrp="1"/>
          </p:cNvSpPr>
          <p:nvPr>
            <p:ph idx="1"/>
          </p:nvPr>
        </p:nvSpPr>
        <p:spPr/>
        <p:txBody>
          <a:bodyPr/>
          <a:lstStyle/>
          <a:p>
            <a:r>
              <a:rPr lang="zh-CN" altLang="en-US" dirty="0" smtClean="0"/>
              <a:t>主要内容</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Text Box 4"/>
          <p:cNvSpPr txBox="1">
            <a:spLocks noChangeArrowheads="1"/>
          </p:cNvSpPr>
          <p:nvPr/>
        </p:nvSpPr>
        <p:spPr bwMode="auto">
          <a:xfrm>
            <a:off x="2999980" y="2996209"/>
            <a:ext cx="1800225" cy="46166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a:ea typeface="宋体" charset="-122"/>
              </a:rPr>
              <a:t>X</a:t>
            </a:r>
            <a:r>
              <a:rPr lang="zh-CN" altLang="en-US" sz="2400" b="1">
                <a:ea typeface="宋体" charset="-122"/>
              </a:rPr>
              <a:t>线检查</a:t>
            </a:r>
          </a:p>
        </p:txBody>
      </p:sp>
      <p:sp>
        <p:nvSpPr>
          <p:cNvPr id="7" name="Text Box 6"/>
          <p:cNvSpPr txBox="1">
            <a:spLocks noChangeArrowheads="1"/>
          </p:cNvSpPr>
          <p:nvPr/>
        </p:nvSpPr>
        <p:spPr bwMode="auto">
          <a:xfrm>
            <a:off x="6744892" y="4148734"/>
            <a:ext cx="2447925" cy="46166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ea typeface="宋体" charset="-122"/>
              </a:rPr>
              <a:t> </a:t>
            </a:r>
            <a:r>
              <a:rPr lang="en-US" altLang="zh-CN" sz="2400" b="1">
                <a:ea typeface="宋体" charset="-122"/>
              </a:rPr>
              <a:t>X</a:t>
            </a:r>
            <a:r>
              <a:rPr lang="zh-CN" altLang="en-US" sz="2400" b="1">
                <a:ea typeface="宋体" charset="-122"/>
              </a:rPr>
              <a:t>线检查方法</a:t>
            </a:r>
          </a:p>
        </p:txBody>
      </p:sp>
      <p:sp>
        <p:nvSpPr>
          <p:cNvPr id="9" name="Text Box 9"/>
          <p:cNvSpPr txBox="1">
            <a:spLocks noChangeArrowheads="1"/>
          </p:cNvSpPr>
          <p:nvPr/>
        </p:nvSpPr>
        <p:spPr bwMode="auto">
          <a:xfrm>
            <a:off x="6744891" y="3356572"/>
            <a:ext cx="2376488" cy="46166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ea typeface="宋体" charset="-122"/>
              </a:rPr>
              <a:t> </a:t>
            </a:r>
            <a:r>
              <a:rPr lang="en-US" altLang="zh-CN" sz="2400" b="1">
                <a:ea typeface="宋体" charset="-122"/>
              </a:rPr>
              <a:t>X</a:t>
            </a:r>
            <a:r>
              <a:rPr lang="zh-CN" altLang="en-US" sz="2400" b="1">
                <a:ea typeface="宋体" charset="-122"/>
              </a:rPr>
              <a:t>线图像特点</a:t>
            </a:r>
          </a:p>
        </p:txBody>
      </p:sp>
      <p:sp>
        <p:nvSpPr>
          <p:cNvPr id="10" name="AutoShape 11"/>
          <p:cNvSpPr>
            <a:spLocks noChangeArrowheads="1"/>
          </p:cNvSpPr>
          <p:nvPr/>
        </p:nvSpPr>
        <p:spPr bwMode="auto">
          <a:xfrm>
            <a:off x="4871641" y="3140671"/>
            <a:ext cx="1225550" cy="215900"/>
          </a:xfrm>
          <a:prstGeom prst="notchedRightArrow">
            <a:avLst>
              <a:gd name="adj1" fmla="val 50000"/>
              <a:gd name="adj2" fmla="val 141912"/>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p>
        </p:txBody>
      </p:sp>
      <p:sp>
        <p:nvSpPr>
          <p:cNvPr id="12" name="Text Box 19"/>
          <p:cNvSpPr txBox="1">
            <a:spLocks noChangeArrowheads="1"/>
          </p:cNvSpPr>
          <p:nvPr/>
        </p:nvSpPr>
        <p:spPr bwMode="auto">
          <a:xfrm>
            <a:off x="3013617" y="4206825"/>
            <a:ext cx="1800225" cy="46166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a:ea typeface="宋体" charset="-122"/>
              </a:rPr>
              <a:t>CT</a:t>
            </a:r>
            <a:r>
              <a:rPr lang="zh-CN" altLang="en-US" sz="2400" b="1">
                <a:ea typeface="宋体" charset="-122"/>
              </a:rPr>
              <a:t>检查</a:t>
            </a:r>
          </a:p>
        </p:txBody>
      </p:sp>
      <p:sp>
        <p:nvSpPr>
          <p:cNvPr id="14" name="AutoShape 21"/>
          <p:cNvSpPr>
            <a:spLocks/>
          </p:cNvSpPr>
          <p:nvPr/>
        </p:nvSpPr>
        <p:spPr bwMode="auto">
          <a:xfrm>
            <a:off x="2639616" y="2061172"/>
            <a:ext cx="287338" cy="3527425"/>
          </a:xfrm>
          <a:prstGeom prst="leftBrace">
            <a:avLst>
              <a:gd name="adj1" fmla="val 102302"/>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p>
        </p:txBody>
      </p:sp>
      <p:sp>
        <p:nvSpPr>
          <p:cNvPr id="15" name="AutoShape 23"/>
          <p:cNvSpPr>
            <a:spLocks/>
          </p:cNvSpPr>
          <p:nvPr/>
        </p:nvSpPr>
        <p:spPr bwMode="auto">
          <a:xfrm>
            <a:off x="6240067" y="1916708"/>
            <a:ext cx="288925" cy="2592388"/>
          </a:xfrm>
          <a:prstGeom prst="leftBrace">
            <a:avLst>
              <a:gd name="adj1" fmla="val 74771"/>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p>
        </p:txBody>
      </p:sp>
      <p:sp>
        <p:nvSpPr>
          <p:cNvPr id="16" name="AutoShape 25"/>
          <p:cNvSpPr>
            <a:spLocks/>
          </p:cNvSpPr>
          <p:nvPr/>
        </p:nvSpPr>
        <p:spPr bwMode="auto">
          <a:xfrm>
            <a:off x="5016105" y="4437658"/>
            <a:ext cx="217487" cy="1295400"/>
          </a:xfrm>
          <a:prstGeom prst="rightBrace">
            <a:avLst>
              <a:gd name="adj1" fmla="val 49635"/>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p>
        </p:txBody>
      </p:sp>
      <p:sp>
        <p:nvSpPr>
          <p:cNvPr id="17" name="AutoShape 26"/>
          <p:cNvSpPr>
            <a:spLocks noChangeArrowheads="1"/>
          </p:cNvSpPr>
          <p:nvPr/>
        </p:nvSpPr>
        <p:spPr bwMode="auto">
          <a:xfrm>
            <a:off x="5376466" y="5012333"/>
            <a:ext cx="863600" cy="215900"/>
          </a:xfrm>
          <a:prstGeom prst="notchedRightArrow">
            <a:avLst>
              <a:gd name="adj1" fmla="val 50000"/>
              <a:gd name="adj2" fmla="val 10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p>
        </p:txBody>
      </p:sp>
      <p:sp>
        <p:nvSpPr>
          <p:cNvPr id="18" name="Text Box 27"/>
          <p:cNvSpPr txBox="1">
            <a:spLocks noChangeArrowheads="1"/>
          </p:cNvSpPr>
          <p:nvPr/>
        </p:nvSpPr>
        <p:spPr bwMode="auto">
          <a:xfrm>
            <a:off x="6384529" y="4940897"/>
            <a:ext cx="3313112" cy="46166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ea typeface="宋体" charset="-122"/>
              </a:rPr>
              <a:t> 定义、图像特点等</a:t>
            </a:r>
          </a:p>
        </p:txBody>
      </p:sp>
      <p:sp>
        <p:nvSpPr>
          <p:cNvPr id="19" name="Text Box 29"/>
          <p:cNvSpPr txBox="1">
            <a:spLocks noChangeArrowheads="1"/>
          </p:cNvSpPr>
          <p:nvPr/>
        </p:nvSpPr>
        <p:spPr bwMode="auto">
          <a:xfrm>
            <a:off x="2999980" y="2996209"/>
            <a:ext cx="1800225" cy="46166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a:ea typeface="宋体" charset="-122"/>
              </a:rPr>
              <a:t>X</a:t>
            </a:r>
            <a:r>
              <a:rPr lang="zh-CN" altLang="en-US" sz="2400" b="1">
                <a:ea typeface="宋体" charset="-122"/>
              </a:rPr>
              <a:t>线检查</a:t>
            </a:r>
          </a:p>
        </p:txBody>
      </p:sp>
      <p:sp>
        <p:nvSpPr>
          <p:cNvPr id="20" name="AutoShape 31"/>
          <p:cNvSpPr>
            <a:spLocks noChangeArrowheads="1"/>
          </p:cNvSpPr>
          <p:nvPr/>
        </p:nvSpPr>
        <p:spPr bwMode="auto">
          <a:xfrm>
            <a:off x="4871641" y="3140671"/>
            <a:ext cx="1225550" cy="215900"/>
          </a:xfrm>
          <a:prstGeom prst="notchedRightArrow">
            <a:avLst>
              <a:gd name="adj1" fmla="val 50000"/>
              <a:gd name="adj2" fmla="val 141912"/>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p>
        </p:txBody>
      </p:sp>
      <p:sp>
        <p:nvSpPr>
          <p:cNvPr id="24" name="AutoShape 35"/>
          <p:cNvSpPr>
            <a:spLocks/>
          </p:cNvSpPr>
          <p:nvPr/>
        </p:nvSpPr>
        <p:spPr bwMode="auto">
          <a:xfrm>
            <a:off x="2639616" y="2061172"/>
            <a:ext cx="287338" cy="3527425"/>
          </a:xfrm>
          <a:prstGeom prst="leftBrace">
            <a:avLst>
              <a:gd name="adj1" fmla="val 102302"/>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p>
        </p:txBody>
      </p:sp>
      <p:sp>
        <p:nvSpPr>
          <p:cNvPr id="25" name="AutoShape 36"/>
          <p:cNvSpPr>
            <a:spLocks/>
          </p:cNvSpPr>
          <p:nvPr/>
        </p:nvSpPr>
        <p:spPr bwMode="auto">
          <a:xfrm>
            <a:off x="5016105" y="4437658"/>
            <a:ext cx="217487" cy="1295400"/>
          </a:xfrm>
          <a:prstGeom prst="rightBrace">
            <a:avLst>
              <a:gd name="adj1" fmla="val 49635"/>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p>
        </p:txBody>
      </p:sp>
      <p:sp>
        <p:nvSpPr>
          <p:cNvPr id="26" name="AutoShape 37"/>
          <p:cNvSpPr>
            <a:spLocks noChangeArrowheads="1"/>
          </p:cNvSpPr>
          <p:nvPr/>
        </p:nvSpPr>
        <p:spPr bwMode="auto">
          <a:xfrm>
            <a:off x="5376466" y="5012333"/>
            <a:ext cx="863600" cy="215900"/>
          </a:xfrm>
          <a:prstGeom prst="notchedRightArrow">
            <a:avLst>
              <a:gd name="adj1" fmla="val 50000"/>
              <a:gd name="adj2" fmla="val 10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p>
        </p:txBody>
      </p:sp>
      <p:sp>
        <p:nvSpPr>
          <p:cNvPr id="27" name="Text Box 38"/>
          <p:cNvSpPr txBox="1">
            <a:spLocks noChangeArrowheads="1"/>
          </p:cNvSpPr>
          <p:nvPr/>
        </p:nvSpPr>
        <p:spPr bwMode="auto">
          <a:xfrm>
            <a:off x="6744891" y="2574170"/>
            <a:ext cx="2449513" cy="46166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ea typeface="宋体" charset="-122"/>
              </a:rPr>
              <a:t> </a:t>
            </a:r>
            <a:r>
              <a:rPr lang="en-US" altLang="zh-CN" sz="2400" b="1">
                <a:ea typeface="宋体" charset="-122"/>
              </a:rPr>
              <a:t>X</a:t>
            </a:r>
            <a:r>
              <a:rPr lang="zh-CN" altLang="en-US" sz="2400" b="1">
                <a:ea typeface="宋体" charset="-122"/>
              </a:rPr>
              <a:t>线成像原理</a:t>
            </a:r>
          </a:p>
        </p:txBody>
      </p:sp>
      <p:sp>
        <p:nvSpPr>
          <p:cNvPr id="29" name="Text Box 40"/>
          <p:cNvSpPr txBox="1">
            <a:spLocks noChangeArrowheads="1"/>
          </p:cNvSpPr>
          <p:nvPr/>
        </p:nvSpPr>
        <p:spPr bwMode="auto">
          <a:xfrm>
            <a:off x="6744891" y="1685875"/>
            <a:ext cx="2808288" cy="46166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ea typeface="宋体" charset="-122"/>
              </a:rPr>
              <a:t> </a:t>
            </a:r>
            <a:r>
              <a:rPr lang="en-US" altLang="zh-CN" sz="2400" b="1">
                <a:ea typeface="宋体" charset="-122"/>
              </a:rPr>
              <a:t>X</a:t>
            </a:r>
            <a:r>
              <a:rPr lang="zh-CN" altLang="en-US" sz="2400" b="1">
                <a:ea typeface="宋体" charset="-122"/>
              </a:rPr>
              <a:t>线产生与特性</a:t>
            </a:r>
          </a:p>
        </p:txBody>
      </p:sp>
      <p:sp>
        <p:nvSpPr>
          <p:cNvPr id="31" name="AutoShape 42"/>
          <p:cNvSpPr>
            <a:spLocks/>
          </p:cNvSpPr>
          <p:nvPr/>
        </p:nvSpPr>
        <p:spPr bwMode="auto">
          <a:xfrm>
            <a:off x="6240067" y="1916708"/>
            <a:ext cx="288925" cy="2592388"/>
          </a:xfrm>
          <a:prstGeom prst="leftBrace">
            <a:avLst>
              <a:gd name="adj1" fmla="val 74771"/>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p>
        </p:txBody>
      </p:sp>
      <p:sp>
        <p:nvSpPr>
          <p:cNvPr id="34" name="AutoShape 47"/>
          <p:cNvSpPr>
            <a:spLocks noChangeArrowheads="1"/>
          </p:cNvSpPr>
          <p:nvPr/>
        </p:nvSpPr>
        <p:spPr bwMode="auto">
          <a:xfrm>
            <a:off x="4871641" y="3140671"/>
            <a:ext cx="1225550" cy="215900"/>
          </a:xfrm>
          <a:prstGeom prst="notchedRightArrow">
            <a:avLst>
              <a:gd name="adj1" fmla="val 50000"/>
              <a:gd name="adj2" fmla="val 141912"/>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p>
        </p:txBody>
      </p:sp>
      <p:sp>
        <p:nvSpPr>
          <p:cNvPr id="35" name="Text Box 48"/>
          <p:cNvSpPr txBox="1">
            <a:spLocks noChangeArrowheads="1"/>
          </p:cNvSpPr>
          <p:nvPr/>
        </p:nvSpPr>
        <p:spPr bwMode="auto">
          <a:xfrm>
            <a:off x="2999980" y="1845272"/>
            <a:ext cx="3024187" cy="46166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ea typeface="宋体" charset="-122"/>
              </a:rPr>
              <a:t>医学影像发展史</a:t>
            </a:r>
          </a:p>
        </p:txBody>
      </p:sp>
      <p:sp>
        <p:nvSpPr>
          <p:cNvPr id="38" name="AutoShape 51"/>
          <p:cNvSpPr>
            <a:spLocks/>
          </p:cNvSpPr>
          <p:nvPr/>
        </p:nvSpPr>
        <p:spPr bwMode="auto">
          <a:xfrm>
            <a:off x="2639616" y="2061172"/>
            <a:ext cx="287338" cy="3527425"/>
          </a:xfrm>
          <a:prstGeom prst="leftBrace">
            <a:avLst>
              <a:gd name="adj1" fmla="val 102302"/>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p>
        </p:txBody>
      </p:sp>
      <p:sp>
        <p:nvSpPr>
          <p:cNvPr id="39" name="AutoShape 52"/>
          <p:cNvSpPr>
            <a:spLocks/>
          </p:cNvSpPr>
          <p:nvPr/>
        </p:nvSpPr>
        <p:spPr bwMode="auto">
          <a:xfrm>
            <a:off x="5016105" y="4437658"/>
            <a:ext cx="217487" cy="1295400"/>
          </a:xfrm>
          <a:prstGeom prst="rightBrace">
            <a:avLst>
              <a:gd name="adj1" fmla="val 49635"/>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p>
        </p:txBody>
      </p:sp>
      <p:sp>
        <p:nvSpPr>
          <p:cNvPr id="40" name="AutoShape 53"/>
          <p:cNvSpPr>
            <a:spLocks noChangeArrowheads="1"/>
          </p:cNvSpPr>
          <p:nvPr/>
        </p:nvSpPr>
        <p:spPr bwMode="auto">
          <a:xfrm>
            <a:off x="5376466" y="5012333"/>
            <a:ext cx="863600" cy="215900"/>
          </a:xfrm>
          <a:prstGeom prst="notchedRightArrow">
            <a:avLst>
              <a:gd name="adj1" fmla="val 50000"/>
              <a:gd name="adj2" fmla="val 10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p>
        </p:txBody>
      </p:sp>
      <p:sp>
        <p:nvSpPr>
          <p:cNvPr id="45" name="AutoShape 59"/>
          <p:cNvSpPr>
            <a:spLocks/>
          </p:cNvSpPr>
          <p:nvPr/>
        </p:nvSpPr>
        <p:spPr bwMode="auto">
          <a:xfrm>
            <a:off x="6240067" y="1916708"/>
            <a:ext cx="288925" cy="2592388"/>
          </a:xfrm>
          <a:prstGeom prst="leftBrace">
            <a:avLst>
              <a:gd name="adj1" fmla="val 74771"/>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p>
        </p:txBody>
      </p:sp>
      <p:sp>
        <p:nvSpPr>
          <p:cNvPr id="48" name="AutoShape 64"/>
          <p:cNvSpPr>
            <a:spLocks noChangeArrowheads="1"/>
          </p:cNvSpPr>
          <p:nvPr/>
        </p:nvSpPr>
        <p:spPr bwMode="auto">
          <a:xfrm>
            <a:off x="4871641" y="3140671"/>
            <a:ext cx="1225550" cy="215900"/>
          </a:xfrm>
          <a:prstGeom prst="notchedRightArrow">
            <a:avLst>
              <a:gd name="adj1" fmla="val 50000"/>
              <a:gd name="adj2" fmla="val 141912"/>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p>
        </p:txBody>
      </p:sp>
      <p:sp>
        <p:nvSpPr>
          <p:cNvPr id="51" name="Text Box 67"/>
          <p:cNvSpPr txBox="1">
            <a:spLocks noChangeArrowheads="1"/>
          </p:cNvSpPr>
          <p:nvPr/>
        </p:nvSpPr>
        <p:spPr bwMode="auto">
          <a:xfrm>
            <a:off x="2999980" y="5378096"/>
            <a:ext cx="1800225" cy="46166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a:ea typeface="宋体" charset="-122"/>
              </a:rPr>
              <a:t>MRI</a:t>
            </a:r>
            <a:r>
              <a:rPr lang="zh-CN" altLang="en-US" sz="2400" b="1">
                <a:ea typeface="宋体" charset="-122"/>
              </a:rPr>
              <a:t>检查</a:t>
            </a:r>
          </a:p>
        </p:txBody>
      </p:sp>
      <p:sp>
        <p:nvSpPr>
          <p:cNvPr id="52" name="AutoShape 68"/>
          <p:cNvSpPr>
            <a:spLocks/>
          </p:cNvSpPr>
          <p:nvPr/>
        </p:nvSpPr>
        <p:spPr bwMode="auto">
          <a:xfrm>
            <a:off x="2639616" y="2061172"/>
            <a:ext cx="287338" cy="3527425"/>
          </a:xfrm>
          <a:prstGeom prst="leftBrace">
            <a:avLst>
              <a:gd name="adj1" fmla="val 102302"/>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p>
        </p:txBody>
      </p:sp>
      <p:sp>
        <p:nvSpPr>
          <p:cNvPr id="53" name="AutoShape 69"/>
          <p:cNvSpPr>
            <a:spLocks/>
          </p:cNvSpPr>
          <p:nvPr/>
        </p:nvSpPr>
        <p:spPr bwMode="auto">
          <a:xfrm>
            <a:off x="5016105" y="4437658"/>
            <a:ext cx="217487" cy="1295400"/>
          </a:xfrm>
          <a:prstGeom prst="rightBrace">
            <a:avLst>
              <a:gd name="adj1" fmla="val 49635"/>
              <a:gd name="adj2" fmla="val 50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p>
        </p:txBody>
      </p:sp>
      <p:sp>
        <p:nvSpPr>
          <p:cNvPr id="54" name="AutoShape 70"/>
          <p:cNvSpPr>
            <a:spLocks noChangeArrowheads="1"/>
          </p:cNvSpPr>
          <p:nvPr/>
        </p:nvSpPr>
        <p:spPr bwMode="auto">
          <a:xfrm>
            <a:off x="5376466" y="5012333"/>
            <a:ext cx="863600" cy="215900"/>
          </a:xfrm>
          <a:prstGeom prst="notchedRightArrow">
            <a:avLst>
              <a:gd name="adj1" fmla="val 50000"/>
              <a:gd name="adj2" fmla="val 10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p>
        </p:txBody>
      </p:sp>
    </p:spTree>
    <p:extLst>
      <p:ext uri="{BB962C8B-B14F-4D97-AF65-F5344CB8AC3E}">
        <p14:creationId xmlns:p14="http://schemas.microsoft.com/office/powerpoint/2010/main" val="2265183869"/>
      </p:ext>
    </p:extLst>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总  论</a:t>
            </a:r>
          </a:p>
        </p:txBody>
      </p:sp>
      <p:sp>
        <p:nvSpPr>
          <p:cNvPr id="3" name="内容占位符 2"/>
          <p:cNvSpPr>
            <a:spLocks noGrp="1"/>
          </p:cNvSpPr>
          <p:nvPr>
            <p:ph idx="1"/>
          </p:nvPr>
        </p:nvSpPr>
        <p:spPr/>
        <p:txBody>
          <a:bodyPr/>
          <a:lstStyle/>
          <a:p>
            <a:r>
              <a:rPr lang="zh-CN" altLang="en-US" dirty="0" smtClean="0"/>
              <a:t>医学影像学发展史</a:t>
            </a:r>
            <a:endParaRPr lang="en-US" altLang="zh-CN" dirty="0" smtClean="0"/>
          </a:p>
          <a:p>
            <a:pPr lvl="1"/>
            <a:r>
              <a:rPr lang="en-US" altLang="zh-CN" dirty="0" smtClean="0"/>
              <a:t>1895</a:t>
            </a:r>
            <a:r>
              <a:rPr lang="zh-CN" altLang="en-US" dirty="0" smtClean="0"/>
              <a:t>年  </a:t>
            </a:r>
            <a:r>
              <a:rPr lang="en-US" altLang="zh-CN" dirty="0" smtClean="0"/>
              <a:t>	</a:t>
            </a:r>
            <a:r>
              <a:rPr lang="zh-CN" altLang="en-US" dirty="0" smtClean="0"/>
              <a:t>伦琴发现了</a:t>
            </a:r>
            <a:r>
              <a:rPr lang="en-US" altLang="zh-CN" dirty="0" smtClean="0"/>
              <a:t>X</a:t>
            </a:r>
            <a:r>
              <a:rPr lang="zh-CN" altLang="en-US" dirty="0" smtClean="0"/>
              <a:t>线</a:t>
            </a:r>
            <a:endParaRPr lang="en-US" altLang="zh-CN" dirty="0" smtClean="0"/>
          </a:p>
          <a:p>
            <a:pPr lvl="1"/>
            <a:r>
              <a:rPr lang="en-US" altLang="zh-CN" dirty="0" smtClean="0"/>
              <a:t>20</a:t>
            </a:r>
            <a:r>
              <a:rPr lang="zh-CN" altLang="en-US" dirty="0" smtClean="0"/>
              <a:t>世纪</a:t>
            </a:r>
            <a:endParaRPr lang="en-US" altLang="zh-CN" dirty="0" smtClean="0"/>
          </a:p>
          <a:p>
            <a:pPr lvl="2"/>
            <a:r>
              <a:rPr lang="en-US" altLang="zh-CN" dirty="0" smtClean="0"/>
              <a:t>50-60</a:t>
            </a:r>
            <a:r>
              <a:rPr lang="zh-CN" altLang="en-US" dirty="0" smtClean="0"/>
              <a:t>年代</a:t>
            </a:r>
            <a:r>
              <a:rPr lang="en-US" altLang="zh-CN" dirty="0" smtClean="0"/>
              <a:t>		</a:t>
            </a:r>
            <a:r>
              <a:rPr lang="zh-CN" altLang="en-US" dirty="0" smtClean="0"/>
              <a:t>超声成像</a:t>
            </a:r>
            <a:endParaRPr lang="en-US" altLang="zh-CN" dirty="0" smtClean="0"/>
          </a:p>
          <a:p>
            <a:pPr lvl="2"/>
            <a:r>
              <a:rPr lang="en-US" altLang="zh-CN" dirty="0" smtClean="0"/>
              <a:t>70-80</a:t>
            </a:r>
            <a:r>
              <a:rPr lang="zh-CN" altLang="en-US" dirty="0" smtClean="0"/>
              <a:t>年代   </a:t>
            </a:r>
            <a:r>
              <a:rPr lang="en-US" altLang="zh-CN" dirty="0" smtClean="0"/>
              <a:t>	</a:t>
            </a:r>
            <a:r>
              <a:rPr lang="en-US" altLang="zh-CN" dirty="0" smtClean="0">
                <a:sym typeface="Symbol" pitchFamily="18" charset="2"/>
              </a:rPr>
              <a:t>X</a:t>
            </a:r>
            <a:r>
              <a:rPr lang="zh-CN" altLang="en-US" dirty="0">
                <a:sym typeface="Symbol" pitchFamily="18" charset="2"/>
              </a:rPr>
              <a:t>线计算机体层</a:t>
            </a:r>
            <a:r>
              <a:rPr lang="zh-CN" altLang="en-US" dirty="0" smtClean="0">
                <a:sym typeface="Symbol" pitchFamily="18" charset="2"/>
              </a:rPr>
              <a:t>成像</a:t>
            </a:r>
            <a:endParaRPr lang="en-US" altLang="zh-CN" dirty="0" smtClean="0">
              <a:sym typeface="Symbol" pitchFamily="18" charset="2"/>
            </a:endParaRPr>
          </a:p>
          <a:p>
            <a:pPr marL="914400" lvl="2" indent="0">
              <a:buNone/>
            </a:pPr>
            <a:r>
              <a:rPr lang="en-US" altLang="zh-CN" dirty="0" smtClean="0"/>
              <a:t>			</a:t>
            </a:r>
            <a:r>
              <a:rPr lang="zh-CN" altLang="en-US" dirty="0" smtClean="0"/>
              <a:t>磁共振成像</a:t>
            </a:r>
            <a:endParaRPr lang="zh-CN" altLang="en-US" dirty="0"/>
          </a:p>
          <a:p>
            <a:pPr marL="914400" lvl="2" indent="0">
              <a:buNone/>
            </a:pPr>
            <a:r>
              <a:rPr lang="en-US" altLang="zh-CN" dirty="0" smtClean="0">
                <a:sym typeface="Symbol" pitchFamily="18" charset="2"/>
              </a:rPr>
              <a:t>			</a:t>
            </a:r>
            <a:r>
              <a:rPr lang="zh-CN" altLang="en-US" dirty="0" smtClean="0">
                <a:sym typeface="Symbol" pitchFamily="18" charset="2"/>
              </a:rPr>
              <a:t>介入放射学</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8" descr="1"/>
          <p:cNvPicPr>
            <a:picLocks noChangeAspect="1" noChangeArrowheads="1"/>
          </p:cNvPicPr>
          <p:nvPr/>
        </p:nvPicPr>
        <p:blipFill rotWithShape="1">
          <a:blip r:embed="rId2">
            <a:extLst>
              <a:ext uri="{28A0092B-C50C-407E-A947-70E740481C1C}">
                <a14:useLocalDpi xmlns:a14="http://schemas.microsoft.com/office/drawing/2010/main" val="0"/>
              </a:ext>
            </a:extLst>
          </a:blip>
          <a:srcRect l="5904" r="5593"/>
          <a:stretch/>
        </p:blipFill>
        <p:spPr bwMode="auto">
          <a:xfrm>
            <a:off x="8331200" y="1906572"/>
            <a:ext cx="1814052" cy="158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127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总  论</a:t>
            </a:r>
          </a:p>
        </p:txBody>
      </p:sp>
      <p:sp>
        <p:nvSpPr>
          <p:cNvPr id="3" name="内容占位符 2"/>
          <p:cNvSpPr>
            <a:spLocks noGrp="1"/>
          </p:cNvSpPr>
          <p:nvPr>
            <p:ph idx="1"/>
          </p:nvPr>
        </p:nvSpPr>
        <p:spPr/>
        <p:txBody>
          <a:bodyPr/>
          <a:lstStyle/>
          <a:p>
            <a:pPr marL="0" indent="0">
              <a:buNone/>
            </a:pPr>
            <a:r>
              <a:rPr lang="zh-CN" altLang="en-US" dirty="0" smtClean="0"/>
              <a:t>一、</a:t>
            </a:r>
            <a:r>
              <a:rPr lang="en-US" altLang="zh-CN" dirty="0" smtClean="0"/>
              <a:t>X</a:t>
            </a:r>
            <a:r>
              <a:rPr lang="zh-CN" altLang="en-US" dirty="0" smtClean="0"/>
              <a:t>线检查</a:t>
            </a:r>
            <a:endParaRPr lang="en-US" altLang="zh-CN" dirty="0" smtClean="0"/>
          </a:p>
          <a:p>
            <a:pPr marL="0" indent="0">
              <a:buNone/>
            </a:pPr>
            <a:r>
              <a:rPr lang="zh-CN" altLang="en-US" dirty="0" smtClean="0"/>
              <a:t>（一）</a:t>
            </a:r>
            <a:r>
              <a:rPr lang="en-US" altLang="zh-CN" dirty="0" smtClean="0"/>
              <a:t>X</a:t>
            </a:r>
            <a:r>
              <a:rPr lang="zh-CN" altLang="en-US" dirty="0" smtClean="0"/>
              <a:t>线的产生和特性</a:t>
            </a:r>
            <a:endParaRPr lang="en-US" altLang="zh-CN" dirty="0" smtClean="0"/>
          </a:p>
          <a:p>
            <a:pPr marL="625475" lvl="1" indent="-225425"/>
            <a:r>
              <a:rPr lang="en-US" altLang="zh-CN" dirty="0"/>
              <a:t>X</a:t>
            </a:r>
            <a:r>
              <a:rPr lang="zh-CN" altLang="zh-CN" dirty="0"/>
              <a:t>线是在真空管内高速行进的电子流撞击了钨</a:t>
            </a:r>
            <a:r>
              <a:rPr lang="en-US" altLang="zh-CN" dirty="0"/>
              <a:t>(</a:t>
            </a:r>
            <a:r>
              <a:rPr lang="zh-CN" altLang="zh-CN" dirty="0"/>
              <a:t>钼</a:t>
            </a:r>
            <a:r>
              <a:rPr lang="en-US" altLang="zh-CN" dirty="0"/>
              <a:t>)</a:t>
            </a:r>
            <a:r>
              <a:rPr lang="zh-CN" altLang="zh-CN" dirty="0"/>
              <a:t>靶时而产生</a:t>
            </a:r>
            <a:r>
              <a:rPr lang="zh-CN" altLang="zh-CN" dirty="0" smtClean="0"/>
              <a:t>的</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7" descr="11"/>
          <p:cNvPicPr>
            <a:picLocks noChangeAspect="1" noChangeArrowheads="1"/>
          </p:cNvPicPr>
          <p:nvPr/>
        </p:nvPicPr>
        <p:blipFill rotWithShape="1">
          <a:blip r:embed="rId2">
            <a:extLst>
              <a:ext uri="{28A0092B-C50C-407E-A947-70E740481C1C}">
                <a14:useLocalDpi xmlns:a14="http://schemas.microsoft.com/office/drawing/2010/main" val="0"/>
              </a:ext>
            </a:extLst>
          </a:blip>
          <a:srcRect l="9023" t="15432" r="8589" b="10519"/>
          <a:stretch/>
        </p:blipFill>
        <p:spPr bwMode="auto">
          <a:xfrm>
            <a:off x="4367808" y="3717032"/>
            <a:ext cx="2669458" cy="207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957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Horizontal)">
                                      <p:cBhvr>
                                        <p:cTn id="7"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总  论</a:t>
            </a:r>
          </a:p>
        </p:txBody>
      </p:sp>
      <p:sp>
        <p:nvSpPr>
          <p:cNvPr id="3" name="内容占位符 2"/>
          <p:cNvSpPr>
            <a:spLocks noGrp="1"/>
          </p:cNvSpPr>
          <p:nvPr>
            <p:ph idx="1"/>
          </p:nvPr>
        </p:nvSpPr>
        <p:spPr>
          <a:xfrm>
            <a:off x="603144" y="1870321"/>
            <a:ext cx="7325513" cy="3465608"/>
          </a:xfrm>
        </p:spPr>
        <p:txBody>
          <a:bodyPr/>
          <a:lstStyle/>
          <a:p>
            <a:pPr marL="457200" lvl="1" indent="0">
              <a:buNone/>
            </a:pPr>
            <a:r>
              <a:rPr lang="en-US" altLang="zh-CN" dirty="0" smtClean="0">
                <a:ea typeface="宋体" charset="-122"/>
              </a:rPr>
              <a:t>——X</a:t>
            </a:r>
            <a:r>
              <a:rPr lang="zh-CN" altLang="en-US" dirty="0" smtClean="0">
                <a:ea typeface="宋体" charset="-122"/>
              </a:rPr>
              <a:t>线是</a:t>
            </a:r>
            <a:r>
              <a:rPr kumimoji="1" lang="zh-CN" altLang="en-US" dirty="0">
                <a:ea typeface="宋体" charset="-122"/>
              </a:rPr>
              <a:t>波长很短的</a:t>
            </a:r>
            <a:r>
              <a:rPr kumimoji="1" lang="zh-CN" altLang="en-US" dirty="0" smtClean="0">
                <a:ea typeface="宋体" charset="-122"/>
              </a:rPr>
              <a:t>电磁波</a:t>
            </a:r>
            <a:endParaRPr kumimoji="1" lang="en-US" altLang="zh-CN" dirty="0" smtClean="0">
              <a:ea typeface="宋体" charset="-122"/>
            </a:endParaRPr>
          </a:p>
          <a:p>
            <a:pPr lvl="1">
              <a:lnSpc>
                <a:spcPct val="110000"/>
              </a:lnSpc>
            </a:pPr>
            <a:r>
              <a:rPr kumimoji="1" lang="zh-CN" altLang="en-US" dirty="0" smtClean="0">
                <a:latin typeface="宋体" charset="-122"/>
                <a:ea typeface="宋体" charset="-122"/>
              </a:rPr>
              <a:t>穿透性</a:t>
            </a:r>
            <a:endParaRPr kumimoji="1" lang="en-US" altLang="zh-CN" dirty="0" smtClean="0">
              <a:latin typeface="宋体" charset="-122"/>
              <a:ea typeface="宋体" charset="-122"/>
            </a:endParaRPr>
          </a:p>
          <a:p>
            <a:pPr lvl="2">
              <a:lnSpc>
                <a:spcPct val="110000"/>
              </a:lnSpc>
            </a:pPr>
            <a:r>
              <a:rPr kumimoji="1" lang="zh-CN" altLang="en-US" dirty="0" smtClean="0">
                <a:latin typeface="宋体" charset="-122"/>
                <a:ea typeface="宋体" charset="-122"/>
              </a:rPr>
              <a:t>能</a:t>
            </a:r>
            <a:r>
              <a:rPr kumimoji="1" lang="zh-CN" altLang="en-US" dirty="0">
                <a:latin typeface="宋体" charset="-122"/>
                <a:ea typeface="宋体" charset="-122"/>
              </a:rPr>
              <a:t>穿透可见光不能穿透的</a:t>
            </a:r>
            <a:r>
              <a:rPr kumimoji="1" lang="zh-CN" altLang="en-US" dirty="0" smtClean="0">
                <a:latin typeface="宋体" charset="-122"/>
                <a:ea typeface="宋体" charset="-122"/>
              </a:rPr>
              <a:t>物质</a:t>
            </a:r>
            <a:endParaRPr kumimoji="1" lang="en-US" altLang="zh-CN" dirty="0" smtClean="0">
              <a:latin typeface="宋体" charset="-122"/>
              <a:ea typeface="宋体" charset="-122"/>
            </a:endParaRPr>
          </a:p>
          <a:p>
            <a:pPr lvl="1">
              <a:lnSpc>
                <a:spcPct val="125000"/>
              </a:lnSpc>
              <a:spcBef>
                <a:spcPct val="10000"/>
              </a:spcBef>
            </a:pPr>
            <a:r>
              <a:rPr kumimoji="1" lang="zh-CN" altLang="en-US" dirty="0" smtClean="0">
                <a:latin typeface="宋体" charset="-122"/>
                <a:ea typeface="宋体" charset="-122"/>
              </a:rPr>
              <a:t>荧光效应</a:t>
            </a:r>
            <a:endParaRPr kumimoji="1" lang="en-US" altLang="zh-CN" dirty="0" smtClean="0">
              <a:latin typeface="宋体" charset="-122"/>
              <a:ea typeface="宋体" charset="-122"/>
            </a:endParaRPr>
          </a:p>
          <a:p>
            <a:pPr lvl="2">
              <a:lnSpc>
                <a:spcPct val="125000"/>
              </a:lnSpc>
              <a:spcBef>
                <a:spcPct val="10000"/>
              </a:spcBef>
            </a:pPr>
            <a:r>
              <a:rPr kumimoji="1" lang="zh-CN" altLang="en-US" dirty="0" smtClean="0">
                <a:latin typeface="宋体" charset="-122"/>
                <a:ea typeface="宋体" charset="-122"/>
              </a:rPr>
              <a:t>激发</a:t>
            </a:r>
            <a:r>
              <a:rPr kumimoji="1" lang="zh-CN" altLang="en-US" dirty="0">
                <a:latin typeface="宋体" charset="-122"/>
                <a:ea typeface="宋体" charset="-122"/>
              </a:rPr>
              <a:t>荧光物质，使波长短的</a:t>
            </a:r>
            <a:r>
              <a:rPr kumimoji="1" lang="en-US" altLang="zh-CN" dirty="0">
                <a:latin typeface="宋体" charset="-122"/>
                <a:ea typeface="宋体" charset="-122"/>
              </a:rPr>
              <a:t>X</a:t>
            </a:r>
            <a:r>
              <a:rPr kumimoji="1" lang="zh-CN" altLang="en-US" dirty="0">
                <a:latin typeface="宋体" charset="-122"/>
                <a:ea typeface="宋体" charset="-122"/>
              </a:rPr>
              <a:t>线转换</a:t>
            </a:r>
            <a:r>
              <a:rPr kumimoji="1" lang="zh-CN" altLang="en-US" dirty="0" smtClean="0">
                <a:latin typeface="宋体" charset="-122"/>
                <a:ea typeface="宋体" charset="-122"/>
              </a:rPr>
              <a:t>成波长</a:t>
            </a:r>
            <a:r>
              <a:rPr kumimoji="1" lang="zh-CN" altLang="en-US" dirty="0">
                <a:latin typeface="宋体" charset="-122"/>
                <a:ea typeface="宋体" charset="-122"/>
              </a:rPr>
              <a:t>较长的肉眼可见的</a:t>
            </a:r>
            <a:r>
              <a:rPr kumimoji="1" lang="zh-CN" altLang="en-US" dirty="0" smtClean="0">
                <a:latin typeface="宋体" charset="-122"/>
                <a:ea typeface="宋体" charset="-122"/>
              </a:rPr>
              <a:t>荧光</a:t>
            </a:r>
            <a:endParaRPr kumimoji="1" lang="en-US" altLang="zh-CN" dirty="0">
              <a:solidFill>
                <a:srgbClr val="C00000"/>
              </a:solidFill>
              <a:latin typeface="宋体" charset="-122"/>
              <a:ea typeface="宋体" charset="-122"/>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cxnSp>
        <p:nvCxnSpPr>
          <p:cNvPr id="9" name="直接箭头连接符 8"/>
          <p:cNvCxnSpPr>
            <a:stCxn id="10" idx="1"/>
          </p:cNvCxnSpPr>
          <p:nvPr/>
        </p:nvCxnSpPr>
        <p:spPr>
          <a:xfrm flipH="1">
            <a:off x="3740215" y="2565617"/>
            <a:ext cx="1944216" cy="0"/>
          </a:xfrm>
          <a:prstGeom prst="straightConnector1">
            <a:avLst/>
          </a:prstGeom>
          <a:ln w="28575">
            <a:solidFill>
              <a:srgbClr val="C000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5684432" y="2334785"/>
            <a:ext cx="1996307" cy="461665"/>
          </a:xfrm>
          <a:prstGeom prst="rect">
            <a:avLst/>
          </a:prstGeom>
          <a:noFill/>
        </p:spPr>
        <p:txBody>
          <a:bodyPr wrap="none" lIns="36000" tIns="0" rIns="36000" bIns="0" rtlCol="0" anchor="ctr">
            <a:spAutoFit/>
          </a:bodyPr>
          <a:lstStyle/>
          <a:p>
            <a:r>
              <a:rPr kumimoji="1" lang="zh-CN" altLang="en-US" sz="3000" dirty="0">
                <a:solidFill>
                  <a:srgbClr val="C00000"/>
                </a:solidFill>
                <a:latin typeface="隶书" panose="02010509060101010101" pitchFamily="49" charset="-122"/>
                <a:ea typeface="隶书" panose="02010509060101010101" pitchFamily="49" charset="-122"/>
              </a:rPr>
              <a:t>成像的基础</a:t>
            </a:r>
            <a:endParaRPr lang="zh-CN" altLang="en-US" sz="3000" dirty="0">
              <a:latin typeface="隶书" panose="02010509060101010101" pitchFamily="49" charset="-122"/>
              <a:ea typeface="隶书" panose="02010509060101010101" pitchFamily="49" charset="-122"/>
            </a:endParaRPr>
          </a:p>
        </p:txBody>
      </p:sp>
      <p:cxnSp>
        <p:nvCxnSpPr>
          <p:cNvPr id="11" name="直接箭头连接符 10"/>
          <p:cNvCxnSpPr>
            <a:stCxn id="12" idx="1"/>
          </p:cNvCxnSpPr>
          <p:nvPr/>
        </p:nvCxnSpPr>
        <p:spPr>
          <a:xfrm flipH="1">
            <a:off x="3740215" y="3665424"/>
            <a:ext cx="2016224" cy="27245"/>
          </a:xfrm>
          <a:prstGeom prst="straightConnector1">
            <a:avLst/>
          </a:prstGeom>
          <a:ln w="28575">
            <a:solidFill>
              <a:srgbClr val="C000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5756440" y="3434591"/>
            <a:ext cx="1996307" cy="461665"/>
          </a:xfrm>
          <a:prstGeom prst="rect">
            <a:avLst/>
          </a:prstGeom>
          <a:noFill/>
        </p:spPr>
        <p:txBody>
          <a:bodyPr wrap="none" lIns="36000" tIns="0" rIns="36000" bIns="0" rtlCol="0" anchor="ctr">
            <a:spAutoFit/>
          </a:bodyPr>
          <a:lstStyle>
            <a:defPPr>
              <a:defRPr lang="en-US"/>
            </a:defPPr>
            <a:lvl1pPr>
              <a:defRPr kumimoji="1" sz="3000">
                <a:solidFill>
                  <a:srgbClr val="C00000"/>
                </a:solidFill>
                <a:latin typeface="隶书" panose="02010509060101010101" pitchFamily="49" charset="-122"/>
                <a:ea typeface="隶书" panose="02010509060101010101" pitchFamily="49" charset="-122"/>
              </a:defRPr>
            </a:lvl1pPr>
          </a:lstStyle>
          <a:p>
            <a:r>
              <a:rPr lang="zh-CN" altLang="en-US" dirty="0"/>
              <a:t>透视的基础</a:t>
            </a:r>
          </a:p>
        </p:txBody>
      </p:sp>
      <p:pic>
        <p:nvPicPr>
          <p:cNvPr id="18" name="Picture 18" descr="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32703" y="2290043"/>
            <a:ext cx="1800200" cy="1958617"/>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8564751" y="4300335"/>
            <a:ext cx="1107996" cy="369332"/>
          </a:xfrm>
          <a:prstGeom prst="rect">
            <a:avLst/>
          </a:prstGeom>
          <a:noFill/>
        </p:spPr>
        <p:txBody>
          <a:bodyPr wrap="none" rtlCol="0">
            <a:spAutoFit/>
          </a:bodyPr>
          <a:lstStyle/>
          <a:p>
            <a:r>
              <a:rPr lang="zh-CN" altLang="en-US" dirty="0">
                <a:solidFill>
                  <a:srgbClr val="1D1496"/>
                </a:solidFill>
                <a:latin typeface="黑体" panose="02010609060101010101" pitchFamily="49" charset="-122"/>
                <a:ea typeface="黑体" panose="02010609060101010101" pitchFamily="49" charset="-122"/>
              </a:rPr>
              <a:t>胸部透视</a:t>
            </a:r>
          </a:p>
        </p:txBody>
      </p:sp>
    </p:spTree>
    <p:extLst>
      <p:ext uri="{BB962C8B-B14F-4D97-AF65-F5344CB8AC3E}">
        <p14:creationId xmlns:p14="http://schemas.microsoft.com/office/powerpoint/2010/main" val="2807545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总  论</a:t>
            </a:r>
          </a:p>
        </p:txBody>
      </p:sp>
      <p:sp>
        <p:nvSpPr>
          <p:cNvPr id="3" name="内容占位符 2"/>
          <p:cNvSpPr>
            <a:spLocks noGrp="1"/>
          </p:cNvSpPr>
          <p:nvPr>
            <p:ph idx="1"/>
          </p:nvPr>
        </p:nvSpPr>
        <p:spPr>
          <a:xfrm>
            <a:off x="380960" y="1214422"/>
            <a:ext cx="10579140" cy="4876800"/>
          </a:xfrm>
        </p:spPr>
        <p:txBody>
          <a:bodyPr/>
          <a:lstStyle/>
          <a:p>
            <a:pPr lvl="1">
              <a:lnSpc>
                <a:spcPct val="125000"/>
              </a:lnSpc>
              <a:spcBef>
                <a:spcPct val="10000"/>
              </a:spcBef>
            </a:pPr>
            <a:r>
              <a:rPr lang="zh-CN" altLang="en-US" dirty="0"/>
              <a:t>摄影</a:t>
            </a:r>
            <a:r>
              <a:rPr lang="zh-CN" altLang="en-US" dirty="0" smtClean="0"/>
              <a:t>效应</a:t>
            </a:r>
            <a:endParaRPr lang="en-US" altLang="zh-CN" dirty="0" smtClean="0"/>
          </a:p>
          <a:p>
            <a:pPr lvl="2">
              <a:lnSpc>
                <a:spcPct val="125000"/>
              </a:lnSpc>
              <a:spcBef>
                <a:spcPct val="10000"/>
              </a:spcBef>
            </a:pPr>
            <a:r>
              <a:rPr lang="en-US" altLang="zh-CN" dirty="0" smtClean="0"/>
              <a:t>X</a:t>
            </a:r>
            <a:r>
              <a:rPr lang="zh-CN" altLang="en-US" dirty="0"/>
              <a:t>线照射涂有溴化银的胶片，使其感光产生潜影，经显影、定影形成黑白影像</a:t>
            </a:r>
            <a:endParaRPr lang="en-US" altLang="zh-CN" dirty="0"/>
          </a:p>
          <a:p>
            <a:pPr lvl="1">
              <a:lnSpc>
                <a:spcPct val="125000"/>
              </a:lnSpc>
              <a:spcBef>
                <a:spcPct val="10000"/>
              </a:spcBef>
            </a:pPr>
            <a:r>
              <a:rPr lang="zh-CN" altLang="en-US" dirty="0"/>
              <a:t>电离</a:t>
            </a:r>
            <a:r>
              <a:rPr lang="zh-CN" altLang="en-US" dirty="0" smtClean="0"/>
              <a:t>效应</a:t>
            </a:r>
            <a:endParaRPr lang="en-US" altLang="zh-CN" dirty="0" smtClean="0"/>
          </a:p>
          <a:p>
            <a:pPr lvl="2">
              <a:lnSpc>
                <a:spcPct val="125000"/>
              </a:lnSpc>
              <a:spcBef>
                <a:spcPct val="10000"/>
              </a:spcBef>
            </a:pPr>
            <a:r>
              <a:rPr lang="zh-CN" altLang="en-US" dirty="0" smtClean="0"/>
              <a:t>使</a:t>
            </a:r>
            <a:r>
              <a:rPr lang="zh-CN" altLang="en-US" dirty="0"/>
              <a:t>人体细胞结构产生损伤甚至坏死</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cxnSp>
        <p:nvCxnSpPr>
          <p:cNvPr id="9" name="直接箭头连接符 8"/>
          <p:cNvCxnSpPr>
            <a:stCxn id="10" idx="1"/>
          </p:cNvCxnSpPr>
          <p:nvPr/>
        </p:nvCxnSpPr>
        <p:spPr>
          <a:xfrm flipH="1">
            <a:off x="4151784" y="3110464"/>
            <a:ext cx="2592288" cy="29574"/>
          </a:xfrm>
          <a:prstGeom prst="straightConnector1">
            <a:avLst/>
          </a:prstGeom>
          <a:ln w="28575">
            <a:solidFill>
              <a:srgbClr val="C000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6744072" y="2879631"/>
            <a:ext cx="3919910" cy="461665"/>
          </a:xfrm>
          <a:prstGeom prst="rect">
            <a:avLst/>
          </a:prstGeom>
          <a:noFill/>
        </p:spPr>
        <p:txBody>
          <a:bodyPr wrap="none" lIns="36000" tIns="0" rIns="36000" bIns="0" rtlCol="0">
            <a:spAutoFit/>
          </a:bodyPr>
          <a:lstStyle/>
          <a:p>
            <a:r>
              <a:rPr kumimoji="1" lang="zh-CN" altLang="en-US" sz="3000" dirty="0">
                <a:solidFill>
                  <a:srgbClr val="C00000"/>
                </a:solidFill>
                <a:latin typeface="隶书" panose="02010509060101010101" pitchFamily="49" charset="-122"/>
                <a:ea typeface="隶书" panose="02010509060101010101" pitchFamily="49" charset="-122"/>
              </a:rPr>
              <a:t>放射防护和治疗的基础</a:t>
            </a:r>
            <a:endParaRPr lang="zh-CN" altLang="en-US" sz="3000" dirty="0">
              <a:latin typeface="隶书" panose="02010509060101010101" pitchFamily="49" charset="-122"/>
              <a:ea typeface="隶书" panose="02010509060101010101" pitchFamily="49" charset="-122"/>
            </a:endParaRPr>
          </a:p>
        </p:txBody>
      </p:sp>
      <p:cxnSp>
        <p:nvCxnSpPr>
          <p:cNvPr id="16" name="直接箭头连接符 15"/>
          <p:cNvCxnSpPr>
            <a:stCxn id="17" idx="1"/>
          </p:cNvCxnSpPr>
          <p:nvPr/>
        </p:nvCxnSpPr>
        <p:spPr>
          <a:xfrm flipH="1">
            <a:off x="4151784" y="1524796"/>
            <a:ext cx="2592288" cy="14637"/>
          </a:xfrm>
          <a:prstGeom prst="straightConnector1">
            <a:avLst/>
          </a:prstGeom>
          <a:ln w="28575">
            <a:solidFill>
              <a:srgbClr val="C000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744072" y="1293963"/>
            <a:ext cx="1996307" cy="461665"/>
          </a:xfrm>
          <a:prstGeom prst="rect">
            <a:avLst/>
          </a:prstGeom>
          <a:noFill/>
        </p:spPr>
        <p:txBody>
          <a:bodyPr wrap="none" lIns="36000" tIns="0" rIns="36000" bIns="0" rtlCol="0" anchor="ctr">
            <a:spAutoFit/>
          </a:bodyPr>
          <a:lstStyle>
            <a:defPPr>
              <a:defRPr lang="en-US"/>
            </a:defPPr>
            <a:lvl1pPr>
              <a:defRPr kumimoji="1" sz="3000">
                <a:solidFill>
                  <a:srgbClr val="C00000"/>
                </a:solidFill>
                <a:latin typeface="隶书" panose="02010509060101010101" pitchFamily="49" charset="-122"/>
                <a:ea typeface="隶书" panose="02010509060101010101" pitchFamily="49" charset="-122"/>
              </a:defRPr>
            </a:lvl1pPr>
          </a:lstStyle>
          <a:p>
            <a:r>
              <a:rPr lang="zh-CN" altLang="en-US" dirty="0"/>
              <a:t>摄片的基础</a:t>
            </a:r>
          </a:p>
        </p:txBody>
      </p:sp>
    </p:spTree>
    <p:extLst>
      <p:ext uri="{BB962C8B-B14F-4D97-AF65-F5344CB8AC3E}">
        <p14:creationId xmlns:p14="http://schemas.microsoft.com/office/powerpoint/2010/main" val="1975911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a:spcBef>
                <a:spcPts val="300"/>
              </a:spcBef>
              <a:buNone/>
            </a:pPr>
            <a:r>
              <a:rPr lang="zh-CN" altLang="en-US" sz="2800" dirty="0" smtClean="0">
                <a:ea typeface="宋体" pitchFamily="2" charset="-122"/>
              </a:rPr>
              <a:t>（二）</a:t>
            </a:r>
            <a:r>
              <a:rPr lang="zh-CN" altLang="en-US" sz="2800" dirty="0">
                <a:ea typeface="宋体" pitchFamily="2" charset="-122"/>
              </a:rPr>
              <a:t>红细胞</a:t>
            </a:r>
            <a:r>
              <a:rPr lang="zh-CN" altLang="en-US" sz="2800" dirty="0" smtClean="0">
                <a:ea typeface="宋体" pitchFamily="2" charset="-122"/>
              </a:rPr>
              <a:t>检查指标的临床应用</a:t>
            </a:r>
            <a:endParaRPr lang="en-US" altLang="zh-CN" sz="2800" dirty="0">
              <a:ea typeface="宋体" pitchFamily="2" charset="-122"/>
            </a:endParaRPr>
          </a:p>
          <a:p>
            <a:pPr>
              <a:spcBef>
                <a:spcPts val="300"/>
              </a:spcBef>
              <a:buNone/>
            </a:pPr>
            <a:r>
              <a:rPr lang="en-US" altLang="zh-CN" sz="2800" b="1" dirty="0">
                <a:solidFill>
                  <a:srgbClr val="C00000"/>
                </a:solidFill>
                <a:ea typeface="宋体" pitchFamily="2" charset="-122"/>
              </a:rPr>
              <a:t>1.</a:t>
            </a:r>
            <a:r>
              <a:rPr lang="zh-CN" altLang="en-US" sz="2800" b="1" dirty="0">
                <a:solidFill>
                  <a:srgbClr val="C00000"/>
                </a:solidFill>
                <a:ea typeface="宋体" pitchFamily="2" charset="-122"/>
              </a:rPr>
              <a:t>红细胞计数及血红蛋白测定</a:t>
            </a:r>
            <a:endParaRPr lang="en-US" altLang="zh-CN" sz="2800" b="1" dirty="0">
              <a:solidFill>
                <a:srgbClr val="C00000"/>
              </a:solidFill>
              <a:ea typeface="宋体" pitchFamily="2" charset="-122"/>
            </a:endParaRPr>
          </a:p>
          <a:p>
            <a:pPr>
              <a:spcBef>
                <a:spcPts val="300"/>
              </a:spcBef>
            </a:pPr>
            <a:r>
              <a:rPr lang="zh-CN" altLang="en-US" sz="2400" dirty="0"/>
              <a:t>红细胞和血红蛋白增多</a:t>
            </a:r>
            <a:endParaRPr lang="zh-CN" altLang="en-US" sz="2800" dirty="0"/>
          </a:p>
          <a:p>
            <a:pPr lvl="1">
              <a:spcBef>
                <a:spcPts val="300"/>
              </a:spcBef>
            </a:pPr>
            <a:r>
              <a:rPr lang="zh-CN" altLang="en-US" sz="2400" dirty="0"/>
              <a:t>相对增多</a:t>
            </a:r>
          </a:p>
          <a:p>
            <a:pPr lvl="2">
              <a:spcBef>
                <a:spcPts val="300"/>
              </a:spcBef>
            </a:pPr>
            <a:r>
              <a:rPr lang="zh-CN" altLang="en-US" sz="2400" dirty="0"/>
              <a:t>严重呕吐、腹泻、大量出汗、大面积烧伤、尿崩症、甲状腺功能亢进症危象、糖尿病酮症酸中毒等   </a:t>
            </a:r>
          </a:p>
          <a:p>
            <a:pPr lvl="1">
              <a:spcBef>
                <a:spcPts val="300"/>
              </a:spcBef>
            </a:pPr>
            <a:r>
              <a:rPr lang="zh-CN" altLang="en-US" sz="2400" dirty="0"/>
              <a:t>绝对增多</a:t>
            </a:r>
          </a:p>
          <a:p>
            <a:pPr lvl="2">
              <a:spcBef>
                <a:spcPts val="300"/>
              </a:spcBef>
              <a:buNone/>
            </a:pPr>
            <a:r>
              <a:rPr lang="zh-CN" altLang="en-US" sz="2400" dirty="0"/>
              <a:t> ①原发性：一种原因未明的以红细胞增多为主的骨髓增殖性肿瘤；</a:t>
            </a:r>
            <a:endParaRPr lang="en-US" altLang="zh-CN" sz="2400" dirty="0"/>
          </a:p>
          <a:p>
            <a:pPr lvl="2">
              <a:spcBef>
                <a:spcPts val="300"/>
              </a:spcBef>
              <a:buNone/>
            </a:pPr>
            <a:r>
              <a:rPr lang="zh-CN" altLang="en-US" sz="2400" dirty="0" smtClean="0"/>
              <a:t> ②</a:t>
            </a:r>
            <a:r>
              <a:rPr lang="zh-CN" altLang="en-US" sz="2400" dirty="0"/>
              <a:t>继发性：胎儿、新生儿、高原地区居民、阻塞性肺气肿、肺源性心脏病等使</a:t>
            </a:r>
            <a:r>
              <a:rPr lang="en-US" altLang="zh-CN" sz="2400" dirty="0"/>
              <a:t>EPO</a:t>
            </a:r>
            <a:r>
              <a:rPr lang="zh-CN" altLang="en-US" sz="2400" dirty="0"/>
              <a:t>代偿性增加，导致红细胞和血红蛋白增多。</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68635269"/>
      </p:ext>
    </p:extLst>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总  论</a:t>
            </a:r>
          </a:p>
        </p:txBody>
      </p:sp>
      <p:sp>
        <p:nvSpPr>
          <p:cNvPr id="3" name="内容占位符 2"/>
          <p:cNvSpPr>
            <a:spLocks noGrp="1"/>
          </p:cNvSpPr>
          <p:nvPr>
            <p:ph idx="1"/>
          </p:nvPr>
        </p:nvSpPr>
        <p:spPr/>
        <p:txBody>
          <a:bodyPr/>
          <a:lstStyle/>
          <a:p>
            <a:pPr marL="0" indent="0">
              <a:buNone/>
            </a:pPr>
            <a:r>
              <a:rPr lang="zh-CN" altLang="en-US" sz="3200" dirty="0" smtClean="0">
                <a:latin typeface="宋体" charset="-122"/>
                <a:ea typeface="宋体" charset="-122"/>
              </a:rPr>
              <a:t>（二）</a:t>
            </a:r>
            <a:r>
              <a:rPr lang="en-US" altLang="zh-CN" sz="3200" dirty="0">
                <a:latin typeface="宋体" charset="-122"/>
                <a:ea typeface="宋体" charset="-122"/>
              </a:rPr>
              <a:t>X</a:t>
            </a:r>
            <a:r>
              <a:rPr lang="zh-CN" altLang="en-US" sz="3200" dirty="0">
                <a:latin typeface="宋体" charset="-122"/>
                <a:ea typeface="宋体" charset="-122"/>
              </a:rPr>
              <a:t>线成像的基本原理</a:t>
            </a:r>
          </a:p>
          <a:p>
            <a:pPr lvl="1"/>
            <a:r>
              <a:rPr lang="en-US" altLang="zh-CN" dirty="0"/>
              <a:t>X</a:t>
            </a:r>
            <a:r>
              <a:rPr lang="zh-CN" altLang="en-US" dirty="0"/>
              <a:t>线特性</a:t>
            </a:r>
            <a:r>
              <a:rPr lang="en-US" altLang="zh-CN" dirty="0"/>
              <a:t>:</a:t>
            </a:r>
            <a:r>
              <a:rPr lang="zh-CN" altLang="en-US" dirty="0"/>
              <a:t>穿透性、荧光效应、摄影效应</a:t>
            </a:r>
            <a:endParaRPr lang="en-US" altLang="zh-CN" dirty="0"/>
          </a:p>
          <a:p>
            <a:pPr lvl="1"/>
            <a:r>
              <a:rPr lang="zh-CN" altLang="en-US" dirty="0"/>
              <a:t>人体组织有密度、厚度</a:t>
            </a:r>
            <a:r>
              <a:rPr lang="zh-CN" altLang="en-US" dirty="0" smtClean="0"/>
              <a:t>差别</a:t>
            </a:r>
            <a:endParaRPr lang="en-US" altLang="zh-CN" dirty="0" smtClean="0"/>
          </a:p>
          <a:p>
            <a:pPr lvl="2"/>
            <a:r>
              <a:rPr lang="zh-CN" altLang="en-US" dirty="0" smtClean="0"/>
              <a:t>人体</a:t>
            </a:r>
            <a:r>
              <a:rPr lang="zh-CN" altLang="en-US" dirty="0"/>
              <a:t>组织结构密度</a:t>
            </a:r>
            <a:r>
              <a:rPr lang="zh-CN" altLang="en-US" dirty="0" smtClean="0"/>
              <a:t>分为</a:t>
            </a:r>
            <a:endParaRPr lang="en-US" altLang="zh-CN" dirty="0" smtClean="0"/>
          </a:p>
          <a:p>
            <a:pPr lvl="3"/>
            <a:r>
              <a:rPr lang="zh-CN" altLang="en-US" dirty="0" smtClean="0"/>
              <a:t>低</a:t>
            </a:r>
            <a:r>
              <a:rPr lang="zh-CN" altLang="en-US" dirty="0"/>
              <a:t>密度：空气、脂肪</a:t>
            </a:r>
          </a:p>
          <a:p>
            <a:pPr lvl="3"/>
            <a:r>
              <a:rPr lang="zh-CN" altLang="en-US" dirty="0"/>
              <a:t>中等密度：软组织</a:t>
            </a:r>
          </a:p>
          <a:p>
            <a:pPr lvl="3"/>
            <a:r>
              <a:rPr lang="zh-CN" altLang="en-US" dirty="0"/>
              <a:t>高密度：骨骼</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6"/>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44978" b="12797"/>
          <a:stretch/>
        </p:blipFill>
        <p:spPr bwMode="auto">
          <a:xfrm>
            <a:off x="8112225" y="2420888"/>
            <a:ext cx="2207519" cy="2106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4885716" y="5085185"/>
            <a:ext cx="3730564" cy="954107"/>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marL="0" lvl="1" algn="ctr"/>
            <a:r>
              <a:rPr lang="zh-CN" altLang="en-US" sz="2800" dirty="0">
                <a:solidFill>
                  <a:schemeClr val="bg1"/>
                </a:solidFill>
                <a:latin typeface="宋体" charset="-122"/>
                <a:ea typeface="宋体" charset="-122"/>
              </a:rPr>
              <a:t>在荧屏或</a:t>
            </a:r>
            <a:r>
              <a:rPr lang="en-US" altLang="zh-CN" sz="2800" dirty="0">
                <a:solidFill>
                  <a:schemeClr val="bg1"/>
                </a:solidFill>
                <a:latin typeface="宋体" charset="-122"/>
                <a:ea typeface="宋体" charset="-122"/>
              </a:rPr>
              <a:t>X</a:t>
            </a:r>
            <a:r>
              <a:rPr lang="zh-CN" altLang="en-US" sz="2800" dirty="0">
                <a:solidFill>
                  <a:schemeClr val="bg1"/>
                </a:solidFill>
                <a:latin typeface="宋体" charset="-122"/>
                <a:ea typeface="宋体" charset="-122"/>
              </a:rPr>
              <a:t>线片上形成黑白对比不同的影像</a:t>
            </a:r>
            <a:endParaRPr lang="zh-CN" altLang="en-US" sz="2800" dirty="0">
              <a:solidFill>
                <a:schemeClr val="bg1"/>
              </a:solidFill>
            </a:endParaRPr>
          </a:p>
        </p:txBody>
      </p:sp>
      <p:sp>
        <p:nvSpPr>
          <p:cNvPr id="8" name="虚尾箭头 7"/>
          <p:cNvSpPr/>
          <p:nvPr/>
        </p:nvSpPr>
        <p:spPr>
          <a:xfrm>
            <a:off x="3503712" y="5248654"/>
            <a:ext cx="1224136" cy="504056"/>
          </a:xfrm>
          <a:prstGeom prst="striped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18160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总  论</a:t>
            </a:r>
          </a:p>
        </p:txBody>
      </p:sp>
      <p:sp>
        <p:nvSpPr>
          <p:cNvPr id="3" name="内容占位符 2"/>
          <p:cNvSpPr>
            <a:spLocks noGrp="1"/>
          </p:cNvSpPr>
          <p:nvPr>
            <p:ph idx="1"/>
          </p:nvPr>
        </p:nvSpPr>
        <p:spPr>
          <a:xfrm>
            <a:off x="-138896" y="1378689"/>
            <a:ext cx="7731888" cy="5033978"/>
          </a:xfrm>
        </p:spPr>
        <p:txBody>
          <a:bodyPr/>
          <a:lstStyle/>
          <a:p>
            <a:pPr lvl="1"/>
            <a:r>
              <a:rPr lang="zh-CN" altLang="en-US" dirty="0"/>
              <a:t>自然</a:t>
            </a:r>
            <a:r>
              <a:rPr lang="zh-CN" altLang="en-US" dirty="0" smtClean="0"/>
              <a:t>对比</a:t>
            </a:r>
            <a:endParaRPr lang="en-US" altLang="zh-CN" dirty="0" smtClean="0"/>
          </a:p>
          <a:p>
            <a:pPr lvl="2"/>
            <a:r>
              <a:rPr lang="zh-CN" altLang="en-US" dirty="0" smtClean="0"/>
              <a:t>当</a:t>
            </a:r>
            <a:r>
              <a:rPr lang="en-US" altLang="zh-CN" dirty="0"/>
              <a:t>X</a:t>
            </a:r>
            <a:r>
              <a:rPr lang="zh-CN" altLang="en-US" dirty="0"/>
              <a:t>线穿过人体时，人体组织结构自然存在的密度差，在荧屏或胶片上而形成的明暗或黑白对比的影像</a:t>
            </a:r>
            <a:endParaRPr lang="en-US" altLang="zh-CN" dirty="0"/>
          </a:p>
          <a:p>
            <a:pPr lvl="1"/>
            <a:r>
              <a:rPr lang="zh-CN" altLang="en-US" dirty="0"/>
              <a:t>人工</a:t>
            </a:r>
            <a:r>
              <a:rPr lang="zh-CN" altLang="en-US" dirty="0" smtClean="0"/>
              <a:t>对比</a:t>
            </a:r>
            <a:endParaRPr lang="en-US" altLang="zh-CN" dirty="0" smtClean="0"/>
          </a:p>
          <a:p>
            <a:pPr lvl="2"/>
            <a:r>
              <a:rPr lang="zh-CN" altLang="en-US" dirty="0" smtClean="0"/>
              <a:t>对于</a:t>
            </a:r>
            <a:r>
              <a:rPr lang="zh-CN" altLang="en-US" dirty="0"/>
              <a:t>人体内缺乏自然对比的组织或器官可以用人为的方法引入一定量的在密度上高于或低于它的物质，造成人为密度差，使之形成鲜明的明暗对比</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3" descr="PA"/>
          <p:cNvPicPr>
            <a:picLocks noChangeAspect="1" noChangeArrowheads="1"/>
          </p:cNvPicPr>
          <p:nvPr/>
        </p:nvPicPr>
        <p:blipFill rotWithShape="1">
          <a:blip r:embed="rId3" cstate="print">
            <a:lum bright="6000"/>
            <a:extLst>
              <a:ext uri="{28A0092B-C50C-407E-A947-70E740481C1C}">
                <a14:useLocalDpi xmlns:a14="http://schemas.microsoft.com/office/drawing/2010/main" val="0"/>
              </a:ext>
            </a:extLst>
          </a:blip>
          <a:srcRect t="17647" b="7353"/>
          <a:stretch/>
        </p:blipFill>
        <p:spPr bwMode="auto">
          <a:xfrm>
            <a:off x="8472265" y="1268761"/>
            <a:ext cx="1968813" cy="219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C:\Users\sunyumei\Desktop\reng.jpg"/>
          <p:cNvPicPr>
            <a:picLocks noChangeAspect="1" noChangeArrowheads="1"/>
          </p:cNvPicPr>
          <p:nvPr/>
        </p:nvPicPr>
        <p:blipFill rotWithShape="1">
          <a:blip r:embed="rId4">
            <a:extLst>
              <a:ext uri="{28A0092B-C50C-407E-A947-70E740481C1C}">
                <a14:useLocalDpi xmlns:a14="http://schemas.microsoft.com/office/drawing/2010/main" val="0"/>
              </a:ext>
            </a:extLst>
          </a:blip>
          <a:srcRect l="9062" r="6823" b="4994"/>
          <a:stretch/>
        </p:blipFill>
        <p:spPr bwMode="auto">
          <a:xfrm>
            <a:off x="8133640" y="3875444"/>
            <a:ext cx="2463877" cy="209132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8307395" y="3483335"/>
            <a:ext cx="2377574" cy="369332"/>
          </a:xfrm>
          <a:prstGeom prst="rect">
            <a:avLst/>
          </a:prstGeom>
          <a:noFill/>
        </p:spPr>
        <p:txBody>
          <a:bodyPr wrap="none" rtlCol="0">
            <a:spAutoFit/>
          </a:bodyPr>
          <a:lstStyle/>
          <a:p>
            <a:r>
              <a:rPr lang="en-US" altLang="zh-CN" dirty="0">
                <a:solidFill>
                  <a:srgbClr val="1D1496"/>
                </a:solidFill>
                <a:latin typeface="黑体" panose="02010609060101010101" pitchFamily="49" charset="-122"/>
                <a:ea typeface="黑体" panose="02010609060101010101" pitchFamily="49" charset="-122"/>
              </a:rPr>
              <a:t>X</a:t>
            </a:r>
            <a:r>
              <a:rPr lang="zh-CN" altLang="en-US" dirty="0">
                <a:solidFill>
                  <a:srgbClr val="1D1496"/>
                </a:solidFill>
                <a:latin typeface="黑体" panose="02010609060101010101" pitchFamily="49" charset="-122"/>
                <a:ea typeface="黑体" panose="02010609060101010101" pitchFamily="49" charset="-122"/>
              </a:rPr>
              <a:t>线胸片（自然对比）</a:t>
            </a:r>
          </a:p>
        </p:txBody>
      </p:sp>
      <p:sp>
        <p:nvSpPr>
          <p:cNvPr id="8" name="TextBox 7"/>
          <p:cNvSpPr txBox="1"/>
          <p:nvPr/>
        </p:nvSpPr>
        <p:spPr>
          <a:xfrm>
            <a:off x="8191979" y="5966766"/>
            <a:ext cx="2492990" cy="369332"/>
          </a:xfrm>
          <a:prstGeom prst="rect">
            <a:avLst/>
          </a:prstGeom>
          <a:noFill/>
        </p:spPr>
        <p:txBody>
          <a:bodyPr wrap="none" rtlCol="0">
            <a:spAutoFit/>
          </a:bodyPr>
          <a:lstStyle/>
          <a:p>
            <a:r>
              <a:rPr lang="zh-CN" altLang="en-US" dirty="0">
                <a:solidFill>
                  <a:srgbClr val="1D1496"/>
                </a:solidFill>
                <a:latin typeface="黑体" panose="02010609060101010101" pitchFamily="49" charset="-122"/>
                <a:ea typeface="黑体" panose="02010609060101010101" pitchFamily="49" charset="-122"/>
              </a:rPr>
              <a:t>肾盂造影（人工对比）</a:t>
            </a:r>
          </a:p>
        </p:txBody>
      </p:sp>
    </p:spTree>
    <p:extLst>
      <p:ext uri="{BB962C8B-B14F-4D97-AF65-F5344CB8AC3E}">
        <p14:creationId xmlns:p14="http://schemas.microsoft.com/office/powerpoint/2010/main" val="3709954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总  论</a:t>
            </a:r>
          </a:p>
        </p:txBody>
      </p:sp>
      <p:sp>
        <p:nvSpPr>
          <p:cNvPr id="3" name="内容占位符 2"/>
          <p:cNvSpPr>
            <a:spLocks noGrp="1"/>
          </p:cNvSpPr>
          <p:nvPr>
            <p:ph idx="1"/>
          </p:nvPr>
        </p:nvSpPr>
        <p:spPr/>
        <p:txBody>
          <a:bodyPr/>
          <a:lstStyle/>
          <a:p>
            <a:pPr>
              <a:lnSpc>
                <a:spcPct val="125000"/>
              </a:lnSpc>
              <a:buNone/>
            </a:pPr>
            <a:r>
              <a:rPr lang="zh-CN" altLang="en-US" dirty="0" smtClean="0"/>
              <a:t>（三）</a:t>
            </a:r>
            <a:r>
              <a:rPr lang="en-US" altLang="zh-CN" dirty="0"/>
              <a:t>X</a:t>
            </a:r>
            <a:r>
              <a:rPr lang="zh-CN" altLang="en-US" dirty="0" smtClean="0"/>
              <a:t>线图像</a:t>
            </a:r>
            <a:r>
              <a:rPr lang="zh-CN" altLang="en-US" dirty="0"/>
              <a:t>的特点</a:t>
            </a:r>
          </a:p>
          <a:p>
            <a:pPr lvl="1">
              <a:lnSpc>
                <a:spcPct val="125000"/>
              </a:lnSpc>
            </a:pPr>
            <a:r>
              <a:rPr lang="zh-CN" altLang="en-US" dirty="0" smtClean="0"/>
              <a:t>是</a:t>
            </a:r>
            <a:r>
              <a:rPr lang="zh-CN" altLang="en-US" dirty="0"/>
              <a:t>由黑到</a:t>
            </a:r>
            <a:r>
              <a:rPr lang="zh-CN" altLang="en-US" dirty="0" smtClean="0"/>
              <a:t>白不同</a:t>
            </a:r>
            <a:r>
              <a:rPr lang="zh-CN" altLang="en-US" dirty="0"/>
              <a:t>灰度的</a:t>
            </a:r>
            <a:r>
              <a:rPr lang="zh-CN" altLang="en-US" dirty="0" smtClean="0"/>
              <a:t>影像</a:t>
            </a:r>
            <a:r>
              <a:rPr lang="zh-CN" altLang="en-US" dirty="0">
                <a:solidFill>
                  <a:srgbClr val="FF0000"/>
                </a:solidFill>
              </a:rPr>
              <a:t>（不同密度和厚度组织结构）</a:t>
            </a:r>
            <a:r>
              <a:rPr lang="zh-CN" altLang="en-US" dirty="0" smtClean="0"/>
              <a:t>所</a:t>
            </a:r>
            <a:r>
              <a:rPr lang="zh-CN" altLang="en-US" dirty="0"/>
              <a:t>组成，是叠加</a:t>
            </a:r>
            <a:r>
              <a:rPr lang="zh-CN" altLang="en-US" dirty="0" smtClean="0"/>
              <a:t>影像</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40013" y="3356992"/>
            <a:ext cx="3960812" cy="273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图3-5-3  正常成人膝关节（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16726" y="3356993"/>
            <a:ext cx="2879725" cy="2738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3456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总  论</a:t>
            </a:r>
          </a:p>
        </p:txBody>
      </p:sp>
      <p:sp>
        <p:nvSpPr>
          <p:cNvPr id="3" name="内容占位符 2"/>
          <p:cNvSpPr>
            <a:spLocks noGrp="1"/>
          </p:cNvSpPr>
          <p:nvPr>
            <p:ph sz="half" idx="1"/>
          </p:nvPr>
        </p:nvSpPr>
        <p:spPr/>
        <p:txBody>
          <a:bodyPr/>
          <a:lstStyle/>
          <a:p>
            <a:pPr marL="0" indent="0">
              <a:buNone/>
            </a:pPr>
            <a:r>
              <a:rPr lang="zh-CN" altLang="en-US" sz="3200" b="0" dirty="0" smtClean="0"/>
              <a:t>（四）</a:t>
            </a:r>
            <a:r>
              <a:rPr lang="en-US" altLang="zh-CN" sz="3200" b="0" dirty="0"/>
              <a:t>X</a:t>
            </a:r>
            <a:r>
              <a:rPr lang="zh-CN" altLang="en-US" sz="3200" b="0" dirty="0" smtClean="0"/>
              <a:t>线检查技术</a:t>
            </a:r>
            <a:endParaRPr lang="en-US" altLang="zh-CN" sz="3200" b="0" dirty="0"/>
          </a:p>
          <a:p>
            <a:pPr marL="457200" lvl="1" indent="0">
              <a:buNone/>
            </a:pPr>
            <a:r>
              <a:rPr lang="en-US" altLang="zh-CN" sz="2800" dirty="0"/>
              <a:t>1.</a:t>
            </a:r>
            <a:r>
              <a:rPr lang="zh-CN" altLang="en-US" sz="2800" dirty="0"/>
              <a:t>透视</a:t>
            </a:r>
            <a:r>
              <a:rPr lang="en-US" altLang="zh-CN" sz="2800" dirty="0"/>
              <a:t>(fluoroscopy) </a:t>
            </a:r>
          </a:p>
        </p:txBody>
      </p:sp>
      <p:sp>
        <p:nvSpPr>
          <p:cNvPr id="5" name="内容占位符 4"/>
          <p:cNvSpPr>
            <a:spLocks noGrp="1"/>
          </p:cNvSpPr>
          <p:nvPr>
            <p:ph sz="half" idx="2"/>
          </p:nvPr>
        </p:nvSpPr>
        <p:spPr>
          <a:xfrm>
            <a:off x="6141691" y="1920695"/>
            <a:ext cx="4229100" cy="4475584"/>
          </a:xfrm>
        </p:spPr>
        <p:txBody>
          <a:bodyPr/>
          <a:lstStyle/>
          <a:p>
            <a:pPr marL="0" lvl="1" indent="0">
              <a:buClr>
                <a:schemeClr val="hlink"/>
              </a:buClr>
              <a:buNone/>
            </a:pPr>
            <a:r>
              <a:rPr lang="en-US" altLang="zh-CN" sz="2800" dirty="0"/>
              <a:t>2.</a:t>
            </a:r>
            <a:r>
              <a:rPr lang="zh-CN" altLang="en-US" sz="2800" dirty="0"/>
              <a:t>摄影</a:t>
            </a:r>
            <a:r>
              <a:rPr lang="en-US" altLang="zh-CN" sz="2800" dirty="0"/>
              <a:t>(radiography) </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6" name="Picture 8" descr="a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70017" y="3263567"/>
            <a:ext cx="1584176" cy="174325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8" descr="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30257" y="3310149"/>
            <a:ext cx="1559446" cy="169667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9" descr="a1"/>
          <p:cNvPicPr>
            <a:picLocks noChangeAspect="1" noChangeArrowheads="1"/>
          </p:cNvPicPr>
          <p:nvPr/>
        </p:nvPicPr>
        <p:blipFill>
          <a:blip r:embed="rId4" cstate="print">
            <a:extLst>
              <a:ext uri="{28A0092B-C50C-407E-A947-70E740481C1C}">
                <a14:useLocalDpi xmlns:a14="http://schemas.microsoft.com/office/drawing/2010/main" val="0"/>
              </a:ext>
            </a:extLst>
          </a:blip>
          <a:srcRect r="12500"/>
          <a:stretch>
            <a:fillRect/>
          </a:stretch>
        </p:blipFill>
        <p:spPr bwMode="auto">
          <a:xfrm>
            <a:off x="5846481" y="3263567"/>
            <a:ext cx="1743446" cy="179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4" descr="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43776" b="13160"/>
          <a:stretch/>
        </p:blipFill>
        <p:spPr bwMode="auto">
          <a:xfrm>
            <a:off x="8071056" y="3263567"/>
            <a:ext cx="1881037" cy="1899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0739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6"/>
                                        </p:tgtEl>
                                        <p:attrNameLst>
                                          <p:attrName>style.visibility</p:attrName>
                                        </p:attrNameLst>
                                      </p:cBhvr>
                                      <p:to>
                                        <p:strVal val="visible"/>
                                      </p:to>
                                    </p:set>
                                  </p:childTnLst>
                                  <p:subTnLst>
                                    <p:set>
                                      <p:cBhvr override="childStyle">
                                        <p:cTn dur="1" fill="hold" display="0" masterRel="nextClick" afterEffect="1"/>
                                        <p:tgtEl>
                                          <p:spTgt spid="6"/>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总  论</a:t>
            </a:r>
          </a:p>
        </p:txBody>
      </p:sp>
      <p:sp>
        <p:nvSpPr>
          <p:cNvPr id="3" name="内容占位符 2"/>
          <p:cNvSpPr>
            <a:spLocks noGrp="1"/>
          </p:cNvSpPr>
          <p:nvPr>
            <p:ph idx="1"/>
          </p:nvPr>
        </p:nvSpPr>
        <p:spPr/>
        <p:txBody>
          <a:bodyPr/>
          <a:lstStyle/>
          <a:p>
            <a:pPr marL="457200" lvl="1" indent="0">
              <a:buNone/>
            </a:pPr>
            <a:r>
              <a:rPr lang="en-US" altLang="zh-CN" dirty="0" smtClean="0"/>
              <a:t>3</a:t>
            </a:r>
            <a:r>
              <a:rPr lang="en-US" altLang="zh-CN" dirty="0"/>
              <a:t>.</a:t>
            </a:r>
            <a:r>
              <a:rPr lang="zh-CN" altLang="en-US" dirty="0"/>
              <a:t>造影检查</a:t>
            </a:r>
            <a:r>
              <a:rPr lang="en-US" altLang="zh-CN" dirty="0"/>
              <a:t>(contrast examination</a:t>
            </a:r>
            <a:r>
              <a:rPr lang="en-US" altLang="zh-CN" dirty="0" smtClean="0"/>
              <a:t>)</a:t>
            </a:r>
          </a:p>
          <a:p>
            <a:pPr lvl="2"/>
            <a:r>
              <a:rPr lang="zh-CN" altLang="en-US" dirty="0" smtClean="0"/>
              <a:t>对缺乏</a:t>
            </a:r>
            <a:r>
              <a:rPr lang="zh-CN" altLang="en-US" dirty="0"/>
              <a:t>自然</a:t>
            </a:r>
            <a:r>
              <a:rPr lang="zh-CN" altLang="en-US" dirty="0" smtClean="0"/>
              <a:t>对比的器官，通过引入</a:t>
            </a:r>
            <a:r>
              <a:rPr lang="zh-CN" altLang="en-US" dirty="0"/>
              <a:t>造影</a:t>
            </a:r>
            <a:r>
              <a:rPr lang="zh-CN" altLang="en-US" dirty="0" smtClean="0"/>
              <a:t>剂而产生</a:t>
            </a:r>
            <a:r>
              <a:rPr lang="zh-CN" altLang="en-US" dirty="0"/>
              <a:t>人工</a:t>
            </a:r>
            <a:r>
              <a:rPr lang="zh-CN" altLang="en-US" dirty="0" smtClean="0"/>
              <a:t>对比</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14" descr="未标题-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5720" y="2852937"/>
            <a:ext cx="2089150" cy="27352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5" descr="未标题-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9183" y="2852936"/>
            <a:ext cx="2214563" cy="273685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6341348" y="5651956"/>
            <a:ext cx="1338828" cy="369332"/>
          </a:xfrm>
          <a:prstGeom prst="rect">
            <a:avLst/>
          </a:prstGeom>
          <a:noFill/>
        </p:spPr>
        <p:txBody>
          <a:bodyPr wrap="none" rtlCol="0">
            <a:spAutoFit/>
          </a:bodyPr>
          <a:lstStyle/>
          <a:p>
            <a:r>
              <a:rPr lang="zh-CN" altLang="en-US" dirty="0">
                <a:solidFill>
                  <a:srgbClr val="1D1496"/>
                </a:solidFill>
                <a:latin typeface="黑体" panose="02010609060101010101" pitchFamily="49" charset="-122"/>
                <a:ea typeface="黑体" panose="02010609060101010101" pitchFamily="49" charset="-122"/>
              </a:rPr>
              <a:t>支气管造影</a:t>
            </a:r>
          </a:p>
        </p:txBody>
      </p:sp>
      <p:sp>
        <p:nvSpPr>
          <p:cNvPr id="8" name="TextBox 7"/>
          <p:cNvSpPr txBox="1"/>
          <p:nvPr/>
        </p:nvSpPr>
        <p:spPr>
          <a:xfrm>
            <a:off x="3719444" y="5687118"/>
            <a:ext cx="1800493" cy="369332"/>
          </a:xfrm>
          <a:prstGeom prst="rect">
            <a:avLst/>
          </a:prstGeom>
          <a:noFill/>
        </p:spPr>
        <p:txBody>
          <a:bodyPr wrap="none" rtlCol="0">
            <a:spAutoFit/>
          </a:bodyPr>
          <a:lstStyle/>
          <a:p>
            <a:r>
              <a:rPr lang="zh-CN" altLang="en-US" dirty="0">
                <a:solidFill>
                  <a:srgbClr val="1D1496"/>
                </a:solidFill>
                <a:latin typeface="黑体" panose="02010609060101010101" pitchFamily="49" charset="-122"/>
                <a:ea typeface="黑体" panose="02010609060101010101" pitchFamily="49" charset="-122"/>
              </a:rPr>
              <a:t>胃肠道钡餐造影</a:t>
            </a:r>
          </a:p>
        </p:txBody>
      </p:sp>
    </p:spTree>
    <p:extLst>
      <p:ext uri="{BB962C8B-B14F-4D97-AF65-F5344CB8AC3E}">
        <p14:creationId xmlns:p14="http://schemas.microsoft.com/office/powerpoint/2010/main" val="3182200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总  论</a:t>
            </a:r>
          </a:p>
        </p:txBody>
      </p:sp>
      <p:sp>
        <p:nvSpPr>
          <p:cNvPr id="3" name="内容占位符 2"/>
          <p:cNvSpPr>
            <a:spLocks noGrp="1"/>
          </p:cNvSpPr>
          <p:nvPr>
            <p:ph idx="1"/>
          </p:nvPr>
        </p:nvSpPr>
        <p:spPr/>
        <p:txBody>
          <a:bodyPr/>
          <a:lstStyle/>
          <a:p>
            <a:pPr>
              <a:buNone/>
            </a:pPr>
            <a:r>
              <a:rPr lang="zh-CN" altLang="en-US" dirty="0" smtClean="0"/>
              <a:t>（五）</a:t>
            </a:r>
            <a:r>
              <a:rPr lang="en-US" altLang="zh-CN" dirty="0"/>
              <a:t>X</a:t>
            </a:r>
            <a:r>
              <a:rPr lang="zh-CN" altLang="en-US" dirty="0"/>
              <a:t>线的防护</a:t>
            </a:r>
          </a:p>
          <a:p>
            <a:pPr lvl="1"/>
            <a:r>
              <a:rPr lang="zh-CN" altLang="en-US" dirty="0" smtClean="0"/>
              <a:t>防护对象</a:t>
            </a:r>
            <a:endParaRPr lang="en-US" altLang="zh-CN" dirty="0" smtClean="0"/>
          </a:p>
          <a:p>
            <a:pPr lvl="2"/>
            <a:r>
              <a:rPr lang="zh-CN" altLang="en-US" dirty="0" smtClean="0"/>
              <a:t>患者</a:t>
            </a:r>
            <a:r>
              <a:rPr lang="zh-CN" altLang="en-US" dirty="0"/>
              <a:t>、工作人员和陪同人员</a:t>
            </a:r>
          </a:p>
          <a:p>
            <a:pPr lvl="1"/>
            <a:r>
              <a:rPr lang="zh-CN" altLang="en-US" dirty="0" smtClean="0"/>
              <a:t>防护方法</a:t>
            </a:r>
            <a:endParaRPr lang="zh-CN" altLang="en-US" dirty="0"/>
          </a:p>
          <a:p>
            <a:pPr lvl="2"/>
            <a:r>
              <a:rPr lang="zh-CN" altLang="en-US" dirty="0" smtClean="0"/>
              <a:t>时间</a:t>
            </a:r>
            <a:r>
              <a:rPr lang="zh-CN" altLang="en-US" dirty="0"/>
              <a:t>防护</a:t>
            </a:r>
            <a:r>
              <a:rPr lang="en-US" altLang="zh-CN" dirty="0"/>
              <a:t>——</a:t>
            </a:r>
            <a:r>
              <a:rPr lang="zh-CN" altLang="en-US" dirty="0"/>
              <a:t>减少受照射时间</a:t>
            </a:r>
          </a:p>
          <a:p>
            <a:pPr lvl="2"/>
            <a:r>
              <a:rPr lang="zh-CN" altLang="en-US" dirty="0" smtClean="0"/>
              <a:t>距离</a:t>
            </a:r>
            <a:r>
              <a:rPr lang="zh-CN" altLang="en-US" dirty="0"/>
              <a:t>防护</a:t>
            </a:r>
            <a:r>
              <a:rPr lang="en-US" altLang="zh-CN" dirty="0"/>
              <a:t>——</a:t>
            </a:r>
            <a:r>
              <a:rPr lang="zh-CN" altLang="en-US" dirty="0"/>
              <a:t>隔室操作</a:t>
            </a:r>
          </a:p>
          <a:p>
            <a:pPr lvl="2"/>
            <a:r>
              <a:rPr lang="zh-CN" altLang="en-US" dirty="0" smtClean="0"/>
              <a:t>屏蔽</a:t>
            </a:r>
            <a:r>
              <a:rPr lang="zh-CN" altLang="en-US" dirty="0"/>
              <a:t>防护</a:t>
            </a:r>
            <a:r>
              <a:rPr lang="en-US" altLang="zh-CN" dirty="0"/>
              <a:t>——</a:t>
            </a:r>
            <a:r>
              <a:rPr lang="zh-CN" altLang="en-US" dirty="0"/>
              <a:t>铅玻璃、铅衣、铅门</a:t>
            </a:r>
            <a:r>
              <a:rPr lang="zh-CN" altLang="en-US" dirty="0" smtClean="0"/>
              <a:t>等</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115028300"/>
      </p:ext>
    </p:extLst>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总  论</a:t>
            </a:r>
          </a:p>
        </p:txBody>
      </p:sp>
      <p:sp>
        <p:nvSpPr>
          <p:cNvPr id="3" name="内容占位符 2"/>
          <p:cNvSpPr>
            <a:spLocks noGrp="1"/>
          </p:cNvSpPr>
          <p:nvPr>
            <p:ph idx="1"/>
          </p:nvPr>
        </p:nvSpPr>
        <p:spPr>
          <a:xfrm>
            <a:off x="380960" y="1214421"/>
            <a:ext cx="11008529" cy="5302125"/>
          </a:xfrm>
        </p:spPr>
        <p:txBody>
          <a:bodyPr/>
          <a:lstStyle/>
          <a:p>
            <a:pPr>
              <a:buNone/>
            </a:pPr>
            <a:r>
              <a:rPr lang="zh-CN" altLang="en-US" dirty="0" smtClean="0"/>
              <a:t>二、</a:t>
            </a:r>
            <a:r>
              <a:rPr lang="en-US" altLang="zh-CN" dirty="0" smtClean="0"/>
              <a:t>X</a:t>
            </a:r>
            <a:r>
              <a:rPr lang="zh-CN" altLang="en-US" dirty="0" smtClean="0"/>
              <a:t>线计算机断层</a:t>
            </a:r>
            <a:r>
              <a:rPr lang="zh-CN" altLang="en-US" dirty="0"/>
              <a:t>成像</a:t>
            </a:r>
            <a:r>
              <a:rPr lang="en-US" altLang="zh-CN" dirty="0" smtClean="0"/>
              <a:t>(X-ray computed </a:t>
            </a:r>
            <a:r>
              <a:rPr lang="en-US" altLang="zh-CN" dirty="0"/>
              <a:t>tomography</a:t>
            </a:r>
            <a:r>
              <a:rPr lang="zh-CN" altLang="en-US" dirty="0"/>
              <a:t>，</a:t>
            </a:r>
            <a:r>
              <a:rPr lang="en-US" altLang="zh-CN" dirty="0"/>
              <a:t>CT)</a:t>
            </a:r>
            <a:endParaRPr lang="zh-CN" altLang="en-US" dirty="0"/>
          </a:p>
          <a:p>
            <a:pPr>
              <a:lnSpc>
                <a:spcPct val="120000"/>
              </a:lnSpc>
              <a:spcBef>
                <a:spcPct val="0"/>
              </a:spcBef>
              <a:buNone/>
            </a:pPr>
            <a:r>
              <a:rPr lang="zh-CN" altLang="en-US" dirty="0"/>
              <a:t>（一）</a:t>
            </a:r>
            <a:r>
              <a:rPr lang="en-US" altLang="zh-CN" dirty="0"/>
              <a:t>CT</a:t>
            </a:r>
            <a:r>
              <a:rPr lang="zh-CN" altLang="en-US" dirty="0" smtClean="0"/>
              <a:t>概念</a:t>
            </a:r>
            <a:endParaRPr lang="en-US" altLang="zh-CN" dirty="0" smtClean="0"/>
          </a:p>
          <a:p>
            <a:pPr lvl="1">
              <a:lnSpc>
                <a:spcPct val="120000"/>
              </a:lnSpc>
              <a:spcBef>
                <a:spcPct val="0"/>
              </a:spcBef>
            </a:pPr>
            <a:r>
              <a:rPr lang="zh-CN" altLang="en-US" dirty="0" smtClean="0"/>
              <a:t>用</a:t>
            </a:r>
            <a:r>
              <a:rPr lang="en-US" altLang="zh-CN" dirty="0"/>
              <a:t>X</a:t>
            </a:r>
            <a:r>
              <a:rPr lang="zh-CN" altLang="en-US" dirty="0"/>
              <a:t>线束对人体层面进行扫描</a:t>
            </a:r>
            <a:r>
              <a:rPr lang="en-US" altLang="zh-CN" dirty="0"/>
              <a:t>,</a:t>
            </a:r>
            <a:r>
              <a:rPr lang="zh-CN" altLang="en-US" dirty="0"/>
              <a:t>取得信息</a:t>
            </a:r>
            <a:r>
              <a:rPr lang="en-US" altLang="zh-CN" dirty="0"/>
              <a:t>,</a:t>
            </a:r>
            <a:r>
              <a:rPr lang="zh-CN" altLang="en-US" dirty="0"/>
              <a:t>经计算机处理而获得的重建</a:t>
            </a:r>
            <a:r>
              <a:rPr lang="zh-CN" altLang="en-US" dirty="0" smtClean="0"/>
              <a:t>图像</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7" descr="无标题-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5501" y="4005263"/>
            <a:ext cx="2303463" cy="223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7" descr="l-6"/>
          <p:cNvPicPr>
            <a:picLocks noChangeAspect="1" noChangeArrowheads="1"/>
          </p:cNvPicPr>
          <p:nvPr/>
        </p:nvPicPr>
        <p:blipFill>
          <a:blip r:embed="rId3">
            <a:extLst>
              <a:ext uri="{28A0092B-C50C-407E-A947-70E740481C1C}">
                <a14:useLocalDpi xmlns:a14="http://schemas.microsoft.com/office/drawing/2010/main" val="0"/>
              </a:ext>
            </a:extLst>
          </a:blip>
          <a:srcRect t="11241" b="17564"/>
          <a:stretch>
            <a:fillRect/>
          </a:stretch>
        </p:blipFill>
        <p:spPr bwMode="auto">
          <a:xfrm>
            <a:off x="4511676" y="4076700"/>
            <a:ext cx="2447925" cy="2160588"/>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5" descr="1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08213" y="4076700"/>
            <a:ext cx="2133600"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9134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总  论</a:t>
            </a:r>
          </a:p>
        </p:txBody>
      </p:sp>
      <p:sp>
        <p:nvSpPr>
          <p:cNvPr id="3" name="内容占位符 2"/>
          <p:cNvSpPr>
            <a:spLocks noGrp="1"/>
          </p:cNvSpPr>
          <p:nvPr>
            <p:ph idx="1"/>
          </p:nvPr>
        </p:nvSpPr>
        <p:spPr>
          <a:xfrm>
            <a:off x="76160" y="1399617"/>
            <a:ext cx="11811040" cy="4876800"/>
          </a:xfrm>
        </p:spPr>
        <p:txBody>
          <a:bodyPr/>
          <a:lstStyle/>
          <a:p>
            <a:pPr marL="0" indent="0">
              <a:buNone/>
            </a:pPr>
            <a:r>
              <a:rPr lang="zh-CN" altLang="en-US" dirty="0" smtClean="0"/>
              <a:t>（</a:t>
            </a:r>
            <a:r>
              <a:rPr lang="zh-CN" altLang="en-US" dirty="0"/>
              <a:t>二）</a:t>
            </a:r>
            <a:r>
              <a:rPr lang="en-US" altLang="zh-CN" dirty="0"/>
              <a:t>CT</a:t>
            </a:r>
            <a:r>
              <a:rPr lang="zh-CN" altLang="en-US" dirty="0"/>
              <a:t>图像的</a:t>
            </a:r>
            <a:r>
              <a:rPr lang="zh-CN" altLang="en-US" dirty="0" smtClean="0"/>
              <a:t>特点</a:t>
            </a:r>
            <a:endParaRPr lang="en-US" altLang="zh-CN" dirty="0" smtClean="0"/>
          </a:p>
          <a:p>
            <a:pPr lvl="1">
              <a:lnSpc>
                <a:spcPct val="115000"/>
              </a:lnSpc>
              <a:spcBef>
                <a:spcPct val="0"/>
              </a:spcBef>
            </a:pPr>
            <a:r>
              <a:rPr lang="zh-CN" altLang="en-US" dirty="0"/>
              <a:t>以不同灰度反映器官和组织对</a:t>
            </a:r>
            <a:r>
              <a:rPr lang="en-US" altLang="zh-CN" dirty="0"/>
              <a:t>X</a:t>
            </a:r>
            <a:r>
              <a:rPr lang="zh-CN" altLang="en-US" dirty="0"/>
              <a:t>线的吸收程度，呈黑白明暗对比影像</a:t>
            </a:r>
          </a:p>
          <a:p>
            <a:pPr lvl="1">
              <a:lnSpc>
                <a:spcPct val="115000"/>
              </a:lnSpc>
              <a:spcBef>
                <a:spcPct val="0"/>
              </a:spcBef>
            </a:pPr>
            <a:r>
              <a:rPr lang="zh-CN" altLang="en-US" dirty="0"/>
              <a:t>将组织对</a:t>
            </a:r>
            <a:r>
              <a:rPr lang="en-US" altLang="zh-CN" dirty="0"/>
              <a:t>X</a:t>
            </a:r>
            <a:r>
              <a:rPr lang="zh-CN" altLang="en-US" dirty="0"/>
              <a:t>线吸收的系数换算成</a:t>
            </a:r>
            <a:r>
              <a:rPr lang="en-US" altLang="zh-CN" dirty="0"/>
              <a:t>CT</a:t>
            </a:r>
            <a:r>
              <a:rPr lang="zh-CN" altLang="en-US" dirty="0"/>
              <a:t>值，以说明组织密度，具有量的</a:t>
            </a:r>
            <a:r>
              <a:rPr lang="zh-CN" altLang="en-US" dirty="0" smtClean="0"/>
              <a:t>概念</a:t>
            </a:r>
            <a:endParaRPr lang="en-US" altLang="zh-CN" dirty="0"/>
          </a:p>
          <a:p>
            <a:pPr lvl="2">
              <a:lnSpc>
                <a:spcPct val="115000"/>
              </a:lnSpc>
              <a:spcBef>
                <a:spcPct val="0"/>
              </a:spcBef>
            </a:pPr>
            <a:r>
              <a:rPr lang="zh-CN" altLang="en-US" dirty="0"/>
              <a:t>人体组织的</a:t>
            </a:r>
            <a:r>
              <a:rPr lang="en-US" altLang="zh-CN" dirty="0"/>
              <a:t>CT</a:t>
            </a:r>
            <a:r>
              <a:rPr lang="zh-CN" altLang="en-US" dirty="0"/>
              <a:t>值居于</a:t>
            </a:r>
            <a:endParaRPr lang="en-US" altLang="zh-CN" dirty="0"/>
          </a:p>
          <a:p>
            <a:pPr lvl="3">
              <a:lnSpc>
                <a:spcPct val="115000"/>
              </a:lnSpc>
              <a:spcBef>
                <a:spcPct val="0"/>
              </a:spcBef>
            </a:pPr>
            <a:r>
              <a:rPr lang="zh-CN" altLang="en-US" dirty="0"/>
              <a:t>－</a:t>
            </a:r>
            <a:r>
              <a:rPr lang="en-US" altLang="zh-CN" dirty="0"/>
              <a:t>1000(</a:t>
            </a:r>
            <a:r>
              <a:rPr lang="zh-CN" altLang="en-US" dirty="0"/>
              <a:t>气体</a:t>
            </a:r>
            <a:r>
              <a:rPr lang="en-US" altLang="zh-CN" dirty="0"/>
              <a:t>)</a:t>
            </a:r>
            <a:r>
              <a:rPr lang="zh-CN" altLang="en-US" dirty="0"/>
              <a:t>～＋</a:t>
            </a:r>
            <a:r>
              <a:rPr lang="en-US" altLang="zh-CN" dirty="0"/>
              <a:t>1000HU</a:t>
            </a:r>
            <a:r>
              <a:rPr lang="zh-CN" altLang="en-US" dirty="0"/>
              <a:t>（骨皮质）之间</a:t>
            </a:r>
          </a:p>
          <a:p>
            <a:pPr lvl="1">
              <a:lnSpc>
                <a:spcPct val="115000"/>
              </a:lnSpc>
              <a:spcBef>
                <a:spcPct val="0"/>
              </a:spcBef>
            </a:pPr>
            <a:r>
              <a:rPr lang="zh-CN" altLang="en-US" dirty="0"/>
              <a:t>为</a:t>
            </a:r>
            <a:r>
              <a:rPr lang="zh-CN" altLang="en-US" dirty="0" smtClean="0"/>
              <a:t>横断面图</a:t>
            </a:r>
            <a:r>
              <a:rPr lang="zh-CN" altLang="en-US" dirty="0"/>
              <a:t>像，密度分辨率</a:t>
            </a:r>
            <a:r>
              <a:rPr lang="zh-CN" altLang="en-US" dirty="0" smtClean="0"/>
              <a:t>优于</a:t>
            </a:r>
            <a:r>
              <a:rPr lang="en-US" altLang="zh-CN" dirty="0"/>
              <a:t>X</a:t>
            </a:r>
            <a:r>
              <a:rPr lang="zh-CN" altLang="en-US" dirty="0"/>
              <a:t>线</a:t>
            </a:r>
            <a:r>
              <a:rPr lang="zh-CN" altLang="en-US" dirty="0" smtClean="0"/>
              <a:t>图像</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827423516"/>
      </p:ext>
    </p:extLst>
  </p:cSld>
  <p:clrMapOvr>
    <a:masterClrMapping/>
  </p:clrMapOvr>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总  论</a:t>
            </a:r>
          </a:p>
        </p:txBody>
      </p:sp>
      <p:sp>
        <p:nvSpPr>
          <p:cNvPr id="3" name="内容占位符 2"/>
          <p:cNvSpPr>
            <a:spLocks noGrp="1"/>
          </p:cNvSpPr>
          <p:nvPr>
            <p:ph idx="1"/>
          </p:nvPr>
        </p:nvSpPr>
        <p:spPr/>
        <p:txBody>
          <a:bodyPr/>
          <a:lstStyle/>
          <a:p>
            <a:pPr marL="0" indent="0">
              <a:buNone/>
            </a:pPr>
            <a:r>
              <a:rPr lang="zh-CN" altLang="en-US" dirty="0" smtClean="0"/>
              <a:t>（三</a:t>
            </a:r>
            <a:r>
              <a:rPr lang="zh-CN" altLang="en-US" dirty="0"/>
              <a:t>）</a:t>
            </a:r>
            <a:r>
              <a:rPr lang="en-US" altLang="zh-CN" dirty="0"/>
              <a:t>CT</a:t>
            </a:r>
            <a:r>
              <a:rPr lang="zh-CN" altLang="en-US" dirty="0"/>
              <a:t>检查</a:t>
            </a:r>
            <a:r>
              <a:rPr lang="zh-CN" altLang="en-US" dirty="0" smtClean="0"/>
              <a:t>方法</a:t>
            </a:r>
            <a:endParaRPr lang="en-US" altLang="zh-CN" dirty="0" smtClean="0"/>
          </a:p>
          <a:p>
            <a:pPr lvl="1" eaLnBrk="1" hangingPunct="1">
              <a:buNone/>
            </a:pPr>
            <a:r>
              <a:rPr lang="en-US" altLang="zh-CN" dirty="0"/>
              <a:t>1.</a:t>
            </a:r>
            <a:r>
              <a:rPr lang="zh-CN" altLang="en-US" dirty="0"/>
              <a:t>普通</a:t>
            </a:r>
            <a:r>
              <a:rPr lang="zh-CN" altLang="en-US" dirty="0" smtClean="0"/>
              <a:t>扫描（亦</a:t>
            </a:r>
            <a:r>
              <a:rPr lang="zh-CN" altLang="en-US" dirty="0"/>
              <a:t>称平</a:t>
            </a:r>
            <a:r>
              <a:rPr lang="zh-CN" altLang="en-US" dirty="0" smtClean="0"/>
              <a:t>扫）</a:t>
            </a:r>
            <a:endParaRPr lang="en-US" altLang="zh-CN" dirty="0" smtClean="0"/>
          </a:p>
          <a:p>
            <a:pPr lvl="2" eaLnBrk="1" hangingPunct="1"/>
            <a:r>
              <a:rPr lang="zh-TW" altLang="en-US" dirty="0" smtClean="0"/>
              <a:t>以</a:t>
            </a:r>
            <a:r>
              <a:rPr lang="zh-TW" altLang="en-US" dirty="0"/>
              <a:t>组织器官或病变</a:t>
            </a:r>
            <a:r>
              <a:rPr lang="zh-CN" altLang="en-US" dirty="0"/>
              <a:t>自然存在</a:t>
            </a:r>
            <a:r>
              <a:rPr lang="zh-TW" altLang="en-US" dirty="0"/>
              <a:t>的密度差别</a:t>
            </a:r>
            <a:r>
              <a:rPr lang="zh-CN" altLang="en-US" dirty="0"/>
              <a:t>进行</a:t>
            </a:r>
            <a:r>
              <a:rPr lang="zh-TW" altLang="en-US" dirty="0"/>
              <a:t>扫描</a:t>
            </a:r>
            <a:r>
              <a:rPr lang="zh-CN" altLang="en-US" dirty="0"/>
              <a:t>的</a:t>
            </a:r>
            <a:r>
              <a:rPr lang="zh-TW" altLang="en-US" dirty="0" smtClean="0"/>
              <a:t>方法</a:t>
            </a:r>
            <a:endParaRPr lang="zh-CN" altLang="en-US" dirty="0"/>
          </a:p>
          <a:p>
            <a:pPr lvl="1" eaLnBrk="1" hangingPunct="1">
              <a:buNone/>
            </a:pPr>
            <a:r>
              <a:rPr lang="en-US" altLang="zh-CN" dirty="0"/>
              <a:t>2.</a:t>
            </a:r>
            <a:r>
              <a:rPr lang="zh-CN" altLang="en-US" dirty="0"/>
              <a:t>造影增强</a:t>
            </a:r>
            <a:r>
              <a:rPr lang="zh-CN" altLang="en-US" dirty="0" smtClean="0"/>
              <a:t>扫描</a:t>
            </a:r>
            <a:endParaRPr lang="en-US" altLang="zh-CN" dirty="0" smtClean="0"/>
          </a:p>
          <a:p>
            <a:pPr lvl="2" eaLnBrk="1" hangingPunct="1"/>
            <a:r>
              <a:rPr lang="zh-TW" altLang="en-US" dirty="0" smtClean="0"/>
              <a:t>经</a:t>
            </a:r>
            <a:r>
              <a:rPr lang="zh-TW" altLang="en-US" dirty="0"/>
              <a:t>静脉注入</a:t>
            </a:r>
            <a:r>
              <a:rPr lang="zh-CN" altLang="en-US" dirty="0"/>
              <a:t>碘</a:t>
            </a:r>
            <a:r>
              <a:rPr lang="zh-TW" altLang="en-US" dirty="0"/>
              <a:t>剂后再进行扫描</a:t>
            </a:r>
            <a:r>
              <a:rPr lang="zh-CN" altLang="en-US" dirty="0"/>
              <a:t>的方法，以</a:t>
            </a:r>
            <a:r>
              <a:rPr lang="zh-TW" altLang="en-US" dirty="0"/>
              <a:t>提高病变组织同正常组织间的</a:t>
            </a:r>
            <a:r>
              <a:rPr lang="zh-TW" altLang="en-US" dirty="0" smtClean="0"/>
              <a:t>密度差</a:t>
            </a:r>
            <a:endParaRPr lang="zh-CN" altLang="en-US" dirty="0"/>
          </a:p>
          <a:p>
            <a:pPr lvl="1" eaLnBrk="1" hangingPunct="1">
              <a:buNone/>
            </a:pPr>
            <a:r>
              <a:rPr lang="en-US" altLang="zh-CN" dirty="0"/>
              <a:t>3.</a:t>
            </a:r>
            <a:r>
              <a:rPr lang="zh-CN" altLang="en-US" dirty="0"/>
              <a:t>造影</a:t>
            </a:r>
            <a:r>
              <a:rPr lang="zh-CN" altLang="en-US" dirty="0" smtClean="0"/>
              <a:t>扫描</a:t>
            </a:r>
            <a:endParaRPr lang="en-US" altLang="zh-CN" dirty="0" smtClean="0"/>
          </a:p>
          <a:p>
            <a:pPr lvl="2" eaLnBrk="1" hangingPunct="1"/>
            <a:r>
              <a:rPr lang="zh-TW" altLang="en-US" dirty="0" smtClean="0"/>
              <a:t>先</a:t>
            </a:r>
            <a:r>
              <a:rPr lang="zh-TW" altLang="en-US" dirty="0"/>
              <a:t>做器官和结构的造影</a:t>
            </a:r>
            <a:r>
              <a:rPr lang="zh-CN" altLang="en-US" dirty="0"/>
              <a:t>，</a:t>
            </a:r>
            <a:r>
              <a:rPr lang="zh-TW" altLang="en-US" dirty="0"/>
              <a:t>然后再进行扫描</a:t>
            </a:r>
            <a:r>
              <a:rPr lang="zh-CN" altLang="en-US" dirty="0"/>
              <a:t>的方法，</a:t>
            </a:r>
            <a:r>
              <a:rPr lang="zh-TW" altLang="en-US" dirty="0"/>
              <a:t>可更好地显示某一器官或结构</a:t>
            </a:r>
            <a:r>
              <a:rPr lang="zh-CN" altLang="en-US" dirty="0"/>
              <a:t>，</a:t>
            </a:r>
            <a:r>
              <a:rPr lang="zh-TW" altLang="en-US" dirty="0"/>
              <a:t>从而发现</a:t>
            </a:r>
            <a:r>
              <a:rPr lang="zh-TW" altLang="en-US" dirty="0" smtClean="0"/>
              <a:t>病变</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334733034"/>
      </p:ext>
    </p:extLst>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总  论</a:t>
            </a:r>
          </a:p>
        </p:txBody>
      </p:sp>
      <p:sp>
        <p:nvSpPr>
          <p:cNvPr id="3" name="内容占位符 2"/>
          <p:cNvSpPr>
            <a:spLocks noGrp="1"/>
          </p:cNvSpPr>
          <p:nvPr>
            <p:ph idx="1"/>
          </p:nvPr>
        </p:nvSpPr>
        <p:spPr>
          <a:xfrm>
            <a:off x="380960" y="1214422"/>
            <a:ext cx="11147425" cy="4876800"/>
          </a:xfrm>
        </p:spPr>
        <p:txBody>
          <a:bodyPr/>
          <a:lstStyle/>
          <a:p>
            <a:pPr>
              <a:buNone/>
            </a:pPr>
            <a:r>
              <a:rPr lang="zh-CN" altLang="en-US" dirty="0" smtClean="0"/>
              <a:t>三</a:t>
            </a:r>
            <a:r>
              <a:rPr lang="zh-CN" altLang="en-US" dirty="0"/>
              <a:t>、磁共振成像</a:t>
            </a:r>
            <a:r>
              <a:rPr lang="zh-CN" altLang="en-US" dirty="0">
                <a:sym typeface="Symbol" pitchFamily="18" charset="2"/>
              </a:rPr>
              <a:t>（</a:t>
            </a:r>
            <a:r>
              <a:rPr lang="en-US" altLang="zh-CN" dirty="0">
                <a:sym typeface="Symbol" pitchFamily="18" charset="2"/>
              </a:rPr>
              <a:t>magnetic resonance </a:t>
            </a:r>
            <a:r>
              <a:rPr lang="en-US" altLang="zh-CN" dirty="0" smtClean="0">
                <a:sym typeface="Symbol" pitchFamily="18" charset="2"/>
              </a:rPr>
              <a:t>imaging</a:t>
            </a:r>
            <a:r>
              <a:rPr lang="zh-CN" altLang="en-US" dirty="0" smtClean="0">
                <a:sym typeface="Symbol" pitchFamily="18" charset="2"/>
              </a:rPr>
              <a:t>，</a:t>
            </a:r>
            <a:r>
              <a:rPr lang="en-US" altLang="zh-CN" dirty="0">
                <a:sym typeface="Symbol" pitchFamily="18" charset="2"/>
              </a:rPr>
              <a:t>MRI</a:t>
            </a:r>
            <a:r>
              <a:rPr lang="zh-CN" altLang="en-US" dirty="0">
                <a:sym typeface="Symbol" pitchFamily="18" charset="2"/>
              </a:rPr>
              <a:t>）</a:t>
            </a:r>
          </a:p>
          <a:p>
            <a:pPr>
              <a:lnSpc>
                <a:spcPct val="120000"/>
              </a:lnSpc>
              <a:spcBef>
                <a:spcPct val="0"/>
              </a:spcBef>
              <a:buNone/>
            </a:pPr>
            <a:r>
              <a:rPr lang="zh-CN" altLang="en-US" dirty="0">
                <a:sym typeface="Symbol" pitchFamily="18" charset="2"/>
              </a:rPr>
              <a:t>（一）</a:t>
            </a:r>
            <a:r>
              <a:rPr lang="en-US" altLang="zh-CN" dirty="0">
                <a:sym typeface="Symbol" pitchFamily="18" charset="2"/>
              </a:rPr>
              <a:t>MRI</a:t>
            </a:r>
            <a:r>
              <a:rPr lang="zh-CN" altLang="en-US" dirty="0" smtClean="0">
                <a:sym typeface="Symbol" pitchFamily="18" charset="2"/>
              </a:rPr>
              <a:t>概念</a:t>
            </a:r>
            <a:endParaRPr lang="en-US" altLang="zh-CN" dirty="0" smtClean="0">
              <a:sym typeface="Symbol" pitchFamily="18" charset="2"/>
            </a:endParaRPr>
          </a:p>
          <a:p>
            <a:pPr lvl="1">
              <a:lnSpc>
                <a:spcPct val="120000"/>
              </a:lnSpc>
              <a:spcBef>
                <a:spcPct val="0"/>
              </a:spcBef>
            </a:pPr>
            <a:r>
              <a:rPr lang="zh-CN" altLang="en-US" dirty="0" smtClean="0"/>
              <a:t>利用</a:t>
            </a:r>
            <a:r>
              <a:rPr lang="zh-CN" altLang="en-US" dirty="0"/>
              <a:t>原子核在强磁场内发生共振所产生的信号</a:t>
            </a:r>
            <a:r>
              <a:rPr lang="zh-CN" altLang="en-US" dirty="0" smtClean="0"/>
              <a:t>经</a:t>
            </a:r>
            <a:r>
              <a:rPr lang="zh-CN" altLang="en-US" dirty="0"/>
              <a:t>图像</a:t>
            </a:r>
            <a:r>
              <a:rPr lang="zh-CN" altLang="en-US" dirty="0" smtClean="0"/>
              <a:t>重建的一种</a:t>
            </a:r>
            <a:r>
              <a:rPr lang="zh-CN" altLang="en-US" dirty="0"/>
              <a:t>成像</a:t>
            </a:r>
            <a:r>
              <a:rPr lang="zh-CN" altLang="en-US" dirty="0" smtClean="0"/>
              <a:t>技术</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5" descr="P4110012"/>
          <p:cNvPicPr>
            <a:picLocks noChangeAspect="1" noChangeArrowheads="1"/>
          </p:cNvPicPr>
          <p:nvPr/>
        </p:nvPicPr>
        <p:blipFill>
          <a:blip r:embed="rId2" cstate="print">
            <a:extLst>
              <a:ext uri="{28A0092B-C50C-407E-A947-70E740481C1C}">
                <a14:useLocalDpi xmlns:a14="http://schemas.microsoft.com/office/drawing/2010/main" val="0"/>
              </a:ext>
            </a:extLst>
          </a:blip>
          <a:srcRect l="12766" t="17021" r="21986"/>
          <a:stretch>
            <a:fillRect/>
          </a:stretch>
        </p:blipFill>
        <p:spPr bwMode="auto">
          <a:xfrm>
            <a:off x="2627453" y="3827174"/>
            <a:ext cx="2467558" cy="22513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08-1MR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0159" y="3827174"/>
            <a:ext cx="3017825" cy="2264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54158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r>
              <a:rPr lang="zh-CN" altLang="en-US" dirty="0" smtClean="0"/>
              <a:t>红细胞和血红蛋白减少</a:t>
            </a:r>
          </a:p>
          <a:p>
            <a:pPr lvl="1"/>
            <a:r>
              <a:rPr lang="zh-CN" altLang="en-US" dirty="0" smtClean="0"/>
              <a:t>指单位容积循环血液中红细胞数、血红蛋白量及血细胞比容低于参考区间下限，通常称为贫血（</a:t>
            </a:r>
            <a:r>
              <a:rPr lang="en-US" altLang="zh-CN" dirty="0" smtClean="0"/>
              <a:t>anemia</a:t>
            </a:r>
            <a:r>
              <a:rPr lang="zh-CN" altLang="en-US" dirty="0" smtClean="0"/>
              <a:t>）。   </a:t>
            </a:r>
          </a:p>
          <a:p>
            <a:pPr lvl="1"/>
            <a:r>
              <a:rPr lang="zh-CN" altLang="en-US" dirty="0" smtClean="0"/>
              <a:t>按贫血的严重程度可将贫血分为</a:t>
            </a:r>
            <a:endParaRPr lang="en-US" altLang="zh-CN" dirty="0" smtClean="0"/>
          </a:p>
          <a:p>
            <a:pPr lvl="2">
              <a:buNone/>
            </a:pPr>
            <a:r>
              <a:rPr lang="zh-CN" altLang="en-US" dirty="0" smtClean="0"/>
              <a:t>①轻度贫血：血红蛋白小于参考区间下限至</a:t>
            </a:r>
            <a:r>
              <a:rPr lang="en-US" altLang="zh-CN" dirty="0" smtClean="0"/>
              <a:t>90g/L</a:t>
            </a:r>
            <a:r>
              <a:rPr lang="zh-CN" altLang="en-US" dirty="0" smtClean="0"/>
              <a:t>；</a:t>
            </a:r>
            <a:endParaRPr lang="en-US" altLang="zh-CN" dirty="0" smtClean="0"/>
          </a:p>
          <a:p>
            <a:pPr lvl="2">
              <a:buNone/>
            </a:pPr>
            <a:r>
              <a:rPr lang="zh-CN" altLang="en-US" dirty="0" smtClean="0"/>
              <a:t>②中度贫血：血红蛋白</a:t>
            </a:r>
            <a:r>
              <a:rPr lang="en-US" altLang="zh-CN" dirty="0" smtClean="0"/>
              <a:t>90</a:t>
            </a:r>
            <a:r>
              <a:rPr lang="zh-CN" altLang="en-US" dirty="0" smtClean="0"/>
              <a:t>～</a:t>
            </a:r>
            <a:r>
              <a:rPr lang="en-US" altLang="zh-CN" dirty="0" smtClean="0"/>
              <a:t>60g/L</a:t>
            </a:r>
            <a:r>
              <a:rPr lang="zh-CN" altLang="en-US" dirty="0" smtClean="0"/>
              <a:t>；</a:t>
            </a:r>
            <a:endParaRPr lang="en-US" altLang="zh-CN" dirty="0" smtClean="0"/>
          </a:p>
          <a:p>
            <a:pPr lvl="2">
              <a:buNone/>
            </a:pPr>
            <a:r>
              <a:rPr lang="zh-CN" altLang="en-US" dirty="0" smtClean="0"/>
              <a:t>③重度贫血：血红蛋白</a:t>
            </a:r>
            <a:r>
              <a:rPr lang="en-US" altLang="zh-CN" dirty="0" smtClean="0"/>
              <a:t>60</a:t>
            </a:r>
            <a:r>
              <a:rPr lang="zh-CN" altLang="en-US" dirty="0" smtClean="0"/>
              <a:t>～</a:t>
            </a:r>
            <a:r>
              <a:rPr lang="en-US" altLang="zh-CN" dirty="0" smtClean="0"/>
              <a:t>30g/L</a:t>
            </a:r>
            <a:r>
              <a:rPr lang="zh-CN" altLang="en-US" dirty="0" smtClean="0"/>
              <a:t>；</a:t>
            </a:r>
            <a:endParaRPr lang="en-US" altLang="zh-CN" dirty="0" smtClean="0"/>
          </a:p>
          <a:p>
            <a:pPr lvl="2">
              <a:buNone/>
            </a:pPr>
            <a:r>
              <a:rPr lang="zh-CN" altLang="en-US" dirty="0" smtClean="0"/>
              <a:t>④极度贫血：血红蛋白</a:t>
            </a:r>
            <a:r>
              <a:rPr lang="en-US" altLang="zh-CN" dirty="0" smtClean="0"/>
              <a:t>&lt;30g/L</a:t>
            </a:r>
            <a:r>
              <a:rPr lang="zh-CN" altLang="en-US" dirty="0" smtClean="0"/>
              <a:t>。</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127345401"/>
      </p:ext>
    </p:extLst>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总  论</a:t>
            </a:r>
          </a:p>
        </p:txBody>
      </p:sp>
      <p:sp>
        <p:nvSpPr>
          <p:cNvPr id="3" name="内容占位符 2"/>
          <p:cNvSpPr>
            <a:spLocks noGrp="1"/>
          </p:cNvSpPr>
          <p:nvPr>
            <p:ph idx="1"/>
          </p:nvPr>
        </p:nvSpPr>
        <p:spPr>
          <a:xfrm>
            <a:off x="624029" y="1283870"/>
            <a:ext cx="10418220" cy="4876800"/>
          </a:xfrm>
        </p:spPr>
        <p:txBody>
          <a:bodyPr/>
          <a:lstStyle/>
          <a:p>
            <a:pPr>
              <a:buNone/>
            </a:pPr>
            <a:r>
              <a:rPr lang="zh-CN" altLang="en-US" dirty="0" smtClean="0"/>
              <a:t>（</a:t>
            </a:r>
            <a:r>
              <a:rPr lang="zh-CN" altLang="en-US" dirty="0"/>
              <a:t>二</a:t>
            </a:r>
            <a:r>
              <a:rPr lang="zh-CN" altLang="en-US" dirty="0" smtClean="0"/>
              <a:t>）</a:t>
            </a:r>
            <a:r>
              <a:rPr lang="en-US" altLang="zh-CN" dirty="0" smtClean="0"/>
              <a:t>MRI</a:t>
            </a:r>
            <a:r>
              <a:rPr lang="zh-CN" altLang="en-US" dirty="0" smtClean="0"/>
              <a:t>成像原理与图像特点</a:t>
            </a:r>
            <a:endParaRPr lang="en-US" altLang="zh-CN" dirty="0" smtClean="0"/>
          </a:p>
          <a:p>
            <a:pPr lvl="1"/>
            <a:r>
              <a:rPr lang="zh-CN" altLang="zh-CN" dirty="0"/>
              <a:t>弛豫过程</a:t>
            </a:r>
            <a:endParaRPr lang="en-US" altLang="zh-CN" dirty="0" smtClean="0"/>
          </a:p>
          <a:p>
            <a:pPr lvl="2"/>
            <a:r>
              <a:rPr lang="zh-CN" altLang="zh-CN" dirty="0" smtClean="0"/>
              <a:t>当</a:t>
            </a:r>
            <a:r>
              <a:rPr lang="zh-CN" altLang="zh-CN" dirty="0"/>
              <a:t>置身于外加磁场中时，体内的氢原子核将沿磁场方向有规律的排序，并以拉莫尔</a:t>
            </a:r>
            <a:r>
              <a:rPr lang="en-US" altLang="zh-CN" dirty="0"/>
              <a:t>(Larmor)</a:t>
            </a:r>
            <a:r>
              <a:rPr lang="zh-CN" altLang="zh-CN" dirty="0"/>
              <a:t>频率</a:t>
            </a:r>
            <a:r>
              <a:rPr lang="zh-CN" altLang="zh-CN" dirty="0" smtClean="0"/>
              <a:t>进动</a:t>
            </a:r>
            <a:endParaRPr lang="en-US" altLang="zh-CN" dirty="0" smtClean="0"/>
          </a:p>
          <a:p>
            <a:pPr lvl="2"/>
            <a:r>
              <a:rPr lang="zh-CN" altLang="zh-CN" dirty="0" smtClean="0"/>
              <a:t>若</a:t>
            </a:r>
            <a:r>
              <a:rPr lang="zh-CN" altLang="zh-CN" dirty="0"/>
              <a:t>以拉莫尔频率发射射频脉冲，氢原子核将吸收射频能量而被激励，即产生</a:t>
            </a:r>
            <a:r>
              <a:rPr lang="zh-CN" altLang="zh-CN" dirty="0" smtClean="0"/>
              <a:t>共振现象</a:t>
            </a:r>
            <a:endParaRPr lang="en-US" altLang="zh-CN" dirty="0" smtClean="0"/>
          </a:p>
          <a:p>
            <a:pPr lvl="2"/>
            <a:r>
              <a:rPr lang="zh-CN" altLang="zh-CN" dirty="0" smtClean="0"/>
              <a:t>在</a:t>
            </a:r>
            <a:r>
              <a:rPr lang="zh-CN" altLang="zh-CN" dirty="0"/>
              <a:t>射频终止后，氢原子核将释放射频能量而回到未被激励的</a:t>
            </a:r>
            <a:r>
              <a:rPr lang="zh-CN" altLang="zh-CN" dirty="0" smtClean="0"/>
              <a:t>初始状态</a:t>
            </a:r>
            <a:endParaRPr lang="en-US" altLang="zh-CN"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250219768"/>
      </p:ext>
    </p:extLst>
  </p:cSld>
  <p:clrMapOvr>
    <a:masterClrMapping/>
  </p:clrMapOvr>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总  论</a:t>
            </a:r>
          </a:p>
        </p:txBody>
      </p:sp>
      <p:sp>
        <p:nvSpPr>
          <p:cNvPr id="3" name="内容占位符 2"/>
          <p:cNvSpPr>
            <a:spLocks noGrp="1"/>
          </p:cNvSpPr>
          <p:nvPr>
            <p:ph idx="1"/>
          </p:nvPr>
        </p:nvSpPr>
        <p:spPr/>
        <p:txBody>
          <a:bodyPr/>
          <a:lstStyle/>
          <a:p>
            <a:pPr lvl="2">
              <a:lnSpc>
                <a:spcPct val="120000"/>
              </a:lnSpc>
            </a:pPr>
            <a:r>
              <a:rPr lang="zh-CN" altLang="en-US" dirty="0" smtClean="0"/>
              <a:t>可分为</a:t>
            </a:r>
            <a:endParaRPr lang="en-US" altLang="zh-CN" dirty="0" smtClean="0"/>
          </a:p>
          <a:p>
            <a:pPr lvl="3">
              <a:lnSpc>
                <a:spcPct val="120000"/>
              </a:lnSpc>
            </a:pPr>
            <a:r>
              <a:rPr lang="zh-CN" altLang="en-US" dirty="0" smtClean="0"/>
              <a:t>纵向弛豫：</a:t>
            </a:r>
            <a:r>
              <a:rPr lang="en-US" altLang="zh-CN" dirty="0" smtClean="0"/>
              <a:t>T1</a:t>
            </a:r>
            <a:r>
              <a:rPr lang="zh-CN" altLang="en-US" dirty="0" smtClean="0"/>
              <a:t>弛豫时间</a:t>
            </a:r>
            <a:endParaRPr lang="en-US" altLang="zh-CN" dirty="0" smtClean="0"/>
          </a:p>
          <a:p>
            <a:pPr lvl="3">
              <a:lnSpc>
                <a:spcPct val="120000"/>
              </a:lnSpc>
            </a:pPr>
            <a:r>
              <a:rPr lang="zh-CN" altLang="en-US" dirty="0" smtClean="0"/>
              <a:t>横向弛豫：</a:t>
            </a:r>
            <a:r>
              <a:rPr lang="en-US" altLang="zh-CN" dirty="0" smtClean="0"/>
              <a:t>T2</a:t>
            </a:r>
            <a:r>
              <a:rPr lang="zh-CN" altLang="en-US" dirty="0" smtClean="0"/>
              <a:t>弛豫时间</a:t>
            </a:r>
            <a:endParaRPr lang="en-US" altLang="zh-CN" dirty="0" smtClean="0"/>
          </a:p>
          <a:p>
            <a:pPr lvl="1">
              <a:lnSpc>
                <a:spcPct val="120000"/>
              </a:lnSpc>
            </a:pPr>
            <a:r>
              <a:rPr lang="en-US" altLang="zh-CN" dirty="0" smtClean="0"/>
              <a:t>MRI</a:t>
            </a:r>
            <a:r>
              <a:rPr lang="zh-CN" altLang="en-US" dirty="0"/>
              <a:t>的</a:t>
            </a:r>
            <a:r>
              <a:rPr lang="zh-CN" altLang="en-US" dirty="0" smtClean="0"/>
              <a:t>信号</a:t>
            </a:r>
            <a:endParaRPr lang="en-US" altLang="zh-CN" dirty="0" smtClean="0"/>
          </a:p>
          <a:p>
            <a:pPr lvl="2">
              <a:lnSpc>
                <a:spcPct val="120000"/>
              </a:lnSpc>
            </a:pPr>
            <a:r>
              <a:rPr lang="zh-CN" altLang="en-US" dirty="0" smtClean="0"/>
              <a:t>来源于弛豫</a:t>
            </a:r>
            <a:r>
              <a:rPr lang="zh-CN" altLang="en-US" dirty="0"/>
              <a:t>过程中释放的射频</a:t>
            </a:r>
            <a:r>
              <a:rPr lang="zh-CN" altLang="en-US" dirty="0" smtClean="0"/>
              <a:t>能量</a:t>
            </a:r>
            <a:endParaRPr lang="en-US" altLang="zh-CN" dirty="0" smtClean="0"/>
          </a:p>
          <a:p>
            <a:pPr lvl="2">
              <a:lnSpc>
                <a:spcPct val="120000"/>
              </a:lnSpc>
            </a:pPr>
            <a:r>
              <a:rPr lang="zh-CN" altLang="en-US" dirty="0" smtClean="0"/>
              <a:t>主要取决于</a:t>
            </a:r>
            <a:endParaRPr lang="en-US" altLang="zh-CN" dirty="0" smtClean="0"/>
          </a:p>
          <a:p>
            <a:pPr lvl="3">
              <a:lnSpc>
                <a:spcPct val="120000"/>
              </a:lnSpc>
            </a:pPr>
            <a:r>
              <a:rPr lang="zh-CN" altLang="en-US" dirty="0" smtClean="0"/>
              <a:t>组织的氢原子核数目</a:t>
            </a:r>
            <a:r>
              <a:rPr lang="en-US" altLang="zh-CN" dirty="0" smtClean="0"/>
              <a:t>(</a:t>
            </a:r>
            <a:r>
              <a:rPr lang="zh-CN" altLang="en-US" dirty="0" smtClean="0"/>
              <a:t>质子密度</a:t>
            </a:r>
            <a:r>
              <a:rPr lang="en-US" altLang="zh-CN" dirty="0" smtClean="0"/>
              <a:t>)</a:t>
            </a:r>
          </a:p>
          <a:p>
            <a:pPr lvl="3">
              <a:lnSpc>
                <a:spcPct val="120000"/>
              </a:lnSpc>
            </a:pPr>
            <a:r>
              <a:rPr lang="en-US" altLang="zh-CN" dirty="0" smtClean="0"/>
              <a:t>T1</a:t>
            </a:r>
            <a:r>
              <a:rPr lang="zh-CN" altLang="en-US" dirty="0" smtClean="0"/>
              <a:t>弛豫时间和</a:t>
            </a:r>
            <a:r>
              <a:rPr lang="en-US" altLang="zh-CN" dirty="0" smtClean="0"/>
              <a:t>T2</a:t>
            </a:r>
            <a:r>
              <a:rPr lang="zh-CN" altLang="en-US" dirty="0" smtClean="0"/>
              <a:t>弛豫时间</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86976701"/>
      </p:ext>
    </p:extLst>
  </p:cSld>
  <p:clrMapOvr>
    <a:masterClrMapping/>
  </p:clrMapOvr>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总  论</a:t>
            </a:r>
          </a:p>
        </p:txBody>
      </p:sp>
      <p:sp>
        <p:nvSpPr>
          <p:cNvPr id="3" name="内容占位符 2"/>
          <p:cNvSpPr>
            <a:spLocks noGrp="1"/>
          </p:cNvSpPr>
          <p:nvPr>
            <p:ph idx="1"/>
          </p:nvPr>
        </p:nvSpPr>
        <p:spPr/>
        <p:txBody>
          <a:bodyPr/>
          <a:lstStyle/>
          <a:p>
            <a:pPr lvl="1"/>
            <a:r>
              <a:rPr lang="zh-CN" altLang="en-US" dirty="0" smtClean="0"/>
              <a:t>不同图像</a:t>
            </a:r>
            <a:endParaRPr lang="en-US" altLang="zh-CN" dirty="0" smtClean="0"/>
          </a:p>
          <a:p>
            <a:pPr lvl="2"/>
            <a:r>
              <a:rPr lang="zh-CN" altLang="en-US" dirty="0"/>
              <a:t>质子密度权重像</a:t>
            </a:r>
            <a:r>
              <a:rPr lang="en-US" altLang="zh-CN" dirty="0"/>
              <a:t>(PDWI</a:t>
            </a:r>
            <a:r>
              <a:rPr lang="en-US" altLang="zh-CN" dirty="0" smtClean="0"/>
              <a:t>)</a:t>
            </a:r>
          </a:p>
          <a:p>
            <a:pPr lvl="3"/>
            <a:r>
              <a:rPr lang="zh-CN" altLang="en-US" dirty="0" smtClean="0"/>
              <a:t>主要</a:t>
            </a:r>
            <a:r>
              <a:rPr lang="zh-CN" altLang="en-US" dirty="0"/>
              <a:t>突出质子密度对图像的</a:t>
            </a:r>
            <a:r>
              <a:rPr lang="zh-CN" altLang="en-US" dirty="0" smtClean="0"/>
              <a:t>影响</a:t>
            </a:r>
            <a:endParaRPr lang="zh-CN" altLang="en-US" dirty="0"/>
          </a:p>
          <a:p>
            <a:pPr lvl="2"/>
            <a:r>
              <a:rPr lang="en-US" altLang="zh-CN" dirty="0"/>
              <a:t>T1</a:t>
            </a:r>
            <a:r>
              <a:rPr lang="zh-CN" altLang="en-US" dirty="0"/>
              <a:t>权重像</a:t>
            </a:r>
            <a:r>
              <a:rPr lang="en-US" altLang="zh-CN" dirty="0" smtClean="0"/>
              <a:t>(T1WI)</a:t>
            </a:r>
          </a:p>
          <a:p>
            <a:pPr lvl="3"/>
            <a:r>
              <a:rPr lang="zh-CN" altLang="en-US" dirty="0" smtClean="0"/>
              <a:t>主要</a:t>
            </a:r>
            <a:r>
              <a:rPr lang="zh-CN" altLang="en-US" dirty="0"/>
              <a:t>突出</a:t>
            </a:r>
            <a:r>
              <a:rPr lang="en-US" altLang="zh-CN" dirty="0"/>
              <a:t>T1</a:t>
            </a:r>
            <a:r>
              <a:rPr lang="zh-CN" altLang="en-US" dirty="0"/>
              <a:t>弛豫时间对图像的</a:t>
            </a:r>
            <a:r>
              <a:rPr lang="zh-CN" altLang="en-US" dirty="0" smtClean="0"/>
              <a:t>影响</a:t>
            </a:r>
            <a:endParaRPr lang="en-US" altLang="zh-CN" dirty="0"/>
          </a:p>
          <a:p>
            <a:pPr lvl="2"/>
            <a:r>
              <a:rPr lang="en-US" altLang="zh-CN" dirty="0"/>
              <a:t>T2</a:t>
            </a:r>
            <a:r>
              <a:rPr lang="zh-CN" altLang="en-US" dirty="0"/>
              <a:t>权重像</a:t>
            </a:r>
            <a:r>
              <a:rPr lang="en-US" altLang="zh-CN" dirty="0"/>
              <a:t>(T2WI</a:t>
            </a:r>
            <a:r>
              <a:rPr lang="en-US" altLang="zh-CN" dirty="0" smtClean="0"/>
              <a:t>)</a:t>
            </a:r>
          </a:p>
          <a:p>
            <a:pPr lvl="3"/>
            <a:r>
              <a:rPr lang="zh-CN" altLang="en-US" dirty="0" smtClean="0"/>
              <a:t>主要</a:t>
            </a:r>
            <a:r>
              <a:rPr lang="zh-CN" altLang="en-US" dirty="0"/>
              <a:t>突出</a:t>
            </a:r>
            <a:r>
              <a:rPr lang="en-US" altLang="zh-CN" dirty="0"/>
              <a:t>T2</a:t>
            </a:r>
            <a:r>
              <a:rPr lang="zh-CN" altLang="en-US" dirty="0"/>
              <a:t>弛豫时间对图像的</a:t>
            </a:r>
            <a:r>
              <a:rPr lang="zh-CN" altLang="en-US" dirty="0" smtClean="0"/>
              <a:t>影响</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图4-3-3(1) 正常头颅T1W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9776" y="4581129"/>
            <a:ext cx="1471418" cy="1637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图4-3-3(2) 正常头颅T2W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9381" y="4581129"/>
            <a:ext cx="1442418" cy="162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4079776" y="6219049"/>
            <a:ext cx="1760418" cy="369332"/>
          </a:xfrm>
          <a:prstGeom prst="rect">
            <a:avLst/>
          </a:prstGeom>
        </p:spPr>
        <p:txBody>
          <a:bodyPr wrap="none">
            <a:spAutoFit/>
          </a:bodyPr>
          <a:lstStyle/>
          <a:p>
            <a:r>
              <a:rPr lang="zh-CN" altLang="zh-CN" b="1" dirty="0">
                <a:solidFill>
                  <a:srgbClr val="1D1496"/>
                </a:solidFill>
              </a:rPr>
              <a:t>正常头颅</a:t>
            </a:r>
            <a:r>
              <a:rPr lang="en-US" altLang="zh-CN" b="1" dirty="0">
                <a:solidFill>
                  <a:srgbClr val="1D1496"/>
                </a:solidFill>
              </a:rPr>
              <a:t>T</a:t>
            </a:r>
            <a:r>
              <a:rPr lang="en-US" altLang="zh-CN" b="1" baseline="-25000" dirty="0">
                <a:solidFill>
                  <a:srgbClr val="1D1496"/>
                </a:solidFill>
              </a:rPr>
              <a:t>1</a:t>
            </a:r>
            <a:r>
              <a:rPr lang="en-US" altLang="zh-CN" b="1" dirty="0">
                <a:solidFill>
                  <a:srgbClr val="1D1496"/>
                </a:solidFill>
              </a:rPr>
              <a:t>WI</a:t>
            </a:r>
            <a:endParaRPr lang="zh-CN" altLang="en-US" b="1" dirty="0">
              <a:solidFill>
                <a:srgbClr val="1D1496"/>
              </a:solidFill>
            </a:endParaRPr>
          </a:p>
        </p:txBody>
      </p:sp>
      <p:sp>
        <p:nvSpPr>
          <p:cNvPr id="8" name="矩形 7"/>
          <p:cNvSpPr/>
          <p:nvPr/>
        </p:nvSpPr>
        <p:spPr>
          <a:xfrm>
            <a:off x="6365311" y="6228020"/>
            <a:ext cx="1760418" cy="369332"/>
          </a:xfrm>
          <a:prstGeom prst="rect">
            <a:avLst/>
          </a:prstGeom>
        </p:spPr>
        <p:txBody>
          <a:bodyPr wrap="none">
            <a:spAutoFit/>
          </a:bodyPr>
          <a:lstStyle/>
          <a:p>
            <a:r>
              <a:rPr lang="zh-CN" altLang="zh-CN" b="1" dirty="0">
                <a:solidFill>
                  <a:srgbClr val="1D1496"/>
                </a:solidFill>
              </a:rPr>
              <a:t>正常头颅</a:t>
            </a:r>
            <a:r>
              <a:rPr lang="en-US" altLang="zh-CN" b="1" dirty="0">
                <a:solidFill>
                  <a:srgbClr val="1D1496"/>
                </a:solidFill>
              </a:rPr>
              <a:t>T</a:t>
            </a:r>
            <a:r>
              <a:rPr lang="en-US" altLang="zh-CN" b="1" baseline="-25000" dirty="0">
                <a:solidFill>
                  <a:srgbClr val="1D1496"/>
                </a:solidFill>
              </a:rPr>
              <a:t>2</a:t>
            </a:r>
            <a:r>
              <a:rPr lang="en-US" altLang="zh-CN" b="1" dirty="0">
                <a:solidFill>
                  <a:srgbClr val="1D1496"/>
                </a:solidFill>
              </a:rPr>
              <a:t>WI</a:t>
            </a:r>
            <a:endParaRPr lang="zh-CN" altLang="en-US" b="1" dirty="0">
              <a:solidFill>
                <a:srgbClr val="1D1496"/>
              </a:solidFill>
            </a:endParaRPr>
          </a:p>
        </p:txBody>
      </p:sp>
    </p:spTree>
    <p:extLst>
      <p:ext uri="{BB962C8B-B14F-4D97-AF65-F5344CB8AC3E}">
        <p14:creationId xmlns:p14="http://schemas.microsoft.com/office/powerpoint/2010/main" val="3669085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总  论</a:t>
            </a:r>
          </a:p>
        </p:txBody>
      </p:sp>
      <p:sp>
        <p:nvSpPr>
          <p:cNvPr id="3" name="内容占位符 2"/>
          <p:cNvSpPr>
            <a:spLocks noGrp="1"/>
          </p:cNvSpPr>
          <p:nvPr>
            <p:ph idx="1"/>
          </p:nvPr>
        </p:nvSpPr>
        <p:spPr/>
        <p:txBody>
          <a:bodyPr/>
          <a:lstStyle/>
          <a:p>
            <a:pPr marL="0" indent="0">
              <a:buNone/>
            </a:pPr>
            <a:r>
              <a:rPr lang="zh-CN" altLang="en-US" dirty="0" smtClean="0"/>
              <a:t>（</a:t>
            </a:r>
            <a:r>
              <a:rPr lang="zh-CN" altLang="en-US" dirty="0"/>
              <a:t>三）</a:t>
            </a:r>
            <a:r>
              <a:rPr lang="en-US" altLang="zh-CN" dirty="0"/>
              <a:t>MRI</a:t>
            </a:r>
            <a:r>
              <a:rPr lang="zh-CN" altLang="en-US" dirty="0"/>
              <a:t>临床</a:t>
            </a:r>
            <a:r>
              <a:rPr lang="zh-CN" altLang="en-US" dirty="0" smtClean="0"/>
              <a:t>应用</a:t>
            </a:r>
            <a:endParaRPr lang="en-US" altLang="zh-CN" dirty="0" smtClean="0"/>
          </a:p>
          <a:p>
            <a:pPr lvl="1"/>
            <a:r>
              <a:rPr lang="zh-CN" altLang="en-US" dirty="0" smtClean="0"/>
              <a:t>临床应用广泛</a:t>
            </a:r>
            <a:endParaRPr lang="en-US" altLang="zh-CN" dirty="0" smtClean="0"/>
          </a:p>
          <a:p>
            <a:pPr lvl="2"/>
            <a:r>
              <a:rPr lang="zh-CN" altLang="zh-CN" dirty="0" smtClean="0"/>
              <a:t>神经系统</a:t>
            </a:r>
            <a:r>
              <a:rPr lang="en-US" altLang="zh-CN" dirty="0"/>
              <a:t>(</a:t>
            </a:r>
            <a:r>
              <a:rPr lang="zh-CN" altLang="zh-CN" dirty="0"/>
              <a:t>头颅和脊髓</a:t>
            </a:r>
            <a:r>
              <a:rPr lang="en-US" altLang="zh-CN" dirty="0"/>
              <a:t>)</a:t>
            </a:r>
            <a:r>
              <a:rPr lang="zh-CN" altLang="zh-CN" dirty="0" smtClean="0"/>
              <a:t>病变</a:t>
            </a:r>
            <a:endParaRPr lang="en-US" altLang="zh-CN" dirty="0" smtClean="0"/>
          </a:p>
          <a:p>
            <a:pPr lvl="2"/>
            <a:r>
              <a:rPr lang="zh-CN" altLang="zh-CN" dirty="0" smtClean="0"/>
              <a:t>关节</a:t>
            </a:r>
            <a:r>
              <a:rPr lang="zh-CN" altLang="zh-CN" dirty="0"/>
              <a:t>与软组织</a:t>
            </a:r>
            <a:r>
              <a:rPr lang="zh-CN" altLang="zh-CN" dirty="0" smtClean="0"/>
              <a:t>病变</a:t>
            </a:r>
            <a:endParaRPr lang="en-US" altLang="zh-CN" dirty="0" smtClean="0"/>
          </a:p>
          <a:p>
            <a:pPr lvl="2"/>
            <a:r>
              <a:rPr lang="zh-CN" altLang="zh-CN" dirty="0" smtClean="0"/>
              <a:t>心脏</a:t>
            </a:r>
            <a:r>
              <a:rPr lang="zh-CN" altLang="zh-CN" dirty="0"/>
              <a:t>大血管</a:t>
            </a:r>
            <a:r>
              <a:rPr lang="zh-CN" altLang="zh-CN" dirty="0" smtClean="0"/>
              <a:t>疾病</a:t>
            </a:r>
            <a:endParaRPr lang="en-US" altLang="zh-CN" dirty="0" smtClean="0"/>
          </a:p>
          <a:p>
            <a:pPr lvl="2"/>
            <a:r>
              <a:rPr lang="zh-CN" altLang="zh-CN" dirty="0" smtClean="0"/>
              <a:t>男女</a:t>
            </a:r>
            <a:r>
              <a:rPr lang="zh-CN" altLang="zh-CN" dirty="0"/>
              <a:t>性盆腔</a:t>
            </a:r>
            <a:r>
              <a:rPr lang="zh-CN" altLang="zh-CN" dirty="0" smtClean="0"/>
              <a:t>疾病等</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64152" y="1556792"/>
            <a:ext cx="1564466" cy="153097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79498" y="3861048"/>
            <a:ext cx="1511722" cy="151172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2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91220" y="3861048"/>
            <a:ext cx="1427480" cy="151172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descr="IMG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28618" y="1556792"/>
            <a:ext cx="1521041" cy="1530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8519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第二节 </a:t>
            </a:r>
            <a:r>
              <a:rPr lang="zh-CN" altLang="zh-CN" dirty="0" smtClean="0"/>
              <a:t>放射</a:t>
            </a:r>
            <a:r>
              <a:rPr lang="zh-CN" altLang="zh-CN" dirty="0"/>
              <a:t>影像学检查前准备及护理</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grpSp>
        <p:nvGrpSpPr>
          <p:cNvPr id="5" name="Group 15"/>
          <p:cNvGrpSpPr>
            <a:grpSpLocks/>
          </p:cNvGrpSpPr>
          <p:nvPr/>
        </p:nvGrpSpPr>
        <p:grpSpPr bwMode="auto">
          <a:xfrm>
            <a:off x="1733652" y="1190624"/>
            <a:ext cx="7847012" cy="5262564"/>
            <a:chOff x="431" y="750"/>
            <a:chExt cx="4943" cy="3315"/>
          </a:xfrm>
        </p:grpSpPr>
        <p:sp>
          <p:nvSpPr>
            <p:cNvPr id="6" name="Text Box 6"/>
            <p:cNvSpPr txBox="1">
              <a:spLocks noChangeArrowheads="1"/>
            </p:cNvSpPr>
            <p:nvPr/>
          </p:nvSpPr>
          <p:spPr bwMode="auto">
            <a:xfrm>
              <a:off x="1565" y="750"/>
              <a:ext cx="408" cy="331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2800" b="1" dirty="0">
                  <a:ea typeface="宋体" charset="-122"/>
                </a:rPr>
                <a:t>X</a:t>
              </a:r>
              <a:r>
                <a:rPr lang="zh-CN" altLang="en-US" sz="2800" b="1" dirty="0">
                  <a:latin typeface="宋体" charset="-122"/>
                  <a:ea typeface="宋体" charset="-122"/>
                </a:rPr>
                <a:t>线普通检查前准备及护理</a:t>
              </a:r>
            </a:p>
          </p:txBody>
        </p:sp>
        <p:sp>
          <p:nvSpPr>
            <p:cNvPr id="7" name="Text Box 7"/>
            <p:cNvSpPr txBox="1">
              <a:spLocks noChangeArrowheads="1"/>
            </p:cNvSpPr>
            <p:nvPr/>
          </p:nvSpPr>
          <p:spPr bwMode="auto">
            <a:xfrm>
              <a:off x="2653" y="1162"/>
              <a:ext cx="362" cy="2501"/>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2800" b="1">
                  <a:ea typeface="宋体" charset="-122"/>
                </a:rPr>
                <a:t>X</a:t>
              </a:r>
              <a:r>
                <a:rPr lang="zh-CN" altLang="en-US" sz="2800" b="1">
                  <a:latin typeface="宋体" charset="-122"/>
                  <a:ea typeface="宋体" charset="-122"/>
                </a:rPr>
                <a:t>线造影检查及护理</a:t>
              </a:r>
            </a:p>
          </p:txBody>
        </p:sp>
        <p:sp>
          <p:nvSpPr>
            <p:cNvPr id="8" name="Rectangle 8"/>
            <p:cNvSpPr>
              <a:spLocks noChangeArrowheads="1"/>
            </p:cNvSpPr>
            <p:nvPr/>
          </p:nvSpPr>
          <p:spPr bwMode="auto">
            <a:xfrm>
              <a:off x="3651" y="1162"/>
              <a:ext cx="545" cy="2501"/>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zh-CN" sz="2800" b="1">
                  <a:ea typeface="宋体" charset="-122"/>
                </a:rPr>
                <a:t>CT</a:t>
              </a:r>
              <a:r>
                <a:rPr lang="zh-CN" altLang="en-US" sz="2800" b="1">
                  <a:ea typeface="宋体" charset="-122"/>
                </a:rPr>
                <a:t>检查前准备及护理</a:t>
              </a:r>
            </a:p>
          </p:txBody>
        </p:sp>
        <p:sp>
          <p:nvSpPr>
            <p:cNvPr id="9" name="Rectangle 9"/>
            <p:cNvSpPr>
              <a:spLocks noChangeArrowheads="1"/>
            </p:cNvSpPr>
            <p:nvPr/>
          </p:nvSpPr>
          <p:spPr bwMode="auto">
            <a:xfrm>
              <a:off x="4830" y="1162"/>
              <a:ext cx="544" cy="2501"/>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zh-CN" sz="2800" b="1">
                  <a:ea typeface="宋体" charset="-122"/>
                </a:rPr>
                <a:t>MRI</a:t>
              </a:r>
              <a:r>
                <a:rPr lang="zh-CN" altLang="en-US" sz="2800" b="1">
                  <a:ea typeface="宋体" charset="-122"/>
                </a:rPr>
                <a:t>检查前准备及护理</a:t>
              </a:r>
            </a:p>
          </p:txBody>
        </p:sp>
        <p:sp>
          <p:nvSpPr>
            <p:cNvPr id="10" name="Text Box 10"/>
            <p:cNvSpPr txBox="1">
              <a:spLocks noChangeArrowheads="1"/>
            </p:cNvSpPr>
            <p:nvPr/>
          </p:nvSpPr>
          <p:spPr bwMode="auto">
            <a:xfrm>
              <a:off x="431" y="1496"/>
              <a:ext cx="453" cy="1299"/>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3200" b="1" dirty="0">
                  <a:solidFill>
                    <a:srgbClr val="FE230C"/>
                  </a:solidFill>
                  <a:latin typeface="楷体_GB2312" pitchFamily="49" charset="-122"/>
                  <a:ea typeface="楷体_GB2312" pitchFamily="49" charset="-122"/>
                </a:rPr>
                <a:t>主要内容</a:t>
              </a:r>
            </a:p>
          </p:txBody>
        </p:sp>
        <p:sp>
          <p:nvSpPr>
            <p:cNvPr id="11" name="AutoShape 11"/>
            <p:cNvSpPr>
              <a:spLocks noChangeArrowheads="1"/>
            </p:cNvSpPr>
            <p:nvPr/>
          </p:nvSpPr>
          <p:spPr bwMode="auto">
            <a:xfrm>
              <a:off x="930" y="2115"/>
              <a:ext cx="635" cy="181"/>
            </a:xfrm>
            <a:prstGeom prst="notchedRightArrow">
              <a:avLst>
                <a:gd name="adj1" fmla="val 50000"/>
                <a:gd name="adj2" fmla="val 8770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AutoShape 12"/>
            <p:cNvSpPr>
              <a:spLocks noChangeArrowheads="1"/>
            </p:cNvSpPr>
            <p:nvPr/>
          </p:nvSpPr>
          <p:spPr bwMode="auto">
            <a:xfrm>
              <a:off x="2018" y="2115"/>
              <a:ext cx="635" cy="181"/>
            </a:xfrm>
            <a:prstGeom prst="notchedRightArrow">
              <a:avLst>
                <a:gd name="adj1" fmla="val 50000"/>
                <a:gd name="adj2" fmla="val 8770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AutoShape 13"/>
            <p:cNvSpPr>
              <a:spLocks noChangeArrowheads="1"/>
            </p:cNvSpPr>
            <p:nvPr/>
          </p:nvSpPr>
          <p:spPr bwMode="auto">
            <a:xfrm>
              <a:off x="3016" y="2115"/>
              <a:ext cx="590" cy="181"/>
            </a:xfrm>
            <a:prstGeom prst="notchedRightArrow">
              <a:avLst>
                <a:gd name="adj1" fmla="val 50000"/>
                <a:gd name="adj2" fmla="val 81492"/>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AutoShape 14"/>
            <p:cNvSpPr>
              <a:spLocks noChangeArrowheads="1"/>
            </p:cNvSpPr>
            <p:nvPr/>
          </p:nvSpPr>
          <p:spPr bwMode="auto">
            <a:xfrm>
              <a:off x="4195" y="2115"/>
              <a:ext cx="635" cy="181"/>
            </a:xfrm>
            <a:prstGeom prst="notchedRightArrow">
              <a:avLst>
                <a:gd name="adj1" fmla="val 50000"/>
                <a:gd name="adj2" fmla="val 8770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Tree>
    <p:extLst>
      <p:ext uri="{BB962C8B-B14F-4D97-AF65-F5344CB8AC3E}">
        <p14:creationId xmlns:p14="http://schemas.microsoft.com/office/powerpoint/2010/main" val="426876102"/>
      </p:ext>
    </p:extLst>
  </p:cSld>
  <p:clrMapOvr>
    <a:masterClrMapping/>
  </p:clrMapOvr>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a:t>
            </a:r>
            <a:r>
              <a:rPr lang="zh-CN" altLang="zh-CN" dirty="0"/>
              <a:t>放射影像学检查前准备及护理</a:t>
            </a:r>
            <a:endParaRPr lang="zh-CN" altLang="en-US" dirty="0"/>
          </a:p>
        </p:txBody>
      </p:sp>
      <p:sp>
        <p:nvSpPr>
          <p:cNvPr id="3" name="内容占位符 2"/>
          <p:cNvSpPr>
            <a:spLocks noGrp="1"/>
          </p:cNvSpPr>
          <p:nvPr>
            <p:ph idx="1"/>
          </p:nvPr>
        </p:nvSpPr>
        <p:spPr/>
        <p:txBody>
          <a:bodyPr/>
          <a:lstStyle/>
          <a:p>
            <a:pPr>
              <a:buNone/>
            </a:pPr>
            <a:r>
              <a:rPr lang="zh-CN" altLang="en-US" dirty="0" smtClean="0"/>
              <a:t>一</a:t>
            </a:r>
            <a:r>
              <a:rPr lang="zh-CN" altLang="en-US" dirty="0"/>
              <a:t>、</a:t>
            </a:r>
            <a:r>
              <a:rPr lang="en-US" altLang="zh-CN" dirty="0"/>
              <a:t>X</a:t>
            </a:r>
            <a:r>
              <a:rPr lang="zh-CN" altLang="en-US" dirty="0"/>
              <a:t>线普通检查前的准备及护理</a:t>
            </a:r>
          </a:p>
          <a:p>
            <a:pPr lvl="1">
              <a:lnSpc>
                <a:spcPct val="120000"/>
              </a:lnSpc>
            </a:pPr>
            <a:r>
              <a:rPr lang="zh-CN" altLang="en-US" dirty="0"/>
              <a:t>说明其目的、方法和注意事项，消除其紧张和恐惧</a:t>
            </a:r>
          </a:p>
          <a:p>
            <a:pPr lvl="1">
              <a:lnSpc>
                <a:spcPct val="120000"/>
              </a:lnSpc>
            </a:pPr>
            <a:r>
              <a:rPr lang="zh-CN" altLang="en-US" dirty="0" smtClean="0"/>
              <a:t>指导患者充分</a:t>
            </a:r>
            <a:r>
              <a:rPr lang="zh-CN" altLang="en-US" dirty="0"/>
              <a:t>暴露检查部位，并采取正确的体位</a:t>
            </a:r>
          </a:p>
          <a:p>
            <a:pPr lvl="1">
              <a:lnSpc>
                <a:spcPct val="120000"/>
              </a:lnSpc>
            </a:pPr>
            <a:r>
              <a:rPr lang="zh-CN" altLang="en-US" dirty="0" smtClean="0"/>
              <a:t>协助患者去除</a:t>
            </a:r>
            <a:r>
              <a:rPr lang="zh-CN" altLang="en-US" dirty="0"/>
              <a:t>金属饰品、敷料、膏药、发卡</a:t>
            </a:r>
            <a:r>
              <a:rPr lang="zh-CN" altLang="en-US" dirty="0" smtClean="0"/>
              <a:t>等</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495344265"/>
      </p:ext>
    </p:extLst>
  </p:cSld>
  <p:clrMapOvr>
    <a:masterClrMapping/>
  </p:clrMapOvr>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a:t>
            </a:r>
            <a:r>
              <a:rPr lang="zh-CN" altLang="zh-CN" dirty="0"/>
              <a:t>放射影像学检查前准备及护理</a:t>
            </a:r>
            <a:endParaRPr lang="zh-CN" altLang="en-US" dirty="0"/>
          </a:p>
        </p:txBody>
      </p:sp>
      <p:sp>
        <p:nvSpPr>
          <p:cNvPr id="3" name="内容占位符 2"/>
          <p:cNvSpPr>
            <a:spLocks noGrp="1"/>
          </p:cNvSpPr>
          <p:nvPr>
            <p:ph idx="1"/>
          </p:nvPr>
        </p:nvSpPr>
        <p:spPr/>
        <p:txBody>
          <a:bodyPr/>
          <a:lstStyle/>
          <a:p>
            <a:pPr>
              <a:lnSpc>
                <a:spcPct val="120000"/>
              </a:lnSpc>
              <a:buNone/>
            </a:pPr>
            <a:r>
              <a:rPr lang="zh-CN" altLang="en-US" dirty="0" smtClean="0"/>
              <a:t>二</a:t>
            </a:r>
            <a:r>
              <a:rPr lang="zh-CN" altLang="en-US" dirty="0"/>
              <a:t>、</a:t>
            </a:r>
            <a:r>
              <a:rPr lang="en-US" altLang="zh-CN" dirty="0"/>
              <a:t>X</a:t>
            </a:r>
            <a:r>
              <a:rPr lang="zh-CN" altLang="en-US" dirty="0"/>
              <a:t>线造影</a:t>
            </a:r>
            <a:r>
              <a:rPr lang="zh-CN" altLang="en-US" dirty="0" smtClean="0"/>
              <a:t>检查前的准备及</a:t>
            </a:r>
            <a:r>
              <a:rPr lang="zh-CN" altLang="en-US" dirty="0"/>
              <a:t>护理</a:t>
            </a:r>
          </a:p>
          <a:p>
            <a:pPr>
              <a:lnSpc>
                <a:spcPct val="120000"/>
              </a:lnSpc>
              <a:buNone/>
            </a:pPr>
            <a:r>
              <a:rPr lang="zh-CN" altLang="en-US" dirty="0"/>
              <a:t>（一）造影剂的常见反应及护理</a:t>
            </a:r>
          </a:p>
          <a:p>
            <a:pPr lvl="1">
              <a:lnSpc>
                <a:spcPct val="120000"/>
              </a:lnSpc>
              <a:buNone/>
            </a:pPr>
            <a:r>
              <a:rPr lang="en-US" altLang="zh-CN" dirty="0"/>
              <a:t>1</a:t>
            </a:r>
            <a:r>
              <a:rPr lang="zh-CN" altLang="en-US" dirty="0"/>
              <a:t>．造影剂：引入体内形成对比的物质</a:t>
            </a:r>
          </a:p>
          <a:p>
            <a:pPr lvl="2">
              <a:lnSpc>
                <a:spcPct val="120000"/>
              </a:lnSpc>
            </a:pPr>
            <a:r>
              <a:rPr lang="zh-CN" altLang="en-US" dirty="0"/>
              <a:t>常用造影剂：钡剂</a:t>
            </a:r>
            <a:r>
              <a:rPr lang="en-US" altLang="zh-CN" dirty="0"/>
              <a:t>——</a:t>
            </a:r>
            <a:r>
              <a:rPr lang="zh-CN" altLang="en-US" dirty="0"/>
              <a:t>胃肠造影</a:t>
            </a:r>
          </a:p>
          <a:p>
            <a:pPr lvl="2">
              <a:lnSpc>
                <a:spcPct val="120000"/>
              </a:lnSpc>
              <a:buNone/>
            </a:pPr>
            <a:r>
              <a:rPr lang="zh-CN" altLang="en-US" dirty="0"/>
              <a:t>              碘剂</a:t>
            </a:r>
            <a:r>
              <a:rPr lang="en-US" altLang="zh-CN" dirty="0"/>
              <a:t>——</a:t>
            </a:r>
            <a:r>
              <a:rPr lang="zh-CN" altLang="en-US" dirty="0"/>
              <a:t>心血管造影、尿路造影等  </a:t>
            </a:r>
          </a:p>
          <a:p>
            <a:pPr lvl="2">
              <a:lnSpc>
                <a:spcPct val="120000"/>
              </a:lnSpc>
            </a:pPr>
            <a:r>
              <a:rPr lang="zh-CN" altLang="en-US" dirty="0" smtClean="0"/>
              <a:t>离子</a:t>
            </a:r>
            <a:r>
              <a:rPr lang="zh-CN" altLang="en-US" dirty="0"/>
              <a:t>型碘剂（</a:t>
            </a:r>
            <a:r>
              <a:rPr lang="en-US" altLang="zh-CN" dirty="0"/>
              <a:t>70</a:t>
            </a:r>
            <a:r>
              <a:rPr lang="zh-CN" altLang="en-US" dirty="0"/>
              <a:t>年代前）</a:t>
            </a:r>
            <a:r>
              <a:rPr lang="en-US" altLang="zh-CN" dirty="0"/>
              <a:t>: </a:t>
            </a:r>
            <a:r>
              <a:rPr lang="zh-CN" altLang="en-US" dirty="0"/>
              <a:t>泛影葡胺</a:t>
            </a:r>
          </a:p>
          <a:p>
            <a:pPr lvl="2">
              <a:lnSpc>
                <a:spcPct val="120000"/>
              </a:lnSpc>
            </a:pPr>
            <a:r>
              <a:rPr lang="zh-CN" altLang="en-US" dirty="0" smtClean="0"/>
              <a:t>非</a:t>
            </a:r>
            <a:r>
              <a:rPr lang="zh-CN" altLang="en-US" dirty="0"/>
              <a:t>离子型碘剂（目前应用）</a:t>
            </a:r>
            <a:r>
              <a:rPr lang="en-US" altLang="zh-CN" dirty="0"/>
              <a:t>: </a:t>
            </a:r>
            <a:r>
              <a:rPr lang="zh-CN" altLang="en-US" dirty="0"/>
              <a:t>碘必乐、优维显</a:t>
            </a:r>
            <a:r>
              <a:rPr lang="zh-CN" altLang="en-US" dirty="0" smtClean="0"/>
              <a:t>等</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4098880375"/>
      </p:ext>
    </p:extLst>
  </p:cSld>
  <p:clrMapOvr>
    <a:masterClrMapping/>
  </p:clrMapOvr>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a:t>
            </a:r>
            <a:r>
              <a:rPr lang="zh-CN" altLang="zh-CN" dirty="0"/>
              <a:t>放射影像学检查前准备及护理</a:t>
            </a:r>
            <a:endParaRPr lang="zh-CN" altLang="en-US" dirty="0"/>
          </a:p>
        </p:txBody>
      </p:sp>
      <p:sp>
        <p:nvSpPr>
          <p:cNvPr id="3" name="内容占位符 2"/>
          <p:cNvSpPr>
            <a:spLocks noGrp="1"/>
          </p:cNvSpPr>
          <p:nvPr>
            <p:ph idx="1"/>
          </p:nvPr>
        </p:nvSpPr>
        <p:spPr/>
        <p:txBody>
          <a:bodyPr/>
          <a:lstStyle/>
          <a:p>
            <a:pPr lvl="1">
              <a:buNone/>
            </a:pPr>
            <a:r>
              <a:rPr lang="en-US" altLang="zh-CN" dirty="0" smtClean="0"/>
              <a:t>2</a:t>
            </a:r>
            <a:r>
              <a:rPr lang="zh-CN" altLang="en-US" dirty="0"/>
              <a:t>．造影剂的引入</a:t>
            </a:r>
            <a:r>
              <a:rPr lang="zh-CN" altLang="en-US" dirty="0" smtClean="0"/>
              <a:t>途径</a:t>
            </a:r>
            <a:endParaRPr lang="zh-CN" altLang="en-US" dirty="0"/>
          </a:p>
          <a:p>
            <a:pPr lvl="2">
              <a:lnSpc>
                <a:spcPct val="120000"/>
              </a:lnSpc>
            </a:pPr>
            <a:r>
              <a:rPr lang="zh-CN" altLang="en-US" dirty="0"/>
              <a:t>直接引入</a:t>
            </a:r>
            <a:r>
              <a:rPr lang="zh-CN" altLang="en-US" dirty="0" smtClean="0"/>
              <a:t>法</a:t>
            </a:r>
            <a:endParaRPr lang="en-US" altLang="zh-CN" dirty="0" smtClean="0"/>
          </a:p>
          <a:p>
            <a:pPr lvl="3">
              <a:lnSpc>
                <a:spcPct val="120000"/>
              </a:lnSpc>
            </a:pPr>
            <a:r>
              <a:rPr lang="zh-CN" altLang="en-US" dirty="0" smtClean="0"/>
              <a:t>口服</a:t>
            </a:r>
            <a:r>
              <a:rPr lang="zh-CN" altLang="en-US" dirty="0"/>
              <a:t>法、灌注法以及穿刺法</a:t>
            </a:r>
            <a:r>
              <a:rPr lang="zh-CN" altLang="en-US" dirty="0" smtClean="0"/>
              <a:t>等</a:t>
            </a:r>
            <a:endParaRPr lang="en-US" altLang="zh-CN"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直接引入造影法"/>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1673" y="2996952"/>
            <a:ext cx="5544616" cy="27047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5601901"/>
      </p:ext>
    </p:extLst>
  </p:cSld>
  <p:clrMapOvr>
    <a:masterClrMapping/>
  </p:clrMapOvr>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a:t>
            </a:r>
            <a:r>
              <a:rPr lang="zh-CN" altLang="zh-CN" dirty="0"/>
              <a:t>放射影像学检查前准备及护理</a:t>
            </a:r>
            <a:endParaRPr lang="zh-CN" altLang="en-US" dirty="0"/>
          </a:p>
        </p:txBody>
      </p:sp>
      <p:sp>
        <p:nvSpPr>
          <p:cNvPr id="3" name="内容占位符 2"/>
          <p:cNvSpPr>
            <a:spLocks noGrp="1"/>
          </p:cNvSpPr>
          <p:nvPr>
            <p:ph idx="1"/>
          </p:nvPr>
        </p:nvSpPr>
        <p:spPr>
          <a:xfrm>
            <a:off x="190500" y="1492214"/>
            <a:ext cx="7822759" cy="5033978"/>
          </a:xfrm>
        </p:spPr>
        <p:txBody>
          <a:bodyPr/>
          <a:lstStyle/>
          <a:p>
            <a:pPr marL="531813" lvl="2" indent="-239713">
              <a:lnSpc>
                <a:spcPct val="120000"/>
              </a:lnSpc>
            </a:pPr>
            <a:r>
              <a:rPr lang="zh-CN" altLang="en-US" dirty="0" smtClean="0"/>
              <a:t>间接引入法</a:t>
            </a:r>
            <a:endParaRPr lang="en-US" altLang="zh-CN" dirty="0" smtClean="0"/>
          </a:p>
          <a:p>
            <a:pPr marL="890588" lvl="3">
              <a:lnSpc>
                <a:spcPct val="120000"/>
              </a:lnSpc>
            </a:pPr>
            <a:r>
              <a:rPr lang="zh-CN" altLang="en-US" dirty="0" smtClean="0"/>
              <a:t>经</a:t>
            </a:r>
            <a:r>
              <a:rPr lang="zh-CN" altLang="en-US" dirty="0" smtClean="0">
                <a:solidFill>
                  <a:srgbClr val="FF0000"/>
                </a:solidFill>
              </a:rPr>
              <a:t>静脉注入</a:t>
            </a:r>
            <a:r>
              <a:rPr lang="zh-CN" altLang="en-US" dirty="0" smtClean="0"/>
              <a:t>或</a:t>
            </a:r>
            <a:r>
              <a:rPr lang="zh-CN" altLang="en-US" dirty="0" smtClean="0">
                <a:solidFill>
                  <a:srgbClr val="FF0000"/>
                </a:solidFill>
              </a:rPr>
              <a:t>口服</a:t>
            </a:r>
            <a:r>
              <a:rPr lang="zh-CN" altLang="en-US" dirty="0" smtClean="0"/>
              <a:t>的造影剂，先被引入某一特定组织或器官，经吸收后聚集于某一器官，使器官显影</a:t>
            </a:r>
            <a:endParaRPr lang="en-US" altLang="zh-CN" dirty="0" smtClean="0"/>
          </a:p>
          <a:p>
            <a:pPr marL="890588" lvl="3">
              <a:lnSpc>
                <a:spcPct val="120000"/>
              </a:lnSpc>
              <a:tabLst>
                <a:tab pos="717550" algn="l"/>
              </a:tabLst>
            </a:pPr>
            <a:r>
              <a:rPr lang="zh-CN" altLang="en-US" dirty="0" smtClean="0"/>
              <a:t>如经静脉尿路造影、口服胆囊造影、静脉胆道造影等</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5" descr="间接引入造影法"/>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2338" y="1700809"/>
            <a:ext cx="2216150" cy="30241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483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a:t>
            </a:r>
            <a:r>
              <a:rPr lang="zh-CN" altLang="zh-CN" dirty="0"/>
              <a:t>放射影像学检查前准备及护理</a:t>
            </a:r>
            <a:endParaRPr lang="zh-CN" altLang="en-US" dirty="0"/>
          </a:p>
        </p:txBody>
      </p:sp>
      <p:sp>
        <p:nvSpPr>
          <p:cNvPr id="3" name="内容占位符 2"/>
          <p:cNvSpPr>
            <a:spLocks noGrp="1"/>
          </p:cNvSpPr>
          <p:nvPr>
            <p:ph idx="1"/>
          </p:nvPr>
        </p:nvSpPr>
        <p:spPr/>
        <p:txBody>
          <a:bodyPr/>
          <a:lstStyle/>
          <a:p>
            <a:pPr lvl="1">
              <a:lnSpc>
                <a:spcPct val="120000"/>
              </a:lnSpc>
              <a:buNone/>
            </a:pPr>
            <a:r>
              <a:rPr lang="en-US" altLang="zh-CN" dirty="0" smtClean="0"/>
              <a:t>3</a:t>
            </a:r>
            <a:r>
              <a:rPr lang="zh-CN" altLang="en-US" dirty="0"/>
              <a:t>．造影剂的常见反应 </a:t>
            </a:r>
          </a:p>
          <a:p>
            <a:pPr lvl="2">
              <a:lnSpc>
                <a:spcPct val="120000"/>
              </a:lnSpc>
            </a:pPr>
            <a:r>
              <a:rPr lang="zh-CN" altLang="en-US" dirty="0"/>
              <a:t>轻度</a:t>
            </a:r>
            <a:r>
              <a:rPr lang="zh-CN" altLang="en-US" dirty="0" smtClean="0"/>
              <a:t>反应</a:t>
            </a:r>
            <a:endParaRPr lang="en-US" altLang="zh-CN" dirty="0" smtClean="0"/>
          </a:p>
          <a:p>
            <a:pPr lvl="3">
              <a:lnSpc>
                <a:spcPct val="120000"/>
              </a:lnSpc>
            </a:pPr>
            <a:r>
              <a:rPr lang="zh-CN" altLang="en-US" dirty="0" smtClean="0"/>
              <a:t>发热</a:t>
            </a:r>
            <a:r>
              <a:rPr lang="zh-CN" altLang="en-US" dirty="0"/>
              <a:t>、发痒、恶心、</a:t>
            </a:r>
            <a:r>
              <a:rPr lang="zh-CN" altLang="en-US" dirty="0" smtClean="0"/>
              <a:t>皮疹</a:t>
            </a:r>
            <a:endParaRPr lang="zh-CN" altLang="en-US" dirty="0"/>
          </a:p>
          <a:p>
            <a:pPr lvl="2">
              <a:lnSpc>
                <a:spcPct val="120000"/>
              </a:lnSpc>
            </a:pPr>
            <a:r>
              <a:rPr lang="zh-CN" altLang="en-US" dirty="0"/>
              <a:t>中度</a:t>
            </a:r>
            <a:r>
              <a:rPr lang="zh-CN" altLang="en-US" dirty="0" smtClean="0"/>
              <a:t>反应</a:t>
            </a:r>
            <a:endParaRPr lang="en-US" altLang="zh-CN" dirty="0" smtClean="0"/>
          </a:p>
          <a:p>
            <a:pPr lvl="3">
              <a:lnSpc>
                <a:spcPct val="120000"/>
              </a:lnSpc>
            </a:pPr>
            <a:r>
              <a:rPr lang="zh-CN" altLang="en-US" dirty="0" smtClean="0"/>
              <a:t>寒战</a:t>
            </a:r>
            <a:r>
              <a:rPr lang="zh-CN" altLang="en-US" dirty="0"/>
              <a:t>、发热、头疼、眩晕、胸闷、心悸、皮疹、</a:t>
            </a:r>
            <a:r>
              <a:rPr lang="zh-CN" altLang="en-US" dirty="0" smtClean="0"/>
              <a:t>呕吐</a:t>
            </a:r>
            <a:endParaRPr lang="zh-CN" altLang="en-US" dirty="0"/>
          </a:p>
          <a:p>
            <a:pPr lvl="2">
              <a:lnSpc>
                <a:spcPct val="120000"/>
              </a:lnSpc>
            </a:pPr>
            <a:r>
              <a:rPr lang="zh-CN" altLang="en-US" dirty="0"/>
              <a:t>重度</a:t>
            </a:r>
            <a:r>
              <a:rPr lang="zh-CN" altLang="en-US" dirty="0" smtClean="0"/>
              <a:t>反应</a:t>
            </a:r>
            <a:endParaRPr lang="en-US" altLang="zh-CN" dirty="0" smtClean="0"/>
          </a:p>
          <a:p>
            <a:pPr lvl="3">
              <a:lnSpc>
                <a:spcPct val="120000"/>
              </a:lnSpc>
            </a:pPr>
            <a:r>
              <a:rPr lang="zh-CN" altLang="en-US" dirty="0" smtClean="0"/>
              <a:t>胸</a:t>
            </a:r>
            <a:r>
              <a:rPr lang="zh-CN" altLang="en-US" dirty="0"/>
              <a:t>闷、心悸、冷汗、面色苍白、意识丧失、血压</a:t>
            </a:r>
            <a:r>
              <a:rPr lang="zh-CN" altLang="en-US" dirty="0" smtClean="0"/>
              <a:t>下降</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4922156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a:spcBef>
                <a:spcPts val="300"/>
              </a:spcBef>
              <a:buNone/>
            </a:pPr>
            <a:r>
              <a:rPr lang="en-US" altLang="zh-CN" b="1" dirty="0" smtClean="0">
                <a:solidFill>
                  <a:srgbClr val="C00000"/>
                </a:solidFill>
                <a:ea typeface="宋体" pitchFamily="2" charset="-122"/>
              </a:rPr>
              <a:t>2. </a:t>
            </a:r>
            <a:r>
              <a:rPr lang="zh-CN" altLang="en-US" b="1" dirty="0" smtClean="0">
                <a:solidFill>
                  <a:srgbClr val="C00000"/>
                </a:solidFill>
                <a:ea typeface="宋体" pitchFamily="2" charset="-122"/>
              </a:rPr>
              <a:t>红细胞形态学检查</a:t>
            </a:r>
            <a:endParaRPr lang="en-US" altLang="zh-CN" b="1" dirty="0" smtClean="0">
              <a:solidFill>
                <a:srgbClr val="C00000"/>
              </a:solidFill>
              <a:ea typeface="宋体" pitchFamily="2" charset="-122"/>
            </a:endParaRPr>
          </a:p>
          <a:p>
            <a:pPr>
              <a:spcBef>
                <a:spcPts val="300"/>
              </a:spcBef>
            </a:pPr>
            <a:r>
              <a:rPr lang="zh-CN" altLang="en-US" dirty="0" smtClean="0"/>
              <a:t>正常红细胞形态</a:t>
            </a:r>
          </a:p>
          <a:p>
            <a:pPr lvl="1">
              <a:spcBef>
                <a:spcPts val="300"/>
              </a:spcBef>
            </a:pPr>
            <a:r>
              <a:rPr lang="zh-CN" altLang="en-US" dirty="0" smtClean="0"/>
              <a:t>呈双凹圆盘形，直径6～9μm，平均7.5μm，这种结构表面积大，变形性好，有利于红细胞完成其生理功能</a:t>
            </a:r>
            <a:endParaRPr lang="en-US" altLang="zh-CN"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410256627"/>
      </p:ext>
    </p:extLst>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a:t>
            </a:r>
            <a:r>
              <a:rPr lang="zh-CN" altLang="zh-CN" dirty="0"/>
              <a:t>放射影像学检查前准备及护理</a:t>
            </a:r>
            <a:endParaRPr lang="zh-CN" altLang="en-US" dirty="0"/>
          </a:p>
        </p:txBody>
      </p:sp>
      <p:sp>
        <p:nvSpPr>
          <p:cNvPr id="3" name="内容占位符 2"/>
          <p:cNvSpPr>
            <a:spLocks noGrp="1"/>
          </p:cNvSpPr>
          <p:nvPr>
            <p:ph idx="1"/>
          </p:nvPr>
        </p:nvSpPr>
        <p:spPr/>
        <p:txBody>
          <a:bodyPr/>
          <a:lstStyle/>
          <a:p>
            <a:pPr lvl="1">
              <a:lnSpc>
                <a:spcPct val="120000"/>
              </a:lnSpc>
              <a:buNone/>
            </a:pPr>
            <a:r>
              <a:rPr lang="en-US" altLang="zh-CN" dirty="0" smtClean="0"/>
              <a:t>4</a:t>
            </a:r>
            <a:r>
              <a:rPr lang="zh-CN" altLang="en-US" dirty="0"/>
              <a:t>．造影检查的护理</a:t>
            </a:r>
          </a:p>
          <a:p>
            <a:pPr lvl="1">
              <a:lnSpc>
                <a:spcPct val="120000"/>
              </a:lnSpc>
              <a:buNone/>
            </a:pPr>
            <a:r>
              <a:rPr lang="zh-CN" altLang="en-US" dirty="0"/>
              <a:t>（</a:t>
            </a:r>
            <a:r>
              <a:rPr lang="en-US" altLang="zh-CN" dirty="0"/>
              <a:t>1</a:t>
            </a:r>
            <a:r>
              <a:rPr lang="zh-CN" altLang="en-US" dirty="0" smtClean="0"/>
              <a:t>）检查</a:t>
            </a:r>
            <a:r>
              <a:rPr lang="zh-CN" altLang="en-US" dirty="0"/>
              <a:t>前的</a:t>
            </a:r>
            <a:r>
              <a:rPr lang="zh-CN" altLang="en-US" dirty="0" smtClean="0"/>
              <a:t>准备</a:t>
            </a:r>
            <a:endParaRPr lang="zh-CN" altLang="en-US" dirty="0"/>
          </a:p>
          <a:p>
            <a:pPr lvl="2">
              <a:lnSpc>
                <a:spcPct val="120000"/>
              </a:lnSpc>
            </a:pPr>
            <a:r>
              <a:rPr lang="zh-CN" altLang="en-US" dirty="0" smtClean="0"/>
              <a:t>了解患者有</a:t>
            </a:r>
            <a:r>
              <a:rPr lang="zh-CN" altLang="en-US" dirty="0"/>
              <a:t>无药物过敏史和造影检查的禁忌证</a:t>
            </a:r>
          </a:p>
          <a:p>
            <a:pPr lvl="2">
              <a:lnSpc>
                <a:spcPct val="120000"/>
              </a:lnSpc>
            </a:pPr>
            <a:r>
              <a:rPr lang="zh-CN" altLang="en-US" dirty="0"/>
              <a:t>尽量选用非离子型造影</a:t>
            </a:r>
            <a:r>
              <a:rPr lang="zh-CN" altLang="en-US" dirty="0" smtClean="0"/>
              <a:t>剂</a:t>
            </a:r>
            <a:endParaRPr lang="en-US" altLang="zh-CN" dirty="0" smtClean="0"/>
          </a:p>
          <a:p>
            <a:pPr lvl="2">
              <a:lnSpc>
                <a:spcPct val="120000"/>
              </a:lnSpc>
            </a:pPr>
            <a:r>
              <a:rPr lang="zh-CN" altLang="en-US" dirty="0" smtClean="0"/>
              <a:t>给予</a:t>
            </a:r>
            <a:r>
              <a:rPr lang="zh-CN" altLang="en-US" dirty="0"/>
              <a:t>充分地水分，利于碘剂的排出</a:t>
            </a:r>
          </a:p>
          <a:p>
            <a:pPr lvl="2">
              <a:lnSpc>
                <a:spcPct val="120000"/>
              </a:lnSpc>
            </a:pPr>
            <a:r>
              <a:rPr lang="zh-CN" altLang="en-US" dirty="0"/>
              <a:t>常规配备抢救物品和药物</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898735000"/>
      </p:ext>
    </p:extLst>
  </p:cSld>
  <p:clrMapOvr>
    <a:masterClrMapping/>
  </p:clrMapOvr>
  <p:timing>
    <p:tnLst>
      <p:par>
        <p:cTn id="1" dur="indefinite" restart="never"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a:t>
            </a:r>
            <a:r>
              <a:rPr lang="zh-CN" altLang="zh-CN" dirty="0"/>
              <a:t>放射影像学检查前准备及护理</a:t>
            </a:r>
            <a:endParaRPr lang="zh-CN" altLang="en-US" dirty="0"/>
          </a:p>
        </p:txBody>
      </p:sp>
      <p:sp>
        <p:nvSpPr>
          <p:cNvPr id="3" name="内容占位符 2"/>
          <p:cNvSpPr>
            <a:spLocks noGrp="1"/>
          </p:cNvSpPr>
          <p:nvPr>
            <p:ph idx="1"/>
          </p:nvPr>
        </p:nvSpPr>
        <p:spPr/>
        <p:txBody>
          <a:bodyPr/>
          <a:lstStyle/>
          <a:p>
            <a:pPr lvl="1">
              <a:lnSpc>
                <a:spcPct val="120000"/>
              </a:lnSpc>
              <a:spcBef>
                <a:spcPct val="0"/>
              </a:spcBef>
              <a:buNone/>
            </a:pPr>
            <a:r>
              <a:rPr lang="zh-CN" altLang="en-US" dirty="0" smtClean="0"/>
              <a:t>（</a:t>
            </a:r>
            <a:r>
              <a:rPr lang="en-US" altLang="zh-CN" dirty="0"/>
              <a:t>2</a:t>
            </a:r>
            <a:r>
              <a:rPr lang="zh-CN" altLang="en-US" dirty="0"/>
              <a:t>）观察造影剂</a:t>
            </a:r>
            <a:r>
              <a:rPr lang="zh-CN" altLang="en-US" dirty="0" smtClean="0"/>
              <a:t>反应</a:t>
            </a:r>
            <a:endParaRPr lang="zh-CN" altLang="en-US" dirty="0"/>
          </a:p>
          <a:p>
            <a:pPr lvl="2">
              <a:lnSpc>
                <a:spcPct val="120000"/>
              </a:lnSpc>
              <a:spcBef>
                <a:spcPct val="0"/>
              </a:spcBef>
            </a:pPr>
            <a:r>
              <a:rPr lang="zh-CN" altLang="en-US" dirty="0"/>
              <a:t>留置观察：至少</a:t>
            </a:r>
            <a:r>
              <a:rPr lang="en-US" altLang="zh-CN" dirty="0"/>
              <a:t>30</a:t>
            </a:r>
            <a:r>
              <a:rPr lang="zh-CN" altLang="en-US" dirty="0"/>
              <a:t>分钟，</a:t>
            </a:r>
            <a:r>
              <a:rPr lang="zh-CN" altLang="en-US" dirty="0" smtClean="0"/>
              <a:t>高危患者应更长</a:t>
            </a:r>
            <a:r>
              <a:rPr lang="zh-CN" altLang="en-US" dirty="0"/>
              <a:t>时间</a:t>
            </a:r>
          </a:p>
          <a:p>
            <a:pPr lvl="2">
              <a:lnSpc>
                <a:spcPct val="120000"/>
              </a:lnSpc>
              <a:spcBef>
                <a:spcPct val="0"/>
              </a:spcBef>
            </a:pPr>
            <a:r>
              <a:rPr lang="zh-CN" altLang="en-US" dirty="0"/>
              <a:t>有无过敏性休克 </a:t>
            </a:r>
            <a:r>
              <a:rPr lang="en-US" altLang="zh-CN" dirty="0"/>
              <a:t>——</a:t>
            </a:r>
            <a:r>
              <a:rPr lang="zh-CN" altLang="en-US" dirty="0">
                <a:solidFill>
                  <a:srgbClr val="FF0000"/>
                </a:solidFill>
              </a:rPr>
              <a:t>最紧急</a:t>
            </a:r>
          </a:p>
          <a:p>
            <a:pPr lvl="1">
              <a:lnSpc>
                <a:spcPct val="120000"/>
              </a:lnSpc>
              <a:spcBef>
                <a:spcPct val="0"/>
              </a:spcBef>
              <a:buNone/>
            </a:pPr>
            <a:r>
              <a:rPr lang="zh-CN" altLang="en-US" dirty="0"/>
              <a:t>（</a:t>
            </a:r>
            <a:r>
              <a:rPr lang="en-US" altLang="zh-CN" dirty="0"/>
              <a:t>3</a:t>
            </a:r>
            <a:r>
              <a:rPr lang="zh-CN" altLang="en-US" dirty="0"/>
              <a:t>）造影剂反应的</a:t>
            </a:r>
            <a:r>
              <a:rPr lang="zh-CN" altLang="en-US" dirty="0" smtClean="0"/>
              <a:t>处理</a:t>
            </a:r>
            <a:endParaRPr lang="zh-CN" altLang="en-US" dirty="0"/>
          </a:p>
          <a:p>
            <a:pPr lvl="2">
              <a:lnSpc>
                <a:spcPct val="120000"/>
              </a:lnSpc>
              <a:spcBef>
                <a:spcPct val="0"/>
              </a:spcBef>
            </a:pPr>
            <a:r>
              <a:rPr lang="zh-CN" altLang="en-US" dirty="0"/>
              <a:t>轻度</a:t>
            </a:r>
            <a:r>
              <a:rPr lang="zh-CN" altLang="en-US" dirty="0" smtClean="0"/>
              <a:t>者：</a:t>
            </a:r>
            <a:r>
              <a:rPr lang="zh-CN" altLang="en-US" dirty="0">
                <a:solidFill>
                  <a:srgbClr val="0070C0"/>
                </a:solidFill>
              </a:rPr>
              <a:t>对症处理</a:t>
            </a:r>
          </a:p>
          <a:p>
            <a:pPr lvl="2">
              <a:lnSpc>
                <a:spcPct val="120000"/>
              </a:lnSpc>
              <a:spcBef>
                <a:spcPct val="0"/>
              </a:spcBef>
            </a:pPr>
            <a:r>
              <a:rPr lang="zh-CN" altLang="en-US" dirty="0"/>
              <a:t>中、重度</a:t>
            </a:r>
            <a:r>
              <a:rPr lang="zh-CN" altLang="en-US" dirty="0" smtClean="0"/>
              <a:t>者</a:t>
            </a:r>
            <a:endParaRPr lang="en-US" altLang="zh-CN" dirty="0" smtClean="0"/>
          </a:p>
          <a:p>
            <a:pPr lvl="3">
              <a:lnSpc>
                <a:spcPct val="120000"/>
              </a:lnSpc>
              <a:spcBef>
                <a:spcPct val="0"/>
              </a:spcBef>
            </a:pPr>
            <a:r>
              <a:rPr lang="zh-CN" altLang="en-US" dirty="0" smtClean="0"/>
              <a:t>必须</a:t>
            </a:r>
            <a:r>
              <a:rPr lang="zh-CN" altLang="en-US" dirty="0"/>
              <a:t>立即终止检查，并及时给予抗过敏、扩容和吸氧等抗休克</a:t>
            </a:r>
            <a:r>
              <a:rPr lang="zh-CN" altLang="en-US" dirty="0" smtClean="0"/>
              <a:t>治疗</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4289694921"/>
      </p:ext>
    </p:extLst>
  </p:cSld>
  <p:clrMapOvr>
    <a:masterClrMapping/>
  </p:clrMapOvr>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放射影像学检查前准备及护理</a:t>
            </a:r>
            <a:endParaRPr lang="zh-CN" altLang="en-US" dirty="0"/>
          </a:p>
        </p:txBody>
      </p:sp>
      <p:sp>
        <p:nvSpPr>
          <p:cNvPr id="3" name="内容占位符 2"/>
          <p:cNvSpPr>
            <a:spLocks noGrp="1"/>
          </p:cNvSpPr>
          <p:nvPr>
            <p:ph idx="1"/>
          </p:nvPr>
        </p:nvSpPr>
        <p:spPr>
          <a:xfrm>
            <a:off x="190500" y="1344059"/>
            <a:ext cx="8896102" cy="5033978"/>
          </a:xfrm>
        </p:spPr>
        <p:txBody>
          <a:bodyPr/>
          <a:lstStyle/>
          <a:p>
            <a:pPr marL="0" indent="0">
              <a:buNone/>
            </a:pPr>
            <a:r>
              <a:rPr lang="zh-CN" altLang="en-US" dirty="0" smtClean="0"/>
              <a:t>（</a:t>
            </a:r>
            <a:r>
              <a:rPr lang="zh-CN" altLang="en-US" dirty="0"/>
              <a:t>二）造影检查的方法和护理</a:t>
            </a:r>
            <a:endParaRPr lang="en-US" altLang="zh-CN" dirty="0"/>
          </a:p>
          <a:p>
            <a:pPr lvl="1" eaLnBrk="1" hangingPunct="1">
              <a:lnSpc>
                <a:spcPct val="120000"/>
              </a:lnSpc>
              <a:spcBef>
                <a:spcPct val="10000"/>
              </a:spcBef>
              <a:buClrTx/>
              <a:buFontTx/>
              <a:buNone/>
            </a:pPr>
            <a:r>
              <a:rPr lang="en-US" altLang="zh-CN" dirty="0" smtClean="0"/>
              <a:t>1</a:t>
            </a:r>
            <a:r>
              <a:rPr lang="zh-CN" altLang="en-US" dirty="0" smtClean="0"/>
              <a:t>．胃、十二指肠造影：钡剂</a:t>
            </a:r>
          </a:p>
          <a:p>
            <a:pPr lvl="1">
              <a:lnSpc>
                <a:spcPct val="120000"/>
              </a:lnSpc>
              <a:spcBef>
                <a:spcPct val="10000"/>
              </a:spcBef>
              <a:buNone/>
            </a:pPr>
            <a:r>
              <a:rPr lang="zh-CN" altLang="en-US" dirty="0" smtClean="0"/>
              <a:t>（</a:t>
            </a:r>
            <a:r>
              <a:rPr lang="en-US" altLang="zh-CN" dirty="0"/>
              <a:t>1</a:t>
            </a:r>
            <a:r>
              <a:rPr lang="zh-CN" altLang="en-US" dirty="0"/>
              <a:t>）造影</a:t>
            </a:r>
            <a:r>
              <a:rPr lang="zh-CN" altLang="en-US" dirty="0" smtClean="0"/>
              <a:t>方法 </a:t>
            </a:r>
            <a:endParaRPr lang="zh-CN" altLang="en-US" dirty="0"/>
          </a:p>
          <a:p>
            <a:pPr lvl="2">
              <a:lnSpc>
                <a:spcPct val="120000"/>
              </a:lnSpc>
              <a:spcBef>
                <a:spcPct val="10000"/>
              </a:spcBef>
            </a:pPr>
            <a:r>
              <a:rPr lang="zh-CN" altLang="en-US" dirty="0"/>
              <a:t>先常规胸、腹</a:t>
            </a:r>
            <a:r>
              <a:rPr lang="zh-CN" altLang="en-US" dirty="0" smtClean="0"/>
              <a:t>透视</a:t>
            </a:r>
            <a:endParaRPr lang="zh-CN" altLang="en-US" dirty="0"/>
          </a:p>
          <a:p>
            <a:pPr lvl="2">
              <a:lnSpc>
                <a:spcPct val="120000"/>
              </a:lnSpc>
              <a:spcBef>
                <a:spcPct val="10000"/>
              </a:spcBef>
            </a:pPr>
            <a:r>
              <a:rPr lang="zh-CN" altLang="en-US" dirty="0"/>
              <a:t>然后吞钡数口，观察食道形态及通过</a:t>
            </a:r>
            <a:r>
              <a:rPr lang="zh-CN" altLang="en-US" dirty="0" smtClean="0"/>
              <a:t>情况</a:t>
            </a:r>
            <a:endParaRPr lang="zh-CN" altLang="en-US" dirty="0"/>
          </a:p>
          <a:p>
            <a:pPr lvl="2">
              <a:lnSpc>
                <a:spcPct val="120000"/>
              </a:lnSpc>
              <a:spcBef>
                <a:spcPct val="10000"/>
              </a:spcBef>
            </a:pPr>
            <a:r>
              <a:rPr lang="zh-CN" altLang="en-US" dirty="0"/>
              <a:t>卧位检查胃部黏膜，继续吞钡，充盈胃腔，检查胃腔充盈情况，随着钡剂排入十二指肠，检查十二指肠的</a:t>
            </a:r>
            <a:r>
              <a:rPr lang="zh-CN" altLang="en-US" dirty="0" smtClean="0"/>
              <a:t>形态</a:t>
            </a:r>
            <a:endParaRPr lang="en-US" altLang="zh-CN" dirty="0" smtClean="0"/>
          </a:p>
          <a:p>
            <a:pPr lvl="2">
              <a:lnSpc>
                <a:spcPct val="120000"/>
              </a:lnSpc>
              <a:spcBef>
                <a:spcPct val="10000"/>
              </a:spcBef>
            </a:pPr>
            <a:r>
              <a:rPr lang="zh-CN" altLang="en-US" dirty="0" smtClean="0"/>
              <a:t>检查</a:t>
            </a:r>
            <a:r>
              <a:rPr lang="zh-CN" altLang="en-US" dirty="0"/>
              <a:t>过程中，随时拍片，留作</a:t>
            </a:r>
            <a:r>
              <a:rPr lang="zh-CN" altLang="en-US" dirty="0" smtClean="0"/>
              <a:t>记录</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P323000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64152" y="2310458"/>
            <a:ext cx="1490676" cy="111854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7" descr="P32300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20336" y="2286700"/>
            <a:ext cx="1488616" cy="157434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8" descr="P4110037"/>
          <p:cNvPicPr>
            <a:picLocks noChangeAspect="1" noChangeArrowheads="1"/>
          </p:cNvPicPr>
          <p:nvPr/>
        </p:nvPicPr>
        <p:blipFill>
          <a:blip r:embed="rId4" cstate="print">
            <a:lum contrast="24000"/>
            <a:extLst>
              <a:ext uri="{28A0092B-C50C-407E-A947-70E740481C1C}">
                <a14:useLocalDpi xmlns:a14="http://schemas.microsoft.com/office/drawing/2010/main" val="0"/>
              </a:ext>
            </a:extLst>
          </a:blip>
          <a:srcRect/>
          <a:stretch>
            <a:fillRect/>
          </a:stretch>
        </p:blipFill>
        <p:spPr bwMode="auto">
          <a:xfrm>
            <a:off x="9120337" y="4001444"/>
            <a:ext cx="1476375" cy="129976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8993074"/>
      </p:ext>
    </p:extLst>
  </p:cSld>
  <p:clrMapOvr>
    <a:masterClrMapping/>
  </p:clrMapOvr>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放射影像学检查前准备及护理</a:t>
            </a:r>
            <a:endParaRPr lang="zh-CN" altLang="en-US" dirty="0"/>
          </a:p>
        </p:txBody>
      </p:sp>
      <p:sp>
        <p:nvSpPr>
          <p:cNvPr id="3" name="内容占位符 2"/>
          <p:cNvSpPr>
            <a:spLocks noGrp="1"/>
          </p:cNvSpPr>
          <p:nvPr>
            <p:ph idx="1"/>
          </p:nvPr>
        </p:nvSpPr>
        <p:spPr/>
        <p:txBody>
          <a:bodyPr/>
          <a:lstStyle/>
          <a:p>
            <a:pPr lvl="1">
              <a:lnSpc>
                <a:spcPct val="120000"/>
              </a:lnSpc>
              <a:spcBef>
                <a:spcPct val="10000"/>
              </a:spcBef>
              <a:buNone/>
            </a:pPr>
            <a:r>
              <a:rPr lang="zh-CN" altLang="en-US" dirty="0" smtClean="0"/>
              <a:t>（</a:t>
            </a:r>
            <a:r>
              <a:rPr lang="en-US" altLang="zh-CN" dirty="0"/>
              <a:t>2</a:t>
            </a:r>
            <a:r>
              <a:rPr lang="zh-CN" altLang="en-US" dirty="0"/>
              <a:t>）</a:t>
            </a:r>
            <a:r>
              <a:rPr lang="zh-CN" altLang="en-US" dirty="0" smtClean="0"/>
              <a:t>检查的护理</a:t>
            </a:r>
            <a:endParaRPr lang="zh-CN" altLang="en-US" dirty="0"/>
          </a:p>
          <a:p>
            <a:pPr lvl="2">
              <a:lnSpc>
                <a:spcPct val="120000"/>
              </a:lnSpc>
              <a:spcBef>
                <a:spcPct val="10000"/>
              </a:spcBef>
            </a:pPr>
            <a:r>
              <a:rPr lang="zh-CN" altLang="en-US" dirty="0"/>
              <a:t>必须空腹，一般需禁食</a:t>
            </a:r>
            <a:r>
              <a:rPr lang="en-US" altLang="zh-CN" dirty="0"/>
              <a:t>6</a:t>
            </a:r>
            <a:r>
              <a:rPr lang="zh-CN" altLang="en-US" dirty="0"/>
              <a:t>～</a:t>
            </a:r>
            <a:r>
              <a:rPr lang="en-US" altLang="zh-CN" dirty="0"/>
              <a:t>12</a:t>
            </a:r>
            <a:r>
              <a:rPr lang="zh-CN" altLang="en-US" dirty="0" smtClean="0"/>
              <a:t>小时</a:t>
            </a:r>
            <a:endParaRPr lang="zh-CN" altLang="en-US" dirty="0"/>
          </a:p>
          <a:p>
            <a:pPr lvl="2">
              <a:lnSpc>
                <a:spcPct val="120000"/>
              </a:lnSpc>
              <a:spcBef>
                <a:spcPct val="10000"/>
              </a:spcBef>
            </a:pPr>
            <a:r>
              <a:rPr lang="zh-CN" altLang="en-US" dirty="0"/>
              <a:t>幽门梗阻患者，检查前一日需进流食，检查时如胃内有大量滞留物，应抽液洗胃后再进行</a:t>
            </a:r>
            <a:r>
              <a:rPr lang="zh-CN" altLang="en-US" dirty="0" smtClean="0"/>
              <a:t>检查</a:t>
            </a:r>
            <a:endParaRPr lang="zh-CN" altLang="en-US" dirty="0"/>
          </a:p>
          <a:p>
            <a:pPr lvl="2">
              <a:lnSpc>
                <a:spcPct val="120000"/>
              </a:lnSpc>
              <a:spcBef>
                <a:spcPct val="10000"/>
              </a:spcBef>
            </a:pPr>
            <a:r>
              <a:rPr lang="zh-CN" altLang="en-US" dirty="0"/>
              <a:t>检查前</a:t>
            </a:r>
            <a:r>
              <a:rPr lang="en-US" altLang="zh-CN" dirty="0"/>
              <a:t>2</a:t>
            </a:r>
            <a:r>
              <a:rPr lang="zh-CN" altLang="en-US" dirty="0"/>
              <a:t>～</a:t>
            </a:r>
            <a:r>
              <a:rPr lang="en-US" altLang="zh-CN" dirty="0"/>
              <a:t>3</a:t>
            </a:r>
            <a:r>
              <a:rPr lang="zh-CN" altLang="en-US" dirty="0"/>
              <a:t>天禁服含重金属</a:t>
            </a:r>
            <a:r>
              <a:rPr lang="zh-CN" altLang="en-US" dirty="0" smtClean="0"/>
              <a:t>药物</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658693059"/>
      </p:ext>
    </p:extLst>
  </p:cSld>
  <p:clrMapOvr>
    <a:masterClrMapping/>
  </p:clrMapOvr>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放射影像学检查前准备及护理</a:t>
            </a:r>
            <a:endParaRPr lang="zh-CN" altLang="en-US" dirty="0"/>
          </a:p>
        </p:txBody>
      </p:sp>
      <p:sp>
        <p:nvSpPr>
          <p:cNvPr id="3" name="内容占位符 2"/>
          <p:cNvSpPr>
            <a:spLocks noGrp="1"/>
          </p:cNvSpPr>
          <p:nvPr>
            <p:ph idx="1"/>
          </p:nvPr>
        </p:nvSpPr>
        <p:spPr/>
        <p:txBody>
          <a:bodyPr/>
          <a:lstStyle/>
          <a:p>
            <a:pPr lvl="1">
              <a:lnSpc>
                <a:spcPct val="115000"/>
              </a:lnSpc>
              <a:buNone/>
            </a:pPr>
            <a:r>
              <a:rPr lang="en-US" altLang="zh-CN" dirty="0" smtClean="0"/>
              <a:t>2</a:t>
            </a:r>
            <a:r>
              <a:rPr lang="zh-CN" altLang="en-US" dirty="0"/>
              <a:t>．钡灌肠结肠造影</a:t>
            </a:r>
          </a:p>
          <a:p>
            <a:pPr lvl="1">
              <a:lnSpc>
                <a:spcPct val="115000"/>
              </a:lnSpc>
              <a:buNone/>
            </a:pPr>
            <a:r>
              <a:rPr lang="zh-CN" altLang="en-US" dirty="0"/>
              <a:t>（</a:t>
            </a:r>
            <a:r>
              <a:rPr lang="en-US" altLang="zh-CN" dirty="0"/>
              <a:t>1</a:t>
            </a:r>
            <a:r>
              <a:rPr lang="zh-CN" altLang="en-US" dirty="0"/>
              <a:t>）造影</a:t>
            </a:r>
            <a:r>
              <a:rPr lang="zh-CN" altLang="en-US" dirty="0" smtClean="0"/>
              <a:t>方法</a:t>
            </a:r>
            <a:endParaRPr lang="zh-CN" altLang="en-US" dirty="0"/>
          </a:p>
          <a:p>
            <a:pPr lvl="2">
              <a:lnSpc>
                <a:spcPct val="115000"/>
              </a:lnSpc>
            </a:pPr>
            <a:r>
              <a:rPr lang="zh-CN" altLang="en-US" dirty="0"/>
              <a:t>清洁肠道，将硫酸钡经导管逆行自直肠灌入</a:t>
            </a:r>
            <a:r>
              <a:rPr lang="zh-CN" altLang="en-US" dirty="0" smtClean="0"/>
              <a:t>结肠</a:t>
            </a:r>
            <a:endParaRPr lang="zh-CN" altLang="en-US" dirty="0"/>
          </a:p>
          <a:p>
            <a:pPr lvl="2">
              <a:lnSpc>
                <a:spcPct val="115000"/>
              </a:lnSpc>
            </a:pPr>
            <a:r>
              <a:rPr lang="zh-CN" altLang="en-US" dirty="0"/>
              <a:t>在透视下观察结肠的充盈形态，蠕动</a:t>
            </a:r>
            <a:r>
              <a:rPr lang="zh-CN" altLang="en-US" dirty="0" smtClean="0"/>
              <a:t>情况</a:t>
            </a:r>
            <a:endParaRPr lang="zh-CN" altLang="en-US" dirty="0"/>
          </a:p>
          <a:p>
            <a:pPr lvl="2">
              <a:lnSpc>
                <a:spcPct val="115000"/>
              </a:lnSpc>
            </a:pPr>
            <a:r>
              <a:rPr lang="zh-CN" altLang="en-US" dirty="0"/>
              <a:t>嘱患者排出造影剂，观察结肠黏膜的形态，并摄片</a:t>
            </a:r>
            <a:r>
              <a:rPr lang="zh-CN" altLang="en-US" dirty="0" smtClean="0"/>
              <a:t>记录</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149862129"/>
      </p:ext>
    </p:extLst>
  </p:cSld>
  <p:clrMapOvr>
    <a:masterClrMapping/>
  </p:clrMapOvr>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放射影像学检查前准备及护理</a:t>
            </a:r>
            <a:endParaRPr lang="zh-CN" altLang="en-US" dirty="0"/>
          </a:p>
        </p:txBody>
      </p:sp>
      <p:sp>
        <p:nvSpPr>
          <p:cNvPr id="3" name="内容占位符 2"/>
          <p:cNvSpPr>
            <a:spLocks noGrp="1"/>
          </p:cNvSpPr>
          <p:nvPr>
            <p:ph idx="1"/>
          </p:nvPr>
        </p:nvSpPr>
        <p:spPr/>
        <p:txBody>
          <a:bodyPr/>
          <a:lstStyle/>
          <a:p>
            <a:pPr lvl="1">
              <a:lnSpc>
                <a:spcPct val="115000"/>
              </a:lnSpc>
              <a:buNone/>
            </a:pPr>
            <a:r>
              <a:rPr lang="zh-CN" altLang="en-US" dirty="0" smtClean="0"/>
              <a:t>（</a:t>
            </a:r>
            <a:r>
              <a:rPr lang="en-US" altLang="zh-CN" dirty="0"/>
              <a:t>2</a:t>
            </a:r>
            <a:r>
              <a:rPr lang="zh-CN" altLang="en-US" dirty="0"/>
              <a:t>）</a:t>
            </a:r>
            <a:r>
              <a:rPr lang="zh-CN" altLang="en-US" dirty="0" smtClean="0"/>
              <a:t>检查的护理</a:t>
            </a:r>
            <a:endParaRPr lang="zh-CN" altLang="en-US" dirty="0"/>
          </a:p>
          <a:p>
            <a:pPr lvl="2">
              <a:lnSpc>
                <a:spcPct val="115000"/>
              </a:lnSpc>
            </a:pPr>
            <a:r>
              <a:rPr lang="zh-CN" altLang="en-US" dirty="0"/>
              <a:t>术前一日晚准备：少渣饮食、番泻叶</a:t>
            </a:r>
          </a:p>
          <a:p>
            <a:pPr lvl="2">
              <a:lnSpc>
                <a:spcPct val="115000"/>
              </a:lnSpc>
            </a:pPr>
            <a:r>
              <a:rPr lang="zh-CN" altLang="en-US" dirty="0"/>
              <a:t>检查前准备：清洁洗肠</a:t>
            </a:r>
          </a:p>
          <a:p>
            <a:pPr lvl="2">
              <a:lnSpc>
                <a:spcPct val="115000"/>
              </a:lnSpc>
            </a:pPr>
            <a:r>
              <a:rPr lang="zh-CN" altLang="en-US" dirty="0"/>
              <a:t>注意观察：操作不当可以造成消化道</a:t>
            </a:r>
            <a:r>
              <a:rPr lang="zh-CN" altLang="en-US" dirty="0" smtClean="0"/>
              <a:t>穿孔</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592507484"/>
      </p:ext>
    </p:extLst>
  </p:cSld>
  <p:clrMapOvr>
    <a:masterClrMapping/>
  </p:clrMapOvr>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a:t>
            </a:r>
            <a:r>
              <a:rPr lang="zh-CN" altLang="zh-CN" dirty="0"/>
              <a:t>放射影像学检查前准备及护理</a:t>
            </a:r>
            <a:endParaRPr lang="zh-CN" altLang="en-US" dirty="0"/>
          </a:p>
        </p:txBody>
      </p:sp>
      <p:sp>
        <p:nvSpPr>
          <p:cNvPr id="3" name="内容占位符 2"/>
          <p:cNvSpPr>
            <a:spLocks noGrp="1"/>
          </p:cNvSpPr>
          <p:nvPr>
            <p:ph idx="1"/>
          </p:nvPr>
        </p:nvSpPr>
        <p:spPr/>
        <p:txBody>
          <a:bodyPr/>
          <a:lstStyle/>
          <a:p>
            <a:pPr>
              <a:buNone/>
            </a:pPr>
            <a:r>
              <a:rPr lang="zh-CN" altLang="en-US" dirty="0" smtClean="0"/>
              <a:t>三</a:t>
            </a:r>
            <a:r>
              <a:rPr lang="zh-CN" altLang="en-US" dirty="0"/>
              <a:t>、</a:t>
            </a:r>
            <a:r>
              <a:rPr lang="en-US" altLang="zh-CN" dirty="0"/>
              <a:t>CT</a:t>
            </a:r>
            <a:r>
              <a:rPr lang="zh-CN" altLang="en-US" dirty="0"/>
              <a:t>检查前的准备及护理</a:t>
            </a:r>
          </a:p>
          <a:p>
            <a:pPr>
              <a:buNone/>
            </a:pPr>
            <a:r>
              <a:rPr lang="zh-CN" altLang="en-US" dirty="0" smtClean="0"/>
              <a:t>（一）</a:t>
            </a:r>
            <a:r>
              <a:rPr lang="en-US" altLang="zh-CN" dirty="0" smtClean="0"/>
              <a:t>CT</a:t>
            </a:r>
            <a:r>
              <a:rPr lang="zh-CN" altLang="en-US" dirty="0"/>
              <a:t>平扫</a:t>
            </a:r>
            <a:r>
              <a:rPr lang="zh-CN" altLang="en-US" dirty="0" smtClean="0"/>
              <a:t>检查前的准备</a:t>
            </a:r>
            <a:endParaRPr lang="zh-CN" altLang="en-US" dirty="0"/>
          </a:p>
          <a:p>
            <a:pPr lvl="1">
              <a:buNone/>
            </a:pPr>
            <a:r>
              <a:rPr lang="en-US" altLang="zh-CN" dirty="0"/>
              <a:t>1.</a:t>
            </a:r>
            <a:r>
              <a:rPr lang="zh-CN" altLang="en-US" dirty="0"/>
              <a:t>心理准备、去除</a:t>
            </a:r>
            <a:r>
              <a:rPr lang="zh-CN" altLang="en-US" dirty="0" smtClean="0"/>
              <a:t>异物</a:t>
            </a:r>
            <a:endParaRPr lang="zh-CN" altLang="en-US" dirty="0"/>
          </a:p>
          <a:p>
            <a:pPr lvl="1">
              <a:buNone/>
            </a:pPr>
            <a:r>
              <a:rPr lang="en-US" altLang="zh-CN" dirty="0"/>
              <a:t>2</a:t>
            </a:r>
            <a:r>
              <a:rPr lang="en-US" altLang="zh-CN" dirty="0" smtClean="0"/>
              <a:t>.</a:t>
            </a:r>
            <a:r>
              <a:rPr lang="zh-CN" altLang="en-US" dirty="0" smtClean="0"/>
              <a:t>患者制动</a:t>
            </a:r>
            <a:r>
              <a:rPr lang="zh-CN" altLang="en-US" dirty="0"/>
              <a:t>：行吸气与屏气训练；</a:t>
            </a:r>
            <a:r>
              <a:rPr lang="zh-TW" altLang="en-US" dirty="0"/>
              <a:t>喉部扫描则不能作吞咽</a:t>
            </a:r>
            <a:r>
              <a:rPr lang="zh-TW" altLang="en-US" dirty="0" smtClean="0"/>
              <a:t>动作</a:t>
            </a:r>
            <a:endParaRPr lang="zh-CN" altLang="en-US" dirty="0"/>
          </a:p>
          <a:p>
            <a:pPr lvl="1">
              <a:buNone/>
            </a:pPr>
            <a:r>
              <a:rPr lang="en-US" altLang="zh-CN" dirty="0"/>
              <a:t>3.</a:t>
            </a:r>
            <a:r>
              <a:rPr lang="zh-CN" altLang="en-US" dirty="0"/>
              <a:t>胃肠道准备：</a:t>
            </a:r>
            <a:r>
              <a:rPr lang="en-US" altLang="zh-CN" dirty="0"/>
              <a:t>1</a:t>
            </a:r>
            <a:r>
              <a:rPr lang="zh-CN" altLang="en-US" dirty="0"/>
              <a:t>周内勿行消化道造影检查；</a:t>
            </a:r>
            <a:r>
              <a:rPr lang="zh-TW" altLang="en-US" dirty="0"/>
              <a:t>禁食</a:t>
            </a:r>
            <a:r>
              <a:rPr lang="en-US" altLang="zh-TW" dirty="0"/>
              <a:t>4</a:t>
            </a:r>
            <a:r>
              <a:rPr lang="zh-CN" altLang="en-US" dirty="0"/>
              <a:t>～</a:t>
            </a:r>
            <a:r>
              <a:rPr lang="en-US" altLang="zh-TW" dirty="0"/>
              <a:t>8</a:t>
            </a:r>
            <a:r>
              <a:rPr lang="en-US" altLang="zh-CN" dirty="0"/>
              <a:t>h</a:t>
            </a:r>
            <a:r>
              <a:rPr lang="zh-CN" altLang="en-US" dirty="0"/>
              <a:t>；</a:t>
            </a:r>
            <a:r>
              <a:rPr lang="en-US" altLang="zh-TW" dirty="0"/>
              <a:t>30</a:t>
            </a:r>
            <a:r>
              <a:rPr lang="en-US" altLang="zh-CN" dirty="0"/>
              <a:t>min</a:t>
            </a:r>
            <a:r>
              <a:rPr lang="zh-TW" altLang="en-US" dirty="0"/>
              <a:t>口服</a:t>
            </a:r>
            <a:r>
              <a:rPr lang="zh-CN" altLang="en-US" dirty="0"/>
              <a:t>碘造影剂</a:t>
            </a:r>
            <a:r>
              <a:rPr lang="en-US" altLang="zh-TW" dirty="0"/>
              <a:t>300</a:t>
            </a:r>
            <a:r>
              <a:rPr lang="zh-CN" altLang="en-US" dirty="0"/>
              <a:t>～</a:t>
            </a:r>
            <a:r>
              <a:rPr lang="en-US" altLang="zh-TW" dirty="0"/>
              <a:t>600</a:t>
            </a:r>
            <a:r>
              <a:rPr lang="en-US" altLang="zh-CN" dirty="0"/>
              <a:t>ml</a:t>
            </a:r>
            <a:r>
              <a:rPr lang="zh-CN" altLang="en-US" dirty="0"/>
              <a:t>，</a:t>
            </a:r>
            <a:r>
              <a:rPr lang="zh-TW" altLang="en-US" dirty="0"/>
              <a:t>追加</a:t>
            </a:r>
            <a:r>
              <a:rPr lang="en-US" altLang="zh-TW" dirty="0"/>
              <a:t>2</a:t>
            </a:r>
            <a:r>
              <a:rPr lang="en-US" altLang="zh-CN" dirty="0"/>
              <a:t>00</a:t>
            </a:r>
            <a:r>
              <a:rPr lang="en-US" altLang="zh-TW" dirty="0"/>
              <a:t>ml</a:t>
            </a:r>
            <a:endParaRPr lang="zh-CN" altLang="en-US" dirty="0"/>
          </a:p>
          <a:p>
            <a:pPr lvl="1">
              <a:buNone/>
            </a:pPr>
            <a:r>
              <a:rPr lang="en-US" altLang="zh-CN" dirty="0"/>
              <a:t>4.</a:t>
            </a:r>
            <a:r>
              <a:rPr lang="zh-CN" altLang="en-US" dirty="0"/>
              <a:t>膀胱准备：盆腔</a:t>
            </a:r>
            <a:r>
              <a:rPr lang="en-US" altLang="zh-CN" dirty="0"/>
              <a:t>CT</a:t>
            </a:r>
            <a:r>
              <a:rPr lang="zh-TW" altLang="en-US" dirty="0"/>
              <a:t>检查</a:t>
            </a:r>
            <a:r>
              <a:rPr lang="zh-CN" altLang="en-US" dirty="0"/>
              <a:t>前饮水</a:t>
            </a:r>
            <a:r>
              <a:rPr lang="zh-TW" altLang="en-US" dirty="0"/>
              <a:t>充盈尿</a:t>
            </a:r>
            <a:r>
              <a:rPr lang="zh-TW" altLang="en-US" dirty="0" smtClean="0"/>
              <a:t>液</a:t>
            </a:r>
            <a:endParaRPr lang="zh-CN" altLang="en-US" dirty="0"/>
          </a:p>
          <a:p>
            <a:pPr lvl="1">
              <a:buNone/>
            </a:pPr>
            <a:r>
              <a:rPr lang="en-US" altLang="zh-CN" dirty="0"/>
              <a:t>5.</a:t>
            </a:r>
            <a:r>
              <a:rPr lang="zh-CN" altLang="en-US" dirty="0"/>
              <a:t>禁忌证：妊娠妇女、情绪不稳定者</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217890380"/>
      </p:ext>
    </p:extLst>
  </p:cSld>
  <p:clrMapOvr>
    <a:masterClrMapping/>
  </p:clrMapOvr>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a:t>
            </a:r>
            <a:r>
              <a:rPr lang="zh-CN" altLang="zh-CN" dirty="0"/>
              <a:t>放射影像学检查前准备及护理</a:t>
            </a:r>
            <a:endParaRPr lang="zh-CN" altLang="en-US" dirty="0"/>
          </a:p>
        </p:txBody>
      </p:sp>
      <p:sp>
        <p:nvSpPr>
          <p:cNvPr id="3" name="内容占位符 2"/>
          <p:cNvSpPr>
            <a:spLocks noGrp="1"/>
          </p:cNvSpPr>
          <p:nvPr>
            <p:ph idx="1"/>
          </p:nvPr>
        </p:nvSpPr>
        <p:spPr>
          <a:xfrm>
            <a:off x="380960" y="1214422"/>
            <a:ext cx="10777035" cy="4876800"/>
          </a:xfrm>
        </p:spPr>
        <p:txBody>
          <a:bodyPr/>
          <a:lstStyle/>
          <a:p>
            <a:pPr>
              <a:lnSpc>
                <a:spcPct val="120000"/>
              </a:lnSpc>
              <a:buNone/>
            </a:pPr>
            <a:r>
              <a:rPr lang="zh-CN" altLang="en-US" dirty="0" smtClean="0"/>
              <a:t>（二）</a:t>
            </a:r>
            <a:r>
              <a:rPr lang="en-US" altLang="zh-CN" dirty="0" smtClean="0"/>
              <a:t> </a:t>
            </a:r>
            <a:r>
              <a:rPr lang="en-US" altLang="zh-CN" dirty="0"/>
              <a:t>CT</a:t>
            </a:r>
            <a:r>
              <a:rPr lang="zh-CN" altLang="en-US" dirty="0"/>
              <a:t>造影增强</a:t>
            </a:r>
            <a:r>
              <a:rPr lang="zh-CN" altLang="en-US" dirty="0" smtClean="0"/>
              <a:t>扫描检查前的准备 </a:t>
            </a:r>
            <a:endParaRPr lang="zh-CN" altLang="en-US" dirty="0"/>
          </a:p>
          <a:p>
            <a:pPr lvl="1">
              <a:lnSpc>
                <a:spcPct val="120000"/>
              </a:lnSpc>
              <a:buNone/>
            </a:pPr>
            <a:r>
              <a:rPr lang="en-US" altLang="zh-CN" dirty="0"/>
              <a:t>1.</a:t>
            </a:r>
            <a:r>
              <a:rPr lang="zh-CN" altLang="en-US" dirty="0"/>
              <a:t>平扫检查前的</a:t>
            </a:r>
            <a:r>
              <a:rPr lang="zh-CN" altLang="en-US" dirty="0" smtClean="0"/>
              <a:t>准备</a:t>
            </a:r>
            <a:endParaRPr lang="zh-CN" altLang="en-US" dirty="0"/>
          </a:p>
          <a:p>
            <a:pPr lvl="1">
              <a:lnSpc>
                <a:spcPct val="120000"/>
              </a:lnSpc>
              <a:buNone/>
            </a:pPr>
            <a:r>
              <a:rPr lang="en-US" altLang="zh-CN" dirty="0"/>
              <a:t>2.</a:t>
            </a:r>
            <a:r>
              <a:rPr lang="zh-CN" altLang="en-US" dirty="0"/>
              <a:t>碘造影剂检查的相应准备与</a:t>
            </a:r>
            <a:r>
              <a:rPr lang="zh-CN" altLang="en-US" dirty="0" smtClean="0"/>
              <a:t>护理</a:t>
            </a:r>
            <a:endParaRPr lang="zh-CN" altLang="en-US" dirty="0"/>
          </a:p>
          <a:p>
            <a:pPr lvl="1">
              <a:lnSpc>
                <a:spcPct val="120000"/>
              </a:lnSpc>
              <a:buNone/>
            </a:pPr>
            <a:r>
              <a:rPr lang="en-US" altLang="zh-CN" dirty="0"/>
              <a:t>3.</a:t>
            </a:r>
            <a:r>
              <a:rPr lang="zh-CN" altLang="en-US" dirty="0"/>
              <a:t>心脏功能的</a:t>
            </a:r>
            <a:r>
              <a:rPr lang="zh-CN" altLang="en-US" dirty="0" smtClean="0"/>
              <a:t>观察</a:t>
            </a:r>
            <a:endParaRPr lang="en-US" altLang="zh-CN" dirty="0" smtClean="0"/>
          </a:p>
          <a:p>
            <a:pPr lvl="2">
              <a:lnSpc>
                <a:spcPct val="120000"/>
              </a:lnSpc>
            </a:pPr>
            <a:r>
              <a:rPr lang="zh-CN" altLang="en-US" dirty="0" smtClean="0"/>
              <a:t>团</a:t>
            </a:r>
            <a:r>
              <a:rPr lang="zh-CN" altLang="en-US" dirty="0"/>
              <a:t>注增强时，</a:t>
            </a:r>
            <a:r>
              <a:rPr lang="zh-CN" altLang="en-US" dirty="0" smtClean="0"/>
              <a:t>大量</a:t>
            </a:r>
            <a:r>
              <a:rPr lang="zh-CN" altLang="en-US" dirty="0"/>
              <a:t>（</a:t>
            </a:r>
            <a:r>
              <a:rPr lang="en-US" altLang="zh-CN" dirty="0" smtClean="0"/>
              <a:t>100ml</a:t>
            </a:r>
            <a:r>
              <a:rPr lang="zh-CN" altLang="en-US" dirty="0"/>
              <a:t>左右</a:t>
            </a:r>
            <a:r>
              <a:rPr lang="en-US" altLang="zh-CN" dirty="0"/>
              <a:t>)</a:t>
            </a:r>
            <a:r>
              <a:rPr lang="zh-CN" altLang="en-US" dirty="0"/>
              <a:t>造影剂</a:t>
            </a:r>
            <a:r>
              <a:rPr lang="en-US" altLang="zh-CN" dirty="0"/>
              <a:t>(</a:t>
            </a:r>
            <a:r>
              <a:rPr lang="zh-CN" altLang="en-US" dirty="0"/>
              <a:t>尤其是高渗的离子型</a:t>
            </a:r>
            <a:r>
              <a:rPr lang="en-US" altLang="zh-CN" dirty="0"/>
              <a:t>)</a:t>
            </a:r>
            <a:r>
              <a:rPr lang="zh-CN" altLang="en-US" dirty="0"/>
              <a:t>注入时，对血管扩容而加重心脏的负荷</a:t>
            </a:r>
            <a:r>
              <a:rPr lang="zh-CN" altLang="en-US" dirty="0" smtClean="0"/>
              <a:t>。</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641413074"/>
      </p:ext>
    </p:extLst>
  </p:cSld>
  <p:clrMapOvr>
    <a:masterClrMapping/>
  </p:clrMapOvr>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a:t>
            </a:r>
            <a:r>
              <a:rPr lang="zh-CN" altLang="zh-CN" dirty="0"/>
              <a:t>放射影像学检查前准备及护理</a:t>
            </a:r>
            <a:endParaRPr lang="zh-CN" altLang="en-US" dirty="0"/>
          </a:p>
        </p:txBody>
      </p:sp>
      <p:sp>
        <p:nvSpPr>
          <p:cNvPr id="3" name="内容占位符 2"/>
          <p:cNvSpPr>
            <a:spLocks noGrp="1"/>
          </p:cNvSpPr>
          <p:nvPr>
            <p:ph idx="1"/>
          </p:nvPr>
        </p:nvSpPr>
        <p:spPr/>
        <p:txBody>
          <a:bodyPr/>
          <a:lstStyle/>
          <a:p>
            <a:pPr>
              <a:lnSpc>
                <a:spcPct val="110000"/>
              </a:lnSpc>
              <a:buNone/>
            </a:pPr>
            <a:r>
              <a:rPr lang="zh-CN" altLang="en-US" dirty="0" smtClean="0"/>
              <a:t>四</a:t>
            </a:r>
            <a:r>
              <a:rPr lang="zh-CN" altLang="en-US" dirty="0"/>
              <a:t>、</a:t>
            </a:r>
            <a:r>
              <a:rPr lang="en-US" altLang="zh-CN" dirty="0"/>
              <a:t>MRI</a:t>
            </a:r>
            <a:r>
              <a:rPr lang="zh-CN" altLang="en-US" dirty="0"/>
              <a:t>检查前的准备及护理</a:t>
            </a:r>
          </a:p>
          <a:p>
            <a:pPr>
              <a:lnSpc>
                <a:spcPct val="110000"/>
              </a:lnSpc>
              <a:buNone/>
            </a:pPr>
            <a:r>
              <a:rPr lang="zh-CN" altLang="en-US" dirty="0"/>
              <a:t>（一）检查前准备及护理</a:t>
            </a:r>
          </a:p>
          <a:p>
            <a:pPr lvl="1">
              <a:buNone/>
            </a:pPr>
            <a:r>
              <a:rPr lang="en-US" altLang="zh-CN" dirty="0"/>
              <a:t>1.</a:t>
            </a:r>
            <a:r>
              <a:rPr lang="zh-CN" altLang="en-US" dirty="0"/>
              <a:t>心理准备、去除</a:t>
            </a:r>
            <a:r>
              <a:rPr lang="zh-CN" altLang="en-US" dirty="0" smtClean="0"/>
              <a:t>异物</a:t>
            </a:r>
            <a:endParaRPr lang="zh-CN" altLang="en-US" dirty="0"/>
          </a:p>
          <a:p>
            <a:pPr lvl="1">
              <a:buNone/>
            </a:pPr>
            <a:r>
              <a:rPr lang="en-US" altLang="zh-CN" dirty="0"/>
              <a:t>2.</a:t>
            </a:r>
            <a:r>
              <a:rPr lang="zh-CN" altLang="en-US" dirty="0" smtClean="0"/>
              <a:t>禁忌证</a:t>
            </a:r>
            <a:endParaRPr lang="en-US" altLang="zh-CN" dirty="0" smtClean="0"/>
          </a:p>
          <a:p>
            <a:pPr lvl="2"/>
            <a:r>
              <a:rPr lang="zh-CN" altLang="en-US" dirty="0" smtClean="0"/>
              <a:t>心脏起搏器</a:t>
            </a:r>
            <a:r>
              <a:rPr lang="zh-CN" altLang="en-US" dirty="0"/>
              <a:t>、金属人工瓣膜、胰岛素泵</a:t>
            </a:r>
            <a:r>
              <a:rPr lang="zh-CN" altLang="en-US" dirty="0" smtClean="0"/>
              <a:t>等</a:t>
            </a:r>
            <a:endParaRPr lang="en-US" altLang="zh-CN" dirty="0" smtClean="0"/>
          </a:p>
          <a:p>
            <a:pPr lvl="2"/>
            <a:r>
              <a:rPr lang="zh-CN" altLang="en-US" dirty="0" smtClean="0"/>
              <a:t>幽闭</a:t>
            </a:r>
            <a:r>
              <a:rPr lang="zh-CN" altLang="en-US" dirty="0"/>
              <a:t>恐惧症、早期妊娠、危重患者、癫痫患者</a:t>
            </a:r>
            <a:r>
              <a:rPr lang="zh-CN" altLang="en-US" dirty="0" smtClean="0"/>
              <a:t>等</a:t>
            </a:r>
            <a:endParaRPr lang="zh-CN" altLang="en-US" dirty="0"/>
          </a:p>
          <a:p>
            <a:pPr lvl="1">
              <a:buNone/>
            </a:pPr>
            <a:r>
              <a:rPr lang="en-US" altLang="zh-CN" dirty="0"/>
              <a:t>3.</a:t>
            </a:r>
            <a:r>
              <a:rPr lang="zh-CN" altLang="en-US" dirty="0"/>
              <a:t>腹部</a:t>
            </a:r>
            <a:r>
              <a:rPr lang="zh-CN" altLang="en-US" dirty="0" smtClean="0"/>
              <a:t>检查</a:t>
            </a:r>
            <a:endParaRPr lang="en-US" altLang="zh-CN" dirty="0" smtClean="0"/>
          </a:p>
          <a:p>
            <a:pPr lvl="2"/>
            <a:r>
              <a:rPr lang="zh-CN" altLang="en-US" dirty="0" smtClean="0"/>
              <a:t>禁食</a:t>
            </a:r>
            <a:r>
              <a:rPr lang="en-US" altLang="zh-CN" dirty="0" smtClean="0"/>
              <a:t>4h</a:t>
            </a:r>
          </a:p>
          <a:p>
            <a:pPr lvl="2"/>
            <a:r>
              <a:rPr lang="zh-CN" altLang="en-US" dirty="0" smtClean="0"/>
              <a:t>胰</a:t>
            </a:r>
            <a:r>
              <a:rPr lang="zh-CN" altLang="en-US" dirty="0"/>
              <a:t>胆管成像（</a:t>
            </a:r>
            <a:r>
              <a:rPr lang="en-US" altLang="zh-CN" dirty="0"/>
              <a:t>MRCP</a:t>
            </a:r>
            <a:r>
              <a:rPr lang="zh-CN" altLang="en-US" dirty="0"/>
              <a:t>）禁饮</a:t>
            </a:r>
            <a:r>
              <a:rPr lang="en-US" altLang="zh-CN" dirty="0" smtClean="0"/>
              <a:t>6h</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728987215"/>
      </p:ext>
    </p:extLst>
  </p:cSld>
  <p:clrMapOvr>
    <a:masterClrMapping/>
  </p:clrMapOvr>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a:t>
            </a:r>
            <a:r>
              <a:rPr lang="zh-CN" altLang="zh-CN" dirty="0"/>
              <a:t>放射影像学检查前准备及护理</a:t>
            </a:r>
            <a:endParaRPr lang="zh-CN" altLang="en-US" dirty="0"/>
          </a:p>
        </p:txBody>
      </p:sp>
      <p:sp>
        <p:nvSpPr>
          <p:cNvPr id="3" name="内容占位符 2"/>
          <p:cNvSpPr>
            <a:spLocks noGrp="1"/>
          </p:cNvSpPr>
          <p:nvPr>
            <p:ph idx="1"/>
          </p:nvPr>
        </p:nvSpPr>
        <p:spPr/>
        <p:txBody>
          <a:bodyPr/>
          <a:lstStyle/>
          <a:p>
            <a:pPr lvl="1">
              <a:buNone/>
            </a:pPr>
            <a:r>
              <a:rPr lang="en-US" altLang="zh-CN" dirty="0" smtClean="0"/>
              <a:t>4.</a:t>
            </a:r>
            <a:r>
              <a:rPr lang="zh-CN" altLang="en-US" dirty="0" smtClean="0"/>
              <a:t>盆腔检查</a:t>
            </a:r>
            <a:endParaRPr lang="en-US" altLang="zh-CN" dirty="0" smtClean="0"/>
          </a:p>
          <a:p>
            <a:pPr lvl="2"/>
            <a:r>
              <a:rPr lang="zh-CN" altLang="en-US" dirty="0" smtClean="0"/>
              <a:t>充盈膀胱，必要时取出宫内节育器</a:t>
            </a:r>
          </a:p>
          <a:p>
            <a:pPr lvl="1">
              <a:buNone/>
            </a:pPr>
            <a:r>
              <a:rPr lang="en-US" altLang="zh-CN" dirty="0" smtClean="0"/>
              <a:t>5.</a:t>
            </a:r>
            <a:r>
              <a:rPr lang="zh-CN" altLang="en-US" dirty="0" smtClean="0"/>
              <a:t>增强检查</a:t>
            </a:r>
            <a:endParaRPr lang="en-US" altLang="zh-CN" dirty="0" smtClean="0"/>
          </a:p>
          <a:p>
            <a:pPr lvl="2"/>
            <a:r>
              <a:rPr lang="zh-CN" altLang="en-US" dirty="0" smtClean="0"/>
              <a:t>注意过敏史及禁忌证</a:t>
            </a:r>
          </a:p>
          <a:p>
            <a:pPr lvl="1">
              <a:buNone/>
            </a:pPr>
            <a:r>
              <a:rPr lang="en-US" altLang="zh-CN" dirty="0" smtClean="0"/>
              <a:t>6.</a:t>
            </a:r>
            <a:r>
              <a:rPr lang="zh-CN" altLang="en-US" dirty="0" smtClean="0"/>
              <a:t>物品准备</a:t>
            </a:r>
            <a:endParaRPr lang="en-US" altLang="zh-CN" dirty="0" smtClean="0"/>
          </a:p>
          <a:p>
            <a:pPr lvl="2"/>
            <a:r>
              <a:rPr lang="zh-CN" altLang="en-US" dirty="0" smtClean="0"/>
              <a:t>急救药品和物品</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8102916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第一节  概  述</a:t>
            </a:r>
            <a:endParaRPr lang="zh-CN" altLang="en-US" dirty="0"/>
          </a:p>
        </p:txBody>
      </p:sp>
      <p:sp>
        <p:nvSpPr>
          <p:cNvPr id="3" name="内容占位符 2"/>
          <p:cNvSpPr>
            <a:spLocks noGrp="1"/>
          </p:cNvSpPr>
          <p:nvPr>
            <p:ph idx="1"/>
          </p:nvPr>
        </p:nvSpPr>
        <p:spPr>
          <a:xfrm>
            <a:off x="190500" y="1249146"/>
            <a:ext cx="11610412" cy="4876800"/>
          </a:xfrm>
        </p:spPr>
        <p:txBody>
          <a:bodyPr/>
          <a:lstStyle/>
          <a:p>
            <a:r>
              <a:rPr lang="zh-CN" altLang="en-US" dirty="0" smtClean="0"/>
              <a:t>实验室检查</a:t>
            </a:r>
            <a:endParaRPr lang="en-US" altLang="zh-CN" dirty="0" smtClean="0"/>
          </a:p>
          <a:p>
            <a:pPr lvl="1"/>
            <a:r>
              <a:rPr lang="zh-CN" altLang="en-US" dirty="0" smtClean="0"/>
              <a:t>是运用实验室的方法和技术对人体的血液、体液、分泌物、排泄物等标本进行检验，获取反映病原学、病理学和脏器功能状态等资料，为疾病诊断、治疗、病情观察、预后判断提供客观依据</a:t>
            </a:r>
            <a:endParaRPr lang="en-US" altLang="zh-CN" dirty="0" smtClean="0"/>
          </a:p>
          <a:p>
            <a:pPr lvl="1"/>
            <a:r>
              <a:rPr dirty="0" smtClean="0"/>
              <a:t>是健康评估的一个重要组成部分</a:t>
            </a:r>
            <a:endParaRPr lang="en-US" dirty="0" smtClean="0"/>
          </a:p>
          <a:p>
            <a:pPr lvl="2"/>
            <a:r>
              <a:rPr dirty="0" err="1" smtClean="0"/>
              <a:t>大部分实验室检查的标本由护士采集</a:t>
            </a:r>
            <a:endParaRPr lang="en-US" dirty="0" smtClean="0"/>
          </a:p>
          <a:p>
            <a:pPr lvl="2"/>
            <a:r>
              <a:rPr dirty="0" err="1" smtClean="0"/>
              <a:t>检验结果可协助和指导护士观察</a:t>
            </a:r>
            <a:r>
              <a:rPr dirty="0" err="1"/>
              <a:t>、判断病情，做出护理诊断，</a:t>
            </a:r>
            <a:r>
              <a:rPr dirty="0" err="1" smtClean="0"/>
              <a:t>以采取相应护理措施</a:t>
            </a:r>
            <a:endParaRPr lang="zh-CN" altLang="en-US" dirty="0" smtClean="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0198931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a:spcBef>
                <a:spcPts val="300"/>
              </a:spcBef>
            </a:pPr>
            <a:r>
              <a:rPr lang="zh-CN" altLang="en-US" dirty="0" smtClean="0"/>
              <a:t>红细胞形态学改变</a:t>
            </a:r>
          </a:p>
          <a:p>
            <a:pPr lvl="1">
              <a:spcBef>
                <a:spcPts val="300"/>
              </a:spcBef>
              <a:buNone/>
            </a:pPr>
            <a:r>
              <a:rPr lang="zh-CN" altLang="en-US" dirty="0" smtClean="0"/>
              <a:t>①红细胞大小改变</a:t>
            </a:r>
            <a:endParaRPr lang="en-US" altLang="zh-CN" dirty="0" smtClean="0"/>
          </a:p>
          <a:p>
            <a:pPr lvl="2">
              <a:spcBef>
                <a:spcPts val="300"/>
              </a:spcBef>
              <a:buNone/>
            </a:pPr>
            <a:r>
              <a:rPr lang="zh-CN" altLang="en-US" dirty="0" smtClean="0"/>
              <a:t>小红细胞、大红细胞、巨红细胞、红细胞大小不等</a:t>
            </a:r>
          </a:p>
          <a:p>
            <a:pPr lvl="1">
              <a:spcBef>
                <a:spcPts val="300"/>
              </a:spcBef>
              <a:buNone/>
            </a:pPr>
            <a:r>
              <a:rPr lang="zh-CN" altLang="en-US" dirty="0" smtClean="0"/>
              <a:t>②红细胞形态改变</a:t>
            </a:r>
            <a:endParaRPr lang="en-US" altLang="zh-CN" dirty="0" smtClean="0"/>
          </a:p>
          <a:p>
            <a:pPr lvl="2">
              <a:spcBef>
                <a:spcPts val="300"/>
              </a:spcBef>
            </a:pPr>
            <a:r>
              <a:rPr lang="zh-CN" altLang="en-US" dirty="0" smtClean="0"/>
              <a:t>球形红细胞、椭圆形红细胞、靶形红细胞、镰形红细胞、口形红细胞、棘细胞、红细胞形态不整</a:t>
            </a:r>
          </a:p>
          <a:p>
            <a:pPr lvl="1">
              <a:spcBef>
                <a:spcPts val="300"/>
              </a:spcBef>
              <a:buNone/>
            </a:pPr>
            <a:r>
              <a:rPr lang="zh-CN" altLang="en-US" dirty="0" smtClean="0"/>
              <a:t>③红细胞内血红蛋白含量的改变</a:t>
            </a:r>
            <a:endParaRPr lang="en-US" altLang="zh-CN" dirty="0" smtClean="0"/>
          </a:p>
          <a:p>
            <a:pPr lvl="2">
              <a:spcBef>
                <a:spcPts val="300"/>
              </a:spcBef>
            </a:pPr>
            <a:r>
              <a:rPr lang="zh-CN" altLang="en-US" dirty="0" smtClean="0"/>
              <a:t>正常色素性、低色素性、高色素性、嗜多色性</a:t>
            </a:r>
          </a:p>
          <a:p>
            <a:pPr lvl="1">
              <a:spcBef>
                <a:spcPts val="300"/>
              </a:spcBef>
              <a:buNone/>
            </a:pPr>
            <a:r>
              <a:rPr lang="zh-CN" altLang="en-US" dirty="0" smtClean="0"/>
              <a:t>④红细胞内结构的异常</a:t>
            </a:r>
            <a:endParaRPr lang="en-US" altLang="zh-CN" dirty="0" smtClean="0"/>
          </a:p>
          <a:p>
            <a:pPr lvl="2">
              <a:spcBef>
                <a:spcPts val="300"/>
              </a:spcBef>
            </a:pPr>
            <a:r>
              <a:rPr lang="zh-CN" altLang="en-US" dirty="0" smtClean="0"/>
              <a:t>嗜碱性点彩、染色质小体、卡波环、有核红细胞等</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826805015"/>
      </p:ext>
    </p:extLst>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a:t>
            </a:r>
            <a:r>
              <a:rPr lang="zh-CN" altLang="zh-CN" dirty="0"/>
              <a:t>放射影像学检查前准备及护理</a:t>
            </a:r>
            <a:endParaRPr lang="zh-CN" altLang="en-US" dirty="0"/>
          </a:p>
        </p:txBody>
      </p:sp>
      <p:sp>
        <p:nvSpPr>
          <p:cNvPr id="3" name="内容占位符 2"/>
          <p:cNvSpPr>
            <a:spLocks noGrp="1"/>
          </p:cNvSpPr>
          <p:nvPr>
            <p:ph idx="1"/>
          </p:nvPr>
        </p:nvSpPr>
        <p:spPr/>
        <p:txBody>
          <a:bodyPr/>
          <a:lstStyle/>
          <a:p>
            <a:pPr>
              <a:lnSpc>
                <a:spcPct val="110000"/>
              </a:lnSpc>
              <a:buNone/>
            </a:pPr>
            <a:r>
              <a:rPr lang="zh-CN" altLang="en-US" dirty="0" smtClean="0"/>
              <a:t>（</a:t>
            </a:r>
            <a:r>
              <a:rPr lang="zh-CN" altLang="en-US" dirty="0"/>
              <a:t>二）检查后处理（使用钆对比</a:t>
            </a:r>
            <a:r>
              <a:rPr lang="zh-CN" altLang="en-US" dirty="0" smtClean="0"/>
              <a:t>剂患者的</a:t>
            </a:r>
            <a:r>
              <a:rPr lang="zh-CN" altLang="en-US" dirty="0"/>
              <a:t>处理）</a:t>
            </a:r>
          </a:p>
          <a:p>
            <a:pPr lvl="1">
              <a:lnSpc>
                <a:spcPct val="120000"/>
              </a:lnSpc>
              <a:buNone/>
            </a:pPr>
            <a:r>
              <a:rPr lang="en-US" altLang="zh-CN" dirty="0"/>
              <a:t>1</a:t>
            </a:r>
            <a:r>
              <a:rPr lang="zh-CN" altLang="en-US" dirty="0"/>
              <a:t>．密切</a:t>
            </a:r>
            <a:r>
              <a:rPr lang="zh-CN" altLang="en-US" dirty="0" smtClean="0"/>
              <a:t>观察钆</a:t>
            </a:r>
            <a:r>
              <a:rPr lang="zh-CN" altLang="en-US" dirty="0"/>
              <a:t>对比剂的</a:t>
            </a:r>
            <a:r>
              <a:rPr lang="zh-CN" altLang="en-US" dirty="0" smtClean="0"/>
              <a:t>不良反应</a:t>
            </a:r>
            <a:endParaRPr lang="en-US" altLang="zh-CN" dirty="0" smtClean="0"/>
          </a:p>
          <a:p>
            <a:pPr lvl="2">
              <a:lnSpc>
                <a:spcPct val="120000"/>
              </a:lnSpc>
            </a:pPr>
            <a:r>
              <a:rPr lang="zh-CN" altLang="en-US" dirty="0" smtClean="0"/>
              <a:t>如</a:t>
            </a:r>
            <a:r>
              <a:rPr lang="zh-CN" altLang="en-US" dirty="0"/>
              <a:t>头痛、恶心、发热等，重者可出现寒战、惊厥、血压降低、喉头水肿、休克等；</a:t>
            </a:r>
          </a:p>
          <a:p>
            <a:pPr lvl="1">
              <a:lnSpc>
                <a:spcPct val="120000"/>
              </a:lnSpc>
              <a:buNone/>
            </a:pPr>
            <a:r>
              <a:rPr lang="en-US" altLang="zh-CN" dirty="0"/>
              <a:t>2</a:t>
            </a:r>
            <a:r>
              <a:rPr lang="zh-CN" altLang="en-US" dirty="0"/>
              <a:t>．留院</a:t>
            </a:r>
            <a:r>
              <a:rPr lang="zh-CN" altLang="en-US" dirty="0" smtClean="0"/>
              <a:t>观察</a:t>
            </a:r>
            <a:endParaRPr lang="en-US" altLang="zh-CN" dirty="0" smtClean="0"/>
          </a:p>
          <a:p>
            <a:pPr lvl="2">
              <a:lnSpc>
                <a:spcPct val="120000"/>
              </a:lnSpc>
            </a:pPr>
            <a:r>
              <a:rPr lang="zh-CN" altLang="en-US" dirty="0" smtClean="0"/>
              <a:t>留</a:t>
            </a:r>
            <a:r>
              <a:rPr lang="zh-CN" altLang="en-US" dirty="0"/>
              <a:t>观</a:t>
            </a:r>
            <a:r>
              <a:rPr lang="en-US" altLang="zh-CN" dirty="0"/>
              <a:t>30</a:t>
            </a:r>
            <a:r>
              <a:rPr lang="zh-CN" altLang="en-US" dirty="0"/>
              <a:t>分钟后再</a:t>
            </a:r>
            <a:r>
              <a:rPr lang="zh-CN" altLang="en-US" dirty="0" smtClean="0"/>
              <a:t>离开</a:t>
            </a:r>
            <a:endParaRPr lang="en-US" altLang="zh-CN" dirty="0" smtClean="0"/>
          </a:p>
          <a:p>
            <a:pPr lvl="2">
              <a:lnSpc>
                <a:spcPct val="120000"/>
              </a:lnSpc>
            </a:pPr>
            <a:r>
              <a:rPr lang="zh-CN" altLang="en-US" dirty="0" smtClean="0"/>
              <a:t>不适</a:t>
            </a:r>
            <a:r>
              <a:rPr lang="zh-CN" altLang="en-US" dirty="0"/>
              <a:t>随</a:t>
            </a:r>
            <a:r>
              <a:rPr lang="zh-CN" altLang="en-US" dirty="0" smtClean="0"/>
              <a:t>诊</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899188034"/>
      </p:ext>
    </p:extLst>
  </p:cSld>
  <p:clrMapOvr>
    <a:masterClrMapping/>
  </p:clrMapOvr>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第三节  </a:t>
            </a:r>
            <a:r>
              <a:rPr lang="en-US" altLang="zh-CN" dirty="0" smtClean="0"/>
              <a:t>X</a:t>
            </a:r>
            <a:r>
              <a:rPr lang="zh-CN" altLang="zh-CN" dirty="0"/>
              <a:t>线检查的临床应用</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Rectangle 2"/>
          <p:cNvSpPr>
            <a:spLocks noChangeArrowheads="1"/>
          </p:cNvSpPr>
          <p:nvPr/>
        </p:nvSpPr>
        <p:spPr bwMode="auto">
          <a:xfrm>
            <a:off x="1587641" y="2458194"/>
            <a:ext cx="647700" cy="2266950"/>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r" eaLnBrk="0" hangingPunct="0">
              <a:defRPr sz="3200">
                <a:solidFill>
                  <a:schemeClr val="bg1"/>
                </a:solidFill>
                <a:latin typeface="Verdana" pitchFamily="34" charset="0"/>
              </a:defRPr>
            </a:lvl1pPr>
            <a:lvl2pPr algn="r" eaLnBrk="0" hangingPunct="0">
              <a:defRPr sz="3200">
                <a:solidFill>
                  <a:schemeClr val="bg1"/>
                </a:solidFill>
                <a:latin typeface="Verdana" pitchFamily="34" charset="0"/>
              </a:defRPr>
            </a:lvl2pPr>
            <a:lvl3pPr algn="r" eaLnBrk="0" hangingPunct="0">
              <a:defRPr sz="3200">
                <a:solidFill>
                  <a:schemeClr val="bg1"/>
                </a:solidFill>
                <a:latin typeface="Verdana" pitchFamily="34" charset="0"/>
              </a:defRPr>
            </a:lvl3pPr>
            <a:lvl4pPr algn="r" eaLnBrk="0" hangingPunct="0">
              <a:defRPr sz="3200">
                <a:solidFill>
                  <a:schemeClr val="bg1"/>
                </a:solidFill>
                <a:latin typeface="Verdana" pitchFamily="34" charset="0"/>
              </a:defRPr>
            </a:lvl4pPr>
            <a:lvl5pPr algn="r" eaLnBrk="0" hangingPunct="0">
              <a:defRPr sz="3200">
                <a:solidFill>
                  <a:schemeClr val="bg1"/>
                </a:solidFill>
                <a:latin typeface="Verdana" pitchFamily="34" charset="0"/>
              </a:defRPr>
            </a:lvl5pPr>
            <a:lvl6pPr marL="457200" algn="r" eaLnBrk="0" fontAlgn="base" hangingPunct="0">
              <a:spcBef>
                <a:spcPct val="0"/>
              </a:spcBef>
              <a:spcAft>
                <a:spcPct val="0"/>
              </a:spcAft>
              <a:defRPr sz="3200">
                <a:solidFill>
                  <a:schemeClr val="bg1"/>
                </a:solidFill>
                <a:latin typeface="Verdana" pitchFamily="34" charset="0"/>
              </a:defRPr>
            </a:lvl6pPr>
            <a:lvl7pPr marL="914400" algn="r" eaLnBrk="0" fontAlgn="base" hangingPunct="0">
              <a:spcBef>
                <a:spcPct val="0"/>
              </a:spcBef>
              <a:spcAft>
                <a:spcPct val="0"/>
              </a:spcAft>
              <a:defRPr sz="3200">
                <a:solidFill>
                  <a:schemeClr val="bg1"/>
                </a:solidFill>
                <a:latin typeface="Verdana" pitchFamily="34" charset="0"/>
              </a:defRPr>
            </a:lvl7pPr>
            <a:lvl8pPr marL="1371600" algn="r" eaLnBrk="0" fontAlgn="base" hangingPunct="0">
              <a:spcBef>
                <a:spcPct val="0"/>
              </a:spcBef>
              <a:spcAft>
                <a:spcPct val="0"/>
              </a:spcAft>
              <a:defRPr sz="3200">
                <a:solidFill>
                  <a:schemeClr val="bg1"/>
                </a:solidFill>
                <a:latin typeface="Verdana" pitchFamily="34" charset="0"/>
              </a:defRPr>
            </a:lvl8pPr>
            <a:lvl9pPr marL="1828800" algn="r" eaLnBrk="0" fontAlgn="base" hangingPunct="0">
              <a:spcBef>
                <a:spcPct val="0"/>
              </a:spcBef>
              <a:spcAft>
                <a:spcPct val="0"/>
              </a:spcAft>
              <a:defRPr sz="3200">
                <a:solidFill>
                  <a:schemeClr val="bg1"/>
                </a:solidFill>
                <a:latin typeface="Verdana" pitchFamily="34" charset="0"/>
              </a:defRPr>
            </a:lvl9pPr>
          </a:lstStyle>
          <a:p>
            <a:pPr algn="ctr"/>
            <a:r>
              <a:rPr lang="zh-CN" altLang="en-US" dirty="0">
                <a:solidFill>
                  <a:srgbClr val="FF0000"/>
                </a:solidFill>
                <a:ea typeface="华文行楷" pitchFamily="2" charset="-122"/>
              </a:rPr>
              <a:t>主要内容</a:t>
            </a:r>
          </a:p>
        </p:txBody>
      </p:sp>
      <p:sp>
        <p:nvSpPr>
          <p:cNvPr id="7" name="AutoShape 26"/>
          <p:cNvSpPr>
            <a:spLocks/>
          </p:cNvSpPr>
          <p:nvPr/>
        </p:nvSpPr>
        <p:spPr bwMode="auto">
          <a:xfrm>
            <a:off x="2740167" y="1773239"/>
            <a:ext cx="287337" cy="3527425"/>
          </a:xfrm>
          <a:prstGeom prst="leftBrace">
            <a:avLst>
              <a:gd name="adj1" fmla="val 102302"/>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800"/>
          </a:p>
        </p:txBody>
      </p:sp>
      <p:sp>
        <p:nvSpPr>
          <p:cNvPr id="9" name="Text Box 45"/>
          <p:cNvSpPr txBox="1">
            <a:spLocks noChangeArrowheads="1"/>
          </p:cNvSpPr>
          <p:nvPr/>
        </p:nvSpPr>
        <p:spPr bwMode="auto">
          <a:xfrm>
            <a:off x="7275654" y="1484313"/>
            <a:ext cx="2449513" cy="523220"/>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 </a:t>
            </a:r>
            <a:r>
              <a:rPr lang="en-US" altLang="zh-CN" sz="2800" b="1"/>
              <a:t>X</a:t>
            </a:r>
            <a:r>
              <a:rPr lang="zh-CN" altLang="en-US" sz="2800" b="1"/>
              <a:t>线检查方法</a:t>
            </a:r>
          </a:p>
        </p:txBody>
      </p:sp>
      <p:sp>
        <p:nvSpPr>
          <p:cNvPr id="10" name="AutoShape 49"/>
          <p:cNvSpPr>
            <a:spLocks/>
          </p:cNvSpPr>
          <p:nvPr/>
        </p:nvSpPr>
        <p:spPr bwMode="auto">
          <a:xfrm>
            <a:off x="6772416" y="1700213"/>
            <a:ext cx="360362" cy="3600450"/>
          </a:xfrm>
          <a:prstGeom prst="leftBrace">
            <a:avLst>
              <a:gd name="adj1" fmla="val 83260"/>
              <a:gd name="adj2"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800"/>
          </a:p>
        </p:txBody>
      </p:sp>
      <p:sp>
        <p:nvSpPr>
          <p:cNvPr id="12" name="Text Box 52"/>
          <p:cNvSpPr txBox="1">
            <a:spLocks noChangeArrowheads="1"/>
          </p:cNvSpPr>
          <p:nvPr/>
        </p:nvSpPr>
        <p:spPr bwMode="auto">
          <a:xfrm>
            <a:off x="3100529" y="1412875"/>
            <a:ext cx="3097213" cy="523220"/>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呼吸系统</a:t>
            </a:r>
            <a:r>
              <a:rPr lang="en-US" altLang="zh-CN" sz="2800" b="1"/>
              <a:t>X</a:t>
            </a:r>
            <a:r>
              <a:rPr lang="zh-CN" altLang="en-US" sz="2800" b="1"/>
              <a:t>线检查</a:t>
            </a:r>
          </a:p>
        </p:txBody>
      </p:sp>
      <p:sp>
        <p:nvSpPr>
          <p:cNvPr id="13" name="Text Box 62"/>
          <p:cNvSpPr txBox="1">
            <a:spLocks noChangeArrowheads="1"/>
          </p:cNvSpPr>
          <p:nvPr/>
        </p:nvSpPr>
        <p:spPr bwMode="auto">
          <a:xfrm>
            <a:off x="3027504" y="3213100"/>
            <a:ext cx="3097213" cy="523220"/>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dirty="0"/>
              <a:t>循环系统</a:t>
            </a:r>
            <a:r>
              <a:rPr lang="en-US" altLang="zh-CN" sz="2800" b="1" dirty="0"/>
              <a:t>X</a:t>
            </a:r>
            <a:r>
              <a:rPr lang="zh-CN" altLang="en-US" sz="2800" b="1" dirty="0"/>
              <a:t>线检查</a:t>
            </a:r>
          </a:p>
        </p:txBody>
      </p:sp>
      <p:sp>
        <p:nvSpPr>
          <p:cNvPr id="14" name="Text Box 64"/>
          <p:cNvSpPr txBox="1">
            <a:spLocks noChangeArrowheads="1"/>
          </p:cNvSpPr>
          <p:nvPr/>
        </p:nvSpPr>
        <p:spPr bwMode="auto">
          <a:xfrm>
            <a:off x="3100529" y="5013325"/>
            <a:ext cx="3095625" cy="523220"/>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消化系统</a:t>
            </a:r>
            <a:r>
              <a:rPr lang="en-US" altLang="zh-CN" sz="2800" b="1"/>
              <a:t>X</a:t>
            </a:r>
            <a:r>
              <a:rPr lang="zh-CN" altLang="en-US" sz="2800" b="1"/>
              <a:t>线检查</a:t>
            </a:r>
          </a:p>
        </p:txBody>
      </p:sp>
      <p:sp>
        <p:nvSpPr>
          <p:cNvPr id="15" name="Text Box 65"/>
          <p:cNvSpPr txBox="1">
            <a:spLocks noChangeArrowheads="1"/>
          </p:cNvSpPr>
          <p:nvPr/>
        </p:nvSpPr>
        <p:spPr bwMode="auto">
          <a:xfrm>
            <a:off x="7275653" y="5084763"/>
            <a:ext cx="2916238" cy="523220"/>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 常见病</a:t>
            </a:r>
            <a:r>
              <a:rPr lang="en-US" altLang="zh-CN" sz="2800" b="1"/>
              <a:t>X</a:t>
            </a:r>
            <a:r>
              <a:rPr lang="zh-CN" altLang="en-US" sz="2800" b="1"/>
              <a:t>线表现</a:t>
            </a:r>
          </a:p>
        </p:txBody>
      </p:sp>
      <p:sp>
        <p:nvSpPr>
          <p:cNvPr id="16" name="Text Box 66"/>
          <p:cNvSpPr txBox="1">
            <a:spLocks noChangeArrowheads="1"/>
          </p:cNvSpPr>
          <p:nvPr/>
        </p:nvSpPr>
        <p:spPr bwMode="auto">
          <a:xfrm>
            <a:off x="7132778" y="3860800"/>
            <a:ext cx="3168650" cy="523220"/>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 基本病变</a:t>
            </a:r>
            <a:r>
              <a:rPr lang="en-US" altLang="zh-CN" sz="2800" b="1"/>
              <a:t>X</a:t>
            </a:r>
            <a:r>
              <a:rPr lang="zh-CN" altLang="en-US" sz="2800" b="1"/>
              <a:t>线表现</a:t>
            </a:r>
          </a:p>
        </p:txBody>
      </p:sp>
      <p:sp>
        <p:nvSpPr>
          <p:cNvPr id="17" name="Text Box 67"/>
          <p:cNvSpPr txBox="1">
            <a:spLocks noChangeArrowheads="1"/>
          </p:cNvSpPr>
          <p:nvPr/>
        </p:nvSpPr>
        <p:spPr bwMode="auto">
          <a:xfrm>
            <a:off x="7275654" y="2708275"/>
            <a:ext cx="2449513" cy="523220"/>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800" b="1"/>
              <a:t> 正常</a:t>
            </a:r>
            <a:r>
              <a:rPr lang="en-US" altLang="zh-CN" sz="2800" b="1"/>
              <a:t>X</a:t>
            </a:r>
            <a:r>
              <a:rPr lang="zh-CN" altLang="en-US" sz="2800" b="1"/>
              <a:t>线表现</a:t>
            </a:r>
          </a:p>
        </p:txBody>
      </p:sp>
      <p:sp>
        <p:nvSpPr>
          <p:cNvPr id="18" name="Line 70"/>
          <p:cNvSpPr>
            <a:spLocks noChangeShapeType="1"/>
          </p:cNvSpPr>
          <p:nvPr/>
        </p:nvSpPr>
        <p:spPr bwMode="auto">
          <a:xfrm>
            <a:off x="6267591" y="1916114"/>
            <a:ext cx="360362" cy="1368425"/>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800"/>
          </a:p>
        </p:txBody>
      </p:sp>
      <p:sp>
        <p:nvSpPr>
          <p:cNvPr id="19" name="Line 72"/>
          <p:cNvSpPr>
            <a:spLocks noChangeShapeType="1"/>
          </p:cNvSpPr>
          <p:nvPr/>
        </p:nvSpPr>
        <p:spPr bwMode="auto">
          <a:xfrm>
            <a:off x="2235342" y="3500439"/>
            <a:ext cx="504825" cy="1587"/>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 name="Line 74"/>
          <p:cNvSpPr>
            <a:spLocks noChangeShapeType="1"/>
          </p:cNvSpPr>
          <p:nvPr/>
        </p:nvSpPr>
        <p:spPr bwMode="auto">
          <a:xfrm flipV="1">
            <a:off x="6196153" y="3716339"/>
            <a:ext cx="431800" cy="1222375"/>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800"/>
          </a:p>
        </p:txBody>
      </p:sp>
      <p:sp>
        <p:nvSpPr>
          <p:cNvPr id="21" name="Line 75"/>
          <p:cNvSpPr>
            <a:spLocks noChangeShapeType="1"/>
          </p:cNvSpPr>
          <p:nvPr/>
        </p:nvSpPr>
        <p:spPr bwMode="auto">
          <a:xfrm>
            <a:off x="6196154" y="3500439"/>
            <a:ext cx="504825" cy="1587"/>
          </a:xfrm>
          <a:prstGeom prst="line">
            <a:avLst/>
          </a:prstGeom>
          <a:noFill/>
          <a:ln w="571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800"/>
          </a:p>
        </p:txBody>
      </p:sp>
    </p:spTree>
    <p:extLst>
      <p:ext uri="{BB962C8B-B14F-4D97-AF65-F5344CB8AC3E}">
        <p14:creationId xmlns:p14="http://schemas.microsoft.com/office/powerpoint/2010/main" val="3424400158"/>
      </p:ext>
    </p:extLst>
  </p:cSld>
  <p:clrMapOvr>
    <a:masterClrMapping/>
  </p:clrMapOvr>
  <p:timing>
    <p:tnLst>
      <p:par>
        <p:cTn id="1" dur="indefinite" restart="never" nodeType="tmRoot"/>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一</a:t>
            </a:r>
            <a:r>
              <a:rPr lang="zh-CN" altLang="en-US" dirty="0"/>
              <a:t>、</a:t>
            </a:r>
            <a:r>
              <a:rPr lang="zh-CN" altLang="en-US" dirty="0" smtClean="0"/>
              <a:t>呼吸系统</a:t>
            </a:r>
            <a:endParaRPr lang="en-US" altLang="zh-CN" dirty="0"/>
          </a:p>
          <a:p>
            <a:pPr>
              <a:buNone/>
            </a:pPr>
            <a:r>
              <a:rPr lang="zh-CN" altLang="en-US" dirty="0"/>
              <a:t>（一）检查方法</a:t>
            </a:r>
          </a:p>
          <a:p>
            <a:pPr lvl="1">
              <a:buNone/>
            </a:pPr>
            <a:r>
              <a:rPr lang="en-US" altLang="zh-CN" dirty="0"/>
              <a:t>1.</a:t>
            </a:r>
            <a:r>
              <a:rPr lang="zh-CN" altLang="en-US" dirty="0"/>
              <a:t>透视（</a:t>
            </a:r>
            <a:r>
              <a:rPr lang="en-US" altLang="zh-CN" dirty="0"/>
              <a:t>fluoroscopy</a:t>
            </a:r>
            <a:r>
              <a:rPr lang="zh-CN" altLang="en-US" dirty="0"/>
              <a:t>）</a:t>
            </a:r>
            <a:endParaRPr lang="en-US" altLang="zh-CN" dirty="0"/>
          </a:p>
          <a:p>
            <a:pPr lvl="1">
              <a:buNone/>
            </a:pPr>
            <a:r>
              <a:rPr lang="en-US" altLang="zh-CN" dirty="0"/>
              <a:t>2.</a:t>
            </a:r>
            <a:r>
              <a:rPr lang="zh-CN" altLang="en-US" dirty="0" smtClean="0"/>
              <a:t>摄影（</a:t>
            </a:r>
            <a:r>
              <a:rPr lang="en-US" altLang="zh-CN" dirty="0" smtClean="0"/>
              <a:t>radiography</a:t>
            </a:r>
            <a:r>
              <a:rPr lang="zh-CN" altLang="en-US" dirty="0" smtClean="0"/>
              <a:t>）</a:t>
            </a:r>
            <a:r>
              <a:rPr lang="en-US" altLang="zh-CN" dirty="0" smtClean="0"/>
              <a:t> </a:t>
            </a:r>
            <a:endParaRPr lang="en-US" altLang="zh-CN" dirty="0"/>
          </a:p>
          <a:p>
            <a:pPr lvl="1">
              <a:buNone/>
            </a:pPr>
            <a:r>
              <a:rPr lang="en-US" altLang="zh-CN" dirty="0"/>
              <a:t>3.</a:t>
            </a:r>
            <a:r>
              <a:rPr lang="zh-CN" altLang="en-US" dirty="0"/>
              <a:t>支气管</a:t>
            </a:r>
            <a:r>
              <a:rPr lang="zh-CN" altLang="en-US" dirty="0" smtClean="0"/>
              <a:t>造影</a:t>
            </a:r>
            <a:endParaRPr lang="en-US" altLang="zh-CN" dirty="0" smtClean="0"/>
          </a:p>
          <a:p>
            <a:pPr lvl="1">
              <a:buNone/>
            </a:pP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4218471718"/>
      </p:ext>
    </p:extLst>
  </p:cSld>
  <p:clrMapOvr>
    <a:masterClrMapping/>
  </p:clrMapOvr>
  <p:timing>
    <p:tnLst>
      <p:par>
        <p:cTn id="1" dur="indefinite" restart="never" nodeType="tmRoot"/>
      </p:par>
    </p:tn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a:t>
            </a:r>
            <a:r>
              <a:rPr lang="zh-CN" altLang="en-US" dirty="0"/>
              <a:t>二）胸部正常</a:t>
            </a:r>
            <a:r>
              <a:rPr lang="en-US" altLang="zh-CN" dirty="0" smtClean="0"/>
              <a:t>X</a:t>
            </a:r>
            <a:r>
              <a:rPr lang="zh-CN" altLang="en-US" dirty="0"/>
              <a:t>线</a:t>
            </a:r>
            <a:r>
              <a:rPr lang="zh-CN" altLang="en-US" dirty="0" smtClean="0"/>
              <a:t>表现</a:t>
            </a:r>
            <a:endParaRPr lang="en-US" altLang="zh-CN" dirty="0" smtClean="0"/>
          </a:p>
          <a:p>
            <a:pPr marL="457200" lvl="1" indent="0">
              <a:buNone/>
            </a:pPr>
            <a:r>
              <a:rPr lang="en-US" altLang="zh-CN" dirty="0" smtClean="0"/>
              <a:t>1</a:t>
            </a:r>
            <a:r>
              <a:rPr lang="en-US" altLang="zh-CN" dirty="0"/>
              <a:t>.</a:t>
            </a:r>
            <a:r>
              <a:rPr lang="zh-CN" altLang="en-US" dirty="0" smtClean="0"/>
              <a:t>胸廓</a:t>
            </a:r>
            <a:endParaRPr lang="en-US" altLang="zh-CN" dirty="0" smtClean="0"/>
          </a:p>
          <a:p>
            <a:pPr lvl="2"/>
            <a:r>
              <a:rPr lang="zh-CN" altLang="en-US" dirty="0" smtClean="0"/>
              <a:t>两侧对称</a:t>
            </a:r>
            <a:endParaRPr lang="en-US" altLang="zh-CN" dirty="0" smtClean="0"/>
          </a:p>
          <a:p>
            <a:pPr marL="457200" lvl="1" indent="0">
              <a:buNone/>
            </a:pPr>
            <a:r>
              <a:rPr lang="en-US" altLang="zh-CN" dirty="0" smtClean="0"/>
              <a:t>2</a:t>
            </a:r>
            <a:r>
              <a:rPr lang="en-US" altLang="zh-CN" dirty="0"/>
              <a:t>.</a:t>
            </a:r>
            <a:r>
              <a:rPr lang="zh-CN" altLang="en-US" dirty="0" smtClean="0"/>
              <a:t>纵隔</a:t>
            </a:r>
            <a:endParaRPr lang="en-US" altLang="zh-CN" dirty="0" smtClean="0"/>
          </a:p>
          <a:p>
            <a:pPr lvl="2"/>
            <a:r>
              <a:rPr lang="zh-CN" altLang="en-US" dirty="0" smtClean="0"/>
              <a:t>居中</a:t>
            </a:r>
            <a:endParaRPr lang="en-US" altLang="zh-CN" dirty="0" smtClean="0"/>
          </a:p>
          <a:p>
            <a:pPr marL="457200" lvl="1" indent="0">
              <a:buNone/>
            </a:pPr>
            <a:r>
              <a:rPr lang="en-US" altLang="zh-CN" dirty="0" smtClean="0"/>
              <a:t>3.</a:t>
            </a:r>
            <a:r>
              <a:rPr lang="zh-CN" altLang="en-US" dirty="0"/>
              <a:t>横隔</a:t>
            </a:r>
            <a:endParaRPr lang="en-US" altLang="zh-CN" dirty="0" smtClean="0"/>
          </a:p>
          <a:p>
            <a:pPr lvl="2"/>
            <a:r>
              <a:rPr lang="zh-CN" altLang="en-US" dirty="0" smtClean="0"/>
              <a:t>肋</a:t>
            </a:r>
            <a:r>
              <a:rPr lang="zh-CN" altLang="en-US" dirty="0"/>
              <a:t>膈角锐利，右侧</a:t>
            </a:r>
            <a:r>
              <a:rPr lang="zh-CN" altLang="en-US" dirty="0" smtClean="0"/>
              <a:t>高</a:t>
            </a:r>
            <a:endParaRPr lang="en-US" altLang="zh-CN"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6" name="Picture 10" descr="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56040" y="1556792"/>
            <a:ext cx="4033838"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9800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a:xfrm>
            <a:off x="-92596" y="1214422"/>
            <a:ext cx="8852894" cy="5033978"/>
          </a:xfrm>
        </p:spPr>
        <p:txBody>
          <a:bodyPr/>
          <a:lstStyle/>
          <a:p>
            <a:pPr marL="457200" lvl="1" indent="0">
              <a:buNone/>
            </a:pPr>
            <a:r>
              <a:rPr lang="en-US" altLang="zh-CN" dirty="0" smtClean="0"/>
              <a:t>4.</a:t>
            </a:r>
            <a:r>
              <a:rPr lang="zh-CN" altLang="en-US" dirty="0" smtClean="0"/>
              <a:t>肺及支气管</a:t>
            </a:r>
            <a:endParaRPr lang="en-US" altLang="zh-CN" dirty="0" smtClean="0"/>
          </a:p>
          <a:p>
            <a:pPr lvl="2">
              <a:lnSpc>
                <a:spcPct val="120000"/>
              </a:lnSpc>
              <a:spcBef>
                <a:spcPct val="0"/>
              </a:spcBef>
            </a:pPr>
            <a:r>
              <a:rPr lang="zh-CN" altLang="en-US" dirty="0" smtClean="0"/>
              <a:t>肺野</a:t>
            </a:r>
            <a:endParaRPr lang="en-US" altLang="zh-CN" dirty="0" smtClean="0"/>
          </a:p>
          <a:p>
            <a:pPr lvl="3">
              <a:lnSpc>
                <a:spcPct val="120000"/>
              </a:lnSpc>
              <a:spcBef>
                <a:spcPct val="0"/>
              </a:spcBef>
            </a:pPr>
            <a:r>
              <a:rPr lang="zh-CN" altLang="en-US" dirty="0"/>
              <a:t>透明</a:t>
            </a:r>
            <a:r>
              <a:rPr lang="zh-CN" altLang="en-US" dirty="0" smtClean="0"/>
              <a:t>区域：含有空气的肺组织</a:t>
            </a:r>
            <a:endParaRPr lang="en-US" altLang="zh-CN" dirty="0" smtClean="0"/>
          </a:p>
          <a:p>
            <a:pPr lvl="2">
              <a:lnSpc>
                <a:spcPct val="120000"/>
              </a:lnSpc>
              <a:spcBef>
                <a:spcPct val="0"/>
              </a:spcBef>
            </a:pPr>
            <a:r>
              <a:rPr lang="zh-CN" altLang="en-US" dirty="0" smtClean="0"/>
              <a:t>肺门</a:t>
            </a:r>
            <a:endParaRPr lang="en-US" altLang="zh-CN" dirty="0" smtClean="0"/>
          </a:p>
          <a:p>
            <a:pPr lvl="3">
              <a:lnSpc>
                <a:spcPct val="120000"/>
              </a:lnSpc>
              <a:spcBef>
                <a:spcPct val="0"/>
              </a:spcBef>
            </a:pPr>
            <a:r>
              <a:rPr lang="zh-CN" altLang="en-US" dirty="0" smtClean="0"/>
              <a:t>两肺中野内带：肺动脉、肺静脉、支气管和淋巴组织的总和投影</a:t>
            </a:r>
            <a:endParaRPr lang="en-US" altLang="zh-CN" dirty="0" smtClean="0"/>
          </a:p>
          <a:p>
            <a:pPr lvl="2">
              <a:lnSpc>
                <a:spcPct val="120000"/>
              </a:lnSpc>
              <a:spcBef>
                <a:spcPct val="0"/>
              </a:spcBef>
            </a:pPr>
            <a:r>
              <a:rPr lang="zh-CN" altLang="en-US" dirty="0" smtClean="0"/>
              <a:t>肺纹理</a:t>
            </a:r>
            <a:endParaRPr lang="en-US" altLang="zh-CN" dirty="0" smtClean="0"/>
          </a:p>
          <a:p>
            <a:pPr lvl="3">
              <a:lnSpc>
                <a:spcPct val="120000"/>
              </a:lnSpc>
              <a:spcBef>
                <a:spcPct val="0"/>
              </a:spcBef>
            </a:pPr>
            <a:r>
              <a:rPr lang="zh-CN" altLang="en-US" dirty="0" smtClean="0"/>
              <a:t>由肺门向肺野发出由粗变细的树枝状影，主要由肺动脉分支组成，肺静脉、支气管、淋巴管系统参与其组成</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正常肺纹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0297" y="1270666"/>
            <a:ext cx="1927205" cy="215833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肺野的划分"/>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0297" y="3429000"/>
            <a:ext cx="1907704" cy="2542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2296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4" name="内容占位符 3"/>
          <p:cNvSpPr>
            <a:spLocks noGrp="1"/>
          </p:cNvSpPr>
          <p:nvPr>
            <p:ph idx="1"/>
          </p:nvPr>
        </p:nvSpPr>
        <p:spPr/>
        <p:txBody>
          <a:bodyPr/>
          <a:lstStyle/>
          <a:p>
            <a:pPr>
              <a:buNone/>
            </a:pPr>
            <a:r>
              <a:rPr lang="zh-CN" altLang="en-US" dirty="0" smtClean="0"/>
              <a:t>（</a:t>
            </a:r>
            <a:r>
              <a:rPr lang="zh-CN" altLang="en-US" dirty="0"/>
              <a:t>三）基本病变的</a:t>
            </a:r>
            <a:r>
              <a:rPr lang="en-US" altLang="zh-CN" dirty="0"/>
              <a:t>X</a:t>
            </a:r>
            <a:r>
              <a:rPr lang="zh-CN" altLang="en-US" dirty="0"/>
              <a:t>线表现</a:t>
            </a:r>
          </a:p>
          <a:p>
            <a:pPr lvl="1">
              <a:buNone/>
            </a:pPr>
            <a:r>
              <a:rPr lang="zh-CN" altLang="en-US" dirty="0"/>
              <a:t> </a:t>
            </a:r>
            <a:r>
              <a:rPr lang="en-US" altLang="zh-CN" dirty="0"/>
              <a:t>1.</a:t>
            </a:r>
            <a:r>
              <a:rPr lang="zh-CN" altLang="en-US" dirty="0"/>
              <a:t>肺部病变：炎症、结核、</a:t>
            </a:r>
            <a:r>
              <a:rPr lang="zh-CN" altLang="en-US" dirty="0" smtClean="0"/>
              <a:t>肿瘤等</a:t>
            </a:r>
            <a:endParaRPr lang="zh-CN" altLang="en-US" dirty="0"/>
          </a:p>
          <a:p>
            <a:pPr lvl="2">
              <a:buNone/>
            </a:pPr>
            <a:r>
              <a:rPr lang="en-US" altLang="zh-CN" dirty="0"/>
              <a:t>(1)</a:t>
            </a:r>
            <a:r>
              <a:rPr lang="zh-CN" altLang="en-US" dirty="0"/>
              <a:t>渗出</a:t>
            </a:r>
            <a:r>
              <a:rPr lang="en-US" altLang="zh-CN" dirty="0"/>
              <a:t>(exudation) </a:t>
            </a:r>
            <a:r>
              <a:rPr lang="zh-CN" altLang="en-US" dirty="0"/>
              <a:t>：云絮状影，边缘模糊</a:t>
            </a:r>
            <a:endParaRPr lang="en-US" altLang="zh-CN" dirty="0"/>
          </a:p>
          <a:p>
            <a:pPr lvl="2">
              <a:buNone/>
            </a:pPr>
            <a:r>
              <a:rPr lang="en-US" altLang="zh-CN" dirty="0"/>
              <a:t>(2)</a:t>
            </a:r>
            <a:r>
              <a:rPr lang="zh-CN" altLang="en-US" dirty="0"/>
              <a:t>增殖</a:t>
            </a:r>
            <a:r>
              <a:rPr lang="en-US" altLang="zh-CN" dirty="0"/>
              <a:t>(proliferation) </a:t>
            </a:r>
            <a:r>
              <a:rPr lang="zh-CN" altLang="en-US" dirty="0"/>
              <a:t>：密度较高结节状</a:t>
            </a:r>
            <a:r>
              <a:rPr lang="zh-CN" altLang="en-US" dirty="0" smtClean="0"/>
              <a:t>阴影</a:t>
            </a:r>
            <a:endParaRPr lang="en-US" altLang="zh-CN" dirty="0" smtClean="0"/>
          </a:p>
          <a:p>
            <a:pPr lvl="2">
              <a:buNone/>
            </a:pPr>
            <a:r>
              <a:rPr lang="en-US" altLang="zh-CN" dirty="0" smtClean="0"/>
              <a:t>(</a:t>
            </a:r>
            <a:r>
              <a:rPr lang="en-US" altLang="zh-CN" dirty="0"/>
              <a:t>3)</a:t>
            </a:r>
            <a:r>
              <a:rPr lang="zh-CN" altLang="zh-CN" dirty="0"/>
              <a:t>纤维化</a:t>
            </a:r>
            <a:r>
              <a:rPr lang="en-US" altLang="zh-CN" dirty="0"/>
              <a:t>(fibrosis) </a:t>
            </a:r>
            <a:r>
              <a:rPr lang="zh-CN" altLang="zh-CN" dirty="0"/>
              <a:t>：边缘锐利的索条状或网状</a:t>
            </a:r>
            <a:r>
              <a:rPr lang="zh-CN" altLang="zh-CN" dirty="0" smtClean="0"/>
              <a:t>影</a:t>
            </a:r>
            <a:endParaRPr lang="zh-CN" altLang="en-US" b="1" dirty="0" smtClean="0">
              <a:latin typeface="宋体" charset="-122"/>
            </a:endParaRPr>
          </a:p>
        </p:txBody>
      </p:sp>
      <p:sp>
        <p:nvSpPr>
          <p:cNvPr id="2" name="日期占位符 1"/>
          <p:cNvSpPr>
            <a:spLocks noGrp="1"/>
          </p:cNvSpPr>
          <p:nvPr>
            <p:ph type="dt" sz="half" idx="11"/>
          </p:nvPr>
        </p:nvSpPr>
        <p:spPr/>
        <p:txBody>
          <a:bodyPr/>
          <a:lstStyle/>
          <a:p>
            <a:pPr>
              <a:defRPr/>
            </a:pPr>
            <a:r>
              <a:rPr lang="en-US" smtClean="0"/>
              <a:t>www.pumpress.com.cn</a:t>
            </a:r>
            <a:endParaRPr lang="en-US"/>
          </a:p>
        </p:txBody>
      </p:sp>
      <p:pic>
        <p:nvPicPr>
          <p:cNvPr id="5" name="Picture 3" descr="右肺渗出"/>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7938" y="4064687"/>
            <a:ext cx="1835150" cy="20875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增殖病灶"/>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2848" y="4064687"/>
            <a:ext cx="2014538" cy="208756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descr="纤维化"/>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53640" y="4064687"/>
            <a:ext cx="1897063" cy="2087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2070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a:xfrm>
            <a:off x="190500" y="1260721"/>
            <a:ext cx="11480800" cy="4876800"/>
          </a:xfrm>
        </p:spPr>
        <p:txBody>
          <a:bodyPr/>
          <a:lstStyle/>
          <a:p>
            <a:pPr marL="914400" lvl="2" indent="0">
              <a:lnSpc>
                <a:spcPct val="110000"/>
              </a:lnSpc>
              <a:spcBef>
                <a:spcPct val="10000"/>
              </a:spcBef>
              <a:buNone/>
            </a:pPr>
            <a:r>
              <a:rPr lang="en-US" altLang="zh-CN" dirty="0" smtClean="0"/>
              <a:t>(</a:t>
            </a:r>
            <a:r>
              <a:rPr lang="en-US" altLang="zh-CN" dirty="0"/>
              <a:t>4)</a:t>
            </a:r>
            <a:r>
              <a:rPr lang="zh-CN" altLang="en-US" dirty="0"/>
              <a:t>结节与肿块：良、</a:t>
            </a:r>
            <a:r>
              <a:rPr lang="zh-CN" altLang="en-US" dirty="0" smtClean="0"/>
              <a:t>恶性</a:t>
            </a:r>
            <a:endParaRPr lang="zh-CN" altLang="en-US" dirty="0"/>
          </a:p>
          <a:p>
            <a:pPr lvl="3">
              <a:lnSpc>
                <a:spcPct val="110000"/>
              </a:lnSpc>
              <a:spcBef>
                <a:spcPct val="10000"/>
              </a:spcBef>
            </a:pPr>
            <a:r>
              <a:rPr lang="zh-CN" altLang="en-US" dirty="0"/>
              <a:t>直径＜</a:t>
            </a:r>
            <a:r>
              <a:rPr lang="en-US" altLang="zh-CN" dirty="0"/>
              <a:t>2cm</a:t>
            </a:r>
            <a:r>
              <a:rPr lang="zh-CN" altLang="en-US" dirty="0"/>
              <a:t>为</a:t>
            </a:r>
            <a:r>
              <a:rPr lang="zh-CN" altLang="en-US" dirty="0" smtClean="0"/>
              <a:t>结节</a:t>
            </a:r>
            <a:endParaRPr lang="en-US" altLang="zh-CN" dirty="0" smtClean="0"/>
          </a:p>
          <a:p>
            <a:pPr lvl="3">
              <a:lnSpc>
                <a:spcPct val="110000"/>
              </a:lnSpc>
              <a:spcBef>
                <a:spcPct val="10000"/>
              </a:spcBef>
            </a:pPr>
            <a:r>
              <a:rPr lang="zh-CN" altLang="en-US" dirty="0" smtClean="0"/>
              <a:t>＞ </a:t>
            </a:r>
            <a:r>
              <a:rPr lang="en-US" altLang="zh-CN" dirty="0"/>
              <a:t>2cm</a:t>
            </a:r>
            <a:r>
              <a:rPr lang="zh-CN" altLang="en-US" dirty="0"/>
              <a:t>为</a:t>
            </a:r>
            <a:r>
              <a:rPr lang="zh-CN" altLang="en-US" dirty="0" smtClean="0"/>
              <a:t>肿块</a:t>
            </a:r>
            <a:endParaRPr lang="en-US" altLang="zh-CN"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肿块"/>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61731" y="3068960"/>
            <a:ext cx="2290762" cy="259238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肺癌正位片"/>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8049" y="2997524"/>
            <a:ext cx="2376487" cy="2663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4273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marL="914400" lvl="2" indent="0">
              <a:lnSpc>
                <a:spcPct val="110000"/>
              </a:lnSpc>
              <a:spcBef>
                <a:spcPct val="10000"/>
              </a:spcBef>
              <a:buNone/>
            </a:pPr>
            <a:r>
              <a:rPr lang="en-US" altLang="zh-CN" dirty="0" smtClean="0"/>
              <a:t>(5)</a:t>
            </a:r>
            <a:r>
              <a:rPr lang="zh-CN" altLang="en-US" dirty="0" smtClean="0"/>
              <a:t>空洞与空腔：</a:t>
            </a:r>
          </a:p>
          <a:p>
            <a:pPr lvl="3">
              <a:lnSpc>
                <a:spcPct val="110000"/>
              </a:lnSpc>
              <a:spcBef>
                <a:spcPct val="10000"/>
              </a:spcBef>
            </a:pPr>
            <a:r>
              <a:rPr lang="zh-CN" altLang="en-US" dirty="0" smtClean="0"/>
              <a:t>空洞：肺内病变组织发生坏死、液化、经支气管引流排出形成含气腔隙</a:t>
            </a:r>
            <a:endParaRPr lang="en-US" altLang="zh-CN" dirty="0" smtClean="0"/>
          </a:p>
          <a:p>
            <a:pPr lvl="3">
              <a:lnSpc>
                <a:spcPct val="110000"/>
              </a:lnSpc>
              <a:spcBef>
                <a:spcPct val="10000"/>
              </a:spcBef>
            </a:pPr>
            <a:r>
              <a:rPr lang="zh-CN" altLang="en-US" dirty="0" smtClean="0"/>
              <a:t>空腔：是肺内腔隙病理性扩大</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7" descr="空洞"/>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1705" y="3573016"/>
            <a:ext cx="2447925" cy="26924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空腔"/>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6041" y="3711128"/>
            <a:ext cx="3203575" cy="2416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81955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8" name="内容占位符 7"/>
          <p:cNvSpPr>
            <a:spLocks noGrp="1"/>
          </p:cNvSpPr>
          <p:nvPr>
            <p:ph idx="1"/>
          </p:nvPr>
        </p:nvSpPr>
        <p:spPr/>
        <p:txBody>
          <a:bodyPr/>
          <a:lstStyle/>
          <a:p>
            <a:pPr marL="457200" lvl="1" indent="0">
              <a:buNone/>
            </a:pPr>
            <a:r>
              <a:rPr lang="en-US" altLang="zh-CN" dirty="0" smtClean="0"/>
              <a:t>2</a:t>
            </a:r>
            <a:r>
              <a:rPr lang="en-US" altLang="zh-CN" dirty="0"/>
              <a:t>.</a:t>
            </a:r>
            <a:r>
              <a:rPr lang="zh-CN" altLang="en-US" dirty="0"/>
              <a:t>支气管阻塞</a:t>
            </a:r>
            <a:r>
              <a:rPr lang="zh-CN" altLang="en-US" dirty="0" smtClean="0"/>
              <a:t>性病变</a:t>
            </a:r>
            <a:r>
              <a:rPr lang="zh-CN" altLang="en-US" dirty="0"/>
              <a:t>：异物、肿块、血块、痰块等</a:t>
            </a:r>
            <a:endParaRPr lang="en-US" altLang="zh-CN" dirty="0"/>
          </a:p>
          <a:p>
            <a:pPr marL="857250" lvl="2" indent="0">
              <a:buNone/>
            </a:pPr>
            <a:r>
              <a:rPr lang="en-US" altLang="zh-CN" dirty="0"/>
              <a:t>(1)</a:t>
            </a:r>
            <a:r>
              <a:rPr lang="zh-CN" altLang="en-US" dirty="0"/>
              <a:t>阻塞性肺气肿：支气管部分阻塞所致，气体增多</a:t>
            </a:r>
            <a:endParaRPr lang="en-US" altLang="zh-CN" dirty="0"/>
          </a:p>
          <a:p>
            <a:pPr marL="1771650" lvl="3" indent="-457200"/>
            <a:r>
              <a:rPr lang="zh-CN" altLang="en-US" dirty="0" smtClean="0"/>
              <a:t>两</a:t>
            </a:r>
            <a:r>
              <a:rPr lang="zh-CN" altLang="en-US" dirty="0"/>
              <a:t>肺野透亮度</a:t>
            </a:r>
            <a:r>
              <a:rPr lang="zh-CN" altLang="en-US" dirty="0" smtClean="0"/>
              <a:t>增加，肺</a:t>
            </a:r>
            <a:r>
              <a:rPr lang="zh-CN" altLang="en-US" dirty="0"/>
              <a:t>纹理</a:t>
            </a:r>
            <a:r>
              <a:rPr lang="zh-CN" altLang="en-US" dirty="0" smtClean="0"/>
              <a:t>稀疏</a:t>
            </a:r>
            <a:endParaRPr lang="en-US" altLang="zh-CN" dirty="0" smtClean="0"/>
          </a:p>
          <a:p>
            <a:pPr marL="1771650" lvl="3" indent="-457200"/>
            <a:r>
              <a:rPr lang="zh-CN" altLang="en-US" dirty="0" smtClean="0"/>
              <a:t>肋间隙</a:t>
            </a:r>
            <a:r>
              <a:rPr lang="zh-CN" altLang="en-US" dirty="0"/>
              <a:t>增宽，膈</a:t>
            </a:r>
            <a:r>
              <a:rPr lang="zh-CN" altLang="en-US" dirty="0" smtClean="0"/>
              <a:t>低平</a:t>
            </a:r>
            <a:endParaRPr lang="en-US" altLang="zh-CN" dirty="0" smtClean="0"/>
          </a:p>
          <a:p>
            <a:pPr marL="1771650" lvl="3" indent="-457200"/>
            <a:r>
              <a:rPr lang="zh-CN" altLang="en-US" dirty="0" smtClean="0"/>
              <a:t>纵隔</a:t>
            </a:r>
            <a:r>
              <a:rPr lang="zh-CN" altLang="en-US" dirty="0"/>
              <a:t>狭长，心脏呈垂</a:t>
            </a:r>
            <a:r>
              <a:rPr lang="zh-CN" altLang="en-US" dirty="0" smtClean="0"/>
              <a:t>位</a:t>
            </a:r>
            <a:endParaRPr lang="zh-CN" altLang="en-US" dirty="0"/>
          </a:p>
        </p:txBody>
      </p:sp>
      <p:sp>
        <p:nvSpPr>
          <p:cNvPr id="6" name="日期占位符 5"/>
          <p:cNvSpPr>
            <a:spLocks noGrp="1"/>
          </p:cNvSpPr>
          <p:nvPr>
            <p:ph type="dt" sz="half" idx="11"/>
          </p:nvPr>
        </p:nvSpPr>
        <p:spPr/>
        <p:txBody>
          <a:bodyPr/>
          <a:lstStyle/>
          <a:p>
            <a:pPr>
              <a:defRPr/>
            </a:pPr>
            <a:r>
              <a:rPr lang="en-US" smtClean="0"/>
              <a:t>www.pumpress.com.cn</a:t>
            </a:r>
            <a:endParaRPr lang="en-US"/>
          </a:p>
        </p:txBody>
      </p:sp>
      <p:pic>
        <p:nvPicPr>
          <p:cNvPr id="9" name="Picture 3" descr="肺气肿"/>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60055" y="2924945"/>
            <a:ext cx="2087636" cy="25923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0293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marL="800100" lvl="2" indent="0">
              <a:buNone/>
            </a:pPr>
            <a:r>
              <a:rPr lang="en-US" altLang="zh-CN" dirty="0" smtClean="0"/>
              <a:t>(</a:t>
            </a:r>
            <a:r>
              <a:rPr lang="en-US" altLang="zh-CN" dirty="0"/>
              <a:t>2)</a:t>
            </a:r>
            <a:r>
              <a:rPr lang="zh-CN" altLang="en-US" dirty="0"/>
              <a:t>阻塞性肺不张：支气管完全阻塞所致</a:t>
            </a:r>
            <a:endParaRPr lang="en-US" altLang="zh-CN" dirty="0"/>
          </a:p>
          <a:p>
            <a:pPr lvl="3"/>
            <a:r>
              <a:rPr lang="zh-CN" altLang="en-US" dirty="0" smtClean="0"/>
              <a:t>密度增高，肺叶缩小</a:t>
            </a:r>
          </a:p>
          <a:p>
            <a:pPr lvl="3"/>
            <a:r>
              <a:rPr lang="zh-CN" altLang="en-US" dirty="0" smtClean="0"/>
              <a:t>一侧肺不张</a:t>
            </a:r>
            <a:endParaRPr lang="en-US" altLang="zh-CN" dirty="0" smtClean="0"/>
          </a:p>
          <a:p>
            <a:pPr lvl="4"/>
            <a:r>
              <a:rPr lang="zh-CN" altLang="en-US" dirty="0" smtClean="0"/>
              <a:t>患</a:t>
            </a:r>
            <a:r>
              <a:rPr lang="zh-CN" altLang="en-US" dirty="0"/>
              <a:t>侧肺野均匀致密，纵隔、肋间隙相应</a:t>
            </a:r>
            <a:r>
              <a:rPr lang="zh-CN" altLang="en-US" dirty="0" smtClean="0"/>
              <a:t>改变</a:t>
            </a:r>
            <a:endParaRPr lang="en-US" altLang="zh-CN" dirty="0" smtClean="0"/>
          </a:p>
          <a:p>
            <a:pPr lvl="4"/>
            <a:r>
              <a:rPr lang="zh-CN" altLang="en-US" dirty="0" smtClean="0"/>
              <a:t>健</a:t>
            </a:r>
            <a:r>
              <a:rPr lang="zh-CN" altLang="en-US" dirty="0"/>
              <a:t>侧气</a:t>
            </a:r>
            <a:r>
              <a:rPr lang="zh-CN" altLang="en-US" dirty="0" smtClean="0"/>
              <a:t>肿表现</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6" descr="右上肺叶不张"/>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2253" y="3789040"/>
            <a:ext cx="3384550" cy="234156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左侧肺不张"/>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4113" y="3717032"/>
            <a:ext cx="1817687" cy="230505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直接箭头连接符 8"/>
          <p:cNvCxnSpPr/>
          <p:nvPr/>
        </p:nvCxnSpPr>
        <p:spPr>
          <a:xfrm flipV="1">
            <a:off x="3071664" y="4437112"/>
            <a:ext cx="720080" cy="28843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flipH="1">
            <a:off x="8651582" y="4707893"/>
            <a:ext cx="720080" cy="251929"/>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333188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a:spcBef>
                <a:spcPts val="300"/>
              </a:spcBef>
              <a:buNone/>
            </a:pPr>
            <a:r>
              <a:rPr lang="en-US" altLang="zh-CN" b="1" dirty="0" smtClean="0">
                <a:solidFill>
                  <a:srgbClr val="C00000"/>
                </a:solidFill>
              </a:rPr>
              <a:t>3. </a:t>
            </a:r>
            <a:r>
              <a:rPr lang="zh-CN" altLang="en-US" b="1" dirty="0" smtClean="0">
                <a:solidFill>
                  <a:srgbClr val="C00000"/>
                </a:solidFill>
              </a:rPr>
              <a:t>血细胞比容及红细胞平均指数 </a:t>
            </a:r>
            <a:r>
              <a:rPr lang="zh-CN" altLang="en-US" dirty="0" smtClean="0"/>
              <a:t> 　　</a:t>
            </a:r>
          </a:p>
          <a:p>
            <a:pPr>
              <a:spcBef>
                <a:spcPts val="300"/>
              </a:spcBef>
            </a:pPr>
            <a:r>
              <a:rPr lang="zh-CN" altLang="en-US" dirty="0" smtClean="0"/>
              <a:t>血细胞比容（Hct）</a:t>
            </a:r>
            <a:endParaRPr lang="en-US" altLang="zh-CN" dirty="0" smtClean="0"/>
          </a:p>
          <a:p>
            <a:pPr lvl="1">
              <a:spcBef>
                <a:spcPts val="300"/>
              </a:spcBef>
            </a:pPr>
            <a:r>
              <a:rPr lang="zh-CN" altLang="en-US" dirty="0" smtClean="0"/>
              <a:t>主要用于诊断贫血及判断贫血的严重程度</a:t>
            </a:r>
          </a:p>
          <a:p>
            <a:pPr lvl="1">
              <a:spcBef>
                <a:spcPts val="300"/>
              </a:spcBef>
              <a:buNone/>
            </a:pPr>
            <a:r>
              <a:rPr lang="zh-CN" altLang="en-US" dirty="0" smtClean="0"/>
              <a:t>1）Hct增高</a:t>
            </a:r>
            <a:endParaRPr lang="en-US" altLang="zh-CN" dirty="0" smtClean="0"/>
          </a:p>
          <a:p>
            <a:pPr lvl="2">
              <a:spcBef>
                <a:spcPts val="300"/>
              </a:spcBef>
            </a:pPr>
            <a:r>
              <a:rPr lang="zh-CN" altLang="en-US" dirty="0" smtClean="0"/>
              <a:t>见于各种原因引起的血液浓缩</a:t>
            </a:r>
            <a:endParaRPr lang="en-US" altLang="zh-CN" dirty="0" smtClean="0"/>
          </a:p>
          <a:p>
            <a:pPr lvl="2">
              <a:spcBef>
                <a:spcPts val="300"/>
              </a:spcBef>
            </a:pPr>
            <a:r>
              <a:rPr lang="zh-CN" altLang="en-US" dirty="0" smtClean="0"/>
              <a:t>测定血细胞比容，可了解血液浓缩程度，作为补液计算的依据</a:t>
            </a:r>
          </a:p>
          <a:p>
            <a:pPr lvl="1">
              <a:spcBef>
                <a:spcPts val="300"/>
              </a:spcBef>
              <a:buNone/>
            </a:pPr>
            <a:r>
              <a:rPr lang="zh-CN" altLang="en-US" dirty="0" smtClean="0"/>
              <a:t>2）Hct减低</a:t>
            </a:r>
            <a:endParaRPr lang="en-US" altLang="zh-CN" dirty="0" smtClean="0"/>
          </a:p>
          <a:p>
            <a:pPr lvl="2">
              <a:spcBef>
                <a:spcPts val="300"/>
              </a:spcBef>
            </a:pPr>
            <a:r>
              <a:rPr lang="zh-CN" altLang="en-US" dirty="0" smtClean="0"/>
              <a:t>见于各种贫血</a:t>
            </a:r>
            <a:endParaRPr lang="en-US" altLang="zh-CN" dirty="0" smtClean="0"/>
          </a:p>
          <a:p>
            <a:pPr lvl="2">
              <a:spcBef>
                <a:spcPts val="300"/>
              </a:spcBef>
            </a:pPr>
            <a:r>
              <a:rPr lang="zh-CN" altLang="en-US" dirty="0" smtClean="0"/>
              <a:t>常用Hct、RBC及Hb来计算红细胞平均指数，有助于贫血的鉴别诊断</a:t>
            </a:r>
          </a:p>
          <a:p>
            <a:pPr>
              <a:spcBef>
                <a:spcPts val="300"/>
              </a:spcBef>
            </a:pPr>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162754859"/>
      </p:ext>
    </p:extLst>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lvl="1">
              <a:lnSpc>
                <a:spcPct val="130000"/>
              </a:lnSpc>
              <a:spcBef>
                <a:spcPct val="0"/>
              </a:spcBef>
              <a:buNone/>
            </a:pPr>
            <a:r>
              <a:rPr lang="en-US" altLang="zh-CN" dirty="0" smtClean="0"/>
              <a:t>3</a:t>
            </a:r>
            <a:r>
              <a:rPr lang="en-US" altLang="zh-CN" dirty="0"/>
              <a:t>. </a:t>
            </a:r>
            <a:r>
              <a:rPr lang="zh-CN" altLang="en-US" dirty="0"/>
              <a:t>胸膜</a:t>
            </a:r>
            <a:r>
              <a:rPr lang="zh-CN" altLang="en-US" dirty="0" smtClean="0"/>
              <a:t>病变</a:t>
            </a:r>
            <a:endParaRPr lang="zh-CN" altLang="en-US" dirty="0"/>
          </a:p>
          <a:p>
            <a:pPr lvl="2">
              <a:lnSpc>
                <a:spcPct val="115000"/>
              </a:lnSpc>
              <a:spcBef>
                <a:spcPct val="0"/>
              </a:spcBef>
              <a:buNone/>
            </a:pPr>
            <a:r>
              <a:rPr lang="en-US" altLang="zh-CN" dirty="0"/>
              <a:t>(1)</a:t>
            </a:r>
            <a:r>
              <a:rPr lang="zh-CN" altLang="en-US" dirty="0"/>
              <a:t>胸腔积液：多种疾病累及胸膜所</a:t>
            </a:r>
            <a:r>
              <a:rPr lang="zh-CN" altLang="en-US" dirty="0" smtClean="0"/>
              <a:t>致</a:t>
            </a:r>
            <a:endParaRPr lang="en-US" altLang="zh-CN" dirty="0" smtClean="0"/>
          </a:p>
          <a:p>
            <a:pPr lvl="3">
              <a:lnSpc>
                <a:spcPct val="115000"/>
              </a:lnSpc>
              <a:spcBef>
                <a:spcPct val="0"/>
              </a:spcBef>
            </a:pPr>
            <a:r>
              <a:rPr lang="zh-CN" altLang="en-US" dirty="0" smtClean="0"/>
              <a:t>少量</a:t>
            </a:r>
            <a:r>
              <a:rPr lang="zh-CN" altLang="en-US" dirty="0"/>
              <a:t>（</a:t>
            </a:r>
            <a:r>
              <a:rPr lang="en-US" altLang="zh-CN" dirty="0"/>
              <a:t>250ml</a:t>
            </a:r>
            <a:r>
              <a:rPr lang="zh-CN" altLang="en-US" dirty="0" smtClean="0"/>
              <a:t>）</a:t>
            </a:r>
            <a:endParaRPr lang="en-US" altLang="zh-CN" dirty="0" smtClean="0"/>
          </a:p>
          <a:p>
            <a:pPr lvl="3">
              <a:lnSpc>
                <a:spcPct val="115000"/>
              </a:lnSpc>
              <a:spcBef>
                <a:spcPct val="0"/>
              </a:spcBef>
            </a:pPr>
            <a:r>
              <a:rPr lang="zh-CN" altLang="en-US" dirty="0" smtClean="0"/>
              <a:t>中等量</a:t>
            </a:r>
            <a:endParaRPr lang="en-US" altLang="zh-CN" dirty="0" smtClean="0"/>
          </a:p>
          <a:p>
            <a:pPr lvl="3">
              <a:lnSpc>
                <a:spcPct val="115000"/>
              </a:lnSpc>
              <a:spcBef>
                <a:spcPct val="0"/>
              </a:spcBef>
            </a:pPr>
            <a:r>
              <a:rPr lang="zh-CN" altLang="en-US" dirty="0" smtClean="0"/>
              <a:t>大量</a:t>
            </a:r>
            <a:r>
              <a:rPr lang="zh-CN" altLang="en-US" dirty="0"/>
              <a:t>（达第二前肋间）</a:t>
            </a:r>
          </a:p>
          <a:p>
            <a:pPr lvl="2">
              <a:lnSpc>
                <a:spcPct val="130000"/>
              </a:lnSpc>
              <a:spcBef>
                <a:spcPct val="0"/>
              </a:spcBef>
              <a:buNone/>
            </a:pPr>
            <a:r>
              <a:rPr lang="en-US" altLang="zh-CN" dirty="0"/>
              <a:t>(2)</a:t>
            </a:r>
            <a:r>
              <a:rPr lang="zh-CN" altLang="en-US" dirty="0" smtClean="0"/>
              <a:t>气胸</a:t>
            </a:r>
            <a:endParaRPr lang="en-US" altLang="zh-CN" dirty="0" smtClean="0"/>
          </a:p>
          <a:p>
            <a:pPr lvl="3">
              <a:lnSpc>
                <a:spcPct val="130000"/>
              </a:lnSpc>
              <a:spcBef>
                <a:spcPct val="0"/>
              </a:spcBef>
            </a:pPr>
            <a:r>
              <a:rPr lang="zh-CN" altLang="en-US" dirty="0" smtClean="0"/>
              <a:t>肺</a:t>
            </a:r>
            <a:r>
              <a:rPr lang="zh-CN" altLang="en-US" dirty="0"/>
              <a:t>纹理消失，被压缩的肺边缘呈纤细线影</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7" descr="Ar0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53707" y="2276873"/>
            <a:ext cx="1304538" cy="187161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Ar0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04313" y="2276872"/>
            <a:ext cx="1353791" cy="1871613"/>
          </a:xfrm>
          <a:prstGeom prst="rect">
            <a:avLst/>
          </a:prstGeom>
          <a:noFill/>
          <a:extLst>
            <a:ext uri="{909E8E84-426E-40DD-AFC4-6F175D3DCCD1}">
              <a14:hiddenFill xmlns:a14="http://schemas.microsoft.com/office/drawing/2010/main">
                <a:solidFill>
                  <a:srgbClr val="FFFFFF"/>
                </a:solidFill>
              </a14:hiddenFill>
            </a:ext>
          </a:extLst>
        </p:spPr>
      </p:pic>
      <p:sp>
        <p:nvSpPr>
          <p:cNvPr id="9" name="Text Box 11"/>
          <p:cNvSpPr txBox="1">
            <a:spLocks noChangeArrowheads="1"/>
          </p:cNvSpPr>
          <p:nvPr/>
        </p:nvSpPr>
        <p:spPr bwMode="auto">
          <a:xfrm>
            <a:off x="8976320" y="3633445"/>
            <a:ext cx="114857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kumimoji="1" lang="zh-CN" altLang="en-US" b="1" dirty="0">
                <a:solidFill>
                  <a:srgbClr val="0033CC"/>
                </a:solidFill>
                <a:latin typeface="Times New Roman" pitchFamily="18" charset="0"/>
              </a:rPr>
              <a:t>中等量</a:t>
            </a:r>
          </a:p>
        </p:txBody>
      </p:sp>
      <p:sp>
        <p:nvSpPr>
          <p:cNvPr id="10" name="Text Box 12"/>
          <p:cNvSpPr txBox="1">
            <a:spLocks noChangeArrowheads="1"/>
          </p:cNvSpPr>
          <p:nvPr/>
        </p:nvSpPr>
        <p:spPr bwMode="auto">
          <a:xfrm>
            <a:off x="7521710" y="3633446"/>
            <a:ext cx="74921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kumimoji="1" lang="zh-CN" altLang="en-US" b="1" dirty="0">
                <a:solidFill>
                  <a:srgbClr val="0033CC"/>
                </a:solidFill>
                <a:latin typeface="Times New Roman" pitchFamily="18" charset="0"/>
              </a:rPr>
              <a:t>少量</a:t>
            </a:r>
          </a:p>
        </p:txBody>
      </p:sp>
      <p:pic>
        <p:nvPicPr>
          <p:cNvPr id="11" name="Picture 2" descr="气胸"/>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54533" y="4653732"/>
            <a:ext cx="1627092" cy="1871612"/>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3" descr="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73621" y="4653732"/>
            <a:ext cx="1543193" cy="1871612"/>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0021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a:t>
            </a:r>
            <a:r>
              <a:rPr lang="zh-CN" altLang="en-US" dirty="0"/>
              <a:t>四）常见疾病的</a:t>
            </a:r>
            <a:r>
              <a:rPr lang="en-US" altLang="zh-CN" dirty="0"/>
              <a:t>X</a:t>
            </a:r>
            <a:r>
              <a:rPr lang="zh-CN" altLang="en-US" dirty="0"/>
              <a:t>线表现</a:t>
            </a:r>
            <a:endParaRPr lang="en-US" altLang="zh-CN" dirty="0"/>
          </a:p>
          <a:p>
            <a:pPr marL="457200" lvl="1" indent="0">
              <a:buNone/>
            </a:pPr>
            <a:r>
              <a:rPr lang="en-US" altLang="zh-CN" dirty="0" smtClean="0"/>
              <a:t>1.</a:t>
            </a:r>
            <a:r>
              <a:rPr lang="zh-CN" altLang="en-US" dirty="0" smtClean="0"/>
              <a:t>大叶性肺炎</a:t>
            </a:r>
            <a:endParaRPr lang="en-US" altLang="zh-CN" dirty="0" smtClean="0"/>
          </a:p>
          <a:p>
            <a:pPr lvl="2"/>
            <a:r>
              <a:rPr lang="zh-CN" altLang="zh-CN" dirty="0" smtClean="0"/>
              <a:t>早期</a:t>
            </a:r>
            <a:r>
              <a:rPr lang="zh-CN" altLang="en-US" dirty="0" smtClean="0"/>
              <a:t>：</a:t>
            </a:r>
            <a:r>
              <a:rPr lang="zh-CN" altLang="zh-CN" dirty="0" smtClean="0"/>
              <a:t>无改变</a:t>
            </a:r>
            <a:r>
              <a:rPr lang="zh-CN" altLang="zh-CN" dirty="0"/>
              <a:t>或仅表现为肺纹理增加、</a:t>
            </a:r>
            <a:r>
              <a:rPr lang="zh-CN" altLang="zh-CN" dirty="0" smtClean="0"/>
              <a:t>模糊</a:t>
            </a:r>
            <a:endParaRPr lang="en-US" altLang="zh-CN" dirty="0" smtClean="0"/>
          </a:p>
          <a:p>
            <a:pPr lvl="2"/>
            <a:r>
              <a:rPr lang="zh-CN" altLang="zh-CN" dirty="0" smtClean="0"/>
              <a:t>实变期</a:t>
            </a:r>
            <a:r>
              <a:rPr lang="zh-CN" altLang="en-US" dirty="0" smtClean="0"/>
              <a:t>：</a:t>
            </a:r>
            <a:r>
              <a:rPr lang="zh-CN" altLang="zh-CN" dirty="0" smtClean="0"/>
              <a:t>呈</a:t>
            </a:r>
            <a:r>
              <a:rPr lang="zh-CN" altLang="zh-CN" dirty="0"/>
              <a:t>密度均匀的致密阴影</a:t>
            </a:r>
            <a:r>
              <a:rPr lang="zh-CN" altLang="zh-CN" dirty="0" smtClean="0"/>
              <a:t>，病变</a:t>
            </a:r>
            <a:r>
              <a:rPr lang="zh-CN" altLang="zh-CN" dirty="0"/>
              <a:t>不超过叶间</a:t>
            </a:r>
            <a:r>
              <a:rPr lang="zh-CN" altLang="zh-CN" dirty="0" smtClean="0"/>
              <a:t>胸膜</a:t>
            </a:r>
            <a:endParaRPr lang="en-US" altLang="zh-CN" dirty="0" smtClean="0"/>
          </a:p>
          <a:p>
            <a:pPr lvl="2"/>
            <a:r>
              <a:rPr lang="zh-CN" altLang="zh-CN" dirty="0" smtClean="0"/>
              <a:t>消散期</a:t>
            </a:r>
            <a:r>
              <a:rPr lang="zh-CN" altLang="en-US" dirty="0" smtClean="0"/>
              <a:t>：</a:t>
            </a:r>
            <a:r>
              <a:rPr lang="zh-CN" altLang="zh-CN" dirty="0" smtClean="0"/>
              <a:t>不</a:t>
            </a:r>
            <a:r>
              <a:rPr lang="zh-CN" altLang="zh-CN" dirty="0"/>
              <a:t>均匀的斑片状密度增高阴影，呈散在分布，以后逐渐</a:t>
            </a:r>
            <a:r>
              <a:rPr lang="zh-CN" altLang="zh-CN" dirty="0" smtClean="0"/>
              <a:t>吸收</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左下叶实变期"/>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6989" y="4073186"/>
            <a:ext cx="3455987" cy="21653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左下叶炎症消散期"/>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6364" y="4144624"/>
            <a:ext cx="3455987" cy="2087563"/>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8"/>
          <p:cNvSpPr txBox="1">
            <a:spLocks noChangeArrowheads="1"/>
          </p:cNvSpPr>
          <p:nvPr/>
        </p:nvSpPr>
        <p:spPr bwMode="auto">
          <a:xfrm>
            <a:off x="6580189" y="5532098"/>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a:p>
        </p:txBody>
      </p:sp>
      <p:sp>
        <p:nvSpPr>
          <p:cNvPr id="8" name="Text Box 9"/>
          <p:cNvSpPr txBox="1">
            <a:spLocks noChangeArrowheads="1"/>
          </p:cNvSpPr>
          <p:nvPr/>
        </p:nvSpPr>
        <p:spPr bwMode="auto">
          <a:xfrm>
            <a:off x="3952860" y="4144624"/>
            <a:ext cx="1225550" cy="46672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dirty="0">
                <a:solidFill>
                  <a:srgbClr val="0033CC"/>
                </a:solidFill>
                <a:latin typeface="Times New Roman" pitchFamily="18" charset="0"/>
              </a:rPr>
              <a:t>治疗前</a:t>
            </a:r>
          </a:p>
        </p:txBody>
      </p:sp>
      <p:sp>
        <p:nvSpPr>
          <p:cNvPr id="9" name="Text Box 10"/>
          <p:cNvSpPr txBox="1">
            <a:spLocks noChangeArrowheads="1"/>
          </p:cNvSpPr>
          <p:nvPr/>
        </p:nvSpPr>
        <p:spPr bwMode="auto">
          <a:xfrm>
            <a:off x="7896225" y="4217649"/>
            <a:ext cx="1225550" cy="46672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2400" b="1">
                <a:solidFill>
                  <a:srgbClr val="0033CC"/>
                </a:solidFill>
                <a:latin typeface="Times New Roman" pitchFamily="18" charset="0"/>
              </a:rPr>
              <a:t>治疗后</a:t>
            </a:r>
          </a:p>
        </p:txBody>
      </p:sp>
    </p:spTree>
    <p:extLst>
      <p:ext uri="{BB962C8B-B14F-4D97-AF65-F5344CB8AC3E}">
        <p14:creationId xmlns:p14="http://schemas.microsoft.com/office/powerpoint/2010/main" val="2743643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marL="457200" lvl="1" indent="0">
              <a:buNone/>
            </a:pPr>
            <a:r>
              <a:rPr lang="en-US" altLang="zh-CN" dirty="0" smtClean="0"/>
              <a:t>2.</a:t>
            </a:r>
            <a:r>
              <a:rPr lang="zh-CN" altLang="en-US" dirty="0" smtClean="0"/>
              <a:t>肺结核</a:t>
            </a:r>
            <a:endParaRPr lang="en-US" altLang="zh-CN" dirty="0" smtClean="0"/>
          </a:p>
          <a:p>
            <a:pPr lvl="2"/>
            <a:r>
              <a:rPr lang="zh-CN" altLang="en-US" dirty="0" smtClean="0"/>
              <a:t>不同类型肺结核的</a:t>
            </a:r>
            <a:r>
              <a:rPr lang="en-US" altLang="zh-CN" dirty="0" smtClean="0"/>
              <a:t>X</a:t>
            </a:r>
            <a:r>
              <a:rPr lang="zh-CN" altLang="en-US" dirty="0" smtClean="0"/>
              <a:t>线表现不同</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08214" y="2420889"/>
            <a:ext cx="2224087" cy="260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图7－5 急性血行播散性肺结核"/>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2400" y="2420889"/>
            <a:ext cx="2190750" cy="2632075"/>
          </a:xfrm>
          <a:prstGeom prst="rect">
            <a:avLst/>
          </a:prstGeom>
          <a:noFill/>
          <a:ln w="9525">
            <a:noFill/>
            <a:miter lim="800000"/>
            <a:headEnd/>
            <a:tailEnd/>
          </a:ln>
        </p:spPr>
      </p:pic>
      <p:pic>
        <p:nvPicPr>
          <p:cNvPr id="7" name="Picture 6" descr="慢性纤维空洞型肺结核"/>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12125" y="2420889"/>
            <a:ext cx="2216150"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11"/>
          <p:cNvSpPr txBox="1">
            <a:spLocks noChangeArrowheads="1"/>
          </p:cNvSpPr>
          <p:nvPr/>
        </p:nvSpPr>
        <p:spPr bwMode="auto">
          <a:xfrm>
            <a:off x="2208213" y="5445077"/>
            <a:ext cx="2089150" cy="46672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t>原发型肺结核</a:t>
            </a:r>
          </a:p>
        </p:txBody>
      </p:sp>
      <p:sp>
        <p:nvSpPr>
          <p:cNvPr id="9" name="Text Box 12"/>
          <p:cNvSpPr txBox="1">
            <a:spLocks noChangeArrowheads="1"/>
          </p:cNvSpPr>
          <p:nvPr/>
        </p:nvSpPr>
        <p:spPr bwMode="auto">
          <a:xfrm>
            <a:off x="4872039" y="5516514"/>
            <a:ext cx="2808287" cy="46672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t>急性粟粒型肺结核</a:t>
            </a:r>
          </a:p>
        </p:txBody>
      </p:sp>
      <p:sp>
        <p:nvSpPr>
          <p:cNvPr id="10" name="Text Box 13"/>
          <p:cNvSpPr txBox="1">
            <a:spLocks noChangeArrowheads="1"/>
          </p:cNvSpPr>
          <p:nvPr/>
        </p:nvSpPr>
        <p:spPr bwMode="auto">
          <a:xfrm>
            <a:off x="8183564" y="5372051"/>
            <a:ext cx="1944687" cy="831850"/>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t>慢性纤维空洞型肺结核</a:t>
            </a:r>
          </a:p>
        </p:txBody>
      </p:sp>
    </p:spTree>
    <p:extLst>
      <p:ext uri="{BB962C8B-B14F-4D97-AF65-F5344CB8AC3E}">
        <p14:creationId xmlns:p14="http://schemas.microsoft.com/office/powerpoint/2010/main" val="1490437083"/>
      </p:ext>
    </p:extLst>
  </p:cSld>
  <p:clrMapOvr>
    <a:masterClrMapping/>
  </p:clrMapOvr>
  <p:timing>
    <p:tnLst>
      <p:par>
        <p:cTn id="1" dur="indefinite" restart="never" nodeType="tmRoot"/>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a:xfrm>
            <a:off x="150297" y="1250244"/>
            <a:ext cx="10549931" cy="5033978"/>
          </a:xfrm>
        </p:spPr>
        <p:txBody>
          <a:bodyPr/>
          <a:lstStyle/>
          <a:p>
            <a:pPr marL="457200" lvl="1" indent="0">
              <a:buNone/>
            </a:pPr>
            <a:r>
              <a:rPr lang="en-US" altLang="zh-CN" dirty="0" smtClean="0"/>
              <a:t>3.</a:t>
            </a:r>
            <a:r>
              <a:rPr lang="zh-CN" altLang="en-US" dirty="0" smtClean="0"/>
              <a:t>肺癌</a:t>
            </a:r>
            <a:endParaRPr lang="en-US" altLang="zh-CN" dirty="0" smtClean="0"/>
          </a:p>
          <a:p>
            <a:pPr lvl="2"/>
            <a:r>
              <a:rPr lang="zh-CN" altLang="en-US" dirty="0"/>
              <a:t>中央</a:t>
            </a:r>
            <a:r>
              <a:rPr lang="zh-CN" altLang="en-US" dirty="0" smtClean="0"/>
              <a:t>型肺癌</a:t>
            </a:r>
            <a:endParaRPr lang="en-US" altLang="zh-CN" dirty="0" smtClean="0"/>
          </a:p>
          <a:p>
            <a:pPr lvl="3"/>
            <a:r>
              <a:rPr lang="zh-CN" altLang="zh-CN" dirty="0"/>
              <a:t>直接</a:t>
            </a:r>
            <a:r>
              <a:rPr lang="zh-CN" altLang="zh-CN" dirty="0" smtClean="0"/>
              <a:t>征象</a:t>
            </a:r>
            <a:r>
              <a:rPr lang="zh-CN" altLang="en-US" dirty="0" smtClean="0"/>
              <a:t>：</a:t>
            </a:r>
            <a:r>
              <a:rPr lang="zh-CN" altLang="zh-CN" dirty="0" smtClean="0"/>
              <a:t>肺门</a:t>
            </a:r>
            <a:r>
              <a:rPr lang="zh-CN" altLang="zh-CN" dirty="0"/>
              <a:t>处的肿瘤</a:t>
            </a:r>
            <a:r>
              <a:rPr lang="zh-CN" altLang="zh-CN" dirty="0" smtClean="0"/>
              <a:t>团块</a:t>
            </a:r>
            <a:endParaRPr lang="en-US" altLang="zh-CN" dirty="0" smtClean="0"/>
          </a:p>
          <a:p>
            <a:pPr lvl="3"/>
            <a:r>
              <a:rPr lang="zh-CN" altLang="zh-CN" dirty="0"/>
              <a:t>间接</a:t>
            </a:r>
            <a:r>
              <a:rPr lang="zh-CN" altLang="zh-CN" dirty="0" smtClean="0"/>
              <a:t>征象</a:t>
            </a:r>
            <a:r>
              <a:rPr lang="zh-CN" altLang="en-US" dirty="0" smtClean="0"/>
              <a:t>：</a:t>
            </a:r>
            <a:r>
              <a:rPr lang="zh-CN" altLang="zh-CN" dirty="0" smtClean="0"/>
              <a:t>肿瘤</a:t>
            </a:r>
            <a:r>
              <a:rPr lang="zh-CN" altLang="zh-CN" dirty="0"/>
              <a:t>引起支气管不同程度狭窄而致的继发性</a:t>
            </a:r>
            <a:r>
              <a:rPr lang="zh-CN" altLang="zh-CN" dirty="0" smtClean="0"/>
              <a:t>改变</a:t>
            </a:r>
            <a:endParaRPr lang="en-US" altLang="zh-CN"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84996" name="Rectangle 4"/>
          <p:cNvSpPr>
            <a:spLocks noChangeArrowheads="1"/>
          </p:cNvSpPr>
          <p:nvPr/>
        </p:nvSpPr>
        <p:spPr bwMode="auto">
          <a:xfrm>
            <a:off x="1524001" y="-18466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pic>
        <p:nvPicPr>
          <p:cNvPr id="84995" name="Picture 3" descr="022"/>
          <p:cNvPicPr>
            <a:picLocks noChangeAspect="1" noChangeArrowheads="1"/>
          </p:cNvPicPr>
          <p:nvPr/>
        </p:nvPicPr>
        <p:blipFill>
          <a:blip r:embed="rId2" cstate="print">
            <a:lum bright="-18000" contrast="-24000"/>
          </a:blip>
          <a:srcRect/>
          <a:stretch>
            <a:fillRect/>
          </a:stretch>
        </p:blipFill>
        <p:spPr bwMode="auto">
          <a:xfrm>
            <a:off x="6881818" y="3714752"/>
            <a:ext cx="1714512" cy="2569470"/>
          </a:xfrm>
          <a:prstGeom prst="rect">
            <a:avLst/>
          </a:prstGeom>
          <a:noFill/>
        </p:spPr>
      </p:pic>
      <p:sp>
        <p:nvSpPr>
          <p:cNvPr id="84994" name="Line 2"/>
          <p:cNvSpPr>
            <a:spLocks noChangeShapeType="1"/>
          </p:cNvSpPr>
          <p:nvPr/>
        </p:nvSpPr>
        <p:spPr bwMode="auto">
          <a:xfrm>
            <a:off x="6881818" y="4500570"/>
            <a:ext cx="485776" cy="341314"/>
          </a:xfrm>
          <a:prstGeom prst="line">
            <a:avLst/>
          </a:prstGeom>
          <a:noFill/>
          <a:ln w="19050">
            <a:solidFill>
              <a:srgbClr val="FF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688198763"/>
      </p:ext>
    </p:extLst>
  </p:cSld>
  <p:clrMapOvr>
    <a:masterClrMapping/>
  </p:clrMapOvr>
  <p:timing>
    <p:tnLst>
      <p:par>
        <p:cTn id="1" dur="indefinite" restart="never" nodeType="tmRoot"/>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a:xfrm>
            <a:off x="190500" y="1559513"/>
            <a:ext cx="8464454" cy="5033978"/>
          </a:xfrm>
        </p:spPr>
        <p:txBody>
          <a:bodyPr/>
          <a:lstStyle/>
          <a:p>
            <a:pPr lvl="2"/>
            <a:r>
              <a:rPr lang="zh-CN" altLang="en-US" dirty="0" smtClean="0"/>
              <a:t>外围型肺癌</a:t>
            </a:r>
            <a:endParaRPr lang="en-US" altLang="zh-CN" dirty="0" smtClean="0"/>
          </a:p>
          <a:p>
            <a:pPr lvl="3"/>
            <a:r>
              <a:rPr lang="zh-CN" altLang="zh-CN" dirty="0"/>
              <a:t>圆形、椭圆形或不规则的团块状</a:t>
            </a:r>
            <a:r>
              <a:rPr lang="zh-CN" altLang="zh-CN" dirty="0" smtClean="0"/>
              <a:t>阴影</a:t>
            </a:r>
            <a:endParaRPr lang="en-US" altLang="zh-CN" dirty="0" smtClean="0"/>
          </a:p>
          <a:p>
            <a:pPr lvl="3"/>
            <a:r>
              <a:rPr lang="zh-CN" altLang="zh-CN" dirty="0" smtClean="0"/>
              <a:t>肿块</a:t>
            </a:r>
            <a:r>
              <a:rPr lang="zh-CN" altLang="zh-CN" dirty="0"/>
              <a:t>边缘可呈分叶状，可有短小毛刺</a:t>
            </a:r>
            <a:r>
              <a:rPr lang="zh-CN" altLang="zh-CN" dirty="0" smtClean="0"/>
              <a:t>征</a:t>
            </a:r>
            <a:endParaRPr lang="en-US" altLang="zh-CN" dirty="0" smtClean="0"/>
          </a:p>
          <a:p>
            <a:pPr lvl="3"/>
            <a:r>
              <a:rPr lang="zh-CN" altLang="zh-CN" dirty="0" smtClean="0"/>
              <a:t>病灶</a:t>
            </a:r>
            <a:r>
              <a:rPr lang="zh-CN" altLang="zh-CN" dirty="0"/>
              <a:t>近侧边缘清楚，远侧边缘模糊</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3" descr="周围型肺癌"/>
          <p:cNvPicPr>
            <a:picLocks noChangeAspect="1" noChangeArrowheads="1"/>
          </p:cNvPicPr>
          <p:nvPr/>
        </p:nvPicPr>
        <p:blipFill rotWithShape="1">
          <a:blip r:embed="rId2">
            <a:extLst>
              <a:ext uri="{28A0092B-C50C-407E-A947-70E740481C1C}">
                <a14:useLocalDpi xmlns:a14="http://schemas.microsoft.com/office/drawing/2010/main" val="0"/>
              </a:ext>
            </a:extLst>
          </a:blip>
          <a:srcRect r="44185"/>
          <a:stretch/>
        </p:blipFill>
        <p:spPr bwMode="auto">
          <a:xfrm>
            <a:off x="3761185" y="3500438"/>
            <a:ext cx="2077677" cy="244644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肺癌C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3257" y="3786190"/>
            <a:ext cx="1981445" cy="1656184"/>
          </a:xfrm>
          <a:prstGeom prst="rect">
            <a:avLst/>
          </a:prstGeom>
          <a:noFill/>
          <a:extLst>
            <a:ext uri="{909E8E84-426E-40DD-AFC4-6F175D3DCCD1}">
              <a14:hiddenFill xmlns:a14="http://schemas.microsoft.com/office/drawing/2010/main">
                <a:solidFill>
                  <a:srgbClr val="FFFFFF"/>
                </a:solidFill>
              </a14:hiddenFill>
            </a:ext>
          </a:extLst>
        </p:spPr>
      </p:pic>
      <p:cxnSp>
        <p:nvCxnSpPr>
          <p:cNvPr id="8" name="直接箭头连接符 7"/>
          <p:cNvCxnSpPr/>
          <p:nvPr/>
        </p:nvCxnSpPr>
        <p:spPr>
          <a:xfrm>
            <a:off x="3667108" y="4076502"/>
            <a:ext cx="576064" cy="432048"/>
          </a:xfrm>
          <a:prstGeom prst="straightConnector1">
            <a:avLst/>
          </a:prstGeom>
          <a:ln w="28575">
            <a:solidFill>
              <a:srgbClr val="FE230C"/>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V="1">
            <a:off x="6667504" y="4714884"/>
            <a:ext cx="432048" cy="432048"/>
          </a:xfrm>
          <a:prstGeom prst="straightConnector1">
            <a:avLst/>
          </a:prstGeom>
          <a:ln w="28575">
            <a:solidFill>
              <a:srgbClr val="FE230C"/>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004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二</a:t>
            </a:r>
            <a:r>
              <a:rPr lang="zh-CN" altLang="en-US" dirty="0"/>
              <a:t>、</a:t>
            </a:r>
            <a:r>
              <a:rPr lang="zh-CN" altLang="en-US" dirty="0" smtClean="0"/>
              <a:t>循环系统</a:t>
            </a:r>
            <a:endParaRPr lang="en-US" altLang="zh-CN" dirty="0"/>
          </a:p>
          <a:p>
            <a:pPr>
              <a:buNone/>
            </a:pPr>
            <a:r>
              <a:rPr lang="zh-CN" altLang="en-US" dirty="0"/>
              <a:t>（一）检查方法</a:t>
            </a:r>
          </a:p>
          <a:p>
            <a:pPr lvl="1">
              <a:buNone/>
            </a:pPr>
            <a:r>
              <a:rPr lang="en-US" altLang="zh-CN" dirty="0"/>
              <a:t>1.</a:t>
            </a:r>
            <a:r>
              <a:rPr lang="zh-CN" altLang="en-US" dirty="0" smtClean="0"/>
              <a:t>透视</a:t>
            </a:r>
            <a:endParaRPr lang="zh-CN" altLang="en-US" dirty="0"/>
          </a:p>
          <a:p>
            <a:pPr lvl="1">
              <a:buNone/>
            </a:pPr>
            <a:r>
              <a:rPr lang="en-US" altLang="zh-CN" dirty="0"/>
              <a:t>2.</a:t>
            </a:r>
            <a:r>
              <a:rPr lang="zh-CN" altLang="en-US" dirty="0"/>
              <a:t>摄</a:t>
            </a:r>
            <a:r>
              <a:rPr lang="zh-CN" altLang="en-US" dirty="0" smtClean="0"/>
              <a:t>片</a:t>
            </a:r>
            <a:endParaRPr lang="en-US" altLang="zh-CN" dirty="0" smtClean="0"/>
          </a:p>
          <a:p>
            <a:pPr lvl="2"/>
            <a:r>
              <a:rPr lang="zh-CN" altLang="en-US" dirty="0" smtClean="0"/>
              <a:t>后</a:t>
            </a:r>
            <a:r>
              <a:rPr lang="zh-CN" altLang="en-US" dirty="0"/>
              <a:t>前位</a:t>
            </a:r>
            <a:r>
              <a:rPr lang="en-US" altLang="zh-CN" dirty="0"/>
              <a:t>(</a:t>
            </a:r>
            <a:r>
              <a:rPr lang="zh-CN" altLang="en-US" dirty="0"/>
              <a:t>正位</a:t>
            </a:r>
            <a:r>
              <a:rPr lang="en-US" altLang="zh-CN" dirty="0"/>
              <a:t>)</a:t>
            </a:r>
            <a:r>
              <a:rPr lang="zh-CN" altLang="en-US" dirty="0"/>
              <a:t>、右前斜位、左前斜位</a:t>
            </a:r>
          </a:p>
          <a:p>
            <a:pPr lvl="1">
              <a:buNone/>
            </a:pPr>
            <a:r>
              <a:rPr lang="en-US" altLang="zh-CN" dirty="0"/>
              <a:t>3.</a:t>
            </a:r>
            <a:r>
              <a:rPr lang="zh-CN" altLang="en-US" dirty="0" smtClean="0"/>
              <a:t>心血管造影</a:t>
            </a:r>
            <a:endParaRPr lang="en-US" altLang="zh-CN" dirty="0" smtClean="0"/>
          </a:p>
          <a:p>
            <a:pPr lvl="2"/>
            <a:r>
              <a:rPr lang="zh-CN" altLang="en-US" dirty="0" smtClean="0"/>
              <a:t>将</a:t>
            </a:r>
            <a:r>
              <a:rPr lang="zh-CN" altLang="en-US" dirty="0"/>
              <a:t>造影剂通过导管快速注入心腔和大血管</a:t>
            </a:r>
            <a:r>
              <a:rPr lang="zh-CN" altLang="en-US" dirty="0" smtClean="0"/>
              <a:t>内</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799474958"/>
      </p:ext>
    </p:extLst>
  </p:cSld>
  <p:clrMapOvr>
    <a:masterClrMapping/>
  </p:clrMapOvr>
  <p:timing>
    <p:tnLst>
      <p:par>
        <p:cTn id="1" dur="indefinite" restart="never" nodeType="tmRoot"/>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a:lnSpc>
                <a:spcPct val="120000"/>
              </a:lnSpc>
              <a:spcBef>
                <a:spcPct val="5000"/>
              </a:spcBef>
              <a:buNone/>
            </a:pPr>
            <a:r>
              <a:rPr lang="zh-CN" altLang="en-US" dirty="0" smtClean="0"/>
              <a:t>（</a:t>
            </a:r>
            <a:r>
              <a:rPr lang="zh-CN" altLang="en-US" dirty="0"/>
              <a:t>二）正常</a:t>
            </a:r>
            <a:r>
              <a:rPr lang="en-US" altLang="zh-CN" dirty="0"/>
              <a:t>X</a:t>
            </a:r>
            <a:r>
              <a:rPr lang="zh-CN" altLang="en-US" dirty="0"/>
              <a:t>线表现</a:t>
            </a:r>
          </a:p>
          <a:p>
            <a:pPr lvl="1">
              <a:lnSpc>
                <a:spcPct val="120000"/>
              </a:lnSpc>
              <a:spcBef>
                <a:spcPct val="5000"/>
              </a:spcBef>
              <a:buNone/>
            </a:pPr>
            <a:r>
              <a:rPr lang="en-US" altLang="zh-CN" dirty="0"/>
              <a:t>1.</a:t>
            </a:r>
            <a:r>
              <a:rPr lang="zh-CN" altLang="en-US" dirty="0"/>
              <a:t>心脏、大血管在各投照位置上的正常</a:t>
            </a:r>
            <a:r>
              <a:rPr lang="zh-CN" altLang="en-US" dirty="0" smtClean="0"/>
              <a:t>影像</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6" descr="心脏三位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5640" y="2492896"/>
            <a:ext cx="6529359" cy="288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3207620"/>
      </p:ext>
    </p:extLst>
  </p:cSld>
  <p:clrMapOvr>
    <a:masterClrMapping/>
  </p:clrMapOvr>
  <p:timing>
    <p:tnLst>
      <p:par>
        <p:cTn id="1" dur="indefinite" restart="never" nodeType="tmRoot"/>
      </p:par>
    </p:tn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lvl="1">
              <a:lnSpc>
                <a:spcPct val="120000"/>
              </a:lnSpc>
              <a:spcBef>
                <a:spcPct val="10000"/>
              </a:spcBef>
              <a:buNone/>
            </a:pPr>
            <a:r>
              <a:rPr lang="en-US" altLang="zh-CN" dirty="0" smtClean="0"/>
              <a:t>2</a:t>
            </a:r>
            <a:r>
              <a:rPr lang="en-US" altLang="zh-CN" dirty="0"/>
              <a:t>.</a:t>
            </a:r>
            <a:r>
              <a:rPr lang="zh-CN" altLang="en-US" dirty="0"/>
              <a:t>心脏</a:t>
            </a:r>
            <a:r>
              <a:rPr lang="zh-CN" altLang="en-US" dirty="0" smtClean="0"/>
              <a:t>大小</a:t>
            </a:r>
            <a:endParaRPr lang="zh-CN" altLang="en-US" dirty="0"/>
          </a:p>
          <a:p>
            <a:pPr lvl="1">
              <a:lnSpc>
                <a:spcPct val="120000"/>
              </a:lnSpc>
              <a:spcBef>
                <a:spcPct val="10000"/>
              </a:spcBef>
            </a:pPr>
            <a:r>
              <a:rPr lang="zh-CN" altLang="en-US" dirty="0"/>
              <a:t> 心胸比率</a:t>
            </a:r>
            <a:r>
              <a:rPr lang="en-US" altLang="zh-CN" dirty="0"/>
              <a:t>=(T</a:t>
            </a:r>
            <a:r>
              <a:rPr lang="en-US" altLang="zh-CN" baseline="-25000" dirty="0"/>
              <a:t>1</a:t>
            </a:r>
            <a:r>
              <a:rPr lang="en-US" altLang="zh-CN" dirty="0"/>
              <a:t>+T</a:t>
            </a:r>
            <a:r>
              <a:rPr lang="en-US" altLang="zh-CN" baseline="-25000" dirty="0"/>
              <a:t>2</a:t>
            </a:r>
            <a:r>
              <a:rPr lang="en-US" altLang="zh-CN" dirty="0"/>
              <a:t>)/T</a:t>
            </a:r>
            <a:r>
              <a:rPr lang="zh-CN" altLang="en-US" dirty="0"/>
              <a:t>，正常成人≤</a:t>
            </a:r>
            <a:r>
              <a:rPr lang="en-US" altLang="zh-CN" dirty="0"/>
              <a:t>0.5 </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8" descr="图 7-10 心胸比率测量示意图"/>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95800" y="2889165"/>
            <a:ext cx="2913360" cy="3276685"/>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2369190"/>
      </p:ext>
    </p:extLst>
  </p:cSld>
  <p:clrMapOvr>
    <a:masterClrMapping/>
  </p:clrMapOvr>
  <p:timing>
    <p:tnLst>
      <p:par>
        <p:cTn id="1" dur="indefinite" restart="never" nodeType="tmRoot"/>
      </p:par>
    </p:tn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a:lnSpc>
                <a:spcPct val="120000"/>
              </a:lnSpc>
              <a:spcBef>
                <a:spcPct val="10000"/>
              </a:spcBef>
              <a:buNone/>
            </a:pPr>
            <a:r>
              <a:rPr lang="zh-CN" altLang="en-US" dirty="0" smtClean="0"/>
              <a:t>（</a:t>
            </a:r>
            <a:r>
              <a:rPr lang="zh-CN" altLang="en-US" dirty="0"/>
              <a:t>三）基本病变</a:t>
            </a:r>
            <a:r>
              <a:rPr lang="en-US" altLang="zh-CN" dirty="0"/>
              <a:t>X</a:t>
            </a:r>
            <a:r>
              <a:rPr lang="zh-CN" altLang="en-US" dirty="0"/>
              <a:t>线表现</a:t>
            </a:r>
          </a:p>
          <a:p>
            <a:pPr lvl="1">
              <a:lnSpc>
                <a:spcPct val="120000"/>
              </a:lnSpc>
              <a:spcBef>
                <a:spcPct val="10000"/>
              </a:spcBef>
              <a:buNone/>
            </a:pPr>
            <a:r>
              <a:rPr lang="en-US" altLang="zh-CN" dirty="0"/>
              <a:t> 1.</a:t>
            </a:r>
            <a:r>
              <a:rPr lang="zh-CN" altLang="en-US" dirty="0"/>
              <a:t>各房室增大的</a:t>
            </a:r>
            <a:r>
              <a:rPr lang="en-US" altLang="zh-CN" dirty="0"/>
              <a:t>X</a:t>
            </a:r>
            <a:r>
              <a:rPr lang="zh-CN" altLang="en-US" dirty="0"/>
              <a:t>线</a:t>
            </a:r>
            <a:r>
              <a:rPr lang="zh-CN" altLang="en-US" dirty="0" smtClean="0"/>
              <a:t>表现</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6" descr="左心室增大示意图"/>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00218" y="2433956"/>
            <a:ext cx="2760078" cy="141542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7" descr="右心室增大示意图"/>
          <p:cNvPicPr>
            <a:picLocks noChangeAspect="1" noChangeArrowheads="1"/>
          </p:cNvPicPr>
          <p:nvPr/>
        </p:nvPicPr>
        <p:blipFill rotWithShape="1">
          <a:blip r:embed="rId3">
            <a:extLst>
              <a:ext uri="{28A0092B-C50C-407E-A947-70E740481C1C}">
                <a14:useLocalDpi xmlns:a14="http://schemas.microsoft.com/office/drawing/2010/main" val="0"/>
              </a:ext>
            </a:extLst>
          </a:blip>
          <a:srcRect l="40974" t="50000" r="32676" b="3785"/>
          <a:stretch/>
        </p:blipFill>
        <p:spPr bwMode="auto">
          <a:xfrm>
            <a:off x="4328960" y="2433957"/>
            <a:ext cx="1190977" cy="1450747"/>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8"/>
          <p:cNvSpPr txBox="1">
            <a:spLocks noChangeArrowheads="1"/>
          </p:cNvSpPr>
          <p:nvPr/>
        </p:nvSpPr>
        <p:spPr bwMode="auto">
          <a:xfrm>
            <a:off x="6575983" y="3894624"/>
            <a:ext cx="1512466" cy="369332"/>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zh-CN" altLang="en-US" b="1" dirty="0"/>
              <a:t>左心室增大</a:t>
            </a:r>
          </a:p>
        </p:txBody>
      </p:sp>
      <p:sp>
        <p:nvSpPr>
          <p:cNvPr id="8" name="Text Box 9"/>
          <p:cNvSpPr txBox="1">
            <a:spLocks noChangeArrowheads="1"/>
          </p:cNvSpPr>
          <p:nvPr/>
        </p:nvSpPr>
        <p:spPr bwMode="auto">
          <a:xfrm>
            <a:off x="3406522" y="3923764"/>
            <a:ext cx="1446213" cy="369332"/>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b="1" dirty="0"/>
              <a:t>右心室增大</a:t>
            </a:r>
          </a:p>
        </p:txBody>
      </p:sp>
      <p:pic>
        <p:nvPicPr>
          <p:cNvPr id="9" name="Picture 7" descr="右心室增大示意图"/>
          <p:cNvPicPr>
            <a:picLocks noChangeAspect="1" noChangeArrowheads="1"/>
          </p:cNvPicPr>
          <p:nvPr/>
        </p:nvPicPr>
        <p:blipFill rotWithShape="1">
          <a:blip r:embed="rId3">
            <a:extLst>
              <a:ext uri="{28A0092B-C50C-407E-A947-70E740481C1C}">
                <a14:useLocalDpi xmlns:a14="http://schemas.microsoft.com/office/drawing/2010/main" val="0"/>
              </a:ext>
            </a:extLst>
          </a:blip>
          <a:srcRect r="67097" b="54956"/>
          <a:stretch/>
        </p:blipFill>
        <p:spPr bwMode="auto">
          <a:xfrm>
            <a:off x="2672850" y="2433957"/>
            <a:ext cx="1456778" cy="1385093"/>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10"/>
          <p:cNvSpPr txBox="1">
            <a:spLocks noChangeArrowheads="1"/>
          </p:cNvSpPr>
          <p:nvPr/>
        </p:nvSpPr>
        <p:spPr bwMode="auto">
          <a:xfrm>
            <a:off x="6816253" y="6058645"/>
            <a:ext cx="1655788" cy="369332"/>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zh-CN" altLang="en-US" b="1"/>
              <a:t>右心房增大</a:t>
            </a:r>
          </a:p>
        </p:txBody>
      </p:sp>
      <p:pic>
        <p:nvPicPr>
          <p:cNvPr id="11" name="Picture 12" descr="右心房增大示意图"/>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0017" y="4365104"/>
            <a:ext cx="2846387" cy="1608934"/>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9"/>
          <p:cNvSpPr txBox="1">
            <a:spLocks noChangeArrowheads="1"/>
          </p:cNvSpPr>
          <p:nvPr/>
        </p:nvSpPr>
        <p:spPr bwMode="auto">
          <a:xfrm>
            <a:off x="3215680" y="6084004"/>
            <a:ext cx="1763886" cy="369332"/>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zh-CN" altLang="en-US" b="1"/>
              <a:t>左心房增大</a:t>
            </a:r>
          </a:p>
        </p:txBody>
      </p:sp>
      <p:pic>
        <p:nvPicPr>
          <p:cNvPr id="13" name="Picture 11" descr="左心房增大示意图"/>
          <p:cNvPicPr>
            <a:picLocks noChangeAspect="1" noChangeArrowheads="1"/>
          </p:cNvPicPr>
          <p:nvPr/>
        </p:nvPicPr>
        <p:blipFill rotWithShape="1">
          <a:blip r:embed="rId5">
            <a:extLst>
              <a:ext uri="{28A0092B-C50C-407E-A947-70E740481C1C}">
                <a14:useLocalDpi xmlns:a14="http://schemas.microsoft.com/office/drawing/2010/main" val="0"/>
              </a:ext>
            </a:extLst>
          </a:blip>
          <a:srcRect t="50000"/>
          <a:stretch/>
        </p:blipFill>
        <p:spPr bwMode="auto">
          <a:xfrm>
            <a:off x="2567608" y="4457952"/>
            <a:ext cx="3023940" cy="1417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1981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2" grpId="0" animBg="1"/>
    </p:bld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4" name="内容占位符 3"/>
          <p:cNvSpPr>
            <a:spLocks noGrp="1"/>
          </p:cNvSpPr>
          <p:nvPr>
            <p:ph idx="1"/>
          </p:nvPr>
        </p:nvSpPr>
        <p:spPr/>
        <p:txBody>
          <a:bodyPr/>
          <a:lstStyle/>
          <a:p>
            <a:pPr marL="457200" lvl="1" indent="0">
              <a:buNone/>
            </a:pPr>
            <a:r>
              <a:rPr lang="en-US" altLang="zh-CN" dirty="0" smtClean="0"/>
              <a:t>2</a:t>
            </a:r>
            <a:r>
              <a:rPr lang="en-US" altLang="zh-CN" dirty="0"/>
              <a:t>.</a:t>
            </a:r>
            <a:r>
              <a:rPr lang="zh-CN" altLang="en-US" dirty="0"/>
              <a:t>心脏形态</a:t>
            </a:r>
            <a:r>
              <a:rPr lang="zh-CN" altLang="en-US" dirty="0" smtClean="0"/>
              <a:t>异常</a:t>
            </a:r>
            <a:endParaRPr lang="zh-CN" altLang="en-US" dirty="0"/>
          </a:p>
        </p:txBody>
      </p:sp>
      <p:sp>
        <p:nvSpPr>
          <p:cNvPr id="2" name="日期占位符 1"/>
          <p:cNvSpPr>
            <a:spLocks noGrp="1"/>
          </p:cNvSpPr>
          <p:nvPr>
            <p:ph type="dt" sz="half" idx="11"/>
          </p:nvPr>
        </p:nvSpPr>
        <p:spPr/>
        <p:txBody>
          <a:bodyPr/>
          <a:lstStyle/>
          <a:p>
            <a:pPr>
              <a:defRPr/>
            </a:pPr>
            <a:r>
              <a:rPr lang="en-US" smtClean="0"/>
              <a:t>www.pumpress.com.cn</a:t>
            </a:r>
            <a:endParaRPr lang="en-US"/>
          </a:p>
        </p:txBody>
      </p:sp>
      <p:pic>
        <p:nvPicPr>
          <p:cNvPr id="5" name="Picture 11" descr="图7－10  胸部正位心脏形态异常分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3593" y="2258722"/>
            <a:ext cx="7152629" cy="3168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100613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r>
              <a:rPr lang="zh-CN" altLang="en-US" dirty="0" smtClean="0"/>
              <a:t>红细胞三种平均指数</a:t>
            </a:r>
          </a:p>
          <a:p>
            <a:pPr lvl="1">
              <a:buNone/>
            </a:pPr>
            <a:r>
              <a:rPr lang="zh-CN" altLang="en-US" dirty="0" smtClean="0"/>
              <a:t>①平均红细胞容积（mean corpuscular volume，MCV）；</a:t>
            </a:r>
          </a:p>
          <a:p>
            <a:pPr lvl="1">
              <a:buNone/>
            </a:pPr>
            <a:r>
              <a:rPr lang="zh-CN" altLang="en-US" dirty="0" smtClean="0"/>
              <a:t>②平均红细胞血红蛋白含量（mean corpuscular hemoglobin，MCH）；</a:t>
            </a:r>
          </a:p>
          <a:p>
            <a:pPr lvl="1">
              <a:buNone/>
            </a:pPr>
            <a:r>
              <a:rPr lang="zh-CN" altLang="en-US" dirty="0" smtClean="0"/>
              <a:t>③平均红细胞血红蛋白浓度（mean corpuscular hemoglobin concentration，MCHC）</a:t>
            </a:r>
            <a:r>
              <a:rPr lang="zh-CN" altLang="en-US" sz="1800" dirty="0">
                <a:solidFill>
                  <a:schemeClr val="tx2"/>
                </a:solidFill>
                <a:latin typeface="Times New Roman" pitchFamily="18" charset="0"/>
                <a:cs typeface="Times New Roman" pitchFamily="18" charset="0"/>
              </a:rPr>
              <a:t>　　</a:t>
            </a:r>
            <a:endParaRPr lang="zh-CN" altLang="en-US" sz="2400" dirty="0">
              <a:solidFill>
                <a:schemeClr val="tx2"/>
              </a:solidFill>
              <a:latin typeface="Times New Roman" pitchFamily="18" charset="0"/>
              <a:cs typeface="Times New Roman" pitchFamily="18" charset="0"/>
            </a:endParaRP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824762291"/>
      </p:ext>
    </p:extLst>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4" name="内容占位符 3"/>
          <p:cNvSpPr>
            <a:spLocks noGrp="1"/>
          </p:cNvSpPr>
          <p:nvPr>
            <p:ph idx="1"/>
          </p:nvPr>
        </p:nvSpPr>
        <p:spPr/>
        <p:txBody>
          <a:bodyPr/>
          <a:lstStyle/>
          <a:p>
            <a:pPr marL="457200" lvl="1" indent="0">
              <a:buNone/>
            </a:pPr>
            <a:r>
              <a:rPr lang="en-US" altLang="zh-CN" dirty="0" smtClean="0"/>
              <a:t>3</a:t>
            </a:r>
            <a:r>
              <a:rPr lang="en-US" altLang="zh-CN" dirty="0"/>
              <a:t>.</a:t>
            </a:r>
            <a:r>
              <a:rPr lang="zh-CN" altLang="en-US" dirty="0"/>
              <a:t>肺循环</a:t>
            </a:r>
            <a:r>
              <a:rPr lang="zh-CN" altLang="en-US" dirty="0" smtClean="0"/>
              <a:t>异常</a:t>
            </a:r>
            <a:endParaRPr lang="zh-CN" altLang="en-US" dirty="0"/>
          </a:p>
        </p:txBody>
      </p:sp>
      <p:sp>
        <p:nvSpPr>
          <p:cNvPr id="2" name="日期占位符 1"/>
          <p:cNvSpPr>
            <a:spLocks noGrp="1"/>
          </p:cNvSpPr>
          <p:nvPr>
            <p:ph type="dt" sz="half" idx="11"/>
          </p:nvPr>
        </p:nvSpPr>
        <p:spPr/>
        <p:txBody>
          <a:bodyPr/>
          <a:lstStyle/>
          <a:p>
            <a:pPr>
              <a:defRPr/>
            </a:pPr>
            <a:r>
              <a:rPr lang="en-US" smtClean="0"/>
              <a:t>www.pumpress.com.cn</a:t>
            </a:r>
            <a:endParaRPr lang="en-US"/>
          </a:p>
        </p:txBody>
      </p:sp>
      <p:pic>
        <p:nvPicPr>
          <p:cNvPr id="5" name="Picture 8" descr="肺充血"/>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8213" y="2420888"/>
            <a:ext cx="1871662" cy="2398712"/>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9" descr="肺血减少"/>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5776" y="2420889"/>
            <a:ext cx="1704975" cy="2376487"/>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10" descr="肺淤血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0464" y="2420889"/>
            <a:ext cx="1755775" cy="2376487"/>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11" descr="肺动脉高压"/>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83564" y="2420889"/>
            <a:ext cx="1874837" cy="2376487"/>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
        <p:nvSpPr>
          <p:cNvPr id="9" name="Text Box 12"/>
          <p:cNvSpPr txBox="1">
            <a:spLocks noChangeArrowheads="1"/>
          </p:cNvSpPr>
          <p:nvPr/>
        </p:nvSpPr>
        <p:spPr bwMode="auto">
          <a:xfrm>
            <a:off x="6456364" y="4941839"/>
            <a:ext cx="1150937" cy="46672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t>肺淤血</a:t>
            </a:r>
          </a:p>
        </p:txBody>
      </p:sp>
      <p:sp>
        <p:nvSpPr>
          <p:cNvPr id="10" name="Text Box 13"/>
          <p:cNvSpPr txBox="1">
            <a:spLocks noChangeArrowheads="1"/>
          </p:cNvSpPr>
          <p:nvPr/>
        </p:nvSpPr>
        <p:spPr bwMode="auto">
          <a:xfrm>
            <a:off x="2351088" y="4941839"/>
            <a:ext cx="1439862" cy="46672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t>肺血增多</a:t>
            </a:r>
          </a:p>
        </p:txBody>
      </p:sp>
      <p:sp>
        <p:nvSpPr>
          <p:cNvPr id="11" name="Text Box 14"/>
          <p:cNvSpPr txBox="1">
            <a:spLocks noChangeArrowheads="1"/>
          </p:cNvSpPr>
          <p:nvPr/>
        </p:nvSpPr>
        <p:spPr bwMode="auto">
          <a:xfrm>
            <a:off x="4367213" y="4941839"/>
            <a:ext cx="1439862" cy="46672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t>肺血减少</a:t>
            </a:r>
          </a:p>
        </p:txBody>
      </p:sp>
      <p:sp>
        <p:nvSpPr>
          <p:cNvPr id="12" name="Text Box 15"/>
          <p:cNvSpPr txBox="1">
            <a:spLocks noChangeArrowheads="1"/>
          </p:cNvSpPr>
          <p:nvPr/>
        </p:nvSpPr>
        <p:spPr bwMode="auto">
          <a:xfrm>
            <a:off x="8112126" y="4941839"/>
            <a:ext cx="1871663" cy="46672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t>肺动脉高压</a:t>
            </a:r>
          </a:p>
        </p:txBody>
      </p:sp>
    </p:spTree>
    <p:extLst>
      <p:ext uri="{BB962C8B-B14F-4D97-AF65-F5344CB8AC3E}">
        <p14:creationId xmlns:p14="http://schemas.microsoft.com/office/powerpoint/2010/main" val="3584341354"/>
      </p:ext>
    </p:extLst>
  </p:cSld>
  <p:clrMapOvr>
    <a:masterClrMapping/>
  </p:clrMapOvr>
  <p:timing>
    <p:tnLst>
      <p:par>
        <p:cTn id="1" dur="indefinite" restart="never" nodeType="tmRoot"/>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a:t>
            </a:r>
            <a:r>
              <a:rPr lang="zh-CN" altLang="en-US" dirty="0"/>
              <a:t>四）常见心脏病的</a:t>
            </a:r>
            <a:r>
              <a:rPr lang="en-US" altLang="zh-CN" dirty="0"/>
              <a:t>X</a:t>
            </a:r>
            <a:r>
              <a:rPr lang="zh-CN" altLang="en-US" dirty="0"/>
              <a:t>线</a:t>
            </a:r>
            <a:r>
              <a:rPr lang="zh-CN" altLang="en-US" dirty="0" smtClean="0"/>
              <a:t>表现</a:t>
            </a:r>
            <a:endParaRPr lang="en-US" altLang="zh-CN" dirty="0" smtClean="0"/>
          </a:p>
          <a:p>
            <a:pPr marL="457200" lvl="1" indent="0">
              <a:buNone/>
            </a:pPr>
            <a:r>
              <a:rPr lang="en-US" altLang="zh-CN" dirty="0" smtClean="0"/>
              <a:t>1.</a:t>
            </a:r>
            <a:r>
              <a:rPr lang="zh-CN" altLang="en-US" dirty="0" smtClean="0"/>
              <a:t>二尖瓣狭窄</a:t>
            </a:r>
            <a:endParaRPr lang="en-US" altLang="zh-CN" dirty="0" smtClean="0"/>
          </a:p>
          <a:p>
            <a:pPr lvl="2"/>
            <a:r>
              <a:rPr lang="zh-CN" altLang="zh-CN" dirty="0" smtClean="0"/>
              <a:t>心</a:t>
            </a:r>
            <a:r>
              <a:rPr lang="zh-CN" altLang="zh-CN" dirty="0"/>
              <a:t>外形呈梨形，主要是肺动脉段的</a:t>
            </a:r>
            <a:r>
              <a:rPr lang="zh-CN" altLang="zh-CN" dirty="0" smtClean="0"/>
              <a:t>突出</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6" descr="图8－10 左心房增大"/>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00376" y="2988825"/>
            <a:ext cx="5832475" cy="2808288"/>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
        <p:nvSpPr>
          <p:cNvPr id="6" name="Text Box 7"/>
          <p:cNvSpPr txBox="1">
            <a:spLocks noChangeArrowheads="1"/>
          </p:cNvSpPr>
          <p:nvPr/>
        </p:nvSpPr>
        <p:spPr bwMode="auto">
          <a:xfrm>
            <a:off x="4872038" y="5939988"/>
            <a:ext cx="1944042" cy="369332"/>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zh-CN" altLang="en-US" b="1"/>
              <a:t>二尖瓣狭窄</a:t>
            </a:r>
          </a:p>
        </p:txBody>
      </p:sp>
    </p:spTree>
    <p:extLst>
      <p:ext uri="{BB962C8B-B14F-4D97-AF65-F5344CB8AC3E}">
        <p14:creationId xmlns:p14="http://schemas.microsoft.com/office/powerpoint/2010/main" val="3883563101"/>
      </p:ext>
    </p:extLst>
  </p:cSld>
  <p:clrMapOvr>
    <a:masterClrMapping/>
  </p:clrMapOvr>
  <p:timing>
    <p:tnLst>
      <p:par>
        <p:cTn id="1" dur="indefinite" restart="never" nodeType="tmRoot"/>
      </p:par>
    </p:tn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marL="457200" lvl="1" indent="0">
              <a:buNone/>
            </a:pPr>
            <a:r>
              <a:rPr lang="en-US" altLang="zh-CN" dirty="0" smtClean="0"/>
              <a:t>2.</a:t>
            </a:r>
            <a:r>
              <a:rPr lang="zh-CN" altLang="en-US" dirty="0" smtClean="0"/>
              <a:t>其他</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7" descr="主动脉型心脏"/>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113" y="2132857"/>
            <a:ext cx="2125662" cy="2592387"/>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8" descr="慢性肺源性心脏病"/>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2401" y="2132857"/>
            <a:ext cx="1985963" cy="2663825"/>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9" descr="86"/>
          <p:cNvPicPr>
            <a:picLocks noChangeAspect="1" noChangeArrowheads="1"/>
          </p:cNvPicPr>
          <p:nvPr/>
        </p:nvPicPr>
        <p:blipFill>
          <a:blip r:embed="rId4" cstate="print">
            <a:lum bright="6000"/>
            <a:extLst>
              <a:ext uri="{28A0092B-C50C-407E-A947-70E740481C1C}">
                <a14:useLocalDpi xmlns:a14="http://schemas.microsoft.com/office/drawing/2010/main" val="0"/>
              </a:ext>
            </a:extLst>
          </a:blip>
          <a:srcRect/>
          <a:stretch>
            <a:fillRect/>
          </a:stretch>
        </p:blipFill>
        <p:spPr bwMode="auto">
          <a:xfrm>
            <a:off x="7824789" y="2132857"/>
            <a:ext cx="1944687" cy="2592387"/>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
        <p:nvSpPr>
          <p:cNvPr id="8" name="Text Box 10"/>
          <p:cNvSpPr txBox="1">
            <a:spLocks noChangeArrowheads="1"/>
          </p:cNvSpPr>
          <p:nvPr/>
        </p:nvSpPr>
        <p:spPr bwMode="auto">
          <a:xfrm>
            <a:off x="2566988" y="4941143"/>
            <a:ext cx="1657350" cy="831850"/>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t>高血压性心脏病</a:t>
            </a:r>
          </a:p>
        </p:txBody>
      </p:sp>
      <p:sp>
        <p:nvSpPr>
          <p:cNvPr id="9" name="Text Box 11"/>
          <p:cNvSpPr txBox="1">
            <a:spLocks noChangeArrowheads="1"/>
          </p:cNvSpPr>
          <p:nvPr/>
        </p:nvSpPr>
        <p:spPr bwMode="auto">
          <a:xfrm>
            <a:off x="5303838" y="5012581"/>
            <a:ext cx="1657350" cy="831850"/>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t>慢性肺源性心脏病</a:t>
            </a:r>
          </a:p>
        </p:txBody>
      </p:sp>
      <p:sp>
        <p:nvSpPr>
          <p:cNvPr id="10" name="Text Box 12"/>
          <p:cNvSpPr txBox="1">
            <a:spLocks noChangeArrowheads="1"/>
          </p:cNvSpPr>
          <p:nvPr/>
        </p:nvSpPr>
        <p:spPr bwMode="auto">
          <a:xfrm>
            <a:off x="7967663" y="5157044"/>
            <a:ext cx="1657350" cy="466725"/>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a:t>心包积液</a:t>
            </a:r>
          </a:p>
        </p:txBody>
      </p:sp>
    </p:spTree>
    <p:extLst>
      <p:ext uri="{BB962C8B-B14F-4D97-AF65-F5344CB8AC3E}">
        <p14:creationId xmlns:p14="http://schemas.microsoft.com/office/powerpoint/2010/main" val="2809273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三</a:t>
            </a:r>
            <a:r>
              <a:rPr lang="zh-CN" altLang="en-US" dirty="0"/>
              <a:t>、</a:t>
            </a:r>
            <a:r>
              <a:rPr lang="zh-CN" altLang="en-US" dirty="0" smtClean="0"/>
              <a:t>消化系统</a:t>
            </a:r>
            <a:endParaRPr lang="en-US" altLang="zh-CN" dirty="0"/>
          </a:p>
          <a:p>
            <a:pPr>
              <a:lnSpc>
                <a:spcPct val="120000"/>
              </a:lnSpc>
              <a:buNone/>
            </a:pPr>
            <a:r>
              <a:rPr lang="zh-CN" altLang="en-US" dirty="0"/>
              <a:t>（一）检查方法：气钡双重造影法</a:t>
            </a:r>
          </a:p>
          <a:p>
            <a:pPr lvl="1">
              <a:lnSpc>
                <a:spcPct val="120000"/>
              </a:lnSpc>
              <a:buNone/>
            </a:pPr>
            <a:r>
              <a:rPr lang="en-US" altLang="zh-CN" dirty="0"/>
              <a:t>1.</a:t>
            </a:r>
            <a:r>
              <a:rPr lang="zh-CN" altLang="en-US" dirty="0"/>
              <a:t>食管造影：食管疾病</a:t>
            </a:r>
          </a:p>
          <a:p>
            <a:pPr lvl="1">
              <a:lnSpc>
                <a:spcPct val="120000"/>
              </a:lnSpc>
              <a:buNone/>
            </a:pPr>
            <a:r>
              <a:rPr lang="en-US" altLang="zh-CN" dirty="0"/>
              <a:t>2.</a:t>
            </a:r>
            <a:r>
              <a:rPr lang="zh-CN" altLang="en-US" dirty="0"/>
              <a:t>上消化道造影：食管、胃及十二指肠疾病</a:t>
            </a:r>
          </a:p>
          <a:p>
            <a:pPr lvl="1">
              <a:lnSpc>
                <a:spcPct val="120000"/>
              </a:lnSpc>
              <a:buNone/>
            </a:pPr>
            <a:r>
              <a:rPr lang="en-US" altLang="zh-CN" dirty="0"/>
              <a:t>3.</a:t>
            </a:r>
            <a:r>
              <a:rPr lang="zh-CN" altLang="en-US" dirty="0"/>
              <a:t>小肠造影：空回、肠及回盲部疾病</a:t>
            </a:r>
          </a:p>
          <a:p>
            <a:pPr lvl="1">
              <a:lnSpc>
                <a:spcPct val="120000"/>
              </a:lnSpc>
              <a:buNone/>
            </a:pPr>
            <a:r>
              <a:rPr lang="en-US" altLang="zh-CN" dirty="0"/>
              <a:t>4.</a:t>
            </a:r>
            <a:r>
              <a:rPr lang="zh-CN" altLang="en-US" dirty="0"/>
              <a:t>结肠造影：结肠疾病</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914594190"/>
      </p:ext>
    </p:extLst>
  </p:cSld>
  <p:clrMapOvr>
    <a:masterClrMapping/>
  </p:clrMapOvr>
  <p:timing>
    <p:tnLst>
      <p:par>
        <p:cTn id="1" dur="indefinite" restart="never" nodeType="tmRoot"/>
      </p:par>
    </p:tn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a:lnSpc>
                <a:spcPct val="120000"/>
              </a:lnSpc>
              <a:buNone/>
            </a:pPr>
            <a:r>
              <a:rPr lang="zh-CN" altLang="en-US" dirty="0" smtClean="0"/>
              <a:t>（</a:t>
            </a:r>
            <a:r>
              <a:rPr lang="zh-CN" altLang="en-US" dirty="0"/>
              <a:t>二）正常</a:t>
            </a:r>
            <a:r>
              <a:rPr lang="en-US" altLang="zh-CN" dirty="0"/>
              <a:t>X</a:t>
            </a:r>
            <a:r>
              <a:rPr lang="zh-CN" altLang="en-US" dirty="0"/>
              <a:t>线表现</a:t>
            </a:r>
          </a:p>
          <a:p>
            <a:pPr lvl="1">
              <a:buNone/>
            </a:pPr>
            <a:r>
              <a:rPr lang="en-US" altLang="zh-CN" dirty="0"/>
              <a:t>1.</a:t>
            </a:r>
            <a:r>
              <a:rPr lang="zh-CN" altLang="en-US" dirty="0" smtClean="0"/>
              <a:t>食管</a:t>
            </a:r>
            <a:endParaRPr lang="zh-CN" altLang="en-US" dirty="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7" descr="图 7-13 食管压迹"/>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5914" y="2924945"/>
            <a:ext cx="1800225" cy="280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8" descr="未标题-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1" y="2924945"/>
            <a:ext cx="2155825" cy="280828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9" descr="食管粘膜"/>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9375" y="2924945"/>
            <a:ext cx="1773238" cy="28082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0823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marL="457200" lvl="1" indent="0">
              <a:buNone/>
            </a:pPr>
            <a:r>
              <a:rPr lang="en-US" altLang="zh-CN" dirty="0" smtClean="0"/>
              <a:t>2</a:t>
            </a:r>
            <a:r>
              <a:rPr lang="en-US" altLang="zh-CN" dirty="0"/>
              <a:t>.</a:t>
            </a:r>
            <a:r>
              <a:rPr lang="zh-CN" altLang="en-US" dirty="0"/>
              <a:t>胃及</a:t>
            </a:r>
            <a:r>
              <a:rPr lang="zh-CN" altLang="en-US" dirty="0" smtClean="0"/>
              <a:t>十二指肠</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10" descr="图 7-14  胃的位置与形状"/>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8663" y="1341438"/>
            <a:ext cx="4457700" cy="1943100"/>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11" descr="图 7-15 正常胃粘膜"/>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4564" y="3500439"/>
            <a:ext cx="1944687" cy="1889125"/>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12" descr="未标题-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56588" y="3500439"/>
            <a:ext cx="1693862" cy="1800225"/>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13" descr="未标题-4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51089" y="3357564"/>
            <a:ext cx="1368425" cy="223202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Object 14"/>
          <p:cNvGraphicFramePr>
            <a:graphicFrameLocks noChangeAspect="1"/>
          </p:cNvGraphicFramePr>
          <p:nvPr>
            <p:extLst/>
          </p:nvPr>
        </p:nvGraphicFramePr>
        <p:xfrm>
          <a:off x="4008439" y="3573463"/>
          <a:ext cx="1743075" cy="1731962"/>
        </p:xfrm>
        <a:graphic>
          <a:graphicData uri="http://schemas.openxmlformats.org/presentationml/2006/ole">
            <mc:AlternateContent xmlns:mc="http://schemas.openxmlformats.org/markup-compatibility/2006">
              <mc:Choice xmlns:v="urn:schemas-microsoft-com:vml" Requires="v">
                <p:oleObj spid="_x0000_s1043" name="Photo Editor 照片" r:id="rId7" imgW="1743318" imgH="1228571" progId="">
                  <p:embed/>
                </p:oleObj>
              </mc:Choice>
              <mc:Fallback>
                <p:oleObj name="Photo Editor 照片" r:id="rId7" imgW="1743318" imgH="1228571" progId="">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08439" y="3573463"/>
                        <a:ext cx="1743075" cy="1731962"/>
                      </a:xfrm>
                      <a:prstGeom prst="rect">
                        <a:avLst/>
                      </a:prstGeom>
                      <a:solidFill>
                        <a:schemeClr val="bg1"/>
                      </a:solidFill>
                      <a:ln w="12700" cap="sq">
                        <a:solidFill>
                          <a:schemeClr val="hlink"/>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2706615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4" name="内容占位符 3"/>
          <p:cNvSpPr>
            <a:spLocks noGrp="1"/>
          </p:cNvSpPr>
          <p:nvPr>
            <p:ph idx="1"/>
          </p:nvPr>
        </p:nvSpPr>
        <p:spPr/>
        <p:txBody>
          <a:bodyPr/>
          <a:lstStyle/>
          <a:p>
            <a:pPr marL="457200" lvl="1" indent="0">
              <a:buNone/>
            </a:pPr>
            <a:r>
              <a:rPr lang="en-US" altLang="zh-CN" dirty="0" smtClean="0"/>
              <a:t>3</a:t>
            </a:r>
            <a:r>
              <a:rPr lang="en-US" altLang="zh-CN" dirty="0"/>
              <a:t>.</a:t>
            </a:r>
            <a:r>
              <a:rPr lang="zh-CN" altLang="en-US" dirty="0"/>
              <a:t>小肠和大肠</a:t>
            </a:r>
          </a:p>
        </p:txBody>
      </p:sp>
      <p:sp>
        <p:nvSpPr>
          <p:cNvPr id="2" name="日期占位符 1"/>
          <p:cNvSpPr>
            <a:spLocks noGrp="1"/>
          </p:cNvSpPr>
          <p:nvPr>
            <p:ph type="dt" sz="half" idx="11"/>
          </p:nvPr>
        </p:nvSpPr>
        <p:spPr/>
        <p:txBody>
          <a:bodyPr/>
          <a:lstStyle/>
          <a:p>
            <a:pPr>
              <a:defRPr/>
            </a:pPr>
            <a:r>
              <a:rPr lang="en-US" smtClean="0"/>
              <a:t>www.pumpress.com.cn</a:t>
            </a:r>
            <a:endParaRPr lang="en-US"/>
          </a:p>
        </p:txBody>
      </p:sp>
      <p:pic>
        <p:nvPicPr>
          <p:cNvPr id="5" name="Picture 7" descr="未标题-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3059" y="2492375"/>
            <a:ext cx="2663825" cy="260826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9" descr="6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83338" y="2204865"/>
            <a:ext cx="2582862" cy="3382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4294032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42"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outHorizontal)">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a:lnSpc>
                <a:spcPct val="120000"/>
              </a:lnSpc>
              <a:buNone/>
            </a:pPr>
            <a:r>
              <a:rPr lang="zh-CN" altLang="en-US" dirty="0" smtClean="0"/>
              <a:t>（</a:t>
            </a:r>
            <a:r>
              <a:rPr lang="zh-CN" altLang="en-US" dirty="0"/>
              <a:t>三）基本病变</a:t>
            </a:r>
            <a:r>
              <a:rPr lang="en-US" altLang="zh-CN" dirty="0"/>
              <a:t>X</a:t>
            </a:r>
            <a:r>
              <a:rPr lang="zh-CN" altLang="en-US" dirty="0"/>
              <a:t>线表现</a:t>
            </a:r>
          </a:p>
          <a:p>
            <a:pPr lvl="1">
              <a:lnSpc>
                <a:spcPct val="120000"/>
              </a:lnSpc>
              <a:buNone/>
            </a:pPr>
            <a:r>
              <a:rPr lang="en-US" altLang="zh-CN" dirty="0"/>
              <a:t>1.</a:t>
            </a:r>
            <a:r>
              <a:rPr lang="zh-CN" altLang="en-US" dirty="0"/>
              <a:t>功能性</a:t>
            </a:r>
            <a:r>
              <a:rPr lang="zh-CN" altLang="en-US" dirty="0" smtClean="0"/>
              <a:t>改变</a:t>
            </a:r>
            <a:endParaRPr lang="en-US" altLang="zh-CN" dirty="0" smtClean="0"/>
          </a:p>
          <a:p>
            <a:pPr lvl="2">
              <a:lnSpc>
                <a:spcPct val="120000"/>
              </a:lnSpc>
            </a:pPr>
            <a:r>
              <a:rPr lang="zh-CN" altLang="en-US" dirty="0" smtClean="0"/>
              <a:t>张力</a:t>
            </a:r>
            <a:r>
              <a:rPr lang="zh-CN" altLang="en-US" dirty="0"/>
              <a:t>、蠕动、运动力、分泌功能等</a:t>
            </a:r>
          </a:p>
          <a:p>
            <a:pPr lvl="1">
              <a:lnSpc>
                <a:spcPct val="120000"/>
              </a:lnSpc>
              <a:buNone/>
            </a:pPr>
            <a:r>
              <a:rPr lang="en-US" altLang="zh-CN" dirty="0"/>
              <a:t>2.</a:t>
            </a:r>
            <a:r>
              <a:rPr lang="zh-CN" altLang="en-US" dirty="0"/>
              <a:t>黏膜皱襞</a:t>
            </a:r>
            <a:r>
              <a:rPr lang="zh-CN" altLang="en-US" dirty="0" smtClean="0"/>
              <a:t>改变</a:t>
            </a:r>
            <a:endParaRPr lang="zh-CN" altLang="en-US" dirty="0"/>
          </a:p>
          <a:p>
            <a:pPr lvl="2">
              <a:lnSpc>
                <a:spcPct val="120000"/>
              </a:lnSpc>
              <a:buNone/>
            </a:pPr>
            <a:r>
              <a:rPr lang="zh-CN" altLang="en-US" dirty="0"/>
              <a:t>（</a:t>
            </a:r>
            <a:r>
              <a:rPr lang="en-US" altLang="zh-CN" dirty="0"/>
              <a:t>1</a:t>
            </a:r>
            <a:r>
              <a:rPr lang="zh-CN" altLang="en-US" dirty="0"/>
              <a:t>）黏膜皱襞粗糙、迂曲或紊乱：慢性炎症</a:t>
            </a:r>
          </a:p>
          <a:p>
            <a:pPr lvl="2">
              <a:lnSpc>
                <a:spcPct val="120000"/>
              </a:lnSpc>
              <a:buNone/>
            </a:pPr>
            <a:r>
              <a:rPr lang="zh-CN" altLang="en-US" dirty="0"/>
              <a:t>（</a:t>
            </a:r>
            <a:r>
              <a:rPr lang="en-US" altLang="zh-CN" dirty="0"/>
              <a:t>2</a:t>
            </a:r>
            <a:r>
              <a:rPr lang="zh-CN" altLang="en-US" dirty="0"/>
              <a:t>）黏膜皱襞纠集：溃疡性瘢痕收缩或肿瘤的存在</a:t>
            </a:r>
          </a:p>
          <a:p>
            <a:pPr lvl="2">
              <a:lnSpc>
                <a:spcPct val="120000"/>
              </a:lnSpc>
              <a:buNone/>
            </a:pPr>
            <a:r>
              <a:rPr lang="zh-CN" altLang="en-US" dirty="0"/>
              <a:t>（</a:t>
            </a:r>
            <a:r>
              <a:rPr lang="en-US" altLang="zh-CN" dirty="0"/>
              <a:t>3</a:t>
            </a:r>
            <a:r>
              <a:rPr lang="zh-CN" altLang="en-US" dirty="0"/>
              <a:t>）黏膜皱襞破坏、中断、消失：肿瘤</a:t>
            </a:r>
            <a:r>
              <a:rPr lang="zh-CN" altLang="en-US" dirty="0" smtClean="0"/>
              <a:t>浸润</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734275039"/>
      </p:ext>
    </p:extLst>
  </p:cSld>
  <p:clrMapOvr>
    <a:masterClrMapping/>
  </p:clrMapOvr>
  <p:timing>
    <p:tnLst>
      <p:par>
        <p:cTn id="1" dur="indefinite" restart="never" nodeType="tmRoot"/>
      </p:par>
    </p:tn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sz="half" idx="1"/>
          </p:nvPr>
        </p:nvSpPr>
        <p:spPr>
          <a:xfrm>
            <a:off x="902825" y="1214422"/>
            <a:ext cx="4771256" cy="5033978"/>
          </a:xfrm>
        </p:spPr>
        <p:txBody>
          <a:bodyPr/>
          <a:lstStyle/>
          <a:p>
            <a:pPr lvl="1">
              <a:lnSpc>
                <a:spcPct val="115000"/>
              </a:lnSpc>
              <a:buNone/>
            </a:pPr>
            <a:r>
              <a:rPr lang="en-US" altLang="zh-CN" sz="3200" dirty="0"/>
              <a:t>3.</a:t>
            </a:r>
            <a:r>
              <a:rPr lang="zh-CN" altLang="en-US" sz="3200" dirty="0"/>
              <a:t>轮廓的改变</a:t>
            </a:r>
            <a:endParaRPr lang="en-US" altLang="zh-CN" sz="3200" dirty="0"/>
          </a:p>
          <a:p>
            <a:pPr lvl="2">
              <a:lnSpc>
                <a:spcPct val="115000"/>
              </a:lnSpc>
            </a:pPr>
            <a:r>
              <a:rPr lang="zh-CN" altLang="en-US" sz="2600" dirty="0"/>
              <a:t>龛影</a:t>
            </a:r>
            <a:endParaRPr lang="en-US" altLang="zh-CN" sz="2600" dirty="0"/>
          </a:p>
          <a:p>
            <a:pPr lvl="3">
              <a:lnSpc>
                <a:spcPct val="115000"/>
              </a:lnSpc>
            </a:pPr>
            <a:r>
              <a:rPr lang="zh-CN" altLang="en-US" sz="2600" dirty="0"/>
              <a:t>充钡胃肠局部轮廓向外突出的含钡影像</a:t>
            </a:r>
            <a:endParaRPr lang="zh-CN" altLang="en-US" sz="3200" dirty="0"/>
          </a:p>
        </p:txBody>
      </p:sp>
      <p:sp>
        <p:nvSpPr>
          <p:cNvPr id="11" name="内容占位符 10"/>
          <p:cNvSpPr>
            <a:spLocks noGrp="1"/>
          </p:cNvSpPr>
          <p:nvPr>
            <p:ph sz="half" idx="2"/>
          </p:nvPr>
        </p:nvSpPr>
        <p:spPr>
          <a:xfrm>
            <a:off x="5621784" y="1844824"/>
            <a:ext cx="4487416" cy="4403576"/>
          </a:xfrm>
        </p:spPr>
        <p:txBody>
          <a:bodyPr/>
          <a:lstStyle/>
          <a:p>
            <a:pPr lvl="2"/>
            <a:r>
              <a:rPr lang="zh-CN" altLang="en-US" sz="2600" dirty="0"/>
              <a:t>充盈缺损</a:t>
            </a:r>
            <a:endParaRPr lang="en-US" altLang="zh-CN" sz="2600" dirty="0"/>
          </a:p>
          <a:p>
            <a:pPr lvl="3"/>
            <a:r>
              <a:rPr lang="zh-CN" altLang="en-US" sz="2600" dirty="0"/>
              <a:t>充钡胃肠轮廓某局部向内突出而未被钡剂充盈的影像 </a:t>
            </a:r>
            <a:endParaRPr lang="zh-CN" altLang="en-US" sz="32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6" descr="未标题-2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6988" y="3960740"/>
            <a:ext cx="2057406" cy="164688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7" descr="胃小弯龛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4204" y="3871863"/>
            <a:ext cx="1367829" cy="1824637"/>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9" descr="未标题-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72064" y="3861049"/>
            <a:ext cx="1944216" cy="172753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3" name="Picture 10" descr="未标题-3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16304" y="3871863"/>
            <a:ext cx="1944192" cy="1590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0840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marL="457200" lvl="1" indent="0">
              <a:lnSpc>
                <a:spcPct val="120000"/>
              </a:lnSpc>
              <a:buNone/>
            </a:pPr>
            <a:r>
              <a:rPr lang="en-US" altLang="zh-CN" dirty="0" smtClean="0"/>
              <a:t>4</a:t>
            </a:r>
            <a:r>
              <a:rPr lang="en-US" altLang="zh-CN" dirty="0"/>
              <a:t>.</a:t>
            </a:r>
            <a:r>
              <a:rPr lang="zh-CN" altLang="en-US" dirty="0"/>
              <a:t>管腔大小的</a:t>
            </a:r>
            <a:r>
              <a:rPr lang="zh-CN" altLang="en-US" dirty="0" smtClean="0"/>
              <a:t>改变</a:t>
            </a:r>
            <a:endParaRPr lang="en-US" altLang="zh-CN" dirty="0"/>
          </a:p>
          <a:p>
            <a:pPr lvl="2"/>
            <a:r>
              <a:rPr lang="zh-CN" altLang="en-US" dirty="0"/>
              <a:t>狭窄：炎症、肿瘤、痉挛、外在压迫等</a:t>
            </a:r>
          </a:p>
          <a:p>
            <a:pPr lvl="2">
              <a:lnSpc>
                <a:spcPct val="110000"/>
              </a:lnSpc>
            </a:pPr>
            <a:r>
              <a:rPr lang="zh-CN" altLang="en-US" dirty="0"/>
              <a:t>扩张：管腔狭窄和梗阻的近</a:t>
            </a:r>
            <a:r>
              <a:rPr lang="zh-CN" altLang="en-US" dirty="0" smtClean="0"/>
              <a:t>端</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74264013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
        <p:nvSpPr>
          <p:cNvPr id="5" name="Text Box 90"/>
          <p:cNvSpPr txBox="1">
            <a:spLocks noChangeArrowheads="1"/>
          </p:cNvSpPr>
          <p:nvPr/>
        </p:nvSpPr>
        <p:spPr bwMode="auto">
          <a:xfrm>
            <a:off x="2595538" y="1357299"/>
            <a:ext cx="7129462" cy="396875"/>
          </a:xfrm>
          <a:prstGeom prst="rect">
            <a:avLst/>
          </a:prstGeom>
          <a:noFill/>
          <a:ln w="9525">
            <a:noFill/>
            <a:miter lim="800000"/>
            <a:headEnd/>
            <a:tailEnd/>
          </a:ln>
        </p:spPr>
        <p:txBody>
          <a:bodyPr>
            <a:spAutoFit/>
          </a:bodyPr>
          <a:lstStyle/>
          <a:p>
            <a:r>
              <a:rPr lang="zh-CN" altLang="en-US" sz="2000" dirty="0">
                <a:solidFill>
                  <a:schemeClr val="tx2"/>
                </a:solidFill>
                <a:ea typeface="宋体" pitchFamily="2" charset="-122"/>
              </a:rPr>
              <a:t>表</a:t>
            </a:r>
            <a:r>
              <a:rPr lang="en-US" altLang="zh-CN" sz="2000" dirty="0">
                <a:solidFill>
                  <a:schemeClr val="tx2"/>
                </a:solidFill>
                <a:ea typeface="宋体" pitchFamily="2" charset="-122"/>
              </a:rPr>
              <a:t>4-1-3 </a:t>
            </a:r>
            <a:r>
              <a:rPr lang="zh-CN" altLang="en-US" sz="2000" dirty="0">
                <a:solidFill>
                  <a:schemeClr val="tx2"/>
                </a:solidFill>
                <a:ea typeface="宋体" pitchFamily="2" charset="-122"/>
              </a:rPr>
              <a:t>根据</a:t>
            </a:r>
            <a:r>
              <a:rPr lang="en-US" altLang="zh-CN" sz="2000" dirty="0">
                <a:solidFill>
                  <a:schemeClr val="tx2"/>
                </a:solidFill>
                <a:ea typeface="宋体" pitchFamily="2" charset="-122"/>
              </a:rPr>
              <a:t>MCV</a:t>
            </a:r>
            <a:r>
              <a:rPr lang="zh-CN" altLang="en-US" sz="2000" dirty="0">
                <a:solidFill>
                  <a:schemeClr val="tx2"/>
                </a:solidFill>
                <a:ea typeface="宋体" pitchFamily="2" charset="-122"/>
              </a:rPr>
              <a:t>、</a:t>
            </a:r>
            <a:r>
              <a:rPr lang="en-US" altLang="zh-CN" sz="2000" dirty="0">
                <a:solidFill>
                  <a:schemeClr val="tx2"/>
                </a:solidFill>
                <a:ea typeface="宋体" pitchFamily="2" charset="-122"/>
              </a:rPr>
              <a:t>MCH</a:t>
            </a:r>
            <a:r>
              <a:rPr lang="zh-CN" altLang="en-US" sz="2000" dirty="0">
                <a:solidFill>
                  <a:schemeClr val="tx2"/>
                </a:solidFill>
                <a:ea typeface="宋体" pitchFamily="2" charset="-122"/>
              </a:rPr>
              <a:t>、</a:t>
            </a:r>
            <a:r>
              <a:rPr lang="en-US" altLang="zh-CN" sz="2000" dirty="0">
                <a:solidFill>
                  <a:schemeClr val="tx2"/>
                </a:solidFill>
                <a:ea typeface="宋体" pitchFamily="2" charset="-122"/>
              </a:rPr>
              <a:t>MCHC</a:t>
            </a:r>
            <a:r>
              <a:rPr lang="zh-CN" altLang="en-US" sz="2000" dirty="0">
                <a:solidFill>
                  <a:schemeClr val="tx2"/>
                </a:solidFill>
                <a:ea typeface="宋体" pitchFamily="2" charset="-122"/>
              </a:rPr>
              <a:t>对贫血进行形态学分类</a:t>
            </a:r>
          </a:p>
        </p:txBody>
      </p:sp>
      <p:graphicFrame>
        <p:nvGraphicFramePr>
          <p:cNvPr id="6" name="Group 4"/>
          <p:cNvGraphicFramePr>
            <a:graphicFrameLocks noGrp="1"/>
          </p:cNvGraphicFramePr>
          <p:nvPr>
            <p:ph sz="half" idx="4294967295"/>
          </p:nvPr>
        </p:nvGraphicFramePr>
        <p:xfrm>
          <a:off x="1738282" y="2071679"/>
          <a:ext cx="8929718" cy="3655887"/>
        </p:xfrm>
        <a:graphic>
          <a:graphicData uri="http://schemas.openxmlformats.org/drawingml/2006/table">
            <a:tbl>
              <a:tblPr/>
              <a:tblGrid>
                <a:gridCol w="1785950"/>
                <a:gridCol w="1071570"/>
                <a:gridCol w="1071570"/>
                <a:gridCol w="1357322"/>
                <a:gridCol w="3643306"/>
              </a:tblGrid>
              <a:tr h="735013">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rgbClr val="FFFFFF"/>
                          </a:solidFill>
                          <a:effectLst/>
                          <a:latin typeface="Calibri" pitchFamily="34" charset="0"/>
                          <a:ea typeface="宋体" pitchFamily="2" charset="-122"/>
                        </a:rPr>
                        <a:t>形态学分类</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800" b="1" i="0" u="none" strike="noStrike" cap="none" normalizeH="0" baseline="0" smtClean="0">
                          <a:ln>
                            <a:noFill/>
                          </a:ln>
                          <a:solidFill>
                            <a:srgbClr val="FFFFFF"/>
                          </a:solidFill>
                          <a:effectLst/>
                          <a:latin typeface="Calibri" pitchFamily="34" charset="0"/>
                          <a:ea typeface="宋体" pitchFamily="2" charset="-122"/>
                        </a:rPr>
                        <a:t>MCV   </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800" b="1" i="0" u="none" strike="noStrike" cap="none" normalizeH="0" baseline="0" dirty="0" smtClean="0">
                          <a:ln>
                            <a:noFill/>
                          </a:ln>
                          <a:solidFill>
                            <a:srgbClr val="FFFFFF"/>
                          </a:solidFill>
                          <a:effectLst/>
                          <a:latin typeface="Calibri" pitchFamily="34" charset="0"/>
                          <a:ea typeface="宋体" pitchFamily="2" charset="-122"/>
                        </a:rPr>
                        <a:t>MCH</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800" b="1" i="0" u="none" strike="noStrike" cap="none" normalizeH="0" baseline="0" smtClean="0">
                          <a:ln>
                            <a:noFill/>
                          </a:ln>
                          <a:solidFill>
                            <a:srgbClr val="FFFFFF"/>
                          </a:solidFill>
                          <a:effectLst/>
                          <a:latin typeface="Calibri" pitchFamily="34" charset="0"/>
                          <a:ea typeface="宋体" pitchFamily="2" charset="-122"/>
                        </a:rPr>
                        <a:t>MCHC</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800" b="1" i="0" u="none" strike="noStrike" cap="none" normalizeH="0" baseline="0" dirty="0" smtClean="0">
                          <a:ln>
                            <a:noFill/>
                          </a:ln>
                          <a:solidFill>
                            <a:srgbClr val="FFFFFF"/>
                          </a:solidFill>
                          <a:effectLst/>
                          <a:latin typeface="Calibri" pitchFamily="34" charset="0"/>
                          <a:ea typeface="宋体" pitchFamily="2" charset="-122"/>
                        </a:rPr>
                        <a:t>病因举例</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r>
              <a:tr h="735013">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dirty="0" smtClean="0">
                          <a:ln>
                            <a:noFill/>
                          </a:ln>
                          <a:solidFill>
                            <a:srgbClr val="000000"/>
                          </a:solidFill>
                          <a:effectLst/>
                          <a:latin typeface="Calibri" pitchFamily="34" charset="0"/>
                          <a:ea typeface="宋体" pitchFamily="2" charset="-122"/>
                        </a:rPr>
                        <a:t>大细胞性贫血</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dirty="0" smtClean="0">
                          <a:ln>
                            <a:noFill/>
                          </a:ln>
                          <a:solidFill>
                            <a:srgbClr val="000000"/>
                          </a:solidFill>
                          <a:effectLst/>
                          <a:latin typeface="Calibri" pitchFamily="34" charset="0"/>
                          <a:ea typeface="宋体" pitchFamily="2" charset="-122"/>
                        </a:rPr>
                        <a:t>&gt;100fl  </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&gt;34pg</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316</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354g/L  </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缺乏叶酸和（或）维生素</a:t>
                      </a:r>
                      <a:r>
                        <a:rPr kumimoji="0" lang="en-US" altLang="zh-CN" sz="1600" b="1" i="0" u="none" strike="noStrike" cap="none" normalizeH="0" baseline="0" smtClean="0">
                          <a:ln>
                            <a:noFill/>
                          </a:ln>
                          <a:solidFill>
                            <a:srgbClr val="000000"/>
                          </a:solidFill>
                          <a:effectLst/>
                          <a:latin typeface="Calibri" pitchFamily="34" charset="0"/>
                          <a:ea typeface="宋体" pitchFamily="2" charset="-122"/>
                        </a:rPr>
                        <a:t>B12</a:t>
                      </a: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引起的巨幼细胞性贫血</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774700">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正常细胞性贫血</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dirty="0" smtClean="0">
                          <a:ln>
                            <a:noFill/>
                          </a:ln>
                          <a:solidFill>
                            <a:srgbClr val="000000"/>
                          </a:solidFill>
                          <a:effectLst/>
                          <a:latin typeface="Calibri" pitchFamily="34" charset="0"/>
                          <a:ea typeface="宋体" pitchFamily="2" charset="-122"/>
                        </a:rPr>
                        <a:t>82</a:t>
                      </a:r>
                      <a:r>
                        <a:rPr kumimoji="0" lang="zh-CN" altLang="en-US" sz="1600" b="1" i="0" u="none" strike="noStrike" cap="none" normalizeH="0" baseline="0" dirty="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dirty="0" smtClean="0">
                          <a:ln>
                            <a:noFill/>
                          </a:ln>
                          <a:solidFill>
                            <a:srgbClr val="000000"/>
                          </a:solidFill>
                          <a:effectLst/>
                          <a:latin typeface="Calibri" pitchFamily="34" charset="0"/>
                          <a:ea typeface="宋体" pitchFamily="2" charset="-122"/>
                        </a:rPr>
                        <a:t>100fl</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dirty="0" smtClean="0">
                          <a:ln>
                            <a:noFill/>
                          </a:ln>
                          <a:solidFill>
                            <a:srgbClr val="000000"/>
                          </a:solidFill>
                          <a:effectLst/>
                          <a:latin typeface="Calibri" pitchFamily="34" charset="0"/>
                          <a:ea typeface="宋体" pitchFamily="2" charset="-122"/>
                        </a:rPr>
                        <a:t>27</a:t>
                      </a:r>
                      <a:r>
                        <a:rPr kumimoji="0" lang="zh-CN" altLang="en-US" sz="1600" b="1" i="0" u="none" strike="noStrike" cap="none" normalizeH="0" baseline="0" dirty="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dirty="0" smtClean="0">
                          <a:ln>
                            <a:noFill/>
                          </a:ln>
                          <a:solidFill>
                            <a:srgbClr val="000000"/>
                          </a:solidFill>
                          <a:effectLst/>
                          <a:latin typeface="Calibri" pitchFamily="34" charset="0"/>
                          <a:ea typeface="宋体" pitchFamily="2" charset="-122"/>
                        </a:rPr>
                        <a:t>34pg</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dirty="0" smtClean="0">
                          <a:ln>
                            <a:noFill/>
                          </a:ln>
                          <a:solidFill>
                            <a:srgbClr val="000000"/>
                          </a:solidFill>
                          <a:effectLst/>
                          <a:latin typeface="Calibri" pitchFamily="34" charset="0"/>
                          <a:ea typeface="宋体" pitchFamily="2" charset="-122"/>
                        </a:rPr>
                        <a:t>316</a:t>
                      </a:r>
                      <a:r>
                        <a:rPr kumimoji="0" lang="zh-CN" altLang="en-US" sz="1600" b="1" i="0" u="none" strike="noStrike" cap="none" normalizeH="0" baseline="0" dirty="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dirty="0" smtClean="0">
                          <a:ln>
                            <a:noFill/>
                          </a:ln>
                          <a:solidFill>
                            <a:srgbClr val="000000"/>
                          </a:solidFill>
                          <a:effectLst/>
                          <a:latin typeface="Calibri" pitchFamily="34" charset="0"/>
                          <a:ea typeface="宋体" pitchFamily="2" charset="-122"/>
                        </a:rPr>
                        <a:t>354g/L</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再生障碍性贫血、急性失血性贫血、多数溶血性贫血、骨髓病性贫血等</a:t>
                      </a:r>
                    </a:p>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endParaRPr kumimoji="0" lang="en-US" altLang="zh-CN" sz="1600" b="1" i="0" u="none" strike="noStrike" cap="none" normalizeH="0" baseline="0" smtClean="0">
                        <a:ln>
                          <a:noFill/>
                        </a:ln>
                        <a:solidFill>
                          <a:srgbClr val="000000"/>
                        </a:solidFill>
                        <a:effectLst/>
                        <a:latin typeface="Calibri" pitchFamily="34" charset="0"/>
                        <a:ea typeface="宋体" pitchFamily="2" charset="-122"/>
                      </a:endParaRP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63563">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小细胞低色素性贫血</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&lt;82fl</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&lt;27pg</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dirty="0" smtClean="0">
                          <a:ln>
                            <a:noFill/>
                          </a:ln>
                          <a:solidFill>
                            <a:srgbClr val="000000"/>
                          </a:solidFill>
                          <a:effectLst/>
                          <a:latin typeface="Calibri" pitchFamily="34" charset="0"/>
                          <a:ea typeface="宋体" pitchFamily="2" charset="-122"/>
                        </a:rPr>
                        <a:t>&lt;316g/L</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dirty="0" smtClean="0">
                          <a:ln>
                            <a:noFill/>
                          </a:ln>
                          <a:solidFill>
                            <a:srgbClr val="000000"/>
                          </a:solidFill>
                          <a:effectLst/>
                          <a:latin typeface="Calibri" pitchFamily="34" charset="0"/>
                          <a:ea typeface="宋体" pitchFamily="2" charset="-122"/>
                        </a:rPr>
                        <a:t>缺铁性贫血、珠蛋白生成障碍性贫血、铁粒幼细胞性贫血</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735013">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smtClean="0">
                          <a:ln>
                            <a:noFill/>
                          </a:ln>
                          <a:solidFill>
                            <a:srgbClr val="000000"/>
                          </a:solidFill>
                          <a:effectLst/>
                          <a:latin typeface="Calibri" pitchFamily="34" charset="0"/>
                          <a:ea typeface="宋体" pitchFamily="2" charset="-122"/>
                        </a:rPr>
                        <a:t>单纯小细胞性贫血</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&lt;82fl</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smtClean="0">
                          <a:ln>
                            <a:noFill/>
                          </a:ln>
                          <a:solidFill>
                            <a:srgbClr val="000000"/>
                          </a:solidFill>
                          <a:effectLst/>
                          <a:latin typeface="Calibri" pitchFamily="34" charset="0"/>
                          <a:ea typeface="宋体" pitchFamily="2" charset="-122"/>
                        </a:rPr>
                        <a:t>&lt;27pg</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en-US" altLang="zh-CN" sz="1600" b="1" i="0" u="none" strike="noStrike" cap="none" normalizeH="0" baseline="0" dirty="0" smtClean="0">
                          <a:ln>
                            <a:noFill/>
                          </a:ln>
                          <a:solidFill>
                            <a:srgbClr val="000000"/>
                          </a:solidFill>
                          <a:effectLst/>
                          <a:latin typeface="Calibri" pitchFamily="34" charset="0"/>
                          <a:ea typeface="宋体" pitchFamily="2" charset="-122"/>
                        </a:rPr>
                        <a:t>316</a:t>
                      </a:r>
                      <a:r>
                        <a:rPr kumimoji="0" lang="zh-CN" altLang="en-US" sz="1600" b="1" i="0" u="none" strike="noStrike" cap="none" normalizeH="0" baseline="0" dirty="0" smtClean="0">
                          <a:ln>
                            <a:noFill/>
                          </a:ln>
                          <a:solidFill>
                            <a:srgbClr val="000000"/>
                          </a:solidFill>
                          <a:effectLst/>
                          <a:latin typeface="Calibri" pitchFamily="34" charset="0"/>
                          <a:ea typeface="宋体" pitchFamily="2" charset="-122"/>
                        </a:rPr>
                        <a:t>～</a:t>
                      </a:r>
                      <a:r>
                        <a:rPr kumimoji="0" lang="en-US" altLang="zh-CN" sz="1600" b="1" i="0" u="none" strike="noStrike" cap="none" normalizeH="0" baseline="0" dirty="0" smtClean="0">
                          <a:ln>
                            <a:noFill/>
                          </a:ln>
                          <a:solidFill>
                            <a:srgbClr val="000000"/>
                          </a:solidFill>
                          <a:effectLst/>
                          <a:latin typeface="Calibri" pitchFamily="34" charset="0"/>
                          <a:ea typeface="宋体" pitchFamily="2" charset="-122"/>
                        </a:rPr>
                        <a:t>354g/L  </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0" fontAlgn="base" latinLnBrk="0" hangingPunct="0">
                        <a:lnSpc>
                          <a:spcPct val="100000"/>
                        </a:lnSpc>
                        <a:spcBef>
                          <a:spcPct val="20000"/>
                        </a:spcBef>
                        <a:spcAft>
                          <a:spcPct val="0"/>
                        </a:spcAft>
                        <a:buClr>
                          <a:schemeClr val="hlink"/>
                        </a:buClr>
                        <a:buSzTx/>
                        <a:buFont typeface="Wingdings" pitchFamily="2" charset="2"/>
                        <a:buNone/>
                        <a:tabLst/>
                      </a:pPr>
                      <a:r>
                        <a:rPr kumimoji="0" lang="zh-CN" altLang="en-US" sz="1600" b="1" i="0" u="none" strike="noStrike" cap="none" normalizeH="0" baseline="0" dirty="0" smtClean="0">
                          <a:ln>
                            <a:noFill/>
                          </a:ln>
                          <a:solidFill>
                            <a:srgbClr val="000000"/>
                          </a:solidFill>
                          <a:effectLst/>
                          <a:latin typeface="Calibri" pitchFamily="34" charset="0"/>
                          <a:ea typeface="宋体" pitchFamily="2" charset="-122"/>
                        </a:rPr>
                        <a:t>慢性感染、炎症、肝病、尿毒症、恶性肿瘤等引起的贫血。</a:t>
                      </a:r>
                    </a:p>
                  </a:txBody>
                  <a:tcPr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bl>
          </a:graphicData>
        </a:graphic>
      </p:graphicFrame>
    </p:spTree>
    <p:extLst>
      <p:ext uri="{BB962C8B-B14F-4D97-AF65-F5344CB8AC3E}">
        <p14:creationId xmlns:p14="http://schemas.microsoft.com/office/powerpoint/2010/main" val="2471981628"/>
      </p:ext>
    </p:extLst>
  </p:cSld>
  <p:clrMapOvr>
    <a:masterClrMapping/>
  </p:clrMapOvr>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a:lnSpc>
                <a:spcPct val="115000"/>
              </a:lnSpc>
              <a:buNone/>
            </a:pPr>
            <a:r>
              <a:rPr lang="zh-CN" altLang="en-US" dirty="0" smtClean="0"/>
              <a:t>（</a:t>
            </a:r>
            <a:r>
              <a:rPr lang="zh-CN" altLang="en-US" dirty="0"/>
              <a:t>四）常见病的</a:t>
            </a:r>
            <a:r>
              <a:rPr lang="en-US" altLang="zh-CN" dirty="0"/>
              <a:t>X</a:t>
            </a:r>
            <a:r>
              <a:rPr lang="zh-CN" altLang="en-US" dirty="0"/>
              <a:t>线表现</a:t>
            </a:r>
          </a:p>
          <a:p>
            <a:pPr lvl="1">
              <a:lnSpc>
                <a:spcPct val="115000"/>
              </a:lnSpc>
              <a:buNone/>
            </a:pPr>
            <a:r>
              <a:rPr lang="en-US" altLang="zh-CN" dirty="0"/>
              <a:t>1.</a:t>
            </a:r>
            <a:r>
              <a:rPr lang="zh-CN" altLang="en-US" dirty="0"/>
              <a:t>食管静脉曲张 </a:t>
            </a:r>
            <a:endParaRPr lang="en-US" altLang="zh-CN" dirty="0"/>
          </a:p>
          <a:p>
            <a:pPr lvl="1">
              <a:lnSpc>
                <a:spcPct val="115000"/>
              </a:lnSpc>
              <a:buNone/>
            </a:pPr>
            <a:r>
              <a:rPr lang="en-US" altLang="zh-CN" dirty="0"/>
              <a:t>2.</a:t>
            </a:r>
            <a:r>
              <a:rPr lang="zh-CN" altLang="en-US" dirty="0"/>
              <a:t>胃、</a:t>
            </a:r>
            <a:r>
              <a:rPr lang="zh-CN" altLang="en-US" dirty="0" smtClean="0"/>
              <a:t>十二指肠溃疡</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6" descr="静脉曲张"/>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88164" y="1197100"/>
            <a:ext cx="1800225" cy="2447925"/>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8" descr="胃小弯龛影（）切线位"/>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5188" y="3860801"/>
            <a:ext cx="1617662" cy="2303463"/>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9" descr="胃小弯龛影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0463" y="3860800"/>
            <a:ext cx="1638300" cy="2305050"/>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11" descr="胃溃疡病理示意图"/>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79876" y="3860800"/>
            <a:ext cx="1871663" cy="23050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2" descr="胃溃疡"/>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83564" y="3860801"/>
            <a:ext cx="1584325" cy="2232025"/>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8152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marL="400050" lvl="1" indent="0">
              <a:buNone/>
            </a:pPr>
            <a:r>
              <a:rPr lang="en-US" altLang="zh-CN" dirty="0" smtClean="0"/>
              <a:t>3</a:t>
            </a:r>
            <a:r>
              <a:rPr lang="en-US" altLang="zh-CN" dirty="0"/>
              <a:t>.</a:t>
            </a:r>
            <a:r>
              <a:rPr lang="zh-CN" altLang="en-US" dirty="0"/>
              <a:t>消化道</a:t>
            </a:r>
            <a:r>
              <a:rPr lang="zh-CN" altLang="en-US" dirty="0" smtClean="0"/>
              <a:t>肿瘤</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6" descr="食管癌"/>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6168" y="2428868"/>
            <a:ext cx="1975254" cy="2428892"/>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7" descr="29"/>
          <p:cNvPicPr>
            <a:picLocks noChangeAspect="1" noChangeArrowheads="1"/>
          </p:cNvPicPr>
          <p:nvPr/>
        </p:nvPicPr>
        <p:blipFill>
          <a:blip r:embed="rId3" cstate="print">
            <a:lum bright="18000" contrast="12000"/>
            <a:extLst>
              <a:ext uri="{28A0092B-C50C-407E-A947-70E740481C1C}">
                <a14:useLocalDpi xmlns:a14="http://schemas.microsoft.com/office/drawing/2010/main" val="0"/>
              </a:ext>
            </a:extLst>
          </a:blip>
          <a:srcRect/>
          <a:stretch>
            <a:fillRect/>
          </a:stretch>
        </p:blipFill>
        <p:spPr bwMode="auto">
          <a:xfrm>
            <a:off x="4024298" y="2455886"/>
            <a:ext cx="2571768" cy="2473313"/>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9" descr="结肠癌"/>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39206" y="2500306"/>
            <a:ext cx="1689100" cy="2298700"/>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10" descr="22"/>
          <p:cNvPicPr>
            <a:picLocks noChangeAspect="1" noChangeArrowheads="1"/>
          </p:cNvPicPr>
          <p:nvPr/>
        </p:nvPicPr>
        <p:blipFill>
          <a:blip r:embed="rId5" cstate="print">
            <a:lum bright="12000" contrast="24000"/>
            <a:extLst>
              <a:ext uri="{28A0092B-C50C-407E-A947-70E740481C1C}">
                <a14:useLocalDpi xmlns:a14="http://schemas.microsoft.com/office/drawing/2010/main" val="0"/>
              </a:ext>
            </a:extLst>
          </a:blip>
          <a:srcRect/>
          <a:stretch>
            <a:fillRect/>
          </a:stretch>
        </p:blipFill>
        <p:spPr bwMode="auto">
          <a:xfrm>
            <a:off x="6774158" y="2428869"/>
            <a:ext cx="1828508" cy="2449511"/>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2309787" y="4857760"/>
            <a:ext cx="954107" cy="400110"/>
          </a:xfrm>
          <a:prstGeom prst="rect">
            <a:avLst/>
          </a:prstGeom>
          <a:noFill/>
        </p:spPr>
        <p:txBody>
          <a:bodyPr wrap="none" rtlCol="0">
            <a:spAutoFit/>
          </a:bodyPr>
          <a:lstStyle/>
          <a:p>
            <a:r>
              <a:rPr lang="zh-CN" altLang="en-US" sz="2000" dirty="0">
                <a:solidFill>
                  <a:srgbClr val="1D1496"/>
                </a:solidFill>
                <a:latin typeface="隶书" panose="02010509060101010101" pitchFamily="49" charset="-122"/>
                <a:ea typeface="隶书" panose="02010509060101010101" pitchFamily="49" charset="-122"/>
              </a:rPr>
              <a:t>食管癌</a:t>
            </a:r>
          </a:p>
        </p:txBody>
      </p:sp>
      <p:sp>
        <p:nvSpPr>
          <p:cNvPr id="13" name="TextBox 12"/>
          <p:cNvSpPr txBox="1"/>
          <p:nvPr/>
        </p:nvSpPr>
        <p:spPr>
          <a:xfrm>
            <a:off x="4595802" y="4857760"/>
            <a:ext cx="1467068" cy="400110"/>
          </a:xfrm>
          <a:prstGeom prst="rect">
            <a:avLst/>
          </a:prstGeom>
          <a:noFill/>
        </p:spPr>
        <p:txBody>
          <a:bodyPr wrap="none" rtlCol="0">
            <a:spAutoFit/>
          </a:bodyPr>
          <a:lstStyle/>
          <a:p>
            <a:r>
              <a:rPr lang="zh-CN" altLang="en-US" sz="2000" dirty="0">
                <a:solidFill>
                  <a:srgbClr val="1D1496"/>
                </a:solidFill>
                <a:latin typeface="隶书" panose="02010509060101010101" pitchFamily="49" charset="-122"/>
                <a:ea typeface="隶书" panose="02010509060101010101" pitchFamily="49" charset="-122"/>
              </a:rPr>
              <a:t>溃疡型胃癌</a:t>
            </a:r>
          </a:p>
        </p:txBody>
      </p:sp>
      <p:sp>
        <p:nvSpPr>
          <p:cNvPr id="14" name="TextBox 13"/>
          <p:cNvSpPr txBox="1"/>
          <p:nvPr/>
        </p:nvSpPr>
        <p:spPr>
          <a:xfrm>
            <a:off x="6881819" y="4786322"/>
            <a:ext cx="1723549" cy="400110"/>
          </a:xfrm>
          <a:prstGeom prst="rect">
            <a:avLst/>
          </a:prstGeom>
          <a:noFill/>
        </p:spPr>
        <p:txBody>
          <a:bodyPr wrap="none" rtlCol="0">
            <a:spAutoFit/>
          </a:bodyPr>
          <a:lstStyle/>
          <a:p>
            <a:r>
              <a:rPr lang="zh-CN" altLang="en-US" sz="2000" dirty="0">
                <a:solidFill>
                  <a:srgbClr val="1D1496"/>
                </a:solidFill>
                <a:latin typeface="隶书" panose="02010509060101010101" pitchFamily="49" charset="-122"/>
                <a:ea typeface="隶书" panose="02010509060101010101" pitchFamily="49" charset="-122"/>
              </a:rPr>
              <a:t>蕈伞型结肠癌</a:t>
            </a:r>
          </a:p>
        </p:txBody>
      </p:sp>
      <p:sp>
        <p:nvSpPr>
          <p:cNvPr id="15" name="矩形 14"/>
          <p:cNvSpPr/>
          <p:nvPr/>
        </p:nvSpPr>
        <p:spPr>
          <a:xfrm>
            <a:off x="8739207" y="4857760"/>
            <a:ext cx="1723549" cy="400110"/>
          </a:xfrm>
          <a:prstGeom prst="rect">
            <a:avLst/>
          </a:prstGeom>
          <a:noFill/>
        </p:spPr>
        <p:txBody>
          <a:bodyPr wrap="none" rtlCol="0">
            <a:spAutoFit/>
          </a:bodyPr>
          <a:lstStyle/>
          <a:p>
            <a:r>
              <a:rPr lang="zh-CN" altLang="en-US" sz="2000" dirty="0">
                <a:solidFill>
                  <a:srgbClr val="1D1496"/>
                </a:solidFill>
                <a:latin typeface="隶书" panose="02010509060101010101" pitchFamily="49" charset="-122"/>
                <a:ea typeface="隶书" panose="02010509060101010101" pitchFamily="49" charset="-122"/>
              </a:rPr>
              <a:t>浸润型结肠癌</a:t>
            </a:r>
          </a:p>
        </p:txBody>
      </p:sp>
    </p:spTree>
    <p:extLst>
      <p:ext uri="{BB962C8B-B14F-4D97-AF65-F5344CB8AC3E}">
        <p14:creationId xmlns:p14="http://schemas.microsoft.com/office/powerpoint/2010/main" val="3054292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6" presetClass="entr" presetSubtype="42"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barn(out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42"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outHorizontal)">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第三节  </a:t>
            </a:r>
            <a:r>
              <a:rPr lang="en-US" altLang="zh-CN" dirty="0"/>
              <a:t>X</a:t>
            </a:r>
            <a:r>
              <a:rPr lang="zh-CN" altLang="zh-CN" dirty="0"/>
              <a:t>线检查的临床应用</a:t>
            </a:r>
            <a:endParaRPr lang="zh-CN" altLang="en-US" dirty="0"/>
          </a:p>
        </p:txBody>
      </p:sp>
      <p:sp>
        <p:nvSpPr>
          <p:cNvPr id="3" name="内容占位符 2"/>
          <p:cNvSpPr>
            <a:spLocks noGrp="1"/>
          </p:cNvSpPr>
          <p:nvPr>
            <p:ph idx="1"/>
          </p:nvPr>
        </p:nvSpPr>
        <p:spPr/>
        <p:txBody>
          <a:bodyPr/>
          <a:lstStyle/>
          <a:p>
            <a:pPr marL="457200" lvl="1" indent="0">
              <a:buNone/>
            </a:pPr>
            <a:r>
              <a:rPr lang="en-US" altLang="zh-CN" dirty="0" smtClean="0"/>
              <a:t>4</a:t>
            </a:r>
            <a:r>
              <a:rPr lang="en-US" altLang="zh-CN" dirty="0"/>
              <a:t>.</a:t>
            </a:r>
            <a:r>
              <a:rPr lang="zh-CN" altLang="en-US" dirty="0"/>
              <a:t>急腹症</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7" descr="胃肠道穿孔2_副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3672" y="2564904"/>
            <a:ext cx="2241550" cy="2592388"/>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8" descr="小肠梗阻"/>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7022" y="2564904"/>
            <a:ext cx="2135188" cy="2592388"/>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sp>
        <p:nvSpPr>
          <p:cNvPr id="7" name="Text Box 9"/>
          <p:cNvSpPr txBox="1">
            <a:spLocks noChangeArrowheads="1"/>
          </p:cNvSpPr>
          <p:nvPr/>
        </p:nvSpPr>
        <p:spPr bwMode="auto">
          <a:xfrm>
            <a:off x="3153198" y="5373192"/>
            <a:ext cx="2232025" cy="369332"/>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b="1"/>
              <a:t>胃肠道穿孔</a:t>
            </a:r>
          </a:p>
        </p:txBody>
      </p:sp>
      <p:sp>
        <p:nvSpPr>
          <p:cNvPr id="8" name="Text Box 10"/>
          <p:cNvSpPr txBox="1">
            <a:spLocks noChangeArrowheads="1"/>
          </p:cNvSpPr>
          <p:nvPr/>
        </p:nvSpPr>
        <p:spPr bwMode="auto">
          <a:xfrm>
            <a:off x="5890047" y="5373192"/>
            <a:ext cx="1943100" cy="369332"/>
          </a:xfrm>
          <a:prstGeom prst="rect">
            <a:avLst/>
          </a:prstGeom>
          <a:noFill/>
          <a:ln w="952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b="1"/>
              <a:t>小肠梗阻</a:t>
            </a:r>
          </a:p>
        </p:txBody>
      </p:sp>
    </p:spTree>
    <p:extLst>
      <p:ext uri="{BB962C8B-B14F-4D97-AF65-F5344CB8AC3E}">
        <p14:creationId xmlns:p14="http://schemas.microsoft.com/office/powerpoint/2010/main" val="4038690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3"/>
          <p:cNvSpPr>
            <a:spLocks noGrp="1"/>
          </p:cNvSpPr>
          <p:nvPr>
            <p:ph type="ctrTitle"/>
          </p:nvPr>
        </p:nvSpPr>
        <p:spPr/>
        <p:txBody>
          <a:bodyPr/>
          <a:lstStyle/>
          <a:p>
            <a:r>
              <a:rPr lang="zh-CN" altLang="en-US" sz="3600" dirty="0" smtClean="0">
                <a:latin typeface="+mj-ea"/>
              </a:rPr>
              <a:t>第四章  超声波检查</a:t>
            </a:r>
          </a:p>
        </p:txBody>
      </p:sp>
    </p:spTree>
    <p:extLst>
      <p:ext uri="{BB962C8B-B14F-4D97-AF65-F5344CB8AC3E}">
        <p14:creationId xmlns:p14="http://schemas.microsoft.com/office/powerpoint/2010/main" val="3282666355"/>
      </p:ext>
    </p:extLst>
  </p:cSld>
  <p:clrMapOvr>
    <a:masterClrMapping/>
  </p:clrMapOvr>
  <p:timing>
    <p:tnLst>
      <p:par>
        <p:cTn id="1" dur="indefinite" restart="never" nodeType="tmRoot"/>
      </p:par>
    </p:tn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zh-CN" altLang="en-US" smtClean="0">
                <a:ea typeface="宋体" panose="02010600030101010101" pitchFamily="2" charset="-122"/>
              </a:rPr>
              <a:t>主要内容</a:t>
            </a:r>
          </a:p>
        </p:txBody>
      </p:sp>
      <p:sp>
        <p:nvSpPr>
          <p:cNvPr id="4099" name="内容占位符 2"/>
          <p:cNvSpPr>
            <a:spLocks noGrp="1"/>
          </p:cNvSpPr>
          <p:nvPr>
            <p:ph idx="1"/>
          </p:nvPr>
        </p:nvSpPr>
        <p:spPr>
          <a:xfrm>
            <a:off x="659757" y="1434357"/>
            <a:ext cx="8610600" cy="3322838"/>
          </a:xfrm>
        </p:spPr>
        <p:txBody>
          <a:bodyPr/>
          <a:lstStyle/>
          <a:p>
            <a:r>
              <a:rPr lang="zh-CN" altLang="zh-CN" dirty="0" smtClean="0">
                <a:solidFill>
                  <a:srgbClr val="161616"/>
                </a:solidFill>
                <a:ea typeface="宋体" panose="02010600030101010101" pitchFamily="2" charset="-122"/>
              </a:rPr>
              <a:t>超声检查的基础知识</a:t>
            </a:r>
            <a:endParaRPr lang="en-US" altLang="zh-CN" dirty="0" smtClean="0">
              <a:solidFill>
                <a:srgbClr val="161616"/>
              </a:solidFill>
              <a:ea typeface="宋体" panose="02010600030101010101" pitchFamily="2" charset="-122"/>
            </a:endParaRPr>
          </a:p>
          <a:p>
            <a:r>
              <a:rPr lang="zh-CN" altLang="zh-CN" dirty="0" smtClean="0">
                <a:solidFill>
                  <a:srgbClr val="161616"/>
                </a:solidFill>
                <a:ea typeface="宋体" panose="02010600030101010101" pitchFamily="2" charset="-122"/>
              </a:rPr>
              <a:t>超声检查的临床应用</a:t>
            </a:r>
            <a:endParaRPr lang="en-US" altLang="zh-CN" dirty="0" smtClean="0">
              <a:solidFill>
                <a:srgbClr val="161616"/>
              </a:solidFill>
              <a:ea typeface="宋体" panose="02010600030101010101" pitchFamily="2" charset="-122"/>
            </a:endParaRPr>
          </a:p>
          <a:p>
            <a:r>
              <a:rPr lang="zh-CN" altLang="zh-CN" dirty="0" smtClean="0">
                <a:solidFill>
                  <a:srgbClr val="161616"/>
                </a:solidFill>
                <a:ea typeface="宋体" panose="02010600030101010101" pitchFamily="2" charset="-122"/>
              </a:rPr>
              <a:t>超声检查的护理</a:t>
            </a:r>
            <a:endParaRPr lang="zh-CN" altLang="en-US" dirty="0" smtClean="0">
              <a:solidFill>
                <a:srgbClr val="161616"/>
              </a:solidFill>
              <a:ea typeface="宋体" panose="02010600030101010101" pitchFamily="2" charset="-122"/>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613366404"/>
      </p:ext>
    </p:extLst>
  </p:cSld>
  <p:clrMapOvr>
    <a:masterClrMapping/>
  </p:clrMapOvr>
  <p:timing>
    <p:tnLst>
      <p:par>
        <p:cTn id="1" dur="indefinite" restart="never" nodeType="tmRoot"/>
      </p:par>
    </p:tn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lstStyle/>
          <a:p>
            <a:r>
              <a:rPr lang="zh-CN" altLang="en-US" dirty="0" smtClean="0">
                <a:latin typeface="+mj-ea"/>
              </a:rPr>
              <a:t>第一节  </a:t>
            </a:r>
            <a:r>
              <a:rPr lang="zh-CN" altLang="zh-CN" dirty="0" smtClean="0">
                <a:latin typeface="+mj-ea"/>
              </a:rPr>
              <a:t>超声检查的基础知识</a:t>
            </a:r>
            <a:endParaRPr lang="zh-CN" altLang="en-US" dirty="0" smtClean="0">
              <a:latin typeface="+mj-ea"/>
            </a:endParaRPr>
          </a:p>
        </p:txBody>
      </p:sp>
      <p:sp>
        <p:nvSpPr>
          <p:cNvPr id="3" name="内容占位符 2"/>
          <p:cNvSpPr>
            <a:spLocks noGrp="1"/>
          </p:cNvSpPr>
          <p:nvPr>
            <p:ph idx="1"/>
          </p:nvPr>
        </p:nvSpPr>
        <p:spPr>
          <a:xfrm>
            <a:off x="450850" y="1341760"/>
            <a:ext cx="10248900" cy="5033962"/>
          </a:xfrm>
        </p:spPr>
        <p:txBody>
          <a:bodyPr/>
          <a:lstStyle/>
          <a:p>
            <a:pPr marL="0" indent="0">
              <a:buNone/>
              <a:defRPr/>
            </a:pPr>
            <a:r>
              <a:rPr lang="zh-CN" altLang="zh-CN" dirty="0" smtClean="0">
                <a:solidFill>
                  <a:srgbClr val="161616"/>
                </a:solidFill>
                <a:ea typeface="宋体" pitchFamily="2" charset="-122"/>
              </a:rPr>
              <a:t>一、物理基础</a:t>
            </a:r>
          </a:p>
          <a:p>
            <a:pPr marL="457200" lvl="1" indent="0">
              <a:buNone/>
              <a:defRPr/>
            </a:pPr>
            <a:r>
              <a:rPr lang="en-US" altLang="zh-CN" dirty="0"/>
              <a:t>1.</a:t>
            </a:r>
            <a:r>
              <a:rPr altLang="zh-CN" dirty="0" smtClean="0"/>
              <a:t>超声</a:t>
            </a:r>
            <a:endParaRPr lang="en-US" altLang="zh-CN" dirty="0"/>
          </a:p>
          <a:p>
            <a:pPr lvl="2">
              <a:defRPr/>
            </a:pPr>
            <a:r>
              <a:rPr altLang="zh-CN" dirty="0"/>
              <a:t>是振动频率在</a:t>
            </a:r>
            <a:r>
              <a:rPr lang="en-US" altLang="zh-CN" dirty="0"/>
              <a:t>2</a:t>
            </a:r>
            <a:r>
              <a:rPr altLang="zh-CN" dirty="0"/>
              <a:t>万赫兹（</a:t>
            </a:r>
            <a:r>
              <a:rPr lang="en-US" altLang="zh-CN" dirty="0"/>
              <a:t>Hz</a:t>
            </a:r>
            <a:r>
              <a:rPr altLang="zh-CN" dirty="0"/>
              <a:t>）以上的机械波</a:t>
            </a:r>
          </a:p>
          <a:p>
            <a:pPr marL="457200" lvl="1" indent="0">
              <a:buNone/>
              <a:defRPr/>
            </a:pPr>
            <a:r>
              <a:rPr lang="en-US" altLang="zh-CN" dirty="0"/>
              <a:t>2.</a:t>
            </a:r>
            <a:r>
              <a:rPr altLang="zh-CN" dirty="0" smtClean="0"/>
              <a:t>超声的产生和接收</a:t>
            </a:r>
            <a:endParaRPr lang="en-US" altLang="zh-CN" b="1" dirty="0"/>
          </a:p>
          <a:p>
            <a:pPr lvl="2">
              <a:defRPr/>
            </a:pPr>
            <a:r>
              <a:rPr altLang="zh-CN" dirty="0" err="1"/>
              <a:t>超声探头中的</a:t>
            </a:r>
            <a:r>
              <a:rPr lang="zh-TW" altLang="zh-CN" dirty="0"/>
              <a:t>换能器</a:t>
            </a:r>
            <a:r>
              <a:rPr altLang="zh-CN" dirty="0" err="1"/>
              <a:t>由压电晶体组成，利用压电晶体的逆压电效应，产生和发射超声波</a:t>
            </a:r>
            <a:r>
              <a:rPr lang="en-US" altLang="zh-CN" dirty="0" err="1"/>
              <a:t>,</a:t>
            </a:r>
            <a:r>
              <a:rPr altLang="zh-CN" dirty="0" err="1"/>
              <a:t>成为超声发生器</a:t>
            </a:r>
            <a:endParaRPr lang="en-US" altLang="zh-CN" dirty="0"/>
          </a:p>
          <a:p>
            <a:pPr lvl="2">
              <a:defRPr/>
            </a:pPr>
            <a:r>
              <a:rPr altLang="zh-CN" dirty="0" err="1"/>
              <a:t>利用压电晶体</a:t>
            </a:r>
            <a:r>
              <a:rPr dirty="0" err="1"/>
              <a:t>的</a:t>
            </a:r>
            <a:r>
              <a:rPr altLang="zh-CN" dirty="0" err="1"/>
              <a:t>正压电效应接收回声声压并转变成电讯号</a:t>
            </a:r>
            <a:r>
              <a:rPr altLang="zh-CN" dirty="0"/>
              <a:t>，</a:t>
            </a:r>
            <a:r>
              <a:rPr lang="zh-TW" altLang="zh-CN" dirty="0"/>
              <a:t>成为</a:t>
            </a:r>
            <a:r>
              <a:rPr altLang="zh-CN" dirty="0"/>
              <a:t>超</a:t>
            </a:r>
            <a:r>
              <a:rPr lang="zh-TW" altLang="zh-CN" dirty="0"/>
              <a:t>声接收器</a:t>
            </a:r>
            <a:endParaRPr lang="en-US" altLang="zh-CN"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190795013"/>
      </p:ext>
    </p:extLst>
  </p:cSld>
  <p:clrMapOvr>
    <a:masterClrMapping/>
  </p:clrMapOvr>
  <p:timing>
    <p:tnLst>
      <p:par>
        <p:cTn id="1" dur="indefinite" restart="never" nodeType="tmRoot"/>
      </p:par>
    </p:tn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r>
              <a:rPr lang="zh-CN" altLang="en-US" dirty="0">
                <a:latin typeface="+mj-ea"/>
              </a:rPr>
              <a:t>第一节  </a:t>
            </a:r>
            <a:r>
              <a:rPr lang="zh-CN" altLang="zh-CN" dirty="0" smtClean="0">
                <a:latin typeface="+mj-ea"/>
              </a:rPr>
              <a:t>超声检查</a:t>
            </a:r>
            <a:r>
              <a:rPr lang="zh-CN" altLang="zh-CN" dirty="0">
                <a:latin typeface="+mj-ea"/>
              </a:rPr>
              <a:t>的基础知识</a:t>
            </a:r>
            <a:endParaRPr lang="zh-CN" altLang="en-US" dirty="0" smtClean="0">
              <a:ea typeface="宋体" panose="02010600030101010101" pitchFamily="2" charset="-122"/>
            </a:endParaRPr>
          </a:p>
        </p:txBody>
      </p:sp>
      <p:sp>
        <p:nvSpPr>
          <p:cNvPr id="3" name="内容占位符 2"/>
          <p:cNvSpPr>
            <a:spLocks noGrp="1"/>
          </p:cNvSpPr>
          <p:nvPr>
            <p:ph idx="1"/>
          </p:nvPr>
        </p:nvSpPr>
        <p:spPr>
          <a:xfrm>
            <a:off x="450850" y="1824038"/>
            <a:ext cx="10248900" cy="5033962"/>
          </a:xfrm>
        </p:spPr>
        <p:txBody>
          <a:bodyPr/>
          <a:lstStyle/>
          <a:p>
            <a:pPr marL="457200" lvl="1" indent="0">
              <a:buNone/>
              <a:defRPr/>
            </a:pPr>
            <a:r>
              <a:rPr lang="en-US" altLang="zh-CN" dirty="0"/>
              <a:t>3.</a:t>
            </a:r>
            <a:r>
              <a:rPr altLang="zh-CN" dirty="0"/>
              <a:t>超声成像的基本原理</a:t>
            </a:r>
            <a:endParaRPr lang="en-US" altLang="zh-CN" dirty="0"/>
          </a:p>
          <a:p>
            <a:pPr lvl="2">
              <a:defRPr/>
            </a:pPr>
            <a:r>
              <a:rPr lang="zh-TW" altLang="zh-CN" dirty="0"/>
              <a:t>超声波在人体组织中传播时</a:t>
            </a:r>
            <a:r>
              <a:rPr altLang="zh-CN" dirty="0"/>
              <a:t>，</a:t>
            </a:r>
            <a:r>
              <a:rPr dirty="0" err="1"/>
              <a:t>具有方向性、反射、折射与散射等物理特性</a:t>
            </a:r>
            <a:endParaRPr lang="en-US" altLang="zh-CN" dirty="0"/>
          </a:p>
          <a:p>
            <a:pPr lvl="2">
              <a:defRPr/>
            </a:pPr>
            <a:r>
              <a:rPr lang="zh-TW" altLang="zh-CN" dirty="0"/>
              <a:t>传播途中所经过的不同组织的声学信息</a:t>
            </a:r>
            <a:r>
              <a:rPr altLang="zh-CN" dirty="0"/>
              <a:t>，</a:t>
            </a:r>
            <a:r>
              <a:rPr lang="zh-TW" altLang="zh-CN" dirty="0"/>
              <a:t>被换能器接收并经过仪器的信号处理系统的一系列处理</a:t>
            </a:r>
            <a:r>
              <a:rPr altLang="zh-CN" dirty="0"/>
              <a:t>，</a:t>
            </a:r>
            <a:r>
              <a:rPr lang="zh-TW" altLang="zh-CN" dirty="0"/>
              <a:t>在显示器上显示为波形或图像</a:t>
            </a:r>
            <a:r>
              <a:rPr altLang="zh-CN" dirty="0" err="1"/>
              <a:t>等不</a:t>
            </a:r>
            <a:r>
              <a:rPr lang="zh-TW" altLang="zh-CN" dirty="0"/>
              <a:t>同的形式</a:t>
            </a:r>
            <a:r>
              <a:rPr altLang="zh-CN" dirty="0"/>
              <a:t>，</a:t>
            </a:r>
            <a:r>
              <a:rPr lang="zh-TW" altLang="zh-CN" dirty="0"/>
              <a:t>形成声像</a:t>
            </a:r>
            <a:r>
              <a:rPr lang="zh-TW" altLang="zh-CN" dirty="0" smtClean="0"/>
              <a:t>图</a:t>
            </a:r>
            <a:endParaRPr lang="en-US" altLang="zh-CN"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977699088"/>
      </p:ext>
    </p:extLst>
  </p:cSld>
  <p:clrMapOvr>
    <a:masterClrMapping/>
  </p:clrMapOvr>
  <p:timing>
    <p:tnLst>
      <p:par>
        <p:cTn id="1" dur="indefinite" restart="never" nodeType="tmRoot"/>
      </p:par>
    </p:tn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r>
              <a:rPr lang="zh-CN" altLang="en-US" dirty="0">
                <a:latin typeface="+mj-ea"/>
              </a:rPr>
              <a:t>第一节  </a:t>
            </a:r>
            <a:r>
              <a:rPr lang="zh-CN" altLang="zh-CN" dirty="0">
                <a:latin typeface="+mj-ea"/>
              </a:rPr>
              <a:t>超声检查的基础知识</a:t>
            </a:r>
            <a:endParaRPr lang="zh-CN" altLang="en-US" dirty="0" smtClean="0">
              <a:ea typeface="宋体" panose="02010600030101010101" pitchFamily="2" charset="-122"/>
            </a:endParaRPr>
          </a:p>
        </p:txBody>
      </p:sp>
      <p:sp>
        <p:nvSpPr>
          <p:cNvPr id="7171" name="内容占位符 2"/>
          <p:cNvSpPr>
            <a:spLocks noGrp="1"/>
          </p:cNvSpPr>
          <p:nvPr>
            <p:ph idx="1"/>
          </p:nvPr>
        </p:nvSpPr>
        <p:spPr>
          <a:xfrm>
            <a:off x="450850" y="1535726"/>
            <a:ext cx="10248900" cy="5033962"/>
          </a:xfrm>
        </p:spPr>
        <p:txBody>
          <a:bodyPr/>
          <a:lstStyle/>
          <a:p>
            <a:pPr lvl="2"/>
            <a:r>
              <a:rPr dirty="0" err="1"/>
              <a:t>医学</a:t>
            </a:r>
            <a:r>
              <a:rPr lang="zh-TW" dirty="0"/>
              <a:t>超声</a:t>
            </a:r>
            <a:r>
              <a:rPr dirty="0" err="1"/>
              <a:t>诊断</a:t>
            </a:r>
            <a:r>
              <a:rPr lang="zh-TW" dirty="0"/>
              <a:t>仪</a:t>
            </a:r>
            <a:r>
              <a:rPr dirty="0" err="1"/>
              <a:t>的组成</a:t>
            </a:r>
            <a:endParaRPr lang="en-US" altLang="zh-TW" dirty="0"/>
          </a:p>
          <a:p>
            <a:pPr lvl="3"/>
            <a:r>
              <a:rPr dirty="0" err="1"/>
              <a:t>探头（换能器</a:t>
            </a:r>
            <a:r>
              <a:rPr dirty="0"/>
              <a:t>）、</a:t>
            </a:r>
            <a:r>
              <a:rPr dirty="0" err="1"/>
              <a:t>主机（信号处理系统</a:t>
            </a:r>
            <a:r>
              <a:rPr dirty="0"/>
              <a:t>）、</a:t>
            </a:r>
            <a:r>
              <a:rPr dirty="0" err="1"/>
              <a:t>显示器组成</a:t>
            </a:r>
            <a:endParaRPr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5" name="Picture 9" descr="超声换能器"/>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32175" y="3573463"/>
            <a:ext cx="1944688" cy="1776412"/>
          </a:xfrm>
          <a:prstGeom prst="rect">
            <a:avLst/>
          </a:prstGeom>
          <a:noFill/>
          <a:ln w="9525">
            <a:solidFill>
              <a:schemeClr val="hlink"/>
            </a:solidFill>
            <a:miter lim="800000"/>
            <a:headEnd/>
            <a:tailEnd/>
          </a:ln>
          <a:extLst>
            <a:ext uri="{909E8E84-426E-40DD-AFC4-6F175D3DCCD1}">
              <a14:hiddenFill xmlns:a14="http://schemas.microsoft.com/office/drawing/2010/main">
                <a:solidFill>
                  <a:srgbClr val="FFFFFF"/>
                </a:solidFill>
              </a14:hiddenFill>
            </a:ext>
          </a:extLst>
        </p:spPr>
      </p:pic>
      <p:pic>
        <p:nvPicPr>
          <p:cNvPr id="7174" name="Picture 2"/>
          <p:cNvPicPr>
            <a:picLocks noChangeAspect="1" noChangeArrowheads="1"/>
          </p:cNvPicPr>
          <p:nvPr/>
        </p:nvPicPr>
        <p:blipFill>
          <a:blip r:embed="rId3">
            <a:extLst>
              <a:ext uri="{28A0092B-C50C-407E-A947-70E740481C1C}">
                <a14:useLocalDpi xmlns:a14="http://schemas.microsoft.com/office/drawing/2010/main" val="0"/>
              </a:ext>
            </a:extLst>
          </a:blip>
          <a:srcRect l="18655" r="14137"/>
          <a:stretch>
            <a:fillRect/>
          </a:stretch>
        </p:blipFill>
        <p:spPr bwMode="auto">
          <a:xfrm>
            <a:off x="6327775" y="2708275"/>
            <a:ext cx="2133600" cy="317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5" name="TextBox 5"/>
          <p:cNvSpPr txBox="1">
            <a:spLocks noChangeArrowheads="1"/>
          </p:cNvSpPr>
          <p:nvPr/>
        </p:nvSpPr>
        <p:spPr bwMode="auto">
          <a:xfrm>
            <a:off x="3648075" y="5445126"/>
            <a:ext cx="1416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1D1496"/>
                </a:solidFill>
              </a:rPr>
              <a:t>各种探头</a:t>
            </a:r>
          </a:p>
        </p:txBody>
      </p:sp>
      <p:sp>
        <p:nvSpPr>
          <p:cNvPr id="7176" name="TextBox 8"/>
          <p:cNvSpPr txBox="1">
            <a:spLocks noChangeArrowheads="1"/>
          </p:cNvSpPr>
          <p:nvPr/>
        </p:nvSpPr>
        <p:spPr bwMode="auto">
          <a:xfrm>
            <a:off x="6686551" y="5808663"/>
            <a:ext cx="17240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rgbClr val="1D1496"/>
                </a:solidFill>
              </a:rPr>
              <a:t>超声诊断仪</a:t>
            </a:r>
          </a:p>
        </p:txBody>
      </p:sp>
    </p:spTree>
    <p:extLst>
      <p:ext uri="{BB962C8B-B14F-4D97-AF65-F5344CB8AC3E}">
        <p14:creationId xmlns:p14="http://schemas.microsoft.com/office/powerpoint/2010/main" val="301539530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r>
              <a:rPr lang="zh-CN" altLang="en-US" dirty="0">
                <a:latin typeface="+mj-ea"/>
              </a:rPr>
              <a:t>第一节  </a:t>
            </a:r>
            <a:r>
              <a:rPr lang="zh-CN" altLang="zh-CN" dirty="0">
                <a:latin typeface="+mj-ea"/>
              </a:rPr>
              <a:t>超声检查的基础知识</a:t>
            </a:r>
            <a:endParaRPr lang="zh-CN" altLang="en-US" dirty="0" smtClean="0">
              <a:ea typeface="宋体" panose="02010600030101010101" pitchFamily="2" charset="-122"/>
            </a:endParaRPr>
          </a:p>
        </p:txBody>
      </p:sp>
      <p:sp>
        <p:nvSpPr>
          <p:cNvPr id="3" name="内容占位符 2"/>
          <p:cNvSpPr>
            <a:spLocks noGrp="1"/>
          </p:cNvSpPr>
          <p:nvPr>
            <p:ph idx="1"/>
          </p:nvPr>
        </p:nvSpPr>
        <p:spPr>
          <a:xfrm>
            <a:off x="879676" y="1561679"/>
            <a:ext cx="9733344" cy="5033962"/>
          </a:xfrm>
        </p:spPr>
        <p:txBody>
          <a:bodyPr/>
          <a:lstStyle/>
          <a:p>
            <a:pPr marL="0" indent="0">
              <a:buNone/>
              <a:defRPr/>
            </a:pPr>
            <a:r>
              <a:rPr lang="zh-CN" altLang="zh-CN" dirty="0" smtClean="0">
                <a:solidFill>
                  <a:srgbClr val="161616"/>
                </a:solidFill>
                <a:ea typeface="宋体" pitchFamily="2" charset="-122"/>
              </a:rPr>
              <a:t>二、灰阶超声成像技术</a:t>
            </a:r>
          </a:p>
          <a:p>
            <a:pPr lvl="1">
              <a:defRPr/>
            </a:pPr>
            <a:r>
              <a:rPr dirty="0" err="1"/>
              <a:t>以</a:t>
            </a:r>
            <a:r>
              <a:rPr altLang="zh-CN" dirty="0" err="1"/>
              <a:t>相应回声的黑白层次来反映灰度的分层等级程度</a:t>
            </a:r>
            <a:endParaRPr lang="en-US" altLang="zh-CN" dirty="0"/>
          </a:p>
          <a:p>
            <a:pPr lvl="1">
              <a:defRPr/>
            </a:pPr>
            <a:r>
              <a:rPr altLang="zh-CN" dirty="0" err="1"/>
              <a:t>强回声</a:t>
            </a:r>
            <a:endParaRPr lang="en-US" altLang="zh-CN" dirty="0"/>
          </a:p>
          <a:p>
            <a:pPr lvl="2">
              <a:defRPr/>
            </a:pPr>
            <a:r>
              <a:rPr altLang="zh-CN" dirty="0" err="1"/>
              <a:t>回声的振幅大</a:t>
            </a:r>
            <a:r>
              <a:rPr lang="en-US" altLang="zh-CN" dirty="0"/>
              <a:t>(</a:t>
            </a:r>
            <a:r>
              <a:rPr altLang="zh-CN" dirty="0" err="1"/>
              <a:t>回波强度高</a:t>
            </a:r>
            <a:r>
              <a:rPr lang="en-US" altLang="zh-CN" dirty="0"/>
              <a:t>)</a:t>
            </a:r>
          </a:p>
          <a:p>
            <a:pPr lvl="1">
              <a:defRPr/>
            </a:pPr>
            <a:r>
              <a:rPr dirty="0" err="1"/>
              <a:t>弱回声</a:t>
            </a:r>
            <a:endParaRPr lang="en-US" dirty="0"/>
          </a:p>
          <a:p>
            <a:pPr lvl="2">
              <a:defRPr/>
            </a:pPr>
            <a:r>
              <a:rPr dirty="0" err="1"/>
              <a:t>回声的振幅小</a:t>
            </a:r>
            <a:r>
              <a:rPr lang="en-US" altLang="zh-CN" dirty="0"/>
              <a:t>(</a:t>
            </a:r>
            <a:r>
              <a:rPr dirty="0" err="1"/>
              <a:t>回波强度低</a:t>
            </a:r>
            <a:r>
              <a:rPr lang="en-US" altLang="zh-CN" dirty="0"/>
              <a:t>)</a:t>
            </a:r>
            <a:endParaRPr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362390269"/>
      </p:ext>
    </p:extLst>
  </p:cSld>
  <p:clrMapOvr>
    <a:masterClrMapping/>
  </p:clrMapOvr>
  <p:timing>
    <p:tnLst>
      <p:par>
        <p:cTn id="1" dur="indefinite" restart="never" nodeType="tmRoot"/>
      </p:par>
    </p:tn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latin typeface="+mj-ea"/>
              </a:rPr>
              <a:t>第一节  </a:t>
            </a:r>
            <a:r>
              <a:rPr lang="zh-CN" altLang="zh-CN" dirty="0">
                <a:latin typeface="+mj-ea"/>
              </a:rPr>
              <a:t>超声检查的基础知识</a:t>
            </a:r>
            <a:endParaRPr lang="zh-CN" altLang="en-US" dirty="0" smtClean="0">
              <a:ea typeface="宋体" panose="02010600030101010101" pitchFamily="2" charset="-122"/>
            </a:endParaRPr>
          </a:p>
        </p:txBody>
      </p:sp>
      <p:sp>
        <p:nvSpPr>
          <p:cNvPr id="3" name="内容占位符 2"/>
          <p:cNvSpPr>
            <a:spLocks noGrp="1"/>
          </p:cNvSpPr>
          <p:nvPr>
            <p:ph idx="1"/>
          </p:nvPr>
        </p:nvSpPr>
        <p:spPr>
          <a:xfrm>
            <a:off x="833377" y="1214438"/>
            <a:ext cx="9510773" cy="5033962"/>
          </a:xfrm>
        </p:spPr>
        <p:txBody>
          <a:bodyPr/>
          <a:lstStyle/>
          <a:p>
            <a:pPr marL="0" indent="0">
              <a:buNone/>
              <a:defRPr/>
            </a:pPr>
            <a:r>
              <a:rPr lang="zh-CN" altLang="zh-CN" dirty="0" smtClean="0">
                <a:solidFill>
                  <a:srgbClr val="161616"/>
                </a:solidFill>
                <a:ea typeface="宋体" pitchFamily="2" charset="-122"/>
              </a:rPr>
              <a:t>三、灰阶超声图像的特点</a:t>
            </a:r>
          </a:p>
          <a:p>
            <a:pPr marL="0" indent="0">
              <a:buNone/>
              <a:defRPr/>
            </a:pPr>
            <a:r>
              <a:rPr lang="zh-CN" altLang="zh-CN" dirty="0" smtClean="0">
                <a:solidFill>
                  <a:srgbClr val="161616"/>
                </a:solidFill>
                <a:ea typeface="宋体" pitchFamily="2" charset="-122"/>
              </a:rPr>
              <a:t>（一）回声强弱</a:t>
            </a:r>
          </a:p>
          <a:p>
            <a:pPr marL="457200" lvl="1" indent="0">
              <a:buNone/>
              <a:defRPr/>
            </a:pPr>
            <a:r>
              <a:rPr lang="en-US" altLang="zh-CN" dirty="0"/>
              <a:t>1</a:t>
            </a:r>
            <a:r>
              <a:rPr altLang="zh-CN" dirty="0"/>
              <a:t>．强回声</a:t>
            </a:r>
            <a:endParaRPr lang="en-US" altLang="zh-CN" dirty="0"/>
          </a:p>
          <a:p>
            <a:pPr lvl="2">
              <a:defRPr/>
            </a:pPr>
            <a:r>
              <a:rPr altLang="zh-CN" dirty="0" err="1"/>
              <a:t>灰阶明亮，后方常伴声影，如</a:t>
            </a:r>
            <a:r>
              <a:rPr altLang="zh-CN" dirty="0" err="1">
                <a:solidFill>
                  <a:srgbClr val="00B050"/>
                </a:solidFill>
              </a:rPr>
              <a:t>结石和各种钙化灶等</a:t>
            </a:r>
            <a:endParaRPr lang="en-US" altLang="zh-CN" dirty="0">
              <a:solidFill>
                <a:srgbClr val="00B050"/>
              </a:solidFill>
            </a:endParaRPr>
          </a:p>
          <a:p>
            <a:pPr marL="457200" lvl="1" indent="0">
              <a:buNone/>
              <a:defRPr/>
            </a:pPr>
            <a:r>
              <a:rPr lang="en-US" altLang="zh-CN" dirty="0"/>
              <a:t>2</a:t>
            </a:r>
            <a:r>
              <a:rPr altLang="zh-CN" dirty="0"/>
              <a:t>．高回声</a:t>
            </a:r>
            <a:endParaRPr lang="en-US" altLang="zh-CN" dirty="0"/>
          </a:p>
          <a:p>
            <a:pPr lvl="2">
              <a:defRPr/>
            </a:pPr>
            <a:r>
              <a:rPr altLang="zh-CN" dirty="0" err="1"/>
              <a:t>灰阶较明亮，后方不伴声影，如</a:t>
            </a:r>
            <a:r>
              <a:rPr altLang="zh-CN" dirty="0" err="1">
                <a:solidFill>
                  <a:srgbClr val="00B050"/>
                </a:solidFill>
              </a:rPr>
              <a:t>纤维组织等</a:t>
            </a:r>
            <a:endParaRPr lang="en-US" altLang="zh-CN" dirty="0">
              <a:solidFill>
                <a:srgbClr val="00B050"/>
              </a:solidFill>
            </a:endParaRPr>
          </a:p>
          <a:p>
            <a:pPr marL="457200" lvl="1" indent="0">
              <a:buNone/>
              <a:defRPr/>
            </a:pPr>
            <a:r>
              <a:rPr lang="en-US" altLang="zh-CN" dirty="0"/>
              <a:t>3</a:t>
            </a:r>
            <a:r>
              <a:rPr altLang="zh-CN" dirty="0"/>
              <a:t>．等回声</a:t>
            </a:r>
            <a:endParaRPr lang="en-US" altLang="zh-CN" dirty="0"/>
          </a:p>
          <a:p>
            <a:pPr lvl="2">
              <a:defRPr/>
            </a:pPr>
            <a:r>
              <a:rPr altLang="zh-CN" dirty="0" err="1"/>
              <a:t>灰阶强度呈中等水平，如</a:t>
            </a:r>
            <a:r>
              <a:rPr altLang="zh-CN" dirty="0" err="1">
                <a:solidFill>
                  <a:srgbClr val="00B050"/>
                </a:solidFill>
              </a:rPr>
              <a:t>肝、脾等实质脏器等</a:t>
            </a:r>
            <a:endParaRPr altLang="zh-CN" dirty="0">
              <a:solidFill>
                <a:srgbClr val="00B050"/>
              </a:solidFill>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9221" name="图片 1" descr="Contrast55"/>
          <p:cNvPicPr>
            <a:picLocks noChangeAspect="1" noChangeArrowheads="1"/>
          </p:cNvPicPr>
          <p:nvPr/>
        </p:nvPicPr>
        <p:blipFill>
          <a:blip r:embed="rId2">
            <a:lum bright="-6000" contrast="12000"/>
            <a:extLst>
              <a:ext uri="{28A0092B-C50C-407E-A947-70E740481C1C}">
                <a14:useLocalDpi xmlns:a14="http://schemas.microsoft.com/office/drawing/2010/main" val="0"/>
              </a:ext>
            </a:extLst>
          </a:blip>
          <a:srcRect l="14433" t="23885" r="29755" b="26207"/>
          <a:stretch>
            <a:fillRect/>
          </a:stretch>
        </p:blipFill>
        <p:spPr bwMode="auto">
          <a:xfrm>
            <a:off x="7464426" y="1196975"/>
            <a:ext cx="2422525"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162355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a:buNone/>
            </a:pPr>
            <a:r>
              <a:rPr lang="en-US" altLang="zh-CN" b="1" dirty="0" smtClean="0">
                <a:solidFill>
                  <a:srgbClr val="C00000"/>
                </a:solidFill>
              </a:rPr>
              <a:t>4.</a:t>
            </a:r>
            <a:r>
              <a:rPr lang="zh-CN" altLang="en-US" b="1" dirty="0" smtClean="0">
                <a:solidFill>
                  <a:srgbClr val="C00000"/>
                </a:solidFill>
              </a:rPr>
              <a:t>网织红细胞计数  </a:t>
            </a:r>
          </a:p>
          <a:p>
            <a:r>
              <a:rPr lang="zh-CN" altLang="en-US" dirty="0" smtClean="0"/>
              <a:t>网织红细胞（reticulocyte）</a:t>
            </a:r>
            <a:endParaRPr lang="en-US" altLang="zh-CN" dirty="0" smtClean="0"/>
          </a:p>
          <a:p>
            <a:pPr lvl="1"/>
            <a:r>
              <a:rPr lang="zh-CN" altLang="en-US" dirty="0" smtClean="0"/>
              <a:t>指晚幼红细胞到成熟红细胞之间的尚未完全成熟的红细胞。</a:t>
            </a:r>
          </a:p>
          <a:p>
            <a:pPr>
              <a:buNone/>
            </a:pPr>
            <a:r>
              <a:rPr lang="zh-CN" altLang="en-US" dirty="0" smtClean="0"/>
              <a:t>【参考区间】</a:t>
            </a:r>
          </a:p>
          <a:p>
            <a:pPr lvl="1"/>
            <a:r>
              <a:rPr lang="zh-CN" altLang="en-US" dirty="0" smtClean="0"/>
              <a:t>百分数：成人0.5%～1.5%，新生儿3%～6%</a:t>
            </a:r>
          </a:p>
          <a:p>
            <a:pPr lvl="1"/>
            <a:r>
              <a:rPr lang="zh-CN" altLang="en-US" dirty="0" smtClean="0"/>
              <a:t>绝对值：（24～84）×10</a:t>
            </a:r>
            <a:r>
              <a:rPr lang="zh-CN" altLang="en-US" baseline="30000" dirty="0" smtClean="0"/>
              <a:t>9</a:t>
            </a:r>
            <a:r>
              <a:rPr lang="zh-CN" altLang="en-US" dirty="0" smtClean="0"/>
              <a:t>/L　</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88401534"/>
      </p:ext>
    </p:extLst>
  </p:cSld>
  <p:clrMapOvr>
    <a:masterClrMapping/>
  </p:clrMapOvr>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r>
              <a:rPr lang="zh-CN" altLang="en-US" dirty="0">
                <a:latin typeface="+mj-ea"/>
              </a:rPr>
              <a:t>第一节  </a:t>
            </a:r>
            <a:r>
              <a:rPr lang="zh-CN" altLang="zh-CN" dirty="0">
                <a:latin typeface="+mj-ea"/>
              </a:rPr>
              <a:t>超声检查的基础知识</a:t>
            </a:r>
            <a:endParaRPr lang="zh-CN" altLang="en-US" dirty="0" smtClean="0">
              <a:ea typeface="宋体" panose="02010600030101010101" pitchFamily="2" charset="-122"/>
            </a:endParaRPr>
          </a:p>
        </p:txBody>
      </p:sp>
      <p:sp>
        <p:nvSpPr>
          <p:cNvPr id="3" name="内容占位符 2"/>
          <p:cNvSpPr>
            <a:spLocks noGrp="1"/>
          </p:cNvSpPr>
          <p:nvPr>
            <p:ph idx="1"/>
          </p:nvPr>
        </p:nvSpPr>
        <p:spPr>
          <a:xfrm>
            <a:off x="763928" y="1661993"/>
            <a:ext cx="11123272" cy="4171648"/>
          </a:xfrm>
        </p:spPr>
        <p:txBody>
          <a:bodyPr/>
          <a:lstStyle/>
          <a:p>
            <a:pPr marL="457200" lvl="1" indent="0">
              <a:buNone/>
              <a:defRPr/>
            </a:pPr>
            <a:r>
              <a:rPr lang="en-US" altLang="zh-CN" dirty="0"/>
              <a:t>4</a:t>
            </a:r>
            <a:r>
              <a:rPr altLang="zh-CN" dirty="0"/>
              <a:t>．低回声</a:t>
            </a:r>
            <a:endParaRPr lang="en-US" altLang="zh-CN" dirty="0"/>
          </a:p>
          <a:p>
            <a:pPr lvl="2">
              <a:defRPr/>
            </a:pPr>
            <a:r>
              <a:rPr altLang="zh-CN" dirty="0" err="1"/>
              <a:t>呈灰暗水平的回声，如肾皮质等匀质结构</a:t>
            </a:r>
            <a:endParaRPr altLang="zh-CN" dirty="0"/>
          </a:p>
          <a:p>
            <a:pPr marL="457200" lvl="1" indent="0">
              <a:buNone/>
              <a:defRPr/>
            </a:pPr>
            <a:r>
              <a:rPr lang="en-US" altLang="zh-CN" dirty="0"/>
              <a:t>5</a:t>
            </a:r>
            <a:r>
              <a:rPr altLang="zh-CN" dirty="0"/>
              <a:t>．弱回声</a:t>
            </a:r>
            <a:endParaRPr lang="en-US" altLang="zh-CN" dirty="0"/>
          </a:p>
          <a:p>
            <a:pPr lvl="2">
              <a:defRPr/>
            </a:pPr>
            <a:r>
              <a:rPr altLang="zh-CN" dirty="0" err="1"/>
              <a:t>表现为透声性较好的暗区，如正常淋巴结</a:t>
            </a:r>
            <a:r>
              <a:rPr dirty="0" err="1"/>
              <a:t>等</a:t>
            </a:r>
            <a:endParaRPr lang="en-US" altLang="zh-CN" dirty="0"/>
          </a:p>
          <a:p>
            <a:pPr marL="457200" lvl="1" indent="0">
              <a:buNone/>
              <a:defRPr/>
            </a:pPr>
            <a:r>
              <a:rPr lang="en-US" altLang="zh-CN" dirty="0"/>
              <a:t>6</a:t>
            </a:r>
            <a:r>
              <a:rPr altLang="zh-CN" dirty="0"/>
              <a:t>．无回声</a:t>
            </a:r>
            <a:endParaRPr lang="en-US" altLang="zh-CN" dirty="0"/>
          </a:p>
          <a:p>
            <a:pPr marL="1314450" lvl="2" indent="-457200">
              <a:defRPr/>
            </a:pPr>
            <a:r>
              <a:rPr altLang="zh-CN" dirty="0" err="1"/>
              <a:t>均匀的液体内无声阻差异的界面，如正常充盈的膀胱和胆囊腔</a:t>
            </a:r>
            <a:endParaRPr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688420614"/>
      </p:ext>
    </p:extLst>
  </p:cSld>
  <p:clrMapOvr>
    <a:masterClrMapping/>
  </p:clrMapOvr>
  <p:timing>
    <p:tnLst>
      <p:par>
        <p:cTn id="1" dur="indefinite" restart="never" nodeType="tmRoot"/>
      </p:par>
    </p:tn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p:txBody>
          <a:bodyPr/>
          <a:lstStyle/>
          <a:p>
            <a:r>
              <a:rPr lang="zh-CN" altLang="en-US" dirty="0">
                <a:latin typeface="+mj-ea"/>
              </a:rPr>
              <a:t>第一节  </a:t>
            </a:r>
            <a:r>
              <a:rPr lang="zh-CN" altLang="zh-CN" dirty="0">
                <a:latin typeface="+mj-ea"/>
              </a:rPr>
              <a:t>超声检查的基础知识</a:t>
            </a:r>
            <a:endParaRPr lang="zh-CN" altLang="en-US" dirty="0" smtClean="0">
              <a:ea typeface="宋体" panose="02010600030101010101" pitchFamily="2" charset="-122"/>
            </a:endParaRPr>
          </a:p>
        </p:txBody>
      </p:sp>
      <p:sp>
        <p:nvSpPr>
          <p:cNvPr id="3" name="内容占位符 2"/>
          <p:cNvSpPr>
            <a:spLocks noGrp="1"/>
          </p:cNvSpPr>
          <p:nvPr>
            <p:ph idx="1"/>
          </p:nvPr>
        </p:nvSpPr>
        <p:spPr>
          <a:xfrm>
            <a:off x="856527" y="1214438"/>
            <a:ext cx="9582873" cy="5033962"/>
          </a:xfrm>
        </p:spPr>
        <p:txBody>
          <a:bodyPr/>
          <a:lstStyle/>
          <a:p>
            <a:pPr marL="0" indent="0">
              <a:buNone/>
              <a:defRPr/>
            </a:pPr>
            <a:r>
              <a:rPr lang="zh-CN" altLang="zh-CN" b="1" dirty="0" smtClean="0">
                <a:solidFill>
                  <a:srgbClr val="161616"/>
                </a:solidFill>
                <a:ea typeface="宋体" pitchFamily="2" charset="-122"/>
              </a:rPr>
              <a:t>（二）回声分布</a:t>
            </a:r>
            <a:endParaRPr lang="zh-CN" altLang="zh-CN" dirty="0" smtClean="0">
              <a:solidFill>
                <a:srgbClr val="161616"/>
              </a:solidFill>
              <a:ea typeface="宋体" pitchFamily="2" charset="-122"/>
            </a:endParaRPr>
          </a:p>
          <a:p>
            <a:pPr lvl="1">
              <a:defRPr/>
            </a:pPr>
            <a:r>
              <a:rPr altLang="zh-CN" dirty="0" err="1"/>
              <a:t>可描述为密集、稀疏、</a:t>
            </a:r>
            <a:r>
              <a:rPr altLang="zh-CN" dirty="0" err="1" smtClean="0"/>
              <a:t>均匀或不均匀等</a:t>
            </a:r>
            <a:endParaRPr lang="en-US" altLang="zh-CN" dirty="0"/>
          </a:p>
          <a:p>
            <a:pPr lvl="1">
              <a:defRPr/>
            </a:pPr>
            <a:r>
              <a:rPr altLang="zh-CN" dirty="0" err="1" smtClean="0"/>
              <a:t>病灶内部的回声分布可用匀质或非匀质表述</a:t>
            </a:r>
            <a:endParaRPr altLang="zh-CN" dirty="0"/>
          </a:p>
          <a:p>
            <a:pPr marL="0" indent="0">
              <a:buNone/>
              <a:defRPr/>
            </a:pPr>
            <a:r>
              <a:rPr lang="zh-CN" altLang="zh-CN" b="1" dirty="0" smtClean="0">
                <a:solidFill>
                  <a:srgbClr val="161616"/>
                </a:solidFill>
                <a:ea typeface="宋体" pitchFamily="2" charset="-122"/>
              </a:rPr>
              <a:t>（三）回声形态</a:t>
            </a:r>
            <a:endParaRPr lang="zh-CN" altLang="zh-CN" dirty="0" smtClean="0">
              <a:solidFill>
                <a:srgbClr val="161616"/>
              </a:solidFill>
              <a:ea typeface="宋体" pitchFamily="2" charset="-122"/>
            </a:endParaRPr>
          </a:p>
          <a:p>
            <a:pPr lvl="1">
              <a:defRPr/>
            </a:pPr>
            <a:r>
              <a:rPr altLang="zh-CN" dirty="0" err="1" smtClean="0"/>
              <a:t>大体可分为规则和不规则</a:t>
            </a:r>
            <a:endParaRPr lang="en-US" altLang="zh-CN" dirty="0"/>
          </a:p>
          <a:p>
            <a:pPr lvl="1">
              <a:defRPr/>
            </a:pPr>
            <a:r>
              <a:rPr altLang="zh-CN" dirty="0" err="1"/>
              <a:t>具体可描述为点状回声、斑片状回声、团状回声、环状回声、</a:t>
            </a:r>
            <a:r>
              <a:rPr altLang="zh-CN" dirty="0" err="1" smtClean="0"/>
              <a:t>带状或线状回声等</a:t>
            </a:r>
            <a:endParaRPr altLang="zh-CN" dirty="0"/>
          </a:p>
          <a:p>
            <a:pPr marL="0" indent="0">
              <a:buNone/>
              <a:defRPr/>
            </a:pPr>
            <a:r>
              <a:rPr lang="zh-CN" altLang="zh-CN" b="1" dirty="0" smtClean="0">
                <a:solidFill>
                  <a:srgbClr val="161616"/>
                </a:solidFill>
                <a:ea typeface="宋体" pitchFamily="2" charset="-122"/>
              </a:rPr>
              <a:t>（四）后方回声</a:t>
            </a:r>
            <a:endParaRPr lang="zh-CN" altLang="zh-CN" dirty="0" smtClean="0">
              <a:solidFill>
                <a:srgbClr val="161616"/>
              </a:solidFill>
              <a:ea typeface="宋体" pitchFamily="2" charset="-122"/>
            </a:endParaRPr>
          </a:p>
          <a:p>
            <a:pPr lvl="1">
              <a:defRPr/>
            </a:pPr>
            <a:r>
              <a:rPr altLang="zh-CN" dirty="0" err="1" smtClean="0"/>
              <a:t>回声减弱多见于实质性恶性病灶</a:t>
            </a:r>
            <a:endParaRPr lang="en-US" altLang="zh-CN" dirty="0"/>
          </a:p>
          <a:p>
            <a:pPr lvl="1">
              <a:defRPr/>
            </a:pPr>
            <a:r>
              <a:rPr altLang="zh-CN" dirty="0" err="1"/>
              <a:t>声影多见于结石、气体</a:t>
            </a:r>
            <a:endParaRPr lang="en-US" altLang="zh-CN"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811791911"/>
      </p:ext>
    </p:extLst>
  </p:cSld>
  <p:clrMapOvr>
    <a:masterClrMapping/>
  </p:clrMapOvr>
  <p:timing>
    <p:tnLst>
      <p:par>
        <p:cTn id="1" dur="indefinite" restart="never" nodeType="tmRoot"/>
      </p:par>
    </p:tn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p:txBody>
          <a:bodyPr/>
          <a:lstStyle/>
          <a:p>
            <a:r>
              <a:rPr lang="zh-CN" altLang="en-US" dirty="0">
                <a:latin typeface="+mj-ea"/>
              </a:rPr>
              <a:t>第一节  </a:t>
            </a:r>
            <a:r>
              <a:rPr lang="zh-CN" altLang="zh-CN" dirty="0">
                <a:latin typeface="+mj-ea"/>
              </a:rPr>
              <a:t>超声检查的基础知识</a:t>
            </a:r>
            <a:endParaRPr lang="zh-CN" altLang="en-US" dirty="0" smtClean="0">
              <a:ea typeface="宋体" panose="02010600030101010101" pitchFamily="2" charset="-122"/>
            </a:endParaRPr>
          </a:p>
        </p:txBody>
      </p:sp>
      <p:sp>
        <p:nvSpPr>
          <p:cNvPr id="3" name="内容占位符 2"/>
          <p:cNvSpPr>
            <a:spLocks noGrp="1"/>
          </p:cNvSpPr>
          <p:nvPr>
            <p:ph idx="1"/>
          </p:nvPr>
        </p:nvSpPr>
        <p:spPr>
          <a:xfrm>
            <a:off x="578734" y="1214438"/>
            <a:ext cx="11019098" cy="5033962"/>
          </a:xfrm>
        </p:spPr>
        <p:txBody>
          <a:bodyPr/>
          <a:lstStyle/>
          <a:p>
            <a:pPr marL="0" indent="0">
              <a:buNone/>
              <a:defRPr/>
            </a:pPr>
            <a:r>
              <a:rPr lang="zh-CN" altLang="zh-CN" dirty="0" smtClean="0">
                <a:solidFill>
                  <a:srgbClr val="161616"/>
                </a:solidFill>
                <a:ea typeface="宋体" pitchFamily="2" charset="-122"/>
              </a:rPr>
              <a:t>四、多普勒超声成像</a:t>
            </a:r>
          </a:p>
          <a:p>
            <a:pPr lvl="1">
              <a:defRPr/>
            </a:pPr>
            <a:r>
              <a:rPr altLang="zh-CN" dirty="0" err="1"/>
              <a:t>多普勒效应</a:t>
            </a:r>
            <a:endParaRPr lang="en-US" altLang="zh-CN" dirty="0"/>
          </a:p>
          <a:p>
            <a:pPr lvl="2">
              <a:defRPr/>
            </a:pPr>
            <a:r>
              <a:rPr altLang="zh-CN" dirty="0" err="1"/>
              <a:t>指声发射器与声接收器之间存在先对运动时，发射频率与接受频率之间会出现频率变化的现象</a:t>
            </a:r>
            <a:endParaRPr lang="en-US" altLang="zh-CN" dirty="0"/>
          </a:p>
          <a:p>
            <a:pPr lvl="1">
              <a:defRPr/>
            </a:pPr>
            <a:r>
              <a:rPr altLang="zh-CN" dirty="0" err="1"/>
              <a:t>多普勒成像</a:t>
            </a:r>
            <a:endParaRPr lang="en-US" altLang="zh-CN" dirty="0"/>
          </a:p>
          <a:p>
            <a:pPr lvl="2">
              <a:defRPr/>
            </a:pPr>
            <a:r>
              <a:rPr altLang="zh-CN" dirty="0" err="1"/>
              <a:t>利用</a:t>
            </a:r>
            <a:r>
              <a:rPr dirty="0" err="1"/>
              <a:t>多普勒效应</a:t>
            </a:r>
            <a:r>
              <a:rPr altLang="zh-CN" dirty="0" err="1"/>
              <a:t>将体内的血流等运动信号表达出来的一种成像模式</a:t>
            </a:r>
            <a:endParaRPr lang="en-US" altLang="zh-CN" dirty="0"/>
          </a:p>
          <a:p>
            <a:pPr lvl="2">
              <a:defRPr/>
            </a:pPr>
            <a:r>
              <a:rPr altLang="zh-CN" dirty="0" err="1"/>
              <a:t>分为频谱多普勒成像和彩色多普勒成像</a:t>
            </a:r>
            <a:endParaRPr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22533" name="Picture 5" descr="二尖瓣血流P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9346" y="4909150"/>
            <a:ext cx="2376487" cy="155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Picture 6" descr="二尖瓣血流CDF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0170" y="4909150"/>
            <a:ext cx="2232025" cy="155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肾血管彩色多普勒显像.MPG">
            <a:hlinkClick r:id="" action="ppaction://media"/>
          </p:cNvPr>
          <p:cNvPicPr>
            <a:picLocks noRot="1" noChangeAspect="1" noChangeArrowheads="1"/>
          </p:cNvPicPr>
          <p:nvPr>
            <a:videoFile r:link="rId1"/>
          </p:nvPr>
        </p:nvPicPr>
        <p:blipFill>
          <a:blip r:embed="rId5">
            <a:extLst>
              <a:ext uri="{28A0092B-C50C-407E-A947-70E740481C1C}">
                <a14:useLocalDpi xmlns:a14="http://schemas.microsoft.com/office/drawing/2010/main" val="0"/>
              </a:ext>
            </a:extLst>
          </a:blip>
          <a:srcRect/>
          <a:stretch>
            <a:fillRect/>
          </a:stretch>
        </p:blipFill>
        <p:spPr bwMode="auto">
          <a:xfrm>
            <a:off x="7826533" y="4895589"/>
            <a:ext cx="1871663"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68404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253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25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22535"/>
                    </p:tgtEl>
                  </p:cond>
                </p:stCondLst>
                <p:endSync evt="end" delay="0">
                  <p:rtn val="all"/>
                </p:endSync>
                <p:childTnLst>
                  <p:par>
                    <p:cTn id="12" fill="hold" nodeType="clickPar">
                      <p:stCondLst>
                        <p:cond delay="0"/>
                      </p:stCondLst>
                      <p:childTnLst>
                        <p:par>
                          <p:cTn id="13" fill="hold" nodeType="withGroup">
                            <p:stCondLst>
                              <p:cond delay="0"/>
                            </p:stCondLst>
                            <p:childTnLst>
                              <p:par>
                                <p:cTn id="14" presetID="2" presetClass="mediacall" presetSubtype="0" fill="hold" nodeType="clickEffect">
                                  <p:stCondLst>
                                    <p:cond delay="0"/>
                                  </p:stCondLst>
                                  <p:childTnLst>
                                    <p:cmd type="call" cmd="togglePause">
                                      <p:cBhvr>
                                        <p:cTn id="15" dur="1" fill="hold"/>
                                        <p:tgtEl>
                                          <p:spTgt spid="22535"/>
                                        </p:tgtEl>
                                      </p:cBhvr>
                                    </p:cmd>
                                  </p:childTnLst>
                                </p:cTn>
                              </p:par>
                            </p:childTnLst>
                          </p:cTn>
                        </p:par>
                      </p:childTnLst>
                    </p:cTn>
                  </p:par>
                </p:childTnLst>
              </p:cTn>
              <p:nextCondLst>
                <p:cond evt="onClick" delay="0">
                  <p:tgtEl>
                    <p:spTgt spid="22535"/>
                  </p:tgtEl>
                </p:cond>
              </p:nextCondLst>
            </p:seq>
            <p:video>
              <p:cMediaNode>
                <p:cTn id="16" fill="hold" display="0">
                  <p:stCondLst>
                    <p:cond delay="indefinite"/>
                  </p:stCondLst>
                  <p:endCondLst>
                    <p:cond evt="onNext" delay="0">
                      <p:tgtEl>
                        <p:sldTgt/>
                      </p:tgtEl>
                    </p:cond>
                    <p:cond evt="onPrev" delay="0">
                      <p:tgtEl>
                        <p:sldTgt/>
                      </p:tgtEl>
                    </p:cond>
                  </p:endCondLst>
                </p:cTn>
                <p:tgtEl>
                  <p:spTgt spid="22535"/>
                </p:tgtEl>
              </p:cMediaNode>
            </p:video>
          </p:childTnLst>
        </p:cTn>
      </p:par>
    </p:tn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1"/>
          <p:cNvSpPr>
            <a:spLocks noGrp="1"/>
          </p:cNvSpPr>
          <p:nvPr>
            <p:ph type="title"/>
          </p:nvPr>
        </p:nvSpPr>
        <p:spPr/>
        <p:txBody>
          <a:bodyPr/>
          <a:lstStyle/>
          <a:p>
            <a:r>
              <a:rPr lang="zh-CN" altLang="en-US" dirty="0" smtClean="0">
                <a:latin typeface="+mj-ea"/>
              </a:rPr>
              <a:t>第二节  </a:t>
            </a:r>
            <a:r>
              <a:rPr lang="zh-CN" altLang="zh-CN" dirty="0" smtClean="0">
                <a:latin typeface="+mj-ea"/>
              </a:rPr>
              <a:t>超声波检查的临床应用</a:t>
            </a:r>
            <a:endParaRPr lang="zh-CN" altLang="en-US" dirty="0" smtClean="0">
              <a:latin typeface="+mj-ea"/>
            </a:endParaRPr>
          </a:p>
        </p:txBody>
      </p:sp>
      <p:sp>
        <p:nvSpPr>
          <p:cNvPr id="3" name="内容占位符 2"/>
          <p:cNvSpPr>
            <a:spLocks noGrp="1"/>
          </p:cNvSpPr>
          <p:nvPr>
            <p:ph idx="1"/>
          </p:nvPr>
        </p:nvSpPr>
        <p:spPr>
          <a:xfrm>
            <a:off x="465077" y="1584827"/>
            <a:ext cx="11051733" cy="5033962"/>
          </a:xfrm>
        </p:spPr>
        <p:txBody>
          <a:bodyPr/>
          <a:lstStyle/>
          <a:p>
            <a:pPr marL="0" indent="0">
              <a:buNone/>
              <a:defRPr/>
            </a:pPr>
            <a:r>
              <a:rPr lang="zh-CN" altLang="zh-CN" b="1" dirty="0" smtClean="0">
                <a:solidFill>
                  <a:srgbClr val="161616"/>
                </a:solidFill>
                <a:ea typeface="宋体" pitchFamily="2" charset="-122"/>
              </a:rPr>
              <a:t>一、肝</a:t>
            </a:r>
            <a:endParaRPr lang="zh-CN" altLang="zh-CN" dirty="0" smtClean="0">
              <a:solidFill>
                <a:srgbClr val="161616"/>
              </a:solidFill>
              <a:ea typeface="宋体" pitchFamily="2" charset="-122"/>
            </a:endParaRPr>
          </a:p>
          <a:p>
            <a:pPr lvl="1">
              <a:defRPr/>
            </a:pPr>
            <a:r>
              <a:rPr altLang="zh-CN" dirty="0" err="1" smtClean="0"/>
              <a:t>肝具有良好的声传导特性</a:t>
            </a:r>
            <a:r>
              <a:rPr altLang="zh-CN" dirty="0" err="1"/>
              <a:t>，是人体内最适合超声检查的器官之一</a:t>
            </a:r>
            <a:endParaRPr lang="en-US" altLang="zh-CN" dirty="0"/>
          </a:p>
          <a:p>
            <a:pPr lvl="1">
              <a:defRPr/>
            </a:pPr>
            <a:r>
              <a:rPr dirty="0" err="1" smtClean="0"/>
              <a:t>超声检查</a:t>
            </a:r>
            <a:r>
              <a:rPr altLang="zh-CN" dirty="0" err="1" smtClean="0"/>
              <a:t>已成为临床诊断肝疾病的首选检查方法</a:t>
            </a:r>
            <a:endParaRPr lang="en-US" altLang="zh-CN"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746218931"/>
      </p:ext>
    </p:extLst>
  </p:cSld>
  <p:clrMapOvr>
    <a:masterClrMapping/>
  </p:clrMapOvr>
  <p:timing>
    <p:tnLst>
      <p:par>
        <p:cTn id="1" dur="indefinite" restart="never" nodeType="tmRoot"/>
      </p:par>
    </p:tn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title"/>
          </p:nvPr>
        </p:nvSpPr>
        <p:spPr/>
        <p:txBody>
          <a:bodyPr/>
          <a:lstStyle/>
          <a:p>
            <a:r>
              <a:rPr lang="zh-CN" altLang="en-US" dirty="0">
                <a:latin typeface="+mj-ea"/>
              </a:rPr>
              <a:t>第二节  </a:t>
            </a:r>
            <a:r>
              <a:rPr lang="zh-CN" altLang="zh-CN" dirty="0">
                <a:latin typeface="+mj-ea"/>
              </a:rPr>
              <a:t>超声波检查的临床应用</a:t>
            </a:r>
            <a:endParaRPr lang="zh-CN" altLang="en-US" dirty="0" smtClean="0">
              <a:ea typeface="宋体" panose="02010600030101010101" pitchFamily="2" charset="-122"/>
            </a:endParaRPr>
          </a:p>
        </p:txBody>
      </p:sp>
      <p:sp>
        <p:nvSpPr>
          <p:cNvPr id="3" name="内容占位符 2"/>
          <p:cNvSpPr>
            <a:spLocks noGrp="1"/>
          </p:cNvSpPr>
          <p:nvPr>
            <p:ph idx="1"/>
          </p:nvPr>
        </p:nvSpPr>
        <p:spPr>
          <a:xfrm>
            <a:off x="728080" y="1341760"/>
            <a:ext cx="10232020" cy="5033962"/>
          </a:xfrm>
        </p:spPr>
        <p:txBody>
          <a:bodyPr/>
          <a:lstStyle/>
          <a:p>
            <a:pPr marL="0" indent="0">
              <a:buNone/>
              <a:defRPr/>
            </a:pPr>
            <a:r>
              <a:rPr lang="en-US" altLang="zh-CN" dirty="0" smtClean="0">
                <a:solidFill>
                  <a:srgbClr val="161616"/>
                </a:solidFill>
                <a:ea typeface="宋体" pitchFamily="2" charset="-122"/>
              </a:rPr>
              <a:t>1.</a:t>
            </a:r>
            <a:r>
              <a:rPr lang="zh-CN" altLang="zh-CN" dirty="0" smtClean="0">
                <a:solidFill>
                  <a:srgbClr val="161616"/>
                </a:solidFill>
                <a:ea typeface="宋体" pitchFamily="2" charset="-122"/>
              </a:rPr>
              <a:t>正常肝的声像图</a:t>
            </a:r>
            <a:endParaRPr lang="en-US" altLang="zh-CN" dirty="0" smtClean="0">
              <a:solidFill>
                <a:srgbClr val="161616"/>
              </a:solidFill>
              <a:ea typeface="宋体" pitchFamily="2" charset="-122"/>
            </a:endParaRPr>
          </a:p>
          <a:p>
            <a:pPr lvl="1">
              <a:defRPr/>
            </a:pPr>
            <a:r>
              <a:rPr altLang="zh-CN" dirty="0" err="1" smtClean="0"/>
              <a:t>正常肝包膜整齐</a:t>
            </a:r>
            <a:r>
              <a:rPr altLang="zh-CN" dirty="0" err="1"/>
              <a:t>、光滑，呈细线样高回声</a:t>
            </a:r>
            <a:endParaRPr lang="en-US" altLang="zh-CN" dirty="0"/>
          </a:p>
          <a:p>
            <a:pPr lvl="1">
              <a:defRPr/>
            </a:pPr>
            <a:r>
              <a:rPr altLang="zh-CN" dirty="0" err="1"/>
              <a:t>肝实质回声中等，且均匀</a:t>
            </a:r>
            <a:endParaRPr lang="en-US" altLang="zh-CN" dirty="0"/>
          </a:p>
          <a:p>
            <a:pPr lvl="1">
              <a:defRPr/>
            </a:pPr>
            <a:r>
              <a:rPr altLang="zh-CN" dirty="0" err="1"/>
              <a:t>肝内管道结构呈自然的树枝状分布</a:t>
            </a:r>
            <a:r>
              <a:rPr altLang="zh-CN" dirty="0"/>
              <a:t>，</a:t>
            </a:r>
            <a:r>
              <a:rPr lang="zh-TW" altLang="zh-CN" dirty="0"/>
              <a:t>肝血管管壁回声较强</a:t>
            </a:r>
            <a:r>
              <a:rPr altLang="zh-CN" dirty="0"/>
              <a:t>，</a:t>
            </a:r>
            <a:r>
              <a:rPr lang="zh-TW" altLang="zh-CN" dirty="0"/>
              <a:t>血管腔无回声</a:t>
            </a:r>
            <a:endParaRPr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14341" name="图片 2"/>
          <p:cNvPicPr>
            <a:picLocks noChangeAspect="1" noChangeArrowheads="1"/>
          </p:cNvPicPr>
          <p:nvPr/>
        </p:nvPicPr>
        <p:blipFill>
          <a:blip r:embed="rId2">
            <a:extLst>
              <a:ext uri="{28A0092B-C50C-407E-A947-70E740481C1C}">
                <a14:useLocalDpi xmlns:a14="http://schemas.microsoft.com/office/drawing/2010/main" val="0"/>
              </a:ext>
            </a:extLst>
          </a:blip>
          <a:srcRect l="9456" t="15587" r="10950" b="14090"/>
          <a:stretch>
            <a:fillRect/>
          </a:stretch>
        </p:blipFill>
        <p:spPr bwMode="auto">
          <a:xfrm>
            <a:off x="4872038" y="4149726"/>
            <a:ext cx="2709862"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7372666"/>
      </p:ext>
    </p:extLst>
  </p:cSld>
  <p:clrMapOvr>
    <a:masterClrMapping/>
  </p:clrMapOvr>
  <p:timing>
    <p:tnLst>
      <p:par>
        <p:cTn id="1" dur="indefinite" restart="never" nodeType="tmRoot"/>
      </p:par>
    </p:tn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1"/>
          <p:cNvSpPr>
            <a:spLocks noGrp="1"/>
          </p:cNvSpPr>
          <p:nvPr>
            <p:ph type="title"/>
          </p:nvPr>
        </p:nvSpPr>
        <p:spPr/>
        <p:txBody>
          <a:bodyPr/>
          <a:lstStyle/>
          <a:p>
            <a:r>
              <a:rPr lang="zh-CN" altLang="en-US" dirty="0">
                <a:latin typeface="+mj-ea"/>
              </a:rPr>
              <a:t>第二节  </a:t>
            </a:r>
            <a:r>
              <a:rPr lang="zh-CN" altLang="zh-CN" dirty="0">
                <a:latin typeface="+mj-ea"/>
              </a:rPr>
              <a:t>超声波检查的临床应用</a:t>
            </a:r>
            <a:endParaRPr lang="zh-CN" altLang="en-US" dirty="0" smtClean="0">
              <a:ea typeface="宋体" panose="02010600030101010101" pitchFamily="2" charset="-122"/>
            </a:endParaRPr>
          </a:p>
        </p:txBody>
      </p:sp>
      <p:sp>
        <p:nvSpPr>
          <p:cNvPr id="3" name="内容占位符 2"/>
          <p:cNvSpPr>
            <a:spLocks noGrp="1"/>
          </p:cNvSpPr>
          <p:nvPr>
            <p:ph idx="1"/>
          </p:nvPr>
        </p:nvSpPr>
        <p:spPr>
          <a:xfrm>
            <a:off x="879676" y="1214438"/>
            <a:ext cx="9559724" cy="5033962"/>
          </a:xfrm>
        </p:spPr>
        <p:txBody>
          <a:bodyPr/>
          <a:lstStyle/>
          <a:p>
            <a:pPr marL="0" indent="0">
              <a:buNone/>
              <a:defRPr/>
            </a:pPr>
            <a:r>
              <a:rPr lang="en-US" altLang="zh-CN" dirty="0" smtClean="0">
                <a:solidFill>
                  <a:srgbClr val="161616"/>
                </a:solidFill>
                <a:ea typeface="宋体" pitchFamily="2" charset="-122"/>
              </a:rPr>
              <a:t>2.</a:t>
            </a:r>
            <a:r>
              <a:rPr lang="zh-CN" altLang="zh-CN" dirty="0" smtClean="0">
                <a:solidFill>
                  <a:srgbClr val="161616"/>
                </a:solidFill>
                <a:ea typeface="宋体" pitchFamily="2" charset="-122"/>
              </a:rPr>
              <a:t>肝硬化声像图</a:t>
            </a:r>
            <a:endParaRPr lang="en-US" altLang="zh-CN" dirty="0" smtClean="0">
              <a:solidFill>
                <a:srgbClr val="161616"/>
              </a:solidFill>
              <a:ea typeface="宋体" pitchFamily="2" charset="-122"/>
            </a:endParaRPr>
          </a:p>
          <a:p>
            <a:pPr lvl="1">
              <a:defRPr/>
            </a:pPr>
            <a:r>
              <a:rPr altLang="zh-CN" dirty="0" err="1" smtClean="0"/>
              <a:t>早期肝可正常或轻度增大</a:t>
            </a:r>
            <a:endParaRPr lang="en-US" altLang="zh-CN" dirty="0"/>
          </a:p>
          <a:p>
            <a:pPr lvl="1">
              <a:defRPr/>
            </a:pPr>
            <a:r>
              <a:rPr altLang="zh-CN" dirty="0" err="1"/>
              <a:t>随着病变进展，</a:t>
            </a:r>
            <a:r>
              <a:rPr dirty="0" err="1"/>
              <a:t>出现相应的改变</a:t>
            </a:r>
            <a:endParaRPr lang="en-US" altLang="zh-CN" dirty="0"/>
          </a:p>
          <a:p>
            <a:pPr lvl="2">
              <a:defRPr/>
            </a:pPr>
            <a:r>
              <a:rPr altLang="zh-CN" dirty="0" err="1" smtClean="0"/>
              <a:t>肝体积缩小</a:t>
            </a:r>
            <a:r>
              <a:rPr altLang="zh-CN" dirty="0" err="1"/>
              <a:t>，</a:t>
            </a:r>
            <a:r>
              <a:rPr altLang="zh-CN" dirty="0" err="1" smtClean="0"/>
              <a:t>左右叶比例失调</a:t>
            </a:r>
            <a:endParaRPr lang="en-US" altLang="zh-CN" dirty="0"/>
          </a:p>
          <a:p>
            <a:pPr lvl="2">
              <a:defRPr/>
            </a:pPr>
            <a:r>
              <a:rPr altLang="zh-CN" dirty="0" err="1"/>
              <a:t>肝表面凹凸不平或呈锯齿状，实质回声弥漫性增高、增粗，</a:t>
            </a:r>
            <a:r>
              <a:rPr altLang="zh-CN" dirty="0" err="1" smtClean="0"/>
              <a:t>分布不均</a:t>
            </a:r>
            <a:endParaRPr lang="en-US" altLang="zh-CN" dirty="0"/>
          </a:p>
          <a:p>
            <a:pPr lvl="2">
              <a:defRPr/>
            </a:pPr>
            <a:r>
              <a:rPr altLang="zh-CN" dirty="0" err="1" smtClean="0"/>
              <a:t>肝静脉变细或显示不清楚</a:t>
            </a:r>
            <a:endParaRPr lang="en-US" altLang="zh-CN" dirty="0"/>
          </a:p>
          <a:p>
            <a:pPr lvl="2">
              <a:defRPr/>
            </a:pPr>
            <a:r>
              <a:rPr altLang="zh-CN" dirty="0" err="1" smtClean="0"/>
              <a:t>部分患者还可探及腹水</a:t>
            </a:r>
            <a:endParaRPr altLang="zh-CN"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15365" name="图片 3" descr="DSCN2863"/>
          <p:cNvPicPr>
            <a:picLocks noChangeAspect="1" noChangeArrowheads="1"/>
          </p:cNvPicPr>
          <p:nvPr/>
        </p:nvPicPr>
        <p:blipFill>
          <a:blip r:embed="rId2" cstate="print">
            <a:lum bright="-6000" contrast="12000"/>
            <a:extLst>
              <a:ext uri="{28A0092B-C50C-407E-A947-70E740481C1C}">
                <a14:useLocalDpi xmlns:a14="http://schemas.microsoft.com/office/drawing/2010/main" val="0"/>
              </a:ext>
            </a:extLst>
          </a:blip>
          <a:srcRect/>
          <a:stretch>
            <a:fillRect/>
          </a:stretch>
        </p:blipFill>
        <p:spPr bwMode="auto">
          <a:xfrm>
            <a:off x="7751763" y="4005264"/>
            <a:ext cx="2609850"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9032876"/>
      </p:ext>
    </p:extLst>
  </p:cSld>
  <p:clrMapOvr>
    <a:masterClrMapping/>
  </p:clrMapOvr>
  <p:timing>
    <p:tnLst>
      <p:par>
        <p:cTn id="1" dur="indefinite" restart="never" nodeType="tmRoot"/>
      </p:par>
    </p:tn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p:txBody>
          <a:bodyPr/>
          <a:lstStyle/>
          <a:p>
            <a:r>
              <a:rPr lang="zh-CN" altLang="en-US" dirty="0">
                <a:latin typeface="+mj-ea"/>
              </a:rPr>
              <a:t>第二节  </a:t>
            </a:r>
            <a:r>
              <a:rPr lang="zh-CN" altLang="zh-CN" dirty="0">
                <a:latin typeface="+mj-ea"/>
              </a:rPr>
              <a:t>超声波检查的临床应用</a:t>
            </a:r>
            <a:endParaRPr lang="zh-CN" altLang="en-US" dirty="0" smtClean="0">
              <a:ea typeface="宋体" panose="02010600030101010101" pitchFamily="2" charset="-122"/>
            </a:endParaRPr>
          </a:p>
        </p:txBody>
      </p:sp>
      <p:sp>
        <p:nvSpPr>
          <p:cNvPr id="3" name="内容占位符 2"/>
          <p:cNvSpPr>
            <a:spLocks noGrp="1"/>
          </p:cNvSpPr>
          <p:nvPr>
            <p:ph idx="1"/>
          </p:nvPr>
        </p:nvSpPr>
        <p:spPr>
          <a:xfrm>
            <a:off x="757660" y="1416844"/>
            <a:ext cx="10369550" cy="5033962"/>
          </a:xfrm>
        </p:spPr>
        <p:txBody>
          <a:bodyPr/>
          <a:lstStyle/>
          <a:p>
            <a:pPr marL="0" indent="0">
              <a:buNone/>
              <a:defRPr/>
            </a:pPr>
            <a:r>
              <a:rPr lang="en-US" altLang="zh-CN" dirty="0" smtClean="0">
                <a:solidFill>
                  <a:srgbClr val="161616"/>
                </a:solidFill>
                <a:ea typeface="宋体" pitchFamily="2" charset="-122"/>
              </a:rPr>
              <a:t>3</a:t>
            </a:r>
            <a:r>
              <a:rPr lang="zh-CN" altLang="zh-CN" dirty="0" smtClean="0">
                <a:solidFill>
                  <a:srgbClr val="161616"/>
                </a:solidFill>
                <a:ea typeface="宋体" pitchFamily="2" charset="-122"/>
              </a:rPr>
              <a:t>．肝囊肿声像图</a:t>
            </a:r>
            <a:endParaRPr lang="en-US" altLang="zh-CN" dirty="0" smtClean="0">
              <a:solidFill>
                <a:srgbClr val="161616"/>
              </a:solidFill>
              <a:ea typeface="宋体" pitchFamily="2" charset="-122"/>
            </a:endParaRPr>
          </a:p>
          <a:p>
            <a:pPr lvl="1">
              <a:defRPr/>
            </a:pPr>
            <a:r>
              <a:rPr altLang="zh-CN" dirty="0" err="1"/>
              <a:t>肝内见一个或多个圆形或椭圆形无回声区，部分囊肿有分隔</a:t>
            </a:r>
            <a:endParaRPr lang="en-US" altLang="zh-CN" dirty="0"/>
          </a:p>
          <a:p>
            <a:pPr lvl="1">
              <a:defRPr/>
            </a:pPr>
            <a:r>
              <a:rPr altLang="zh-CN" dirty="0" err="1"/>
              <a:t>囊壁菲薄，边界整齐光滑，与周围组织分界清楚</a:t>
            </a:r>
            <a:endParaRPr lang="en-US" altLang="zh-CN" dirty="0"/>
          </a:p>
          <a:p>
            <a:pPr lvl="1">
              <a:defRPr/>
            </a:pPr>
            <a:r>
              <a:rPr altLang="zh-CN" dirty="0" err="1"/>
              <a:t>囊肿后方回声增强，侧壁可不清楚并可见侧壁声影</a:t>
            </a:r>
            <a:endParaRPr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16389" name="图片 4" descr="DSCN2859"/>
          <p:cNvPicPr>
            <a:picLocks noChangeAspect="1" noChangeArrowheads="1"/>
          </p:cNvPicPr>
          <p:nvPr/>
        </p:nvPicPr>
        <p:blipFill>
          <a:blip r:embed="rId2">
            <a:lum bright="-6000" contrast="18000"/>
            <a:extLst>
              <a:ext uri="{28A0092B-C50C-407E-A947-70E740481C1C}">
                <a14:useLocalDpi xmlns:a14="http://schemas.microsoft.com/office/drawing/2010/main" val="0"/>
              </a:ext>
            </a:extLst>
          </a:blip>
          <a:srcRect b="5667"/>
          <a:stretch>
            <a:fillRect/>
          </a:stretch>
        </p:blipFill>
        <p:spPr bwMode="auto">
          <a:xfrm>
            <a:off x="4727576" y="3933825"/>
            <a:ext cx="2924175"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2846317"/>
      </p:ext>
    </p:extLst>
  </p:cSld>
  <p:clrMapOvr>
    <a:masterClrMapping/>
  </p:clrMapOvr>
  <p:timing>
    <p:tnLst>
      <p:par>
        <p:cTn id="1" dur="indefinite" restart="never" nodeType="tmRoot"/>
      </p:par>
    </p:tn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a:spLocks noGrp="1"/>
          </p:cNvSpPr>
          <p:nvPr>
            <p:ph type="title"/>
          </p:nvPr>
        </p:nvSpPr>
        <p:spPr/>
        <p:txBody>
          <a:bodyPr/>
          <a:lstStyle/>
          <a:p>
            <a:r>
              <a:rPr lang="zh-CN" altLang="en-US" dirty="0">
                <a:latin typeface="+mj-ea"/>
              </a:rPr>
              <a:t>第二节  </a:t>
            </a:r>
            <a:r>
              <a:rPr lang="zh-CN" altLang="zh-CN" dirty="0">
                <a:latin typeface="+mj-ea"/>
              </a:rPr>
              <a:t>超声波检查的临床应用</a:t>
            </a:r>
            <a:endParaRPr lang="zh-CN" altLang="en-US" dirty="0" smtClean="0">
              <a:ea typeface="宋体" panose="02010600030101010101" pitchFamily="2" charset="-122"/>
            </a:endParaRPr>
          </a:p>
        </p:txBody>
      </p:sp>
      <p:sp>
        <p:nvSpPr>
          <p:cNvPr id="3" name="内容占位符 2"/>
          <p:cNvSpPr>
            <a:spLocks noGrp="1"/>
          </p:cNvSpPr>
          <p:nvPr>
            <p:ph idx="1"/>
          </p:nvPr>
        </p:nvSpPr>
        <p:spPr>
          <a:xfrm>
            <a:off x="787078" y="1285876"/>
            <a:ext cx="9860666" cy="5033962"/>
          </a:xfrm>
        </p:spPr>
        <p:txBody>
          <a:bodyPr/>
          <a:lstStyle/>
          <a:p>
            <a:pPr marL="0" indent="0">
              <a:buNone/>
              <a:defRPr/>
            </a:pPr>
            <a:r>
              <a:rPr lang="en-US" altLang="zh-CN" dirty="0" smtClean="0">
                <a:solidFill>
                  <a:srgbClr val="161616"/>
                </a:solidFill>
                <a:ea typeface="宋体" pitchFamily="2" charset="-122"/>
              </a:rPr>
              <a:t>4</a:t>
            </a:r>
            <a:r>
              <a:rPr lang="zh-CN" altLang="zh-CN" dirty="0" smtClean="0">
                <a:solidFill>
                  <a:srgbClr val="161616"/>
                </a:solidFill>
                <a:ea typeface="宋体" pitchFamily="2" charset="-122"/>
              </a:rPr>
              <a:t>．原发性肝癌声像图</a:t>
            </a:r>
            <a:endParaRPr lang="en-US" altLang="zh-CN" dirty="0" smtClean="0">
              <a:solidFill>
                <a:srgbClr val="161616"/>
              </a:solidFill>
              <a:ea typeface="宋体" pitchFamily="2" charset="-122"/>
            </a:endParaRPr>
          </a:p>
          <a:p>
            <a:pPr lvl="1">
              <a:defRPr/>
            </a:pPr>
            <a:r>
              <a:rPr altLang="zh-CN" dirty="0" err="1"/>
              <a:t>较小的肿瘤</a:t>
            </a:r>
            <a:endParaRPr lang="en-US" altLang="zh-CN" dirty="0"/>
          </a:p>
          <a:p>
            <a:pPr lvl="2">
              <a:defRPr/>
            </a:pPr>
            <a:r>
              <a:rPr altLang="zh-CN" dirty="0" err="1"/>
              <a:t>圆形或类圆形</a:t>
            </a:r>
            <a:r>
              <a:rPr lang="en-US" altLang="zh-CN" dirty="0" err="1"/>
              <a:t>,</a:t>
            </a:r>
            <a:r>
              <a:rPr altLang="zh-CN" dirty="0" err="1"/>
              <a:t>边界清楚</a:t>
            </a:r>
            <a:endParaRPr lang="en-US" altLang="zh-CN" dirty="0"/>
          </a:p>
          <a:p>
            <a:pPr lvl="2">
              <a:defRPr/>
            </a:pPr>
            <a:r>
              <a:rPr altLang="zh-CN" dirty="0" err="1"/>
              <a:t>均匀的低回声</a:t>
            </a:r>
            <a:r>
              <a:rPr lang="en-US" altLang="zh-CN" dirty="0" err="1"/>
              <a:t>,</a:t>
            </a:r>
            <a:r>
              <a:rPr altLang="zh-CN" dirty="0" err="1"/>
              <a:t>肿块周边有弱回声晕</a:t>
            </a:r>
            <a:r>
              <a:rPr lang="en-US" altLang="zh-CN" dirty="0"/>
              <a:t>, </a:t>
            </a:r>
            <a:r>
              <a:rPr lang="zh-TW" altLang="zh-CN" dirty="0"/>
              <a:t>在侧后方形成声影</a:t>
            </a:r>
            <a:endParaRPr altLang="zh-CN" dirty="0"/>
          </a:p>
          <a:p>
            <a:pPr lvl="1">
              <a:defRPr/>
            </a:pPr>
            <a:r>
              <a:rPr altLang="zh-CN" dirty="0" err="1"/>
              <a:t>肿瘤较大</a:t>
            </a:r>
            <a:r>
              <a:rPr lang="en-US" altLang="zh-CN" dirty="0"/>
              <a:t>(</a:t>
            </a:r>
            <a:r>
              <a:rPr altLang="zh-CN" dirty="0"/>
              <a:t>＞</a:t>
            </a:r>
            <a:r>
              <a:rPr lang="en-US" altLang="zh-CN" dirty="0"/>
              <a:t>5cm)</a:t>
            </a:r>
          </a:p>
          <a:p>
            <a:pPr lvl="2">
              <a:defRPr/>
            </a:pPr>
            <a:r>
              <a:rPr altLang="zh-CN" dirty="0" err="1"/>
              <a:t>边界不规则</a:t>
            </a:r>
            <a:endParaRPr lang="en-US" altLang="zh-CN" dirty="0"/>
          </a:p>
          <a:p>
            <a:pPr lvl="2">
              <a:defRPr/>
            </a:pPr>
            <a:r>
              <a:rPr altLang="zh-CN" dirty="0" err="1"/>
              <a:t>内部回声多不均匀，呈“结节中结节</a:t>
            </a:r>
            <a:r>
              <a:rPr altLang="zh-CN" dirty="0"/>
              <a:t>”</a:t>
            </a:r>
            <a:endParaRPr lang="en-US" altLang="zh-CN" dirty="0"/>
          </a:p>
          <a:p>
            <a:pPr lvl="2">
              <a:defRPr/>
            </a:pPr>
            <a:r>
              <a:rPr altLang="zh-CN" dirty="0" err="1"/>
              <a:t>肿瘤坏死性液化时，可见无回声区</a:t>
            </a:r>
            <a:endParaRPr altLang="zh-CN"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17413" name="Picture 2" descr="原发性肝癌超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9125" y="1285876"/>
            <a:ext cx="1701800" cy="13573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1390693"/>
      </p:ext>
    </p:extLst>
  </p:cSld>
  <p:clrMapOvr>
    <a:masterClrMapping/>
  </p:clrMapOvr>
  <p:timing>
    <p:tnLst>
      <p:par>
        <p:cTn id="1" dur="indefinite" restart="never" nodeType="tmRoot"/>
      </p:par>
    </p:tn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p:txBody>
          <a:bodyPr/>
          <a:lstStyle/>
          <a:p>
            <a:r>
              <a:rPr lang="zh-CN" altLang="en-US" dirty="0">
                <a:latin typeface="+mj-ea"/>
              </a:rPr>
              <a:t>第二节  </a:t>
            </a:r>
            <a:r>
              <a:rPr lang="zh-CN" altLang="zh-CN" dirty="0">
                <a:latin typeface="+mj-ea"/>
              </a:rPr>
              <a:t>超声波检查的临床应用</a:t>
            </a:r>
            <a:endParaRPr lang="zh-CN" altLang="en-US" dirty="0" smtClean="0">
              <a:ea typeface="宋体" panose="02010600030101010101" pitchFamily="2" charset="-122"/>
            </a:endParaRPr>
          </a:p>
        </p:txBody>
      </p:sp>
      <p:sp>
        <p:nvSpPr>
          <p:cNvPr id="3" name="内容占位符 2"/>
          <p:cNvSpPr>
            <a:spLocks noGrp="1"/>
          </p:cNvSpPr>
          <p:nvPr>
            <p:ph idx="1"/>
          </p:nvPr>
        </p:nvSpPr>
        <p:spPr>
          <a:xfrm>
            <a:off x="983848" y="1214438"/>
            <a:ext cx="9455552" cy="5033962"/>
          </a:xfrm>
        </p:spPr>
        <p:txBody>
          <a:bodyPr/>
          <a:lstStyle/>
          <a:p>
            <a:pPr marL="0" indent="0">
              <a:buNone/>
              <a:defRPr/>
            </a:pPr>
            <a:r>
              <a:rPr lang="en-US" altLang="zh-CN" dirty="0" smtClean="0">
                <a:solidFill>
                  <a:srgbClr val="161616"/>
                </a:solidFill>
                <a:ea typeface="宋体" pitchFamily="2" charset="-122"/>
              </a:rPr>
              <a:t>5</a:t>
            </a:r>
            <a:r>
              <a:rPr lang="zh-CN" altLang="zh-CN" dirty="0" smtClean="0">
                <a:solidFill>
                  <a:srgbClr val="161616"/>
                </a:solidFill>
                <a:ea typeface="宋体" pitchFamily="2" charset="-122"/>
              </a:rPr>
              <a:t>．转移性肝癌声像图</a:t>
            </a:r>
            <a:endParaRPr lang="en-US" altLang="zh-CN" dirty="0" smtClean="0">
              <a:solidFill>
                <a:srgbClr val="161616"/>
              </a:solidFill>
              <a:ea typeface="宋体" pitchFamily="2" charset="-122"/>
            </a:endParaRPr>
          </a:p>
          <a:p>
            <a:pPr lvl="1">
              <a:defRPr/>
            </a:pPr>
            <a:r>
              <a:rPr altLang="zh-CN" dirty="0" err="1"/>
              <a:t>高回声型</a:t>
            </a:r>
            <a:r>
              <a:rPr dirty="0" err="1"/>
              <a:t>：</a:t>
            </a:r>
            <a:r>
              <a:rPr altLang="zh-CN" sz="2600" dirty="0" err="1">
                <a:solidFill>
                  <a:srgbClr val="692AA2"/>
                </a:solidFill>
              </a:rPr>
              <a:t>较多见</a:t>
            </a:r>
            <a:endParaRPr lang="en-US" altLang="zh-CN" sz="2600" dirty="0">
              <a:solidFill>
                <a:srgbClr val="692AA2"/>
              </a:solidFill>
            </a:endParaRPr>
          </a:p>
          <a:p>
            <a:pPr lvl="2">
              <a:defRPr/>
            </a:pPr>
            <a:r>
              <a:rPr altLang="zh-CN" dirty="0" err="1"/>
              <a:t>特征性的表现</a:t>
            </a:r>
            <a:r>
              <a:rPr dirty="0"/>
              <a:t>：</a:t>
            </a:r>
            <a:r>
              <a:rPr altLang="zh-CN" dirty="0"/>
              <a:t>“</a:t>
            </a:r>
            <a:r>
              <a:rPr altLang="zh-CN" dirty="0" err="1"/>
              <a:t>牛眼征</a:t>
            </a:r>
            <a:r>
              <a:rPr altLang="zh-CN" dirty="0"/>
              <a:t>”</a:t>
            </a:r>
            <a:endParaRPr lang="en-US" altLang="zh-CN" dirty="0"/>
          </a:p>
          <a:p>
            <a:pPr lvl="1">
              <a:defRPr/>
            </a:pPr>
            <a:r>
              <a:rPr altLang="zh-CN" dirty="0" err="1"/>
              <a:t>低回声型</a:t>
            </a:r>
            <a:endParaRPr lang="en-US" altLang="zh-CN" dirty="0"/>
          </a:p>
          <a:p>
            <a:pPr lvl="2">
              <a:defRPr/>
            </a:pPr>
            <a:r>
              <a:rPr altLang="zh-CN" dirty="0" err="1"/>
              <a:t>肿瘤较小，内部呈低回声，边界清，周边多有晕环</a:t>
            </a:r>
            <a:endParaRPr lang="en-US" altLang="zh-CN" dirty="0"/>
          </a:p>
          <a:p>
            <a:pPr lvl="1">
              <a:defRPr/>
            </a:pPr>
            <a:r>
              <a:rPr altLang="zh-CN" dirty="0" err="1"/>
              <a:t>无回声型</a:t>
            </a:r>
            <a:endParaRPr lang="en-US" altLang="zh-CN" dirty="0"/>
          </a:p>
          <a:p>
            <a:pPr lvl="2">
              <a:defRPr/>
            </a:pPr>
            <a:r>
              <a:rPr altLang="zh-CN" dirty="0" err="1"/>
              <a:t>为无回声区，边界清楚，但没有明确的囊壁回声，</a:t>
            </a:r>
            <a:r>
              <a:rPr altLang="zh-CN" dirty="0" err="1" smtClean="0"/>
              <a:t>一般后方回声无或轻度增强</a:t>
            </a:r>
            <a:endParaRPr lang="en-US" altLang="zh-CN" dirty="0"/>
          </a:p>
          <a:p>
            <a:pPr lvl="1">
              <a:defRPr/>
            </a:pPr>
            <a:r>
              <a:rPr altLang="zh-CN" dirty="0" err="1"/>
              <a:t>混合回声型</a:t>
            </a:r>
            <a:endParaRPr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28677" name="Picture 5" descr="继发性肝癌"/>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91401" y="1268413"/>
            <a:ext cx="2436813"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0292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86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1"/>
          <p:cNvSpPr>
            <a:spLocks noGrp="1"/>
          </p:cNvSpPr>
          <p:nvPr>
            <p:ph type="title"/>
          </p:nvPr>
        </p:nvSpPr>
        <p:spPr/>
        <p:txBody>
          <a:bodyPr/>
          <a:lstStyle/>
          <a:p>
            <a:r>
              <a:rPr lang="zh-CN" altLang="en-US" dirty="0">
                <a:latin typeface="+mj-ea"/>
              </a:rPr>
              <a:t>第二节  </a:t>
            </a:r>
            <a:r>
              <a:rPr lang="zh-CN" altLang="zh-CN" dirty="0">
                <a:latin typeface="+mj-ea"/>
              </a:rPr>
              <a:t>超声波检查的临床应用</a:t>
            </a:r>
            <a:endParaRPr lang="zh-CN" altLang="en-US" dirty="0" smtClean="0">
              <a:ea typeface="宋体" panose="02010600030101010101" pitchFamily="2" charset="-122"/>
            </a:endParaRPr>
          </a:p>
        </p:txBody>
      </p:sp>
      <p:sp>
        <p:nvSpPr>
          <p:cNvPr id="3" name="内容占位符 2"/>
          <p:cNvSpPr>
            <a:spLocks noGrp="1"/>
          </p:cNvSpPr>
          <p:nvPr>
            <p:ph idx="1"/>
          </p:nvPr>
        </p:nvSpPr>
        <p:spPr>
          <a:xfrm>
            <a:off x="879677" y="1330188"/>
            <a:ext cx="9838481" cy="5033962"/>
          </a:xfrm>
        </p:spPr>
        <p:txBody>
          <a:bodyPr/>
          <a:lstStyle/>
          <a:p>
            <a:pPr marL="0" indent="0">
              <a:buNone/>
              <a:defRPr/>
            </a:pPr>
            <a:r>
              <a:rPr lang="zh-CN" altLang="zh-CN" b="1" dirty="0" smtClean="0">
                <a:solidFill>
                  <a:srgbClr val="161616"/>
                </a:solidFill>
                <a:ea typeface="宋体" pitchFamily="2" charset="-122"/>
              </a:rPr>
              <a:t>二、胆道系统</a:t>
            </a:r>
            <a:endParaRPr lang="zh-CN" altLang="zh-CN" dirty="0" smtClean="0">
              <a:solidFill>
                <a:srgbClr val="161616"/>
              </a:solidFill>
              <a:ea typeface="宋体" pitchFamily="2" charset="-122"/>
            </a:endParaRPr>
          </a:p>
          <a:p>
            <a:pPr marL="0" indent="0">
              <a:buNone/>
              <a:defRPr/>
            </a:pPr>
            <a:r>
              <a:rPr lang="en-US" altLang="zh-CN" dirty="0" smtClean="0">
                <a:solidFill>
                  <a:srgbClr val="161616"/>
                </a:solidFill>
                <a:ea typeface="宋体" pitchFamily="2" charset="-122"/>
              </a:rPr>
              <a:t>1</a:t>
            </a:r>
            <a:r>
              <a:rPr lang="zh-CN" altLang="zh-CN" dirty="0" smtClean="0">
                <a:solidFill>
                  <a:srgbClr val="161616"/>
                </a:solidFill>
                <a:ea typeface="宋体" pitchFamily="2" charset="-122"/>
              </a:rPr>
              <a:t>．正常胆道系统声像图</a:t>
            </a:r>
            <a:endParaRPr lang="en-US" altLang="zh-CN" dirty="0" smtClean="0">
              <a:solidFill>
                <a:srgbClr val="161616"/>
              </a:solidFill>
              <a:ea typeface="宋体" pitchFamily="2" charset="-122"/>
            </a:endParaRPr>
          </a:p>
          <a:p>
            <a:pPr lvl="1">
              <a:defRPr/>
            </a:pPr>
            <a:r>
              <a:rPr altLang="zh-CN" dirty="0" err="1"/>
              <a:t>胆囊呈梨形或椭圆形无回声结构</a:t>
            </a:r>
            <a:endParaRPr lang="en-US" altLang="zh-CN" dirty="0"/>
          </a:p>
          <a:p>
            <a:pPr lvl="1">
              <a:defRPr/>
            </a:pPr>
            <a:r>
              <a:rPr dirty="0" err="1"/>
              <a:t>胆管</a:t>
            </a:r>
            <a:endParaRPr lang="en-US" altLang="zh-CN" dirty="0"/>
          </a:p>
          <a:p>
            <a:pPr lvl="2">
              <a:defRPr/>
            </a:pPr>
            <a:r>
              <a:rPr altLang="zh-CN" dirty="0" err="1"/>
              <a:t>肝内胆管与门静脉分支相伴行</a:t>
            </a:r>
            <a:endParaRPr lang="en-US" altLang="zh-CN" dirty="0"/>
          </a:p>
          <a:p>
            <a:pPr lvl="2">
              <a:defRPr/>
            </a:pPr>
            <a:r>
              <a:rPr altLang="zh-CN" dirty="0" err="1"/>
              <a:t>上段肝外胆管与门静脉伴行，中、下段肝外胆管与下腔静脉伴行</a:t>
            </a:r>
            <a:endParaRPr lang="en-US" altLang="zh-CN" dirty="0"/>
          </a:p>
          <a:p>
            <a:pPr lvl="2">
              <a:defRPr/>
            </a:pPr>
            <a:r>
              <a:rPr altLang="zh-CN" dirty="0" err="1"/>
              <a:t>管壁为强回声，光滑整齐，纵切面呈无回声长管状影，横切面呈小圆形无回声影</a:t>
            </a:r>
            <a:endParaRPr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19461" name="Picture 2" descr="图 7-30 正常胆囊声像图"/>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53014" y="1960425"/>
            <a:ext cx="2016125" cy="173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697137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a:buNone/>
            </a:pPr>
            <a:r>
              <a:rPr lang="zh-CN" altLang="en-US" dirty="0" smtClean="0"/>
              <a:t>【临床意义】</a:t>
            </a:r>
          </a:p>
          <a:p>
            <a:pPr lvl="1">
              <a:buNone/>
            </a:pPr>
            <a:r>
              <a:rPr lang="zh-CN" altLang="en-US" dirty="0" smtClean="0"/>
              <a:t>（1）反映骨髓的造血功能</a:t>
            </a:r>
            <a:endParaRPr lang="en-US" altLang="zh-CN" dirty="0" smtClean="0"/>
          </a:p>
          <a:p>
            <a:pPr lvl="2"/>
            <a:r>
              <a:rPr lang="zh-CN" altLang="en-US" dirty="0" smtClean="0"/>
              <a:t>溶血性贫血</a:t>
            </a:r>
            <a:r>
              <a:rPr altLang="en-US" dirty="0" smtClean="0"/>
              <a:t>：</a:t>
            </a:r>
            <a:r>
              <a:rPr lang="zh-CN" altLang="en-US" dirty="0" smtClean="0"/>
              <a:t>外周血网织红细胞可高达20%或更高</a:t>
            </a:r>
            <a:endParaRPr lang="en-US" altLang="zh-CN" dirty="0" smtClean="0"/>
          </a:p>
          <a:p>
            <a:pPr lvl="2"/>
            <a:r>
              <a:rPr lang="zh-CN" altLang="en-US" dirty="0" smtClean="0"/>
              <a:t>再生障碍性贫血</a:t>
            </a:r>
            <a:r>
              <a:rPr altLang="en-US" dirty="0" smtClean="0"/>
              <a:t>：</a:t>
            </a:r>
            <a:r>
              <a:rPr lang="zh-CN" altLang="en-US" dirty="0" smtClean="0"/>
              <a:t>网织红细胞低于15×10</a:t>
            </a:r>
            <a:r>
              <a:rPr lang="zh-CN" altLang="en-US" baseline="30000" dirty="0" smtClean="0"/>
              <a:t>9</a:t>
            </a:r>
            <a:r>
              <a:rPr lang="zh-CN" altLang="en-US" dirty="0" smtClean="0"/>
              <a:t>/L常作为诊断指标之一</a:t>
            </a:r>
          </a:p>
          <a:p>
            <a:pPr lvl="1">
              <a:buNone/>
            </a:pPr>
            <a:r>
              <a:rPr lang="zh-CN" altLang="en-US" dirty="0" smtClean="0"/>
              <a:t>（2）作为疗效观察指标</a:t>
            </a:r>
            <a:endParaRPr lang="en-US" altLang="zh-CN" dirty="0" smtClean="0"/>
          </a:p>
          <a:p>
            <a:pPr lvl="2"/>
            <a:r>
              <a:rPr lang="zh-CN" altLang="en-US" dirty="0" smtClean="0"/>
              <a:t>凡骨髓增生功能良好的患者，在给予抗贫血药物后，网织红细胞升高</a:t>
            </a:r>
            <a:endParaRPr lang="en-US" altLang="zh-CN" dirty="0" smtClean="0"/>
          </a:p>
          <a:p>
            <a:pPr lvl="2"/>
            <a:r>
              <a:rPr lang="zh-CN" altLang="en-US" dirty="0" smtClean="0"/>
              <a:t>若网织红细胞不见升高，说明这种治疗无效或骨髓造血功能有障碍 </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375106194"/>
      </p:ext>
    </p:extLst>
  </p:cSld>
  <p:clrMapOvr>
    <a:masterClrMapping/>
  </p:clrMapOvr>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a:spLocks noGrp="1"/>
          </p:cNvSpPr>
          <p:nvPr>
            <p:ph type="title"/>
          </p:nvPr>
        </p:nvSpPr>
        <p:spPr/>
        <p:txBody>
          <a:bodyPr/>
          <a:lstStyle/>
          <a:p>
            <a:r>
              <a:rPr lang="zh-CN" altLang="en-US" dirty="0">
                <a:latin typeface="+mj-ea"/>
              </a:rPr>
              <a:t>第二节  </a:t>
            </a:r>
            <a:r>
              <a:rPr lang="zh-CN" altLang="zh-CN" dirty="0">
                <a:latin typeface="+mj-ea"/>
              </a:rPr>
              <a:t>超声波检查的临床应用</a:t>
            </a:r>
            <a:endParaRPr lang="zh-CN" altLang="en-US" dirty="0" smtClean="0">
              <a:ea typeface="宋体" panose="02010600030101010101" pitchFamily="2" charset="-122"/>
            </a:endParaRPr>
          </a:p>
        </p:txBody>
      </p:sp>
      <p:sp>
        <p:nvSpPr>
          <p:cNvPr id="5" name="内容占位符 4"/>
          <p:cNvSpPr>
            <a:spLocks noGrp="1"/>
          </p:cNvSpPr>
          <p:nvPr>
            <p:ph idx="1"/>
          </p:nvPr>
        </p:nvSpPr>
        <p:spPr>
          <a:xfrm>
            <a:off x="1076445" y="1480656"/>
            <a:ext cx="9339805" cy="5033962"/>
          </a:xfrm>
        </p:spPr>
        <p:txBody>
          <a:bodyPr/>
          <a:lstStyle/>
          <a:p>
            <a:pPr marL="0" indent="0">
              <a:buNone/>
              <a:defRPr/>
            </a:pPr>
            <a:r>
              <a:rPr lang="en-US" altLang="zh-CN" dirty="0" smtClean="0">
                <a:solidFill>
                  <a:srgbClr val="161616"/>
                </a:solidFill>
                <a:ea typeface="宋体" pitchFamily="2" charset="-122"/>
              </a:rPr>
              <a:t>2.</a:t>
            </a:r>
            <a:r>
              <a:rPr lang="zh-CN" altLang="zh-CN" dirty="0" smtClean="0">
                <a:solidFill>
                  <a:srgbClr val="161616"/>
                </a:solidFill>
                <a:ea typeface="宋体" pitchFamily="2" charset="-122"/>
              </a:rPr>
              <a:t>胆囊结石声像图</a:t>
            </a:r>
            <a:endParaRPr lang="en-US" altLang="zh-CN" dirty="0" smtClean="0">
              <a:solidFill>
                <a:srgbClr val="161616"/>
              </a:solidFill>
              <a:ea typeface="宋体" pitchFamily="2" charset="-122"/>
            </a:endParaRPr>
          </a:p>
          <a:p>
            <a:pPr lvl="1">
              <a:defRPr/>
            </a:pPr>
            <a:r>
              <a:rPr altLang="zh-CN" dirty="0" err="1"/>
              <a:t>胆囊腔内见强回声结节或斑点</a:t>
            </a:r>
            <a:endParaRPr lang="en-US" altLang="zh-CN" dirty="0"/>
          </a:p>
          <a:p>
            <a:pPr lvl="1">
              <a:defRPr/>
            </a:pPr>
            <a:r>
              <a:rPr altLang="zh-CN" dirty="0" err="1"/>
              <a:t>结石回声后方伴有声影</a:t>
            </a:r>
            <a:endParaRPr lang="en-US" altLang="zh-CN" dirty="0"/>
          </a:p>
          <a:p>
            <a:pPr lvl="1">
              <a:defRPr/>
            </a:pPr>
            <a:r>
              <a:rPr altLang="zh-CN" dirty="0" err="1"/>
              <a:t>改变体位时结石随重力方向移动</a:t>
            </a:r>
            <a:endParaRPr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20485" name="Picture 2" descr="图 7-31 胆囊结石声像图"/>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664" y="3695218"/>
            <a:ext cx="2587625"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直接箭头连接符 7"/>
          <p:cNvCxnSpPr/>
          <p:nvPr/>
        </p:nvCxnSpPr>
        <p:spPr>
          <a:xfrm>
            <a:off x="2759738" y="4487382"/>
            <a:ext cx="1008062" cy="37782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30727" name="胆囊结石二维超声图.MPG">
            <a:hlinkClick r:id="" action="ppaction://media"/>
          </p:cNvPr>
          <p:cNvPicPr>
            <a:picLocks noRot="1" noChangeAspect="1" noChangeArrowheads="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6360189" y="3695218"/>
            <a:ext cx="2676525" cy="231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04880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0727"/>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0727"/>
                                        </p:tgtEl>
                                      </p:cBhvr>
                                    </p:cmd>
                                  </p:childTnLst>
                                </p:cTn>
                              </p:par>
                            </p:childTnLst>
                          </p:cTn>
                        </p:par>
                      </p:childTnLst>
                    </p:cTn>
                  </p:par>
                </p:childTnLst>
              </p:cTn>
              <p:nextCondLst>
                <p:cond evt="onClick" delay="0">
                  <p:tgtEl>
                    <p:spTgt spid="30727"/>
                  </p:tgtEl>
                </p:cond>
              </p:nextCondLst>
            </p:seq>
            <p:video>
              <p:cMediaNode>
                <p:cTn id="7" fill="hold" display="0">
                  <p:stCondLst>
                    <p:cond delay="indefinite"/>
                  </p:stCondLst>
                  <p:endCondLst>
                    <p:cond evt="onNext" delay="0">
                      <p:tgtEl>
                        <p:sldTgt/>
                      </p:tgtEl>
                    </p:cond>
                    <p:cond evt="onPrev" delay="0">
                      <p:tgtEl>
                        <p:sldTgt/>
                      </p:tgtEl>
                    </p:cond>
                  </p:endCondLst>
                </p:cTn>
                <p:tgtEl>
                  <p:spTgt spid="30727"/>
                </p:tgtEl>
              </p:cMediaNode>
            </p:video>
          </p:childTnLst>
        </p:cTn>
      </p:par>
    </p:tn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p:txBody>
          <a:bodyPr/>
          <a:lstStyle/>
          <a:p>
            <a:r>
              <a:rPr lang="zh-CN" altLang="en-US" dirty="0">
                <a:latin typeface="+mj-ea"/>
              </a:rPr>
              <a:t>第二节  </a:t>
            </a:r>
            <a:r>
              <a:rPr lang="zh-CN" altLang="zh-CN" dirty="0">
                <a:latin typeface="+mj-ea"/>
              </a:rPr>
              <a:t>超声波检查的临床应用</a:t>
            </a:r>
            <a:endParaRPr lang="zh-CN" altLang="en-US" dirty="0" smtClean="0">
              <a:ea typeface="宋体" panose="02010600030101010101" pitchFamily="2" charset="-122"/>
            </a:endParaRPr>
          </a:p>
        </p:txBody>
      </p:sp>
      <p:sp>
        <p:nvSpPr>
          <p:cNvPr id="3" name="内容占位符 2"/>
          <p:cNvSpPr>
            <a:spLocks noGrp="1"/>
          </p:cNvSpPr>
          <p:nvPr>
            <p:ph idx="1"/>
          </p:nvPr>
        </p:nvSpPr>
        <p:spPr>
          <a:xfrm>
            <a:off x="937550" y="1515380"/>
            <a:ext cx="8610600" cy="5033962"/>
          </a:xfrm>
        </p:spPr>
        <p:txBody>
          <a:bodyPr/>
          <a:lstStyle/>
          <a:p>
            <a:pPr marL="0" indent="0">
              <a:buNone/>
              <a:defRPr/>
            </a:pPr>
            <a:r>
              <a:rPr lang="en-US" altLang="zh-CN" dirty="0" smtClean="0">
                <a:solidFill>
                  <a:srgbClr val="161616"/>
                </a:solidFill>
                <a:ea typeface="宋体" pitchFamily="2" charset="-122"/>
              </a:rPr>
              <a:t>3</a:t>
            </a:r>
            <a:r>
              <a:rPr lang="zh-CN" altLang="zh-CN" dirty="0" smtClean="0">
                <a:solidFill>
                  <a:srgbClr val="161616"/>
                </a:solidFill>
                <a:ea typeface="宋体" pitchFamily="2" charset="-122"/>
              </a:rPr>
              <a:t>．胆管结石声像图</a:t>
            </a:r>
            <a:endParaRPr lang="en-US" altLang="zh-CN" dirty="0" smtClean="0">
              <a:solidFill>
                <a:srgbClr val="161616"/>
              </a:solidFill>
              <a:ea typeface="宋体" pitchFamily="2" charset="-122"/>
            </a:endParaRPr>
          </a:p>
          <a:p>
            <a:pPr lvl="1">
              <a:defRPr/>
            </a:pPr>
            <a:r>
              <a:rPr altLang="zh-CN" dirty="0" err="1"/>
              <a:t>扩张的胆管腔内见团块状强回声</a:t>
            </a:r>
            <a:endParaRPr lang="en-US" altLang="zh-CN" dirty="0"/>
          </a:p>
          <a:p>
            <a:pPr lvl="1">
              <a:defRPr/>
            </a:pPr>
            <a:r>
              <a:rPr altLang="zh-CN" dirty="0" err="1"/>
              <a:t>团块状强回声后方可以有明显的声影或声影浅淡</a:t>
            </a:r>
            <a:endParaRPr lang="en-US" altLang="zh-CN" dirty="0"/>
          </a:p>
          <a:p>
            <a:pPr lvl="1">
              <a:defRPr/>
            </a:pPr>
            <a:r>
              <a:rPr altLang="zh-CN" dirty="0" err="1"/>
              <a:t>肝内胆管结石</a:t>
            </a:r>
            <a:endParaRPr lang="en-US" dirty="0"/>
          </a:p>
          <a:p>
            <a:pPr lvl="2">
              <a:defRPr/>
            </a:pPr>
            <a:r>
              <a:rPr dirty="0" err="1"/>
              <a:t>可</a:t>
            </a:r>
            <a:r>
              <a:rPr altLang="zh-CN" dirty="0" err="1"/>
              <a:t>致肝脏形态不规则</a:t>
            </a:r>
            <a:endParaRPr lang="en-US" altLang="zh-CN" dirty="0"/>
          </a:p>
          <a:p>
            <a:pPr lvl="1">
              <a:defRPr/>
            </a:pPr>
            <a:r>
              <a:rPr altLang="zh-CN" dirty="0" err="1"/>
              <a:t>肝外胆管结石</a:t>
            </a:r>
            <a:endParaRPr lang="en-US" dirty="0"/>
          </a:p>
          <a:p>
            <a:pPr lvl="2">
              <a:defRPr/>
            </a:pPr>
            <a:r>
              <a:rPr altLang="zh-CN" dirty="0" err="1"/>
              <a:t>肝外胆管扩张，与后方的门静脉构成“双管征</a:t>
            </a:r>
            <a:r>
              <a:rPr altLang="zh-CN" dirty="0"/>
              <a:t>”</a:t>
            </a:r>
            <a:endParaRPr lang="en-US" altLang="zh-CN" dirty="0"/>
          </a:p>
          <a:p>
            <a:pPr lvl="2">
              <a:defRPr/>
            </a:pPr>
            <a:r>
              <a:rPr altLang="zh-CN" dirty="0" err="1"/>
              <a:t>肝内胆管普遍扩张</a:t>
            </a:r>
            <a:endParaRPr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205951089"/>
      </p:ext>
    </p:extLst>
  </p:cSld>
  <p:clrMapOvr>
    <a:masterClrMapping/>
  </p:clrMapOvr>
  <p:timing>
    <p:tnLst>
      <p:par>
        <p:cTn id="1" dur="indefinite" restart="never" nodeType="tmRoot"/>
      </p:par>
    </p:tn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p:txBody>
          <a:bodyPr/>
          <a:lstStyle/>
          <a:p>
            <a:r>
              <a:rPr lang="zh-CN" altLang="en-US" dirty="0">
                <a:latin typeface="+mj-ea"/>
              </a:rPr>
              <a:t>第二节  </a:t>
            </a:r>
            <a:r>
              <a:rPr lang="zh-CN" altLang="zh-CN" dirty="0">
                <a:latin typeface="+mj-ea"/>
              </a:rPr>
              <a:t>超声波检查的临床应用</a:t>
            </a:r>
            <a:endParaRPr lang="zh-CN" altLang="en-US" dirty="0" smtClean="0">
              <a:ea typeface="宋体" panose="02010600030101010101" pitchFamily="2" charset="-122"/>
            </a:endParaRPr>
          </a:p>
        </p:txBody>
      </p:sp>
      <p:sp>
        <p:nvSpPr>
          <p:cNvPr id="3" name="内容占位符 2"/>
          <p:cNvSpPr>
            <a:spLocks noGrp="1"/>
          </p:cNvSpPr>
          <p:nvPr>
            <p:ph idx="1"/>
          </p:nvPr>
        </p:nvSpPr>
        <p:spPr>
          <a:xfrm>
            <a:off x="949124" y="1364909"/>
            <a:ext cx="8610600" cy="5033962"/>
          </a:xfrm>
        </p:spPr>
        <p:txBody>
          <a:bodyPr/>
          <a:lstStyle/>
          <a:p>
            <a:pPr marL="0" indent="0">
              <a:buNone/>
              <a:defRPr/>
            </a:pPr>
            <a:r>
              <a:rPr lang="zh-CN" altLang="zh-CN" b="1" dirty="0" smtClean="0">
                <a:solidFill>
                  <a:srgbClr val="161616"/>
                </a:solidFill>
                <a:ea typeface="宋体" pitchFamily="2" charset="-122"/>
              </a:rPr>
              <a:t>三、肾</a:t>
            </a:r>
            <a:endParaRPr lang="zh-CN" altLang="zh-CN" dirty="0" smtClean="0">
              <a:solidFill>
                <a:srgbClr val="161616"/>
              </a:solidFill>
              <a:ea typeface="宋体" pitchFamily="2" charset="-122"/>
            </a:endParaRPr>
          </a:p>
          <a:p>
            <a:pPr marL="0" indent="0">
              <a:buNone/>
              <a:defRPr/>
            </a:pPr>
            <a:r>
              <a:rPr lang="en-US" altLang="zh-CN" dirty="0" smtClean="0">
                <a:solidFill>
                  <a:srgbClr val="161616"/>
                </a:solidFill>
                <a:ea typeface="宋体" pitchFamily="2" charset="-122"/>
              </a:rPr>
              <a:t>1</a:t>
            </a:r>
            <a:r>
              <a:rPr lang="zh-CN" altLang="zh-CN" dirty="0" smtClean="0">
                <a:solidFill>
                  <a:srgbClr val="161616"/>
                </a:solidFill>
                <a:ea typeface="宋体" pitchFamily="2" charset="-122"/>
              </a:rPr>
              <a:t>．正常肾声像图</a:t>
            </a:r>
            <a:r>
              <a:rPr lang="en-US" altLang="zh-CN" dirty="0" smtClean="0">
                <a:solidFill>
                  <a:srgbClr val="161616"/>
                </a:solidFill>
                <a:ea typeface="宋体" pitchFamily="2" charset="-122"/>
              </a:rPr>
              <a:t> </a:t>
            </a:r>
          </a:p>
          <a:p>
            <a:pPr lvl="1">
              <a:defRPr/>
            </a:pPr>
            <a:r>
              <a:rPr altLang="zh-CN" dirty="0" err="1"/>
              <a:t>肾皮质回声略低于肝、脾</a:t>
            </a:r>
            <a:endParaRPr lang="en-US" altLang="zh-CN" dirty="0"/>
          </a:p>
          <a:p>
            <a:pPr lvl="1">
              <a:defRPr/>
            </a:pPr>
            <a:r>
              <a:rPr altLang="zh-CN" dirty="0" err="1"/>
              <a:t>肾锥体回声较肾皮质低，呈弱回声</a:t>
            </a:r>
            <a:endParaRPr lang="en-US" altLang="zh-CN" dirty="0"/>
          </a:p>
          <a:p>
            <a:pPr lvl="1">
              <a:defRPr/>
            </a:pPr>
            <a:r>
              <a:rPr altLang="zh-CN" dirty="0" err="1"/>
              <a:t>肾中央部分为肾窦区，呈不规则的强回声区</a:t>
            </a:r>
            <a:endParaRPr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32773" name="正常肾脏二维超声图.MPG">
            <a:hlinkClick r:id="" action="ppaction://media"/>
          </p:cNvPr>
          <p:cNvPicPr>
            <a:picLocks noRot="1" noChangeAspect="1" noChangeArrowheads="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3359151" y="4149726"/>
            <a:ext cx="2447925"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6" descr="正常肾脏二维超声图"/>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4564" y="4149725"/>
            <a:ext cx="2592387" cy="204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80938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277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mediacall" presetSubtype="0" fill="hold" nodeType="clickEffect">
                                  <p:stCondLst>
                                    <p:cond delay="0"/>
                                  </p:stCondLst>
                                  <p:childTnLst>
                                    <p:cmd type="call" cmd="togglePause">
                                      <p:cBhvr>
                                        <p:cTn id="10" dur="1" fill="hold"/>
                                        <p:tgtEl>
                                          <p:spTgt spid="32773"/>
                                        </p:tgtEl>
                                      </p:cBhvr>
                                    </p:cmd>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2774"/>
                                        </p:tgtEl>
                                        <p:attrNameLst>
                                          <p:attrName>style.visibility</p:attrName>
                                        </p:attrNameLst>
                                      </p:cBhvr>
                                      <p:to>
                                        <p:strVal val="visible"/>
                                      </p:to>
                                    </p:set>
                                  </p:childTnLst>
                                  <p:subTnLst>
                                    <p:set>
                                      <p:cBhvr override="childStyle">
                                        <p:cTn dur="1" fill="hold" display="0" masterRel="nextClick" afterEffect="1"/>
                                        <p:tgtEl>
                                          <p:spTgt spid="3277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video>
              <p:cMediaNode>
                <p:cTn id="15" fill="hold" display="0">
                  <p:stCondLst>
                    <p:cond delay="indefinite"/>
                  </p:stCondLst>
                  <p:endCondLst>
                    <p:cond evt="onNext" delay="0">
                      <p:tgtEl>
                        <p:sldTgt/>
                      </p:tgtEl>
                    </p:cond>
                    <p:cond evt="onPrev" delay="0">
                      <p:tgtEl>
                        <p:sldTgt/>
                      </p:tgtEl>
                    </p:cond>
                  </p:endCondLst>
                </p:cTn>
                <p:tgtEl>
                  <p:spTgt spid="32773"/>
                </p:tgtEl>
              </p:cMediaNode>
            </p:video>
          </p:childTnLst>
        </p:cTn>
      </p:par>
    </p:tn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p:txBody>
          <a:bodyPr/>
          <a:lstStyle/>
          <a:p>
            <a:r>
              <a:rPr lang="zh-CN" altLang="en-US" dirty="0">
                <a:latin typeface="+mj-ea"/>
              </a:rPr>
              <a:t>第二节  </a:t>
            </a:r>
            <a:r>
              <a:rPr lang="zh-CN" altLang="zh-CN" dirty="0">
                <a:latin typeface="+mj-ea"/>
              </a:rPr>
              <a:t>超声波检查的临床应用</a:t>
            </a:r>
            <a:endParaRPr lang="zh-CN" altLang="en-US" dirty="0" smtClean="0">
              <a:ea typeface="宋体" panose="02010600030101010101" pitchFamily="2" charset="-122"/>
            </a:endParaRPr>
          </a:p>
        </p:txBody>
      </p:sp>
      <p:sp>
        <p:nvSpPr>
          <p:cNvPr id="3" name="内容占位符 2"/>
          <p:cNvSpPr>
            <a:spLocks noGrp="1"/>
          </p:cNvSpPr>
          <p:nvPr>
            <p:ph idx="1"/>
          </p:nvPr>
        </p:nvSpPr>
        <p:spPr>
          <a:xfrm>
            <a:off x="972273" y="1619552"/>
            <a:ext cx="9583838" cy="5033962"/>
          </a:xfrm>
        </p:spPr>
        <p:txBody>
          <a:bodyPr/>
          <a:lstStyle/>
          <a:p>
            <a:pPr marL="0" indent="0">
              <a:buNone/>
              <a:defRPr/>
            </a:pPr>
            <a:r>
              <a:rPr lang="en-US" altLang="zh-CN" dirty="0" smtClean="0">
                <a:solidFill>
                  <a:srgbClr val="161616"/>
                </a:solidFill>
                <a:ea typeface="宋体" pitchFamily="2" charset="-122"/>
              </a:rPr>
              <a:t>2</a:t>
            </a:r>
            <a:r>
              <a:rPr lang="zh-CN" altLang="zh-CN" dirty="0" smtClean="0">
                <a:solidFill>
                  <a:srgbClr val="161616"/>
                </a:solidFill>
                <a:ea typeface="宋体" pitchFamily="2" charset="-122"/>
              </a:rPr>
              <a:t>．肾囊肿声像图</a:t>
            </a:r>
            <a:endParaRPr lang="en-US" altLang="zh-CN" dirty="0" smtClean="0">
              <a:solidFill>
                <a:srgbClr val="161616"/>
              </a:solidFill>
              <a:ea typeface="宋体" pitchFamily="2" charset="-122"/>
            </a:endParaRPr>
          </a:p>
          <a:p>
            <a:pPr lvl="1">
              <a:defRPr/>
            </a:pPr>
            <a:r>
              <a:rPr altLang="zh-CN" dirty="0" err="1"/>
              <a:t>肾实质内可见单个或多个囊壁薄、边缘光滑、整齐呈圆形或椭圆形的无回声区</a:t>
            </a:r>
            <a:endParaRPr lang="en-US" altLang="zh-CN" dirty="0"/>
          </a:p>
          <a:p>
            <a:pPr lvl="1">
              <a:defRPr/>
            </a:pPr>
            <a:r>
              <a:rPr altLang="zh-CN" dirty="0" err="1"/>
              <a:t>其后方回声增强，囊肿可向外凸出肾表面</a:t>
            </a:r>
            <a:endParaRPr lang="en-US" altLang="zh-CN" dirty="0"/>
          </a:p>
          <a:p>
            <a:pPr lvl="1">
              <a:defRPr/>
            </a:pPr>
            <a:r>
              <a:rPr altLang="zh-CN" dirty="0" err="1"/>
              <a:t>当肾囊肿伴有出血或感染时，囊内可见点状或絮状回声</a:t>
            </a:r>
            <a:endParaRPr altLang="zh-CN" dirty="0"/>
          </a:p>
          <a:p>
            <a:pPr marL="0" indent="0">
              <a:defRPr/>
            </a:pPr>
            <a:endParaRPr lang="zh-CN" altLang="en-US" dirty="0" smtClean="0">
              <a:solidFill>
                <a:srgbClr val="161616"/>
              </a:solidFill>
              <a:ea typeface="宋体" pitchFamily="2" charset="-122"/>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288200264"/>
      </p:ext>
    </p:extLst>
  </p:cSld>
  <p:clrMapOvr>
    <a:masterClrMapping/>
  </p:clrMapOvr>
  <p:timing>
    <p:tnLst>
      <p:par>
        <p:cTn id="1" dur="indefinite" restart="never" nodeType="tmRoot"/>
      </p:par>
    </p:tn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1"/>
          <p:cNvSpPr>
            <a:spLocks noGrp="1"/>
          </p:cNvSpPr>
          <p:nvPr>
            <p:ph type="title"/>
          </p:nvPr>
        </p:nvSpPr>
        <p:spPr/>
        <p:txBody>
          <a:bodyPr/>
          <a:lstStyle/>
          <a:p>
            <a:r>
              <a:rPr lang="zh-CN" altLang="en-US" dirty="0">
                <a:latin typeface="+mj-ea"/>
              </a:rPr>
              <a:t>第二节  </a:t>
            </a:r>
            <a:r>
              <a:rPr lang="zh-CN" altLang="zh-CN" dirty="0">
                <a:latin typeface="+mj-ea"/>
              </a:rPr>
              <a:t>超声波检查的临床应用</a:t>
            </a:r>
            <a:endParaRPr lang="zh-CN" altLang="en-US" dirty="0" smtClean="0">
              <a:ea typeface="宋体" panose="02010600030101010101" pitchFamily="2" charset="-122"/>
            </a:endParaRPr>
          </a:p>
        </p:txBody>
      </p:sp>
      <p:sp>
        <p:nvSpPr>
          <p:cNvPr id="3" name="内容占位符 2"/>
          <p:cNvSpPr>
            <a:spLocks noGrp="1"/>
          </p:cNvSpPr>
          <p:nvPr>
            <p:ph idx="1"/>
          </p:nvPr>
        </p:nvSpPr>
        <p:spPr>
          <a:xfrm>
            <a:off x="833377" y="1214438"/>
            <a:ext cx="9606023" cy="5033962"/>
          </a:xfrm>
        </p:spPr>
        <p:txBody>
          <a:bodyPr/>
          <a:lstStyle/>
          <a:p>
            <a:pPr marL="0" indent="0">
              <a:buNone/>
              <a:defRPr/>
            </a:pPr>
            <a:r>
              <a:rPr lang="en-US" altLang="zh-CN" dirty="0" smtClean="0">
                <a:solidFill>
                  <a:srgbClr val="161616"/>
                </a:solidFill>
                <a:ea typeface="宋体" pitchFamily="2" charset="-122"/>
              </a:rPr>
              <a:t>3</a:t>
            </a:r>
            <a:r>
              <a:rPr lang="zh-CN" altLang="zh-CN" dirty="0" smtClean="0">
                <a:solidFill>
                  <a:srgbClr val="161616"/>
                </a:solidFill>
                <a:ea typeface="宋体" pitchFamily="2" charset="-122"/>
              </a:rPr>
              <a:t>．肾积水声像图</a:t>
            </a:r>
            <a:endParaRPr lang="en-US" altLang="zh-CN" dirty="0" smtClean="0">
              <a:solidFill>
                <a:srgbClr val="161616"/>
              </a:solidFill>
              <a:ea typeface="宋体" pitchFamily="2" charset="-122"/>
            </a:endParaRPr>
          </a:p>
          <a:p>
            <a:pPr lvl="1">
              <a:defRPr/>
            </a:pPr>
            <a:r>
              <a:rPr altLang="zh-CN" dirty="0" err="1"/>
              <a:t>轻度肾积水</a:t>
            </a:r>
            <a:endParaRPr lang="en-US" altLang="zh-CN" dirty="0"/>
          </a:p>
          <a:p>
            <a:pPr lvl="2">
              <a:defRPr/>
            </a:pPr>
            <a:r>
              <a:rPr altLang="zh-CN" dirty="0" err="1"/>
              <a:t>肾外形和肾实质一般无改变</a:t>
            </a:r>
            <a:endParaRPr lang="en-US" altLang="zh-CN" dirty="0"/>
          </a:p>
          <a:p>
            <a:pPr lvl="2">
              <a:defRPr/>
            </a:pPr>
            <a:r>
              <a:rPr altLang="zh-CN" dirty="0"/>
              <a:t>肾窦内出现无回声区</a:t>
            </a:r>
            <a:r>
              <a:rPr lang="en-US" altLang="zh-CN" dirty="0"/>
              <a:t>,</a:t>
            </a:r>
            <a:r>
              <a:rPr altLang="zh-CN" dirty="0"/>
              <a:t>其前后径＞</a:t>
            </a:r>
            <a:r>
              <a:rPr lang="en-US" altLang="zh-CN" dirty="0"/>
              <a:t>1.5cm</a:t>
            </a:r>
          </a:p>
          <a:p>
            <a:pPr lvl="1">
              <a:defRPr/>
            </a:pPr>
            <a:r>
              <a:rPr altLang="zh-CN" dirty="0" err="1"/>
              <a:t>重度肾积水</a:t>
            </a:r>
            <a:endParaRPr lang="en-US" altLang="zh-CN" dirty="0"/>
          </a:p>
          <a:p>
            <a:pPr lvl="2">
              <a:defRPr/>
            </a:pPr>
            <a:r>
              <a:rPr altLang="zh-CN" dirty="0" err="1"/>
              <a:t>肾体积增大</a:t>
            </a:r>
            <a:r>
              <a:rPr lang="en-US" altLang="zh-CN" dirty="0" err="1"/>
              <a:t>,</a:t>
            </a:r>
            <a:r>
              <a:rPr altLang="zh-CN" dirty="0" err="1"/>
              <a:t>形态失常</a:t>
            </a:r>
            <a:endParaRPr lang="en-US" altLang="zh-CN" dirty="0"/>
          </a:p>
          <a:p>
            <a:pPr lvl="2">
              <a:defRPr/>
            </a:pPr>
            <a:r>
              <a:rPr altLang="zh-CN" dirty="0" err="1"/>
              <a:t>呈巨大囊状无回声结构</a:t>
            </a:r>
            <a:r>
              <a:rPr lang="en-US" altLang="zh-CN" dirty="0" err="1"/>
              <a:t>,</a:t>
            </a:r>
            <a:r>
              <a:rPr altLang="zh-CN" dirty="0" err="1"/>
              <a:t>其内可见多个锥形或圆形无回声区</a:t>
            </a:r>
            <a:r>
              <a:rPr lang="en-US" altLang="zh-CN" dirty="0" err="1"/>
              <a:t>,</a:t>
            </a:r>
            <a:r>
              <a:rPr altLang="zh-CN" dirty="0" err="1"/>
              <a:t>呈多房囊状</a:t>
            </a:r>
            <a:r>
              <a:rPr lang="en-US" altLang="zh-CN" dirty="0" err="1"/>
              <a:t>,</a:t>
            </a:r>
            <a:r>
              <a:rPr altLang="zh-CN" dirty="0" err="1"/>
              <a:t>并相互沟通</a:t>
            </a:r>
            <a:endParaRPr lang="en-US" altLang="zh-CN" dirty="0"/>
          </a:p>
          <a:p>
            <a:pPr lvl="2">
              <a:defRPr/>
            </a:pPr>
            <a:r>
              <a:rPr altLang="zh-CN" dirty="0" err="1"/>
              <a:t>肾实质则受压明显变薄或不显示</a:t>
            </a:r>
            <a:endParaRPr lang="en-US" altLang="zh-CN" dirty="0"/>
          </a:p>
          <a:p>
            <a:pPr lvl="1">
              <a:defRPr/>
            </a:pPr>
            <a:r>
              <a:rPr altLang="zh-CN" dirty="0" err="1"/>
              <a:t>中度肾积水</a:t>
            </a:r>
            <a:endParaRPr lang="en-US" altLang="zh-CN" dirty="0"/>
          </a:p>
          <a:p>
            <a:pPr lvl="2">
              <a:defRPr/>
            </a:pPr>
            <a:r>
              <a:rPr altLang="zh-CN" dirty="0" err="1"/>
              <a:t>介于轻度和重度肾积水</a:t>
            </a:r>
            <a:r>
              <a:rPr dirty="0" err="1"/>
              <a:t>之间</a:t>
            </a:r>
            <a:endParaRPr altLang="zh-CN"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34821" name="右肾轻度积水二维超声图.MPG">
            <a:hlinkClick r:id="" action="ppaction://media"/>
          </p:cNvPr>
          <p:cNvPicPr>
            <a:picLocks noRot="1" noChangeAspect="1" noChangeArrowheads="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8647143" y="1537796"/>
            <a:ext cx="2924113" cy="2193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252392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4821"/>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4821"/>
                                        </p:tgtEl>
                                      </p:cBhvr>
                                    </p:cmd>
                                  </p:childTnLst>
                                </p:cTn>
                              </p:par>
                            </p:childTnLst>
                          </p:cTn>
                        </p:par>
                      </p:childTnLst>
                    </p:cTn>
                  </p:par>
                </p:childTnLst>
              </p:cTn>
              <p:nextCondLst>
                <p:cond evt="onClick" delay="0">
                  <p:tgtEl>
                    <p:spTgt spid="34821"/>
                  </p:tgtEl>
                </p:cond>
              </p:nextCondLst>
            </p:seq>
            <p:video>
              <p:cMediaNode>
                <p:cTn id="7" fill="hold" display="0">
                  <p:stCondLst>
                    <p:cond delay="indefinite"/>
                  </p:stCondLst>
                  <p:endCondLst>
                    <p:cond evt="onNext" delay="0">
                      <p:tgtEl>
                        <p:sldTgt/>
                      </p:tgtEl>
                    </p:cond>
                    <p:cond evt="onPrev" delay="0">
                      <p:tgtEl>
                        <p:sldTgt/>
                      </p:tgtEl>
                    </p:cond>
                  </p:endCondLst>
                </p:cTn>
                <p:tgtEl>
                  <p:spTgt spid="34821"/>
                </p:tgtEl>
              </p:cMediaNode>
            </p:video>
          </p:childTnLst>
        </p:cTn>
      </p:par>
    </p:tn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a:lstStyle/>
          <a:p>
            <a:r>
              <a:rPr lang="zh-CN" altLang="en-US" dirty="0">
                <a:latin typeface="+mj-ea"/>
              </a:rPr>
              <a:t>第二节  </a:t>
            </a:r>
            <a:r>
              <a:rPr lang="zh-CN" altLang="zh-CN" dirty="0">
                <a:latin typeface="+mj-ea"/>
              </a:rPr>
              <a:t>超声波检查的临床应用</a:t>
            </a:r>
            <a:endParaRPr lang="zh-CN" altLang="en-US" dirty="0" smtClean="0">
              <a:ea typeface="宋体" panose="02010600030101010101" pitchFamily="2" charset="-122"/>
            </a:endParaRPr>
          </a:p>
        </p:txBody>
      </p:sp>
      <p:sp>
        <p:nvSpPr>
          <p:cNvPr id="3" name="内容占位符 2"/>
          <p:cNvSpPr>
            <a:spLocks noGrp="1"/>
          </p:cNvSpPr>
          <p:nvPr>
            <p:ph idx="1"/>
          </p:nvPr>
        </p:nvSpPr>
        <p:spPr>
          <a:xfrm>
            <a:off x="1064871" y="1457506"/>
            <a:ext cx="8610600" cy="5033962"/>
          </a:xfrm>
        </p:spPr>
        <p:txBody>
          <a:bodyPr/>
          <a:lstStyle/>
          <a:p>
            <a:pPr marL="0" indent="0">
              <a:buNone/>
              <a:defRPr/>
            </a:pPr>
            <a:r>
              <a:rPr lang="en-US" altLang="zh-CN" dirty="0" smtClean="0">
                <a:solidFill>
                  <a:srgbClr val="161616"/>
                </a:solidFill>
                <a:ea typeface="宋体" pitchFamily="2" charset="-122"/>
              </a:rPr>
              <a:t>4</a:t>
            </a:r>
            <a:r>
              <a:rPr lang="zh-CN" altLang="zh-CN" dirty="0" smtClean="0">
                <a:solidFill>
                  <a:srgbClr val="161616"/>
                </a:solidFill>
                <a:ea typeface="宋体" pitchFamily="2" charset="-122"/>
              </a:rPr>
              <a:t>．肾结石声像图　</a:t>
            </a:r>
            <a:endParaRPr lang="en-US" altLang="zh-CN" dirty="0" smtClean="0">
              <a:solidFill>
                <a:srgbClr val="161616"/>
              </a:solidFill>
              <a:ea typeface="宋体" pitchFamily="2" charset="-122"/>
            </a:endParaRPr>
          </a:p>
          <a:p>
            <a:pPr lvl="1">
              <a:defRPr/>
            </a:pPr>
            <a:r>
              <a:rPr altLang="zh-CN" dirty="0" err="1"/>
              <a:t>肾集合系统内出现点状或小斑块状强回声</a:t>
            </a:r>
            <a:endParaRPr lang="en-US" altLang="zh-CN" dirty="0"/>
          </a:p>
          <a:p>
            <a:pPr lvl="1">
              <a:defRPr/>
            </a:pPr>
            <a:r>
              <a:rPr altLang="zh-CN" dirty="0" err="1"/>
              <a:t>大结石的强回声后方可出现声影</a:t>
            </a:r>
            <a:endParaRPr lang="en-US" altLang="zh-CN" dirty="0"/>
          </a:p>
          <a:p>
            <a:pPr lvl="1">
              <a:defRPr/>
            </a:pPr>
            <a:r>
              <a:rPr altLang="zh-CN" dirty="0"/>
              <a:t>直径小于</a:t>
            </a:r>
            <a:r>
              <a:rPr lang="en-US" altLang="zh-CN" dirty="0"/>
              <a:t>3mm</a:t>
            </a:r>
            <a:r>
              <a:rPr altLang="zh-CN" dirty="0"/>
              <a:t>的结石后方可无声影</a:t>
            </a:r>
            <a:endParaRPr lang="en-US" altLang="zh-CN"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35845" name="右肾结石二维超声图.MPG">
            <a:hlinkClick r:id="" action="ppaction://media"/>
          </p:cNvPr>
          <p:cNvPicPr>
            <a:picLocks noRot="1" noChangeAspect="1" noChangeArrowheads="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4151313" y="3860801"/>
            <a:ext cx="2952750" cy="2214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73646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5845"/>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5845"/>
                                        </p:tgtEl>
                                      </p:cBhvr>
                                    </p:cmd>
                                  </p:childTnLst>
                                </p:cTn>
                              </p:par>
                            </p:childTnLst>
                          </p:cTn>
                        </p:par>
                      </p:childTnLst>
                    </p:cTn>
                  </p:par>
                </p:childTnLst>
              </p:cTn>
              <p:nextCondLst>
                <p:cond evt="onClick" delay="0">
                  <p:tgtEl>
                    <p:spTgt spid="35845"/>
                  </p:tgtEl>
                </p:cond>
              </p:nextCondLst>
            </p:seq>
            <p:video>
              <p:cMediaNode>
                <p:cTn id="7" fill="hold" display="0">
                  <p:stCondLst>
                    <p:cond delay="indefinite"/>
                  </p:stCondLst>
                  <p:endCondLst>
                    <p:cond evt="onNext" delay="0">
                      <p:tgtEl>
                        <p:sldTgt/>
                      </p:tgtEl>
                    </p:cond>
                    <p:cond evt="onPrev" delay="0">
                      <p:tgtEl>
                        <p:sldTgt/>
                      </p:tgtEl>
                    </p:cond>
                  </p:endCondLst>
                </p:cTn>
                <p:tgtEl>
                  <p:spTgt spid="35845"/>
                </p:tgtEl>
              </p:cMediaNode>
            </p:video>
          </p:childTnLst>
        </p:cTn>
      </p:par>
    </p:tn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p:txBody>
          <a:bodyPr/>
          <a:lstStyle/>
          <a:p>
            <a:r>
              <a:rPr lang="zh-CN" altLang="en-US" dirty="0">
                <a:latin typeface="+mj-ea"/>
              </a:rPr>
              <a:t>第二节  </a:t>
            </a:r>
            <a:r>
              <a:rPr lang="zh-CN" altLang="zh-CN" dirty="0">
                <a:latin typeface="+mj-ea"/>
              </a:rPr>
              <a:t>超声波检查的临床应用</a:t>
            </a:r>
            <a:endParaRPr lang="zh-CN" altLang="en-US" dirty="0" smtClean="0">
              <a:ea typeface="宋体" panose="02010600030101010101" pitchFamily="2" charset="-122"/>
            </a:endParaRPr>
          </a:p>
        </p:txBody>
      </p:sp>
      <p:sp>
        <p:nvSpPr>
          <p:cNvPr id="3" name="内容占位符 2"/>
          <p:cNvSpPr>
            <a:spLocks noGrp="1"/>
          </p:cNvSpPr>
          <p:nvPr>
            <p:ph idx="1"/>
          </p:nvPr>
        </p:nvSpPr>
        <p:spPr>
          <a:xfrm>
            <a:off x="855401" y="1388059"/>
            <a:ext cx="10104699" cy="5033962"/>
          </a:xfrm>
        </p:spPr>
        <p:txBody>
          <a:bodyPr/>
          <a:lstStyle/>
          <a:p>
            <a:pPr marL="0" indent="0">
              <a:buNone/>
              <a:defRPr/>
            </a:pPr>
            <a:r>
              <a:rPr lang="en-US" altLang="zh-CN" dirty="0" smtClean="0">
                <a:solidFill>
                  <a:srgbClr val="161616"/>
                </a:solidFill>
                <a:ea typeface="宋体" pitchFamily="2" charset="-122"/>
              </a:rPr>
              <a:t>5</a:t>
            </a:r>
            <a:r>
              <a:rPr lang="zh-CN" altLang="zh-CN" dirty="0" smtClean="0">
                <a:solidFill>
                  <a:srgbClr val="161616"/>
                </a:solidFill>
                <a:ea typeface="宋体" pitchFamily="2" charset="-122"/>
              </a:rPr>
              <a:t>．肾细胞癌声像图</a:t>
            </a:r>
            <a:endParaRPr lang="en-US" altLang="zh-CN" dirty="0" smtClean="0">
              <a:solidFill>
                <a:srgbClr val="161616"/>
              </a:solidFill>
              <a:ea typeface="宋体" pitchFamily="2" charset="-122"/>
            </a:endParaRPr>
          </a:p>
          <a:p>
            <a:pPr lvl="1">
              <a:defRPr/>
            </a:pPr>
            <a:r>
              <a:rPr altLang="zh-CN" dirty="0" err="1"/>
              <a:t>肾实质内见圆形、椭圆形或不规则形病灶</a:t>
            </a:r>
            <a:r>
              <a:rPr lang="en-US" altLang="zh-CN" dirty="0" err="1"/>
              <a:t>,</a:t>
            </a:r>
            <a:r>
              <a:rPr altLang="zh-CN" dirty="0" err="1"/>
              <a:t>有良好的球体感</a:t>
            </a:r>
            <a:endParaRPr lang="en-US" altLang="zh-CN" dirty="0"/>
          </a:p>
          <a:p>
            <a:pPr lvl="1">
              <a:defRPr/>
            </a:pPr>
            <a:r>
              <a:rPr altLang="zh-CN" dirty="0" err="1"/>
              <a:t>病灶边界较清楚</a:t>
            </a:r>
            <a:r>
              <a:rPr lang="en-US" altLang="zh-CN" dirty="0" err="1"/>
              <a:t>,</a:t>
            </a:r>
            <a:r>
              <a:rPr altLang="zh-CN" dirty="0" err="1"/>
              <a:t>内部回声变化较多</a:t>
            </a:r>
            <a:endParaRPr lang="en-US" altLang="zh-CN" dirty="0"/>
          </a:p>
          <a:p>
            <a:pPr lvl="1">
              <a:defRPr/>
            </a:pPr>
            <a:r>
              <a:rPr altLang="zh-CN" dirty="0" err="1"/>
              <a:t>肾癌往往向肾表面隆起</a:t>
            </a:r>
            <a:r>
              <a:rPr lang="en-US" altLang="zh-CN" dirty="0" err="1"/>
              <a:t>,</a:t>
            </a:r>
            <a:r>
              <a:rPr altLang="zh-CN" dirty="0" err="1"/>
              <a:t>并可压迫或侵蚀肾窦使其变形或肾盂、肾盏扩张</a:t>
            </a:r>
            <a:endParaRPr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26629" name="图片 10"/>
          <p:cNvPicPr>
            <a:picLocks noChangeAspect="1" noChangeArrowheads="1"/>
          </p:cNvPicPr>
          <p:nvPr/>
        </p:nvPicPr>
        <p:blipFill>
          <a:blip r:embed="rId3">
            <a:extLst>
              <a:ext uri="{28A0092B-C50C-407E-A947-70E740481C1C}">
                <a14:useLocalDpi xmlns:a14="http://schemas.microsoft.com/office/drawing/2010/main" val="0"/>
              </a:ext>
            </a:extLst>
          </a:blip>
          <a:srcRect l="15173" t="9784" r="20648" b="30354"/>
          <a:stretch>
            <a:fillRect/>
          </a:stretch>
        </p:blipFill>
        <p:spPr bwMode="auto">
          <a:xfrm>
            <a:off x="3216275" y="4221163"/>
            <a:ext cx="2743200" cy="192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肾癌.MPG">
            <a:hlinkClick r:id="" action="ppaction://media"/>
          </p:cNvPr>
          <p:cNvPicPr>
            <a:picLocks noRot="1" noChangeAspect="1" noChangeArrowheads="1"/>
          </p:cNvPicPr>
          <p:nvPr>
            <a:videoFile r:link="rId1"/>
          </p:nvPr>
        </p:nvPicPr>
        <p:blipFill>
          <a:blip r:embed="rId4">
            <a:extLst>
              <a:ext uri="{28A0092B-C50C-407E-A947-70E740481C1C}">
                <a14:useLocalDpi xmlns:a14="http://schemas.microsoft.com/office/drawing/2010/main" val="0"/>
              </a:ext>
            </a:extLst>
          </a:blip>
          <a:srcRect/>
          <a:stretch>
            <a:fillRect/>
          </a:stretch>
        </p:blipFill>
        <p:spPr bwMode="auto">
          <a:xfrm>
            <a:off x="6383338" y="4237038"/>
            <a:ext cx="2449512" cy="192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96855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6870"/>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6870"/>
                                        </p:tgtEl>
                                      </p:cBhvr>
                                    </p:cmd>
                                  </p:childTnLst>
                                </p:cTn>
                              </p:par>
                            </p:childTnLst>
                          </p:cTn>
                        </p:par>
                      </p:childTnLst>
                    </p:cTn>
                  </p:par>
                </p:childTnLst>
              </p:cTn>
              <p:nextCondLst>
                <p:cond evt="onClick" delay="0">
                  <p:tgtEl>
                    <p:spTgt spid="36870"/>
                  </p:tgtEl>
                </p:cond>
              </p:nextCondLst>
            </p:seq>
            <p:video>
              <p:cMediaNode>
                <p:cTn id="7" fill="hold" display="0">
                  <p:stCondLst>
                    <p:cond delay="indefinite"/>
                  </p:stCondLst>
                  <p:endCondLst>
                    <p:cond evt="onNext" delay="0">
                      <p:tgtEl>
                        <p:sldTgt/>
                      </p:tgtEl>
                    </p:cond>
                    <p:cond evt="onPrev" delay="0">
                      <p:tgtEl>
                        <p:sldTgt/>
                      </p:tgtEl>
                    </p:cond>
                  </p:endCondLst>
                </p:cTn>
                <p:tgtEl>
                  <p:spTgt spid="36870"/>
                </p:tgtEl>
              </p:cMediaNode>
            </p:video>
          </p:childTnLst>
        </p:cTn>
      </p:par>
    </p:tn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p:txBody>
          <a:bodyPr/>
          <a:lstStyle/>
          <a:p>
            <a:r>
              <a:rPr lang="zh-CN" altLang="en-US" dirty="0">
                <a:latin typeface="+mj-ea"/>
              </a:rPr>
              <a:t>第二节  </a:t>
            </a:r>
            <a:r>
              <a:rPr lang="zh-CN" altLang="zh-CN" dirty="0">
                <a:latin typeface="+mj-ea"/>
              </a:rPr>
              <a:t>超声波检查的临床应用</a:t>
            </a:r>
            <a:endParaRPr lang="zh-CN" altLang="en-US" dirty="0" smtClean="0">
              <a:ea typeface="宋体" panose="02010600030101010101" pitchFamily="2" charset="-122"/>
            </a:endParaRPr>
          </a:p>
        </p:txBody>
      </p:sp>
      <p:sp>
        <p:nvSpPr>
          <p:cNvPr id="3" name="内容占位符 2"/>
          <p:cNvSpPr>
            <a:spLocks noGrp="1"/>
          </p:cNvSpPr>
          <p:nvPr>
            <p:ph idx="1"/>
          </p:nvPr>
        </p:nvSpPr>
        <p:spPr>
          <a:xfrm>
            <a:off x="474562" y="1551753"/>
            <a:ext cx="8727311" cy="3911498"/>
          </a:xfrm>
        </p:spPr>
        <p:txBody>
          <a:bodyPr/>
          <a:lstStyle/>
          <a:p>
            <a:pPr marL="0" indent="0">
              <a:buNone/>
              <a:defRPr/>
            </a:pPr>
            <a:r>
              <a:rPr lang="zh-CN" altLang="zh-CN" dirty="0" smtClean="0">
                <a:solidFill>
                  <a:srgbClr val="161616"/>
                </a:solidFill>
                <a:ea typeface="宋体" pitchFamily="2" charset="-122"/>
              </a:rPr>
              <a:t>四、女性生殖系统</a:t>
            </a:r>
          </a:p>
          <a:p>
            <a:pPr marL="0" indent="0">
              <a:buNone/>
              <a:defRPr/>
            </a:pPr>
            <a:r>
              <a:rPr lang="en-US" altLang="zh-CN" dirty="0" smtClean="0">
                <a:solidFill>
                  <a:srgbClr val="161616"/>
                </a:solidFill>
                <a:ea typeface="宋体" pitchFamily="2" charset="-122"/>
              </a:rPr>
              <a:t>1</a:t>
            </a:r>
            <a:r>
              <a:rPr lang="zh-CN" altLang="zh-CN" dirty="0" smtClean="0">
                <a:solidFill>
                  <a:srgbClr val="161616"/>
                </a:solidFill>
                <a:ea typeface="宋体" pitchFamily="2" charset="-122"/>
              </a:rPr>
              <a:t>．正常盆腔声像图</a:t>
            </a:r>
            <a:endParaRPr lang="en-US" altLang="zh-CN" dirty="0" smtClean="0">
              <a:solidFill>
                <a:srgbClr val="161616"/>
              </a:solidFill>
              <a:ea typeface="宋体" pitchFamily="2" charset="-122"/>
            </a:endParaRPr>
          </a:p>
          <a:p>
            <a:pPr lvl="1">
              <a:defRPr/>
            </a:pPr>
            <a:r>
              <a:rPr lang="zh-TW" altLang="zh-CN" dirty="0"/>
              <a:t>子宫</a:t>
            </a:r>
            <a:endParaRPr lang="en-US" altLang="zh-TW" dirty="0"/>
          </a:p>
          <a:p>
            <a:pPr lvl="2">
              <a:defRPr/>
            </a:pPr>
            <a:r>
              <a:rPr lang="zh-TW" altLang="zh-CN" dirty="0"/>
              <a:t>纵切面呈倒置的梨形</a:t>
            </a:r>
            <a:r>
              <a:rPr altLang="zh-CN" dirty="0"/>
              <a:t>，</a:t>
            </a:r>
            <a:r>
              <a:rPr lang="zh-TW" altLang="zh-CN" dirty="0"/>
              <a:t>横切面子宫底部呈三角形</a:t>
            </a:r>
            <a:r>
              <a:rPr altLang="zh-CN" dirty="0"/>
              <a:t>，</a:t>
            </a:r>
            <a:r>
              <a:rPr lang="zh-TW" altLang="zh-CN" dirty="0"/>
              <a:t>体部呈椭圆形</a:t>
            </a:r>
            <a:r>
              <a:rPr altLang="zh-CN" dirty="0"/>
              <a:t>，</a:t>
            </a:r>
            <a:r>
              <a:rPr lang="zh-TW" altLang="zh-CN" dirty="0"/>
              <a:t>轮廓清晰</a:t>
            </a:r>
            <a:r>
              <a:rPr altLang="zh-CN" dirty="0"/>
              <a:t>，</a:t>
            </a:r>
            <a:r>
              <a:rPr lang="zh-TW" altLang="zh-CN" dirty="0"/>
              <a:t>被膜光滑</a:t>
            </a:r>
            <a:endParaRPr lang="en-US" altLang="zh-TW" dirty="0"/>
          </a:p>
          <a:p>
            <a:pPr lvl="1">
              <a:defRPr/>
            </a:pPr>
            <a:r>
              <a:rPr lang="zh-TW" altLang="zh-CN" dirty="0"/>
              <a:t>卵巢</a:t>
            </a:r>
            <a:endParaRPr lang="en-US" altLang="zh-TW" dirty="0"/>
          </a:p>
          <a:p>
            <a:pPr lvl="2">
              <a:defRPr/>
            </a:pPr>
            <a:r>
              <a:rPr lang="zh-TW" altLang="zh-CN" dirty="0"/>
              <a:t>呈圆形或卵圆形</a:t>
            </a:r>
            <a:r>
              <a:rPr altLang="zh-CN" dirty="0"/>
              <a:t>，</a:t>
            </a:r>
            <a:r>
              <a:rPr lang="zh-TW" altLang="zh-CN" dirty="0"/>
              <a:t>内部回声均匀</a:t>
            </a:r>
            <a:r>
              <a:rPr altLang="zh-CN" dirty="0"/>
              <a:t>，</a:t>
            </a:r>
            <a:r>
              <a:rPr lang="zh-TW" altLang="zh-CN" dirty="0"/>
              <a:t>强度略高于子宫</a:t>
            </a:r>
            <a:endParaRPr altLang="zh-CN" dirty="0"/>
          </a:p>
          <a:p>
            <a:pPr marL="0" indent="0">
              <a:defRPr/>
            </a:pPr>
            <a:endParaRPr lang="zh-CN" altLang="en-US" dirty="0" smtClean="0">
              <a:solidFill>
                <a:srgbClr val="161616"/>
              </a:solidFill>
              <a:ea typeface="宋体" pitchFamily="2" charset="-122"/>
            </a:endParaRP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37893" name="Picture 5" descr="前位子宫纵切面图"/>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15892" y="1551753"/>
            <a:ext cx="2305050" cy="186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4" name="Picture 6" descr="正常子宫二维超声图"/>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15892" y="3455164"/>
            <a:ext cx="2305050" cy="175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91842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7893"/>
                                        </p:tgtEl>
                                        <p:attrNameLst>
                                          <p:attrName>style.visibility</p:attrName>
                                        </p:attrNameLst>
                                      </p:cBhvr>
                                      <p:to>
                                        <p:strVal val="visible"/>
                                      </p:to>
                                    </p:set>
                                  </p:childTnLst>
                                  <p:subTnLst>
                                    <p:set>
                                      <p:cBhvr override="childStyle">
                                        <p:cTn dur="1" fill="hold" display="0" masterRel="nextClick" afterEffect="1"/>
                                        <p:tgtEl>
                                          <p:spTgt spid="37893"/>
                                        </p:tgtEl>
                                        <p:attrNameLst>
                                          <p:attrName>style.visibility</p:attrName>
                                        </p:attrNameLst>
                                      </p:cBhvr>
                                      <p:to>
                                        <p:strVal val="hidden"/>
                                      </p:to>
                                    </p:set>
                                  </p:sub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7894"/>
                                        </p:tgtEl>
                                        <p:attrNameLst>
                                          <p:attrName>style.visibility</p:attrName>
                                        </p:attrNameLst>
                                      </p:cBhvr>
                                      <p:to>
                                        <p:strVal val="visible"/>
                                      </p:to>
                                    </p:set>
                                  </p:childTnLst>
                                  <p:subTnLst>
                                    <p:set>
                                      <p:cBhvr override="childStyle">
                                        <p:cTn dur="1" fill="hold" display="0" masterRel="nextClick" afterEffect="1"/>
                                        <p:tgtEl>
                                          <p:spTgt spid="3789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p:txBody>
          <a:bodyPr/>
          <a:lstStyle/>
          <a:p>
            <a:r>
              <a:rPr lang="zh-CN" altLang="en-US" dirty="0">
                <a:latin typeface="+mj-ea"/>
              </a:rPr>
              <a:t>第二节  </a:t>
            </a:r>
            <a:r>
              <a:rPr lang="zh-CN" altLang="zh-CN" dirty="0">
                <a:latin typeface="+mj-ea"/>
              </a:rPr>
              <a:t>超声波检查的临床应用</a:t>
            </a:r>
            <a:endParaRPr lang="zh-CN" altLang="en-US" dirty="0" smtClean="0">
              <a:ea typeface="宋体" panose="02010600030101010101" pitchFamily="2" charset="-122"/>
            </a:endParaRPr>
          </a:p>
        </p:txBody>
      </p:sp>
      <p:sp>
        <p:nvSpPr>
          <p:cNvPr id="3" name="内容占位符 2"/>
          <p:cNvSpPr>
            <a:spLocks noGrp="1"/>
          </p:cNvSpPr>
          <p:nvPr>
            <p:ph idx="1"/>
          </p:nvPr>
        </p:nvSpPr>
        <p:spPr>
          <a:xfrm>
            <a:off x="711200" y="1443039"/>
            <a:ext cx="10248900" cy="5033962"/>
          </a:xfrm>
        </p:spPr>
        <p:txBody>
          <a:bodyPr/>
          <a:lstStyle/>
          <a:p>
            <a:pPr marL="0" indent="0">
              <a:buNone/>
              <a:defRPr/>
            </a:pPr>
            <a:r>
              <a:rPr lang="en-US" altLang="zh-CN" dirty="0" smtClean="0">
                <a:solidFill>
                  <a:srgbClr val="161616"/>
                </a:solidFill>
                <a:ea typeface="宋体" pitchFamily="2" charset="-122"/>
              </a:rPr>
              <a:t>2. </a:t>
            </a:r>
            <a:r>
              <a:rPr lang="zh-TW" altLang="zh-CN" dirty="0" smtClean="0">
                <a:solidFill>
                  <a:srgbClr val="161616"/>
                </a:solidFill>
                <a:ea typeface="新細明體" charset="-120"/>
              </a:rPr>
              <a:t>子宫肌瘤</a:t>
            </a:r>
            <a:r>
              <a:rPr lang="zh-CN" altLang="zh-CN" dirty="0" smtClean="0">
                <a:solidFill>
                  <a:srgbClr val="161616"/>
                </a:solidFill>
                <a:ea typeface="宋体" pitchFamily="2" charset="-122"/>
              </a:rPr>
              <a:t>声像图</a:t>
            </a:r>
            <a:endParaRPr lang="en-US" altLang="zh-TW" dirty="0" smtClean="0">
              <a:solidFill>
                <a:srgbClr val="161616"/>
              </a:solidFill>
              <a:ea typeface="新細明體" charset="-120"/>
            </a:endParaRPr>
          </a:p>
          <a:p>
            <a:pPr lvl="1">
              <a:defRPr/>
            </a:pPr>
            <a:r>
              <a:rPr dirty="0"/>
              <a:t>多</a:t>
            </a:r>
            <a:r>
              <a:rPr lang="zh-TW" altLang="zh-CN" dirty="0"/>
              <a:t>为低回声结节或包块，边界清楚，内部回声均匀或欠</a:t>
            </a:r>
            <a:r>
              <a:rPr lang="zh-TW" altLang="zh-CN" dirty="0" smtClean="0"/>
              <a:t>均匀</a:t>
            </a:r>
            <a:endParaRPr altLang="zh-CN" dirty="0"/>
          </a:p>
          <a:p>
            <a:pPr marL="0" indent="0">
              <a:buNone/>
              <a:defRPr/>
            </a:pPr>
            <a:r>
              <a:rPr lang="en-US" altLang="zh-CN" dirty="0" smtClean="0">
                <a:solidFill>
                  <a:srgbClr val="161616"/>
                </a:solidFill>
                <a:ea typeface="宋体" pitchFamily="2" charset="-122"/>
              </a:rPr>
              <a:t>3. </a:t>
            </a:r>
            <a:r>
              <a:rPr lang="zh-TW" altLang="zh-CN" dirty="0" smtClean="0">
                <a:solidFill>
                  <a:srgbClr val="161616"/>
                </a:solidFill>
                <a:ea typeface="新細明體" charset="-120"/>
              </a:rPr>
              <a:t>子宫腺肌症</a:t>
            </a:r>
            <a:r>
              <a:rPr lang="zh-CN" altLang="zh-CN" dirty="0" smtClean="0">
                <a:solidFill>
                  <a:srgbClr val="161616"/>
                </a:solidFill>
                <a:ea typeface="宋体" pitchFamily="2" charset="-122"/>
              </a:rPr>
              <a:t>声像图</a:t>
            </a:r>
            <a:endParaRPr lang="en-US" altLang="zh-TW" dirty="0" smtClean="0">
              <a:solidFill>
                <a:srgbClr val="161616"/>
              </a:solidFill>
              <a:ea typeface="新細明體" charset="-120"/>
            </a:endParaRPr>
          </a:p>
          <a:p>
            <a:pPr lvl="1">
              <a:defRPr/>
            </a:pPr>
            <a:r>
              <a:rPr lang="zh-TW" altLang="zh-CN" dirty="0"/>
              <a:t>子宫全部或局部体积增大，回声增强不均，内可有积血小囊形成的小透</a:t>
            </a:r>
            <a:r>
              <a:rPr lang="zh-TW" altLang="zh-CN" dirty="0" smtClean="0"/>
              <a:t>声区</a:t>
            </a:r>
            <a:endParaRPr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38917" name="Picture 5" descr="子宫颈肌瘤-低回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1314" y="4365626"/>
            <a:ext cx="2808287" cy="211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456743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8917"/>
                                        </p:tgtEl>
                                        <p:attrNameLst>
                                          <p:attrName>style.visibility</p:attrName>
                                        </p:attrNameLst>
                                      </p:cBhvr>
                                      <p:to>
                                        <p:strVal val="visible"/>
                                      </p:to>
                                    </p:set>
                                  </p:childTnLst>
                                  <p:subTnLst>
                                    <p:set>
                                      <p:cBhvr override="childStyle">
                                        <p:cTn dur="1" fill="hold" display="0" masterRel="nextClick" afterEffect="1"/>
                                        <p:tgtEl>
                                          <p:spTgt spid="38917"/>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p:txBody>
          <a:bodyPr/>
          <a:lstStyle/>
          <a:p>
            <a:r>
              <a:rPr lang="zh-CN" altLang="en-US" dirty="0">
                <a:latin typeface="+mj-ea"/>
              </a:rPr>
              <a:t>第二节  </a:t>
            </a:r>
            <a:r>
              <a:rPr lang="zh-CN" altLang="zh-CN" dirty="0">
                <a:latin typeface="+mj-ea"/>
              </a:rPr>
              <a:t>超声波检查的临床应用</a:t>
            </a:r>
            <a:endParaRPr lang="zh-CN" altLang="en-US" dirty="0" smtClean="0">
              <a:ea typeface="宋体" panose="02010600030101010101" pitchFamily="2" charset="-122"/>
            </a:endParaRPr>
          </a:p>
        </p:txBody>
      </p:sp>
      <p:sp>
        <p:nvSpPr>
          <p:cNvPr id="3" name="内容占位符 2"/>
          <p:cNvSpPr>
            <a:spLocks noGrp="1"/>
          </p:cNvSpPr>
          <p:nvPr>
            <p:ph idx="1"/>
          </p:nvPr>
        </p:nvSpPr>
        <p:spPr>
          <a:xfrm>
            <a:off x="658632" y="1434357"/>
            <a:ext cx="10301468" cy="5033962"/>
          </a:xfrm>
        </p:spPr>
        <p:txBody>
          <a:bodyPr/>
          <a:lstStyle/>
          <a:p>
            <a:pPr marL="0" indent="0">
              <a:buNone/>
            </a:pPr>
            <a:r>
              <a:rPr lang="en-US" altLang="zh-TW" dirty="0" smtClean="0">
                <a:solidFill>
                  <a:srgbClr val="161616"/>
                </a:solidFill>
                <a:ea typeface="新細明體" panose="02020500000000000000" pitchFamily="18" charset="-120"/>
              </a:rPr>
              <a:t>4</a:t>
            </a:r>
            <a:r>
              <a:rPr lang="zh-TW" altLang="zh-CN" dirty="0" smtClean="0">
                <a:solidFill>
                  <a:srgbClr val="161616"/>
                </a:solidFill>
                <a:ea typeface="新細明體" panose="02020500000000000000" pitchFamily="18" charset="-120"/>
              </a:rPr>
              <a:t>．卵巢良性肿瘤</a:t>
            </a:r>
            <a:r>
              <a:rPr lang="zh-CN" altLang="zh-CN" dirty="0" smtClean="0">
                <a:solidFill>
                  <a:srgbClr val="161616"/>
                </a:solidFill>
                <a:ea typeface="宋体" panose="02010600030101010101" pitchFamily="2" charset="-122"/>
              </a:rPr>
              <a:t>声像图</a:t>
            </a:r>
          </a:p>
          <a:p>
            <a:pPr marL="0" indent="0">
              <a:buNone/>
            </a:pPr>
            <a:r>
              <a:rPr lang="zh-CN" altLang="zh-CN" dirty="0" smtClean="0">
                <a:solidFill>
                  <a:srgbClr val="161616"/>
                </a:solidFill>
                <a:ea typeface="宋体" panose="02010600030101010101" pitchFamily="2" charset="-122"/>
              </a:rPr>
              <a:t>（</a:t>
            </a:r>
            <a:r>
              <a:rPr lang="en-US" altLang="zh-CN" dirty="0" smtClean="0">
                <a:solidFill>
                  <a:srgbClr val="161616"/>
                </a:solidFill>
                <a:ea typeface="宋体" panose="02010600030101010101" pitchFamily="2" charset="-122"/>
              </a:rPr>
              <a:t>1</a:t>
            </a:r>
            <a:r>
              <a:rPr lang="zh-CN" altLang="zh-CN" dirty="0" smtClean="0">
                <a:solidFill>
                  <a:srgbClr val="161616"/>
                </a:solidFill>
                <a:ea typeface="宋体" panose="02010600030101010101" pitchFamily="2" charset="-122"/>
              </a:rPr>
              <a:t>）浆液性囊腺瘤</a:t>
            </a:r>
            <a:endParaRPr lang="en-US" altLang="zh-CN" dirty="0" smtClean="0">
              <a:solidFill>
                <a:srgbClr val="161616"/>
              </a:solidFill>
              <a:ea typeface="宋体" panose="02010600030101010101" pitchFamily="2" charset="-122"/>
            </a:endParaRPr>
          </a:p>
          <a:p>
            <a:pPr lvl="1"/>
            <a:r>
              <a:rPr altLang="zh-CN" dirty="0"/>
              <a:t>单纯性囊腺瘤</a:t>
            </a:r>
            <a:r>
              <a:rPr dirty="0"/>
              <a:t>：</a:t>
            </a:r>
            <a:r>
              <a:rPr altLang="zh-CN" dirty="0"/>
              <a:t>薄壁囊肿，内部透声好，一般</a:t>
            </a:r>
            <a:r>
              <a:rPr lang="en-US" altLang="zh-CN" dirty="0"/>
              <a:t>5</a:t>
            </a:r>
            <a:r>
              <a:rPr altLang="zh-CN" dirty="0"/>
              <a:t>～</a:t>
            </a:r>
            <a:r>
              <a:rPr lang="en-US" altLang="zh-CN" dirty="0"/>
              <a:t>10cm</a:t>
            </a:r>
            <a:r>
              <a:rPr altLang="zh-CN" dirty="0"/>
              <a:t>大小</a:t>
            </a:r>
            <a:endParaRPr lang="en-US" altLang="zh-CN" dirty="0"/>
          </a:p>
          <a:p>
            <a:pPr lvl="1"/>
            <a:r>
              <a:rPr altLang="zh-CN" dirty="0" err="1"/>
              <a:t>乳头状囊腺瘤</a:t>
            </a:r>
            <a:r>
              <a:rPr dirty="0" err="1"/>
              <a:t>：</a:t>
            </a:r>
            <a:r>
              <a:rPr altLang="zh-CN" dirty="0" err="1"/>
              <a:t>囊壁上可见乳头状突起</a:t>
            </a:r>
            <a:endParaRPr lang="en-US" altLang="zh-CN" dirty="0"/>
          </a:p>
          <a:p>
            <a:pPr marL="0" indent="0">
              <a:buNone/>
            </a:pPr>
            <a:r>
              <a:rPr lang="zh-CN" altLang="zh-CN" dirty="0" smtClean="0">
                <a:solidFill>
                  <a:srgbClr val="161616"/>
                </a:solidFill>
                <a:ea typeface="宋体" panose="02010600030101010101" pitchFamily="2" charset="-122"/>
              </a:rPr>
              <a:t>（</a:t>
            </a:r>
            <a:r>
              <a:rPr lang="en-US" altLang="zh-CN" dirty="0" smtClean="0">
                <a:solidFill>
                  <a:srgbClr val="161616"/>
                </a:solidFill>
                <a:ea typeface="宋体" panose="02010600030101010101" pitchFamily="2" charset="-122"/>
              </a:rPr>
              <a:t>2</a:t>
            </a:r>
            <a:r>
              <a:rPr lang="zh-CN" altLang="zh-CN" dirty="0" smtClean="0">
                <a:solidFill>
                  <a:srgbClr val="161616"/>
                </a:solidFill>
                <a:ea typeface="宋体" panose="02010600030101010101" pitchFamily="2" charset="-122"/>
              </a:rPr>
              <a:t>）黏液性囊腺瘤</a:t>
            </a:r>
            <a:endParaRPr lang="en-US" altLang="zh-CN" dirty="0" smtClean="0">
              <a:solidFill>
                <a:srgbClr val="161616"/>
              </a:solidFill>
              <a:ea typeface="宋体" panose="02010600030101010101" pitchFamily="2" charset="-122"/>
            </a:endParaRPr>
          </a:p>
          <a:p>
            <a:pPr lvl="1"/>
            <a:r>
              <a:rPr altLang="zh-CN" dirty="0" err="1"/>
              <a:t>较浆液性囊腺瘤大，壁较厚，内常有较多分隔，液体内常有点状回声</a:t>
            </a:r>
            <a:endParaRPr lang="en-US" altLang="zh-CN" dirty="0"/>
          </a:p>
          <a:p>
            <a:pPr marL="0" indent="0">
              <a:buNone/>
            </a:pPr>
            <a:r>
              <a:rPr lang="zh-CN" altLang="zh-CN" dirty="0" smtClean="0">
                <a:solidFill>
                  <a:srgbClr val="161616"/>
                </a:solidFill>
                <a:ea typeface="宋体" panose="02010600030101010101" pitchFamily="2" charset="-122"/>
              </a:rPr>
              <a:t>（</a:t>
            </a:r>
            <a:r>
              <a:rPr lang="en-US" altLang="zh-CN" dirty="0" smtClean="0">
                <a:solidFill>
                  <a:srgbClr val="161616"/>
                </a:solidFill>
                <a:ea typeface="宋体" panose="02010600030101010101" pitchFamily="2" charset="-122"/>
              </a:rPr>
              <a:t>3</a:t>
            </a:r>
            <a:r>
              <a:rPr lang="zh-CN" altLang="zh-CN" dirty="0" smtClean="0">
                <a:solidFill>
                  <a:srgbClr val="161616"/>
                </a:solidFill>
                <a:ea typeface="宋体" panose="02010600030101010101" pitchFamily="2" charset="-122"/>
              </a:rPr>
              <a:t>）囊性畸胎瘤</a:t>
            </a:r>
            <a:endParaRPr lang="en-US" altLang="zh-CN" dirty="0" smtClean="0">
              <a:solidFill>
                <a:srgbClr val="161616"/>
              </a:solidFill>
              <a:ea typeface="宋体" panose="02010600030101010101" pitchFamily="2" charset="-122"/>
            </a:endParaRPr>
          </a:p>
          <a:p>
            <a:pPr lvl="1"/>
            <a:r>
              <a:rPr altLang="zh-CN" dirty="0" err="1"/>
              <a:t>最常见的卵巢良性肿瘤</a:t>
            </a:r>
            <a:endParaRPr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60325698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a:buNone/>
            </a:pPr>
            <a:r>
              <a:rPr lang="en-US" altLang="zh-CN" b="1" dirty="0" smtClean="0">
                <a:solidFill>
                  <a:srgbClr val="C00000"/>
                </a:solidFill>
              </a:rPr>
              <a:t>5. </a:t>
            </a:r>
            <a:r>
              <a:rPr lang="zh-CN" altLang="en-US" b="1" dirty="0" smtClean="0">
                <a:solidFill>
                  <a:srgbClr val="C00000"/>
                </a:solidFill>
              </a:rPr>
              <a:t>红细胞沉降率测定 </a:t>
            </a:r>
          </a:p>
          <a:p>
            <a:r>
              <a:rPr lang="zh-CN" altLang="en-US" sz="2800" dirty="0" smtClean="0"/>
              <a:t>红细胞沉降率（ESR）</a:t>
            </a:r>
            <a:endParaRPr lang="en-US" altLang="zh-CN" sz="2800" dirty="0" smtClean="0"/>
          </a:p>
          <a:p>
            <a:pPr lvl="1"/>
            <a:r>
              <a:rPr lang="zh-CN" altLang="en-US" sz="2400" dirty="0" smtClean="0"/>
              <a:t>指红细胞在一定条件下沉降的速率，简称血沉。　　</a:t>
            </a:r>
          </a:p>
          <a:p>
            <a:pPr>
              <a:buNone/>
            </a:pPr>
            <a:r>
              <a:rPr lang="zh-CN" altLang="en-US" sz="2800" dirty="0" smtClean="0"/>
              <a:t>【标本采集】</a:t>
            </a:r>
            <a:endParaRPr lang="en-US" altLang="zh-CN" sz="2800" dirty="0" smtClean="0"/>
          </a:p>
          <a:p>
            <a:pPr lvl="1"/>
            <a:r>
              <a:rPr lang="zh-CN" altLang="en-US" sz="2400" dirty="0" smtClean="0"/>
              <a:t>顺利抽取静脉血与抗凝剂（3.2%枸橼酸钠）按4∶1的比例混匀送检</a:t>
            </a:r>
            <a:endParaRPr lang="en-US" altLang="zh-CN" sz="2400" dirty="0" smtClean="0"/>
          </a:p>
          <a:p>
            <a:pPr lvl="1"/>
            <a:r>
              <a:rPr lang="zh-CN" altLang="en-US" sz="2400" dirty="0" smtClean="0"/>
              <a:t>真空采血管管帽为黑色</a:t>
            </a:r>
          </a:p>
          <a:p>
            <a:pPr>
              <a:buNone/>
            </a:pPr>
            <a:r>
              <a:rPr lang="zh-CN" altLang="en-US" sz="2800" dirty="0" smtClean="0"/>
              <a:t>【参考区间】</a:t>
            </a:r>
            <a:endParaRPr lang="en-US" altLang="zh-CN" sz="2800" dirty="0" smtClean="0"/>
          </a:p>
          <a:p>
            <a:pPr lvl="1"/>
            <a:r>
              <a:rPr lang="zh-CN" altLang="en-US" sz="2400" dirty="0" smtClean="0"/>
              <a:t>成年男性：0～15mm/h</a:t>
            </a:r>
            <a:endParaRPr lang="en-US" altLang="zh-CN" sz="2400" dirty="0" smtClean="0"/>
          </a:p>
          <a:p>
            <a:pPr lvl="1"/>
            <a:r>
              <a:rPr lang="zh-CN" altLang="en-US" sz="2400" dirty="0" smtClean="0"/>
              <a:t>成年女性：0～20mm/h</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410860585"/>
      </p:ext>
    </p:extLst>
  </p:cSld>
  <p:clrMapOvr>
    <a:masterClrMapping/>
  </p:clrMapOvr>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p:txBody>
          <a:bodyPr/>
          <a:lstStyle/>
          <a:p>
            <a:r>
              <a:rPr lang="zh-CN" altLang="en-US" dirty="0">
                <a:latin typeface="+mj-ea"/>
              </a:rPr>
              <a:t>第二节  </a:t>
            </a:r>
            <a:r>
              <a:rPr lang="zh-CN" altLang="zh-CN" dirty="0">
                <a:latin typeface="+mj-ea"/>
              </a:rPr>
              <a:t>超声波检查的临床应用</a:t>
            </a:r>
            <a:endParaRPr lang="zh-CN" altLang="en-US" dirty="0" smtClean="0">
              <a:ea typeface="宋体" panose="02010600030101010101" pitchFamily="2" charset="-122"/>
            </a:endParaRPr>
          </a:p>
        </p:txBody>
      </p:sp>
      <p:sp>
        <p:nvSpPr>
          <p:cNvPr id="3" name="内容占位符 2"/>
          <p:cNvSpPr>
            <a:spLocks noGrp="1"/>
          </p:cNvSpPr>
          <p:nvPr>
            <p:ph idx="1"/>
          </p:nvPr>
        </p:nvSpPr>
        <p:spPr>
          <a:xfrm>
            <a:off x="827429" y="1457506"/>
            <a:ext cx="9131300" cy="4445583"/>
          </a:xfrm>
        </p:spPr>
        <p:txBody>
          <a:bodyPr/>
          <a:lstStyle/>
          <a:p>
            <a:pPr marL="0" indent="0">
              <a:buNone/>
              <a:defRPr/>
            </a:pPr>
            <a:r>
              <a:rPr lang="en-US" altLang="zh-CN" dirty="0" smtClean="0">
                <a:solidFill>
                  <a:srgbClr val="161616"/>
                </a:solidFill>
                <a:ea typeface="宋体" pitchFamily="2" charset="-122"/>
              </a:rPr>
              <a:t>5</a:t>
            </a:r>
            <a:r>
              <a:rPr lang="zh-CN" altLang="zh-CN" dirty="0" smtClean="0">
                <a:solidFill>
                  <a:srgbClr val="161616"/>
                </a:solidFill>
                <a:ea typeface="宋体" pitchFamily="2" charset="-122"/>
              </a:rPr>
              <a:t>．卵巢恶性肿瘤声像图</a:t>
            </a:r>
          </a:p>
          <a:p>
            <a:pPr marL="0" indent="0">
              <a:buNone/>
              <a:defRPr/>
            </a:pPr>
            <a:r>
              <a:rPr lang="zh-CN" altLang="zh-CN" dirty="0" smtClean="0">
                <a:solidFill>
                  <a:srgbClr val="161616"/>
                </a:solidFill>
                <a:ea typeface="宋体" pitchFamily="2" charset="-122"/>
              </a:rPr>
              <a:t>（</a:t>
            </a:r>
            <a:r>
              <a:rPr lang="en-US" altLang="zh-CN" dirty="0" smtClean="0">
                <a:solidFill>
                  <a:srgbClr val="161616"/>
                </a:solidFill>
                <a:ea typeface="宋体" pitchFamily="2" charset="-122"/>
              </a:rPr>
              <a:t>1</a:t>
            </a:r>
            <a:r>
              <a:rPr lang="zh-CN" altLang="zh-CN" dirty="0" smtClean="0">
                <a:solidFill>
                  <a:srgbClr val="161616"/>
                </a:solidFill>
                <a:ea typeface="宋体" pitchFamily="2" charset="-122"/>
              </a:rPr>
              <a:t>）原发恶性肿瘤</a:t>
            </a:r>
            <a:endParaRPr lang="en-US" altLang="zh-CN" dirty="0" smtClean="0">
              <a:solidFill>
                <a:srgbClr val="161616"/>
              </a:solidFill>
              <a:ea typeface="宋体" pitchFamily="2" charset="-122"/>
            </a:endParaRPr>
          </a:p>
          <a:p>
            <a:pPr lvl="1">
              <a:defRPr/>
            </a:pPr>
            <a:r>
              <a:rPr altLang="zh-CN" dirty="0" err="1"/>
              <a:t>多数恶性肿瘤都是囊实性的，不规则</a:t>
            </a:r>
            <a:endParaRPr altLang="zh-CN" dirty="0"/>
          </a:p>
          <a:p>
            <a:pPr marL="0" indent="0">
              <a:buNone/>
              <a:defRPr/>
            </a:pPr>
            <a:r>
              <a:rPr lang="zh-CN" altLang="zh-CN" dirty="0" smtClean="0">
                <a:solidFill>
                  <a:srgbClr val="161616"/>
                </a:solidFill>
                <a:ea typeface="宋体" pitchFamily="2" charset="-122"/>
              </a:rPr>
              <a:t>（</a:t>
            </a:r>
            <a:r>
              <a:rPr lang="en-US" altLang="zh-CN" dirty="0" smtClean="0">
                <a:solidFill>
                  <a:srgbClr val="161616"/>
                </a:solidFill>
                <a:ea typeface="宋体" pitchFamily="2" charset="-122"/>
              </a:rPr>
              <a:t>2</a:t>
            </a:r>
            <a:r>
              <a:rPr lang="zh-CN" altLang="zh-CN" dirty="0" smtClean="0">
                <a:solidFill>
                  <a:srgbClr val="161616"/>
                </a:solidFill>
                <a:ea typeface="宋体" pitchFamily="2" charset="-122"/>
              </a:rPr>
              <a:t>）转移性卵巢恶性肿瘤</a:t>
            </a:r>
            <a:endParaRPr lang="en-US" altLang="zh-CN" dirty="0" smtClean="0">
              <a:solidFill>
                <a:srgbClr val="161616"/>
              </a:solidFill>
              <a:ea typeface="宋体" pitchFamily="2" charset="-122"/>
            </a:endParaRPr>
          </a:p>
          <a:p>
            <a:pPr lvl="1">
              <a:defRPr/>
            </a:pPr>
            <a:r>
              <a:rPr altLang="zh-CN" dirty="0" err="1"/>
              <a:t>一般表现为双侧卵巢以实性为主的包块，边界清晰</a:t>
            </a:r>
            <a:endParaRPr lang="en-US" altLang="zh-CN" dirty="0"/>
          </a:p>
          <a:p>
            <a:pPr marL="457200" lvl="1" indent="0">
              <a:buNone/>
              <a:defRPr/>
            </a:pPr>
            <a:endParaRPr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709115769"/>
      </p:ext>
    </p:extLst>
  </p:cSld>
  <p:clrMapOvr>
    <a:masterClrMapping/>
  </p:clrMapOvr>
  <p:timing>
    <p:tnLst>
      <p:par>
        <p:cTn id="1" dur="indefinite" restart="never" nodeType="tmRoot"/>
      </p:par>
    </p:tn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p:txBody>
          <a:bodyPr/>
          <a:lstStyle/>
          <a:p>
            <a:r>
              <a:rPr lang="zh-CN" altLang="en-US" dirty="0">
                <a:latin typeface="+mj-ea"/>
              </a:rPr>
              <a:t>第二节  </a:t>
            </a:r>
            <a:r>
              <a:rPr lang="zh-CN" altLang="zh-CN" dirty="0">
                <a:latin typeface="+mj-ea"/>
              </a:rPr>
              <a:t>超声波检查的临床应用</a:t>
            </a:r>
            <a:endParaRPr lang="zh-CN" altLang="en-US" dirty="0" smtClean="0">
              <a:ea typeface="宋体" panose="02010600030101010101" pitchFamily="2" charset="-122"/>
            </a:endParaRPr>
          </a:p>
        </p:txBody>
      </p:sp>
      <p:sp>
        <p:nvSpPr>
          <p:cNvPr id="3" name="内容占位符 2"/>
          <p:cNvSpPr>
            <a:spLocks noGrp="1"/>
          </p:cNvSpPr>
          <p:nvPr>
            <p:ph idx="1"/>
          </p:nvPr>
        </p:nvSpPr>
        <p:spPr>
          <a:xfrm>
            <a:off x="610243" y="1426692"/>
            <a:ext cx="9930114" cy="5033962"/>
          </a:xfrm>
        </p:spPr>
        <p:txBody>
          <a:bodyPr/>
          <a:lstStyle/>
          <a:p>
            <a:pPr marL="0" indent="0">
              <a:buNone/>
              <a:defRPr/>
            </a:pPr>
            <a:r>
              <a:rPr lang="en-US" altLang="zh-CN" dirty="0" smtClean="0">
                <a:solidFill>
                  <a:srgbClr val="161616"/>
                </a:solidFill>
                <a:ea typeface="宋体" pitchFamily="2" charset="-122"/>
              </a:rPr>
              <a:t>6</a:t>
            </a:r>
            <a:r>
              <a:rPr lang="zh-CN" altLang="zh-CN" dirty="0" smtClean="0">
                <a:solidFill>
                  <a:srgbClr val="161616"/>
                </a:solidFill>
                <a:ea typeface="宋体" pitchFamily="2" charset="-122"/>
              </a:rPr>
              <a:t>．正常妊娠子宫声像图</a:t>
            </a:r>
            <a:endParaRPr lang="en-US" altLang="zh-CN" dirty="0" smtClean="0">
              <a:solidFill>
                <a:srgbClr val="161616"/>
              </a:solidFill>
              <a:ea typeface="宋体" pitchFamily="2" charset="-122"/>
            </a:endParaRPr>
          </a:p>
          <a:p>
            <a:pPr lvl="1">
              <a:defRPr/>
            </a:pPr>
            <a:r>
              <a:rPr altLang="zh-CN" dirty="0"/>
              <a:t>早孕</a:t>
            </a:r>
            <a:r>
              <a:rPr lang="en-US" altLang="zh-CN" dirty="0"/>
              <a:t>5</a:t>
            </a:r>
            <a:r>
              <a:rPr altLang="zh-CN" dirty="0"/>
              <a:t>周时</a:t>
            </a:r>
            <a:endParaRPr lang="en-US" altLang="zh-CN" dirty="0"/>
          </a:p>
          <a:p>
            <a:pPr lvl="2">
              <a:defRPr/>
            </a:pPr>
            <a:r>
              <a:rPr altLang="zh-CN" dirty="0" err="1"/>
              <a:t>可显示妊娠囊，为增大的子宫内见圆形或椭圆形的光环</a:t>
            </a:r>
            <a:endParaRPr lang="en-US" altLang="zh-CN" dirty="0"/>
          </a:p>
          <a:p>
            <a:pPr lvl="1">
              <a:defRPr/>
            </a:pPr>
            <a:r>
              <a:rPr altLang="zh-CN" dirty="0" err="1"/>
              <a:t>中、晚期妊娠时</a:t>
            </a:r>
            <a:endParaRPr lang="en-US" altLang="zh-CN" dirty="0"/>
          </a:p>
          <a:p>
            <a:pPr lvl="2">
              <a:defRPr/>
            </a:pPr>
            <a:r>
              <a:rPr altLang="zh-CN" dirty="0" err="1"/>
              <a:t>主要发现妊娠有无异常，评定胎儿生长发育情况、进行孕龄估计或胎儿生理功能的观察</a:t>
            </a:r>
            <a:endParaRPr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pic>
        <p:nvPicPr>
          <p:cNvPr id="31749" name="Picture 2" descr="https://sp.yimg.com/ib/th?id=HN.608049588402851780&amp;pid=15.1"/>
          <p:cNvPicPr>
            <a:picLocks noChangeAspect="1" noChangeArrowheads="1"/>
          </p:cNvPicPr>
          <p:nvPr/>
        </p:nvPicPr>
        <p:blipFill>
          <a:blip r:embed="rId2">
            <a:extLst>
              <a:ext uri="{28A0092B-C50C-407E-A947-70E740481C1C}">
                <a14:useLocalDpi xmlns:a14="http://schemas.microsoft.com/office/drawing/2010/main" val="0"/>
              </a:ext>
            </a:extLst>
          </a:blip>
          <a:srcRect l="13161" t="12115" r="17284" b="17609"/>
          <a:stretch>
            <a:fillRect/>
          </a:stretch>
        </p:blipFill>
        <p:spPr bwMode="auto">
          <a:xfrm>
            <a:off x="7751764" y="4581525"/>
            <a:ext cx="21875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6" descr="早孕二维超声图"/>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4113" y="4527550"/>
            <a:ext cx="2303462"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1" name="Picture 7" descr="胎儿、胎头二维超声图"/>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7939" y="4508501"/>
            <a:ext cx="2376487" cy="183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48947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1991"/>
                                        </p:tgtEl>
                                        <p:attrNameLst>
                                          <p:attrName>style.visibility</p:attrName>
                                        </p:attrNameLst>
                                      </p:cBhvr>
                                      <p:to>
                                        <p:strVal val="visible"/>
                                      </p:to>
                                    </p:set>
                                  </p:childTnLst>
                                  <p:subTnLst>
                                    <p:set>
                                      <p:cBhvr override="childStyle">
                                        <p:cTn dur="1" fill="hold" display="0" masterRel="nextClick" afterEffect="1"/>
                                        <p:tgtEl>
                                          <p:spTgt spid="41991"/>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内容占位符 2"/>
          <p:cNvSpPr>
            <a:spLocks/>
          </p:cNvSpPr>
          <p:nvPr/>
        </p:nvSpPr>
        <p:spPr bwMode="auto">
          <a:xfrm>
            <a:off x="1828800" y="1214438"/>
            <a:ext cx="8610600" cy="503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1">
              <a:spcBef>
                <a:spcPts val="500"/>
              </a:spcBef>
              <a:buClr>
                <a:schemeClr val="accent1"/>
              </a:buClr>
              <a:buFont typeface="Wingdings" panose="05000000000000000000" pitchFamily="2" charset="2"/>
              <a:buChar char="§"/>
            </a:pPr>
            <a:r>
              <a:rPr lang="zh-CN" altLang="zh-CN" sz="2800">
                <a:solidFill>
                  <a:srgbClr val="1D1496"/>
                </a:solidFill>
                <a:latin typeface="楷体" panose="02010609060101010101" pitchFamily="49" charset="-122"/>
                <a:ea typeface="楷体" panose="02010609060101010101" pitchFamily="49" charset="-122"/>
              </a:rPr>
              <a:t>早孕</a:t>
            </a:r>
            <a:r>
              <a:rPr lang="zh-CN" altLang="en-US" sz="2800">
                <a:solidFill>
                  <a:srgbClr val="1D1496"/>
                </a:solidFill>
                <a:latin typeface="楷体" panose="02010609060101010101" pitchFamily="49" charset="-122"/>
                <a:ea typeface="楷体" panose="02010609060101010101" pitchFamily="49" charset="-122"/>
              </a:rPr>
              <a:t>及</a:t>
            </a:r>
            <a:r>
              <a:rPr lang="zh-CN" altLang="zh-CN" sz="2800">
                <a:solidFill>
                  <a:srgbClr val="1D1496"/>
                </a:solidFill>
                <a:latin typeface="楷体" panose="02010609060101010101" pitchFamily="49" charset="-122"/>
                <a:ea typeface="楷体" panose="02010609060101010101" pitchFamily="49" charset="-122"/>
              </a:rPr>
              <a:t>中、晚期妊娠</a:t>
            </a:r>
            <a:r>
              <a:rPr lang="zh-CN" altLang="en-US" sz="2800">
                <a:solidFill>
                  <a:srgbClr val="1D1496"/>
                </a:solidFill>
                <a:latin typeface="楷体" panose="02010609060101010101" pitchFamily="49" charset="-122"/>
                <a:ea typeface="楷体" panose="02010609060101010101" pitchFamily="49" charset="-122"/>
              </a:rPr>
              <a:t>动态声像图</a:t>
            </a:r>
          </a:p>
        </p:txBody>
      </p:sp>
      <p:sp>
        <p:nvSpPr>
          <p:cNvPr id="4" name="日期占位符 3"/>
          <p:cNvSpPr txBox="1">
            <a:spLocks noGrp="1"/>
          </p:cNvSpPr>
          <p:nvPr/>
        </p:nvSpPr>
        <p:spPr bwMode="auto">
          <a:xfrm>
            <a:off x="7772400" y="0"/>
            <a:ext cx="2667000" cy="228600"/>
          </a:xfrm>
          <a:prstGeom prst="rect">
            <a:avLst/>
          </a:prstGeom>
          <a:noFill/>
          <a:ln>
            <a:miter lim="800000"/>
            <a:headEnd/>
            <a:tailEnd/>
          </a:ln>
        </p:spPr>
        <p:txBody>
          <a:bodyPr/>
          <a:lstStyle/>
          <a:p>
            <a:pPr algn="r">
              <a:defRPr/>
            </a:pPr>
            <a:r>
              <a:rPr lang="en-US" sz="1000">
                <a:solidFill>
                  <a:schemeClr val="bg1"/>
                </a:solidFill>
              </a:rPr>
              <a:t>www.pumpress.com.cn</a:t>
            </a:r>
          </a:p>
        </p:txBody>
      </p:sp>
      <p:pic>
        <p:nvPicPr>
          <p:cNvPr id="51211" name="早孕二维超声图（妊娠囊）.MPG">
            <a:hlinkClick r:id="" action="ppaction://media"/>
          </p:cNvPr>
          <p:cNvPicPr>
            <a:picLocks noRot="1" noChangeAspect="1" noChangeArrowheads="1"/>
          </p:cNvPicPr>
          <p:nvPr>
            <a:videoFile r:link="rId1"/>
          </p:nvPr>
        </p:nvPicPr>
        <p:blipFill>
          <a:blip r:embed="rId7">
            <a:extLst>
              <a:ext uri="{28A0092B-C50C-407E-A947-70E740481C1C}">
                <a14:useLocalDpi xmlns:a14="http://schemas.microsoft.com/office/drawing/2010/main" val="0"/>
              </a:ext>
            </a:extLst>
          </a:blip>
          <a:srcRect/>
          <a:stretch>
            <a:fillRect/>
          </a:stretch>
        </p:blipFill>
        <p:spPr bwMode="auto">
          <a:xfrm>
            <a:off x="2640014" y="1916113"/>
            <a:ext cx="2232025" cy="167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2" name="胎儿胎头二维超声图.MPG">
            <a:hlinkClick r:id="" action="ppaction://media"/>
          </p:cNvPr>
          <p:cNvPicPr>
            <a:picLocks noRot="1" noChangeAspect="1" noChangeArrowheads="1"/>
          </p:cNvPicPr>
          <p:nvPr>
            <a:videoFile r:link="rId2"/>
          </p:nvPr>
        </p:nvPicPr>
        <p:blipFill>
          <a:blip r:embed="rId8">
            <a:extLst>
              <a:ext uri="{28A0092B-C50C-407E-A947-70E740481C1C}">
                <a14:useLocalDpi xmlns:a14="http://schemas.microsoft.com/office/drawing/2010/main" val="0"/>
              </a:ext>
            </a:extLst>
          </a:blip>
          <a:srcRect/>
          <a:stretch>
            <a:fillRect/>
          </a:stretch>
        </p:blipFill>
        <p:spPr bwMode="auto">
          <a:xfrm>
            <a:off x="5232401" y="1916113"/>
            <a:ext cx="2232025" cy="167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3" name="胎儿脊柱图像.MPG">
            <a:hlinkClick r:id="" action="ppaction://media"/>
          </p:cNvPr>
          <p:cNvPicPr>
            <a:picLocks noRot="1" noChangeAspect="1" noChangeArrowheads="1"/>
          </p:cNvPicPr>
          <p:nvPr>
            <a:videoFile r:link="rId3"/>
          </p:nvPr>
        </p:nvPicPr>
        <p:blipFill>
          <a:blip r:embed="rId9">
            <a:extLst>
              <a:ext uri="{28A0092B-C50C-407E-A947-70E740481C1C}">
                <a14:useLocalDpi xmlns:a14="http://schemas.microsoft.com/office/drawing/2010/main" val="0"/>
              </a:ext>
            </a:extLst>
          </a:blip>
          <a:srcRect/>
          <a:stretch>
            <a:fillRect/>
          </a:stretch>
        </p:blipFill>
        <p:spPr bwMode="auto">
          <a:xfrm>
            <a:off x="2640014" y="4437063"/>
            <a:ext cx="2160587"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4" name="胎儿心脏四腔切面.MPG">
            <a:hlinkClick r:id="" action="ppaction://media"/>
          </p:cNvPr>
          <p:cNvPicPr>
            <a:picLocks noRot="1" noChangeAspect="1" noChangeArrowheads="1"/>
          </p:cNvPicPr>
          <p:nvPr>
            <a:videoFile r:link="rId4"/>
          </p:nvPr>
        </p:nvPicPr>
        <p:blipFill>
          <a:blip r:embed="rId10">
            <a:extLst>
              <a:ext uri="{28A0092B-C50C-407E-A947-70E740481C1C}">
                <a14:useLocalDpi xmlns:a14="http://schemas.microsoft.com/office/drawing/2010/main" val="0"/>
              </a:ext>
            </a:extLst>
          </a:blip>
          <a:srcRect/>
          <a:stretch>
            <a:fillRect/>
          </a:stretch>
        </p:blipFill>
        <p:spPr bwMode="auto">
          <a:xfrm>
            <a:off x="5232400" y="4437063"/>
            <a:ext cx="2159000" cy="161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5" name="中期妊娠二维超声图（吸允动作）.MPG">
            <a:hlinkClick r:id="" action="ppaction://media"/>
          </p:cNvPr>
          <p:cNvPicPr>
            <a:picLocks noRot="1" noChangeAspect="1" noChangeArrowheads="1"/>
          </p:cNvPicPr>
          <p:nvPr>
            <a:videoFile r:link="rId5"/>
          </p:nvPr>
        </p:nvPicPr>
        <p:blipFill>
          <a:blip r:embed="rId11">
            <a:extLst>
              <a:ext uri="{28A0092B-C50C-407E-A947-70E740481C1C}">
                <a14:useLocalDpi xmlns:a14="http://schemas.microsoft.com/office/drawing/2010/main" val="0"/>
              </a:ext>
            </a:extLst>
          </a:blip>
          <a:srcRect/>
          <a:stretch>
            <a:fillRect/>
          </a:stretch>
        </p:blipFill>
        <p:spPr bwMode="auto">
          <a:xfrm>
            <a:off x="7824788" y="2781301"/>
            <a:ext cx="2171700"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8" name="Rectangle 16"/>
          <p:cNvSpPr>
            <a:spLocks noChangeArrowheads="1"/>
          </p:cNvSpPr>
          <p:nvPr/>
        </p:nvSpPr>
        <p:spPr bwMode="auto">
          <a:xfrm>
            <a:off x="2782888" y="3716339"/>
            <a:ext cx="2017712" cy="433387"/>
          </a:xfrm>
          <a:prstGeom prst="rect">
            <a:avLst/>
          </a:prstGeom>
          <a:solidFill>
            <a:schemeClr val="bg1"/>
          </a:solidFill>
          <a:ln w="9525">
            <a:solidFill>
              <a:schemeClr val="hlink"/>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692AA2"/>
                </a:solidFill>
                <a:latin typeface="楷体_GB2312" pitchFamily="49" charset="-122"/>
                <a:ea typeface="楷体_GB2312" pitchFamily="49" charset="-122"/>
              </a:rPr>
              <a:t>妊娠囊</a:t>
            </a:r>
          </a:p>
        </p:txBody>
      </p:sp>
      <p:sp>
        <p:nvSpPr>
          <p:cNvPr id="32779" name="Rectangle 17"/>
          <p:cNvSpPr>
            <a:spLocks noChangeArrowheads="1"/>
          </p:cNvSpPr>
          <p:nvPr/>
        </p:nvSpPr>
        <p:spPr bwMode="auto">
          <a:xfrm>
            <a:off x="5303838" y="3716339"/>
            <a:ext cx="2017712" cy="433387"/>
          </a:xfrm>
          <a:prstGeom prst="rect">
            <a:avLst/>
          </a:prstGeom>
          <a:solidFill>
            <a:schemeClr val="bg1"/>
          </a:solidFill>
          <a:ln w="9525">
            <a:solidFill>
              <a:schemeClr val="hlink"/>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692AA2"/>
                </a:solidFill>
                <a:latin typeface="楷体_GB2312" pitchFamily="49" charset="-122"/>
                <a:ea typeface="楷体_GB2312" pitchFamily="49" charset="-122"/>
              </a:rPr>
              <a:t>胎儿胎头</a:t>
            </a:r>
          </a:p>
        </p:txBody>
      </p:sp>
      <p:sp>
        <p:nvSpPr>
          <p:cNvPr id="32780" name="Rectangle 18"/>
          <p:cNvSpPr>
            <a:spLocks noChangeArrowheads="1"/>
          </p:cNvSpPr>
          <p:nvPr/>
        </p:nvSpPr>
        <p:spPr bwMode="auto">
          <a:xfrm>
            <a:off x="7896226" y="4652964"/>
            <a:ext cx="2017713" cy="433387"/>
          </a:xfrm>
          <a:prstGeom prst="rect">
            <a:avLst/>
          </a:prstGeom>
          <a:solidFill>
            <a:schemeClr val="bg1"/>
          </a:solidFill>
          <a:ln w="9525">
            <a:solidFill>
              <a:schemeClr val="hlink"/>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692AA2"/>
                </a:solidFill>
                <a:latin typeface="楷体_GB2312" pitchFamily="49" charset="-122"/>
                <a:ea typeface="楷体_GB2312" pitchFamily="49" charset="-122"/>
              </a:rPr>
              <a:t>胎儿吸允动作</a:t>
            </a:r>
          </a:p>
        </p:txBody>
      </p:sp>
      <p:sp>
        <p:nvSpPr>
          <p:cNvPr id="32781" name="Rectangle 19"/>
          <p:cNvSpPr>
            <a:spLocks noChangeArrowheads="1"/>
          </p:cNvSpPr>
          <p:nvPr/>
        </p:nvSpPr>
        <p:spPr bwMode="auto">
          <a:xfrm>
            <a:off x="5159375" y="6237289"/>
            <a:ext cx="2305050" cy="433387"/>
          </a:xfrm>
          <a:prstGeom prst="rect">
            <a:avLst/>
          </a:prstGeom>
          <a:solidFill>
            <a:schemeClr val="bg1"/>
          </a:solidFill>
          <a:ln w="9525">
            <a:solidFill>
              <a:schemeClr val="hlink"/>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692AA2"/>
                </a:solidFill>
                <a:latin typeface="楷体_GB2312" pitchFamily="49" charset="-122"/>
                <a:ea typeface="楷体_GB2312" pitchFamily="49" charset="-122"/>
              </a:rPr>
              <a:t>胎儿心脏四腔切面</a:t>
            </a:r>
          </a:p>
        </p:txBody>
      </p:sp>
      <p:sp>
        <p:nvSpPr>
          <p:cNvPr id="32782" name="Rectangle 20"/>
          <p:cNvSpPr>
            <a:spLocks noChangeArrowheads="1"/>
          </p:cNvSpPr>
          <p:nvPr/>
        </p:nvSpPr>
        <p:spPr bwMode="auto">
          <a:xfrm>
            <a:off x="2711451" y="6165850"/>
            <a:ext cx="2017713" cy="433388"/>
          </a:xfrm>
          <a:prstGeom prst="rect">
            <a:avLst/>
          </a:prstGeom>
          <a:solidFill>
            <a:schemeClr val="bg1"/>
          </a:solidFill>
          <a:ln w="9525">
            <a:solidFill>
              <a:schemeClr val="hlink"/>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692AA2"/>
                </a:solidFill>
                <a:latin typeface="楷体_GB2312" pitchFamily="49" charset="-122"/>
                <a:ea typeface="楷体_GB2312" pitchFamily="49" charset="-122"/>
              </a:rPr>
              <a:t>胎儿脊柱</a:t>
            </a:r>
          </a:p>
        </p:txBody>
      </p:sp>
      <p:sp>
        <p:nvSpPr>
          <p:cNvPr id="15" name="标题 1"/>
          <p:cNvSpPr txBox="1">
            <a:spLocks/>
          </p:cNvSpPr>
          <p:nvPr/>
        </p:nvSpPr>
        <p:spPr>
          <a:xfrm>
            <a:off x="190500" y="357188"/>
            <a:ext cx="10769600" cy="563562"/>
          </a:xfrm>
          <a:prstGeom prst="rect">
            <a:avLst/>
          </a:prstGeom>
        </p:spPr>
        <p:txBody>
          <a:bodyPr/>
          <a:lstStyle>
            <a:lvl1pPr algn="l" rtl="0" eaLnBrk="0" fontAlgn="base" hangingPunct="0">
              <a:spcBef>
                <a:spcPct val="0"/>
              </a:spcBef>
              <a:spcAft>
                <a:spcPct val="0"/>
              </a:spcAft>
              <a:defRPr sz="3200">
                <a:solidFill>
                  <a:schemeClr val="bg1"/>
                </a:solidFill>
                <a:latin typeface="+mj-lt"/>
                <a:ea typeface="+mj-ea"/>
                <a:cs typeface="+mj-cs"/>
              </a:defRPr>
            </a:lvl1pPr>
            <a:lvl2pPr algn="l" rtl="0" eaLnBrk="0" fontAlgn="base" hangingPunct="0">
              <a:spcBef>
                <a:spcPct val="0"/>
              </a:spcBef>
              <a:spcAft>
                <a:spcPct val="0"/>
              </a:spcAft>
              <a:defRPr sz="3200">
                <a:solidFill>
                  <a:schemeClr val="bg1"/>
                </a:solidFill>
                <a:latin typeface="Verdana" pitchFamily="34" charset="0"/>
              </a:defRPr>
            </a:lvl2pPr>
            <a:lvl3pPr algn="l" rtl="0" eaLnBrk="0" fontAlgn="base" hangingPunct="0">
              <a:spcBef>
                <a:spcPct val="0"/>
              </a:spcBef>
              <a:spcAft>
                <a:spcPct val="0"/>
              </a:spcAft>
              <a:defRPr sz="3200">
                <a:solidFill>
                  <a:schemeClr val="bg1"/>
                </a:solidFill>
                <a:latin typeface="Verdana" pitchFamily="34" charset="0"/>
              </a:defRPr>
            </a:lvl3pPr>
            <a:lvl4pPr algn="l" rtl="0" eaLnBrk="0" fontAlgn="base" hangingPunct="0">
              <a:spcBef>
                <a:spcPct val="0"/>
              </a:spcBef>
              <a:spcAft>
                <a:spcPct val="0"/>
              </a:spcAft>
              <a:defRPr sz="3200">
                <a:solidFill>
                  <a:schemeClr val="bg1"/>
                </a:solidFill>
                <a:latin typeface="Verdana" pitchFamily="34" charset="0"/>
              </a:defRPr>
            </a:lvl4pPr>
            <a:lvl5pPr algn="l" rtl="0" eaLnBrk="0" fontAlgn="base" hangingPunct="0">
              <a:spcBef>
                <a:spcPct val="0"/>
              </a:spcBef>
              <a:spcAft>
                <a:spcPct val="0"/>
              </a:spcAft>
              <a:defRPr sz="3200">
                <a:solidFill>
                  <a:schemeClr val="bg1"/>
                </a:solidFill>
                <a:latin typeface="Verdana" pitchFamily="34" charset="0"/>
              </a:defRPr>
            </a:lvl5pPr>
            <a:lvl6pPr marL="457200" algn="r" rtl="0" fontAlgn="base">
              <a:spcBef>
                <a:spcPct val="0"/>
              </a:spcBef>
              <a:spcAft>
                <a:spcPct val="0"/>
              </a:spcAft>
              <a:defRPr sz="3200">
                <a:solidFill>
                  <a:schemeClr val="bg1"/>
                </a:solidFill>
                <a:latin typeface="Verdana" pitchFamily="34" charset="0"/>
              </a:defRPr>
            </a:lvl6pPr>
            <a:lvl7pPr marL="914400" algn="r" rtl="0" fontAlgn="base">
              <a:spcBef>
                <a:spcPct val="0"/>
              </a:spcBef>
              <a:spcAft>
                <a:spcPct val="0"/>
              </a:spcAft>
              <a:defRPr sz="3200">
                <a:solidFill>
                  <a:schemeClr val="bg1"/>
                </a:solidFill>
                <a:latin typeface="Verdana" pitchFamily="34" charset="0"/>
              </a:defRPr>
            </a:lvl7pPr>
            <a:lvl8pPr marL="1371600" algn="r" rtl="0" fontAlgn="base">
              <a:spcBef>
                <a:spcPct val="0"/>
              </a:spcBef>
              <a:spcAft>
                <a:spcPct val="0"/>
              </a:spcAft>
              <a:defRPr sz="3200">
                <a:solidFill>
                  <a:schemeClr val="bg1"/>
                </a:solidFill>
                <a:latin typeface="Verdana" pitchFamily="34" charset="0"/>
              </a:defRPr>
            </a:lvl8pPr>
            <a:lvl9pPr marL="1828800" algn="r" rtl="0" fontAlgn="base">
              <a:spcBef>
                <a:spcPct val="0"/>
              </a:spcBef>
              <a:spcAft>
                <a:spcPct val="0"/>
              </a:spcAft>
              <a:defRPr sz="3200">
                <a:solidFill>
                  <a:schemeClr val="bg1"/>
                </a:solidFill>
                <a:latin typeface="Verdana" pitchFamily="34" charset="0"/>
              </a:defRPr>
            </a:lvl9pPr>
          </a:lstStyle>
          <a:p>
            <a:r>
              <a:rPr lang="zh-CN" altLang="en-US" kern="0" dirty="0" smtClean="0">
                <a:latin typeface="+mj-ea"/>
              </a:rPr>
              <a:t>第二节  </a:t>
            </a:r>
            <a:r>
              <a:rPr lang="zh-CN" altLang="zh-CN" kern="0" dirty="0" smtClean="0">
                <a:latin typeface="+mj-ea"/>
              </a:rPr>
              <a:t>超声波检查的临床应用</a:t>
            </a:r>
            <a:endParaRPr lang="zh-CN" altLang="en-US" kern="0" dirty="0" smtClean="0">
              <a:ea typeface="宋体" panose="02010600030101010101" pitchFamily="2" charset="-122"/>
            </a:endParaRPr>
          </a:p>
        </p:txBody>
      </p:sp>
    </p:spTree>
    <p:extLst>
      <p:ext uri="{BB962C8B-B14F-4D97-AF65-F5344CB8AC3E}">
        <p14:creationId xmlns:p14="http://schemas.microsoft.com/office/powerpoint/2010/main" val="25414752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1211"/>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51211"/>
                                        </p:tgtEl>
                                      </p:cBhvr>
                                    </p:cmd>
                                  </p:childTnLst>
                                </p:cTn>
                              </p:par>
                            </p:childTnLst>
                          </p:cTn>
                        </p:par>
                      </p:childTnLst>
                    </p:cTn>
                  </p:par>
                </p:childTnLst>
              </p:cTn>
              <p:nextCondLst>
                <p:cond evt="onClick" delay="0">
                  <p:tgtEl>
                    <p:spTgt spid="51211"/>
                  </p:tgtEl>
                </p:cond>
              </p:nextCondLst>
            </p:seq>
            <p:video>
              <p:cMediaNode>
                <p:cTn id="7" fill="hold" display="0">
                  <p:stCondLst>
                    <p:cond delay="indefinite"/>
                  </p:stCondLst>
                  <p:endCondLst>
                    <p:cond evt="onNext" delay="0">
                      <p:tgtEl>
                        <p:sldTgt/>
                      </p:tgtEl>
                    </p:cond>
                    <p:cond evt="onPrev" delay="0">
                      <p:tgtEl>
                        <p:sldTgt/>
                      </p:tgtEl>
                    </p:cond>
                  </p:endCondLst>
                </p:cTn>
                <p:tgtEl>
                  <p:spTgt spid="51211"/>
                </p:tgtEl>
              </p:cMediaNode>
            </p:video>
            <p:seq concurrent="1" nextAc="seek">
              <p:cTn id="8" restart="whenNotActive" fill="hold" evtFilter="cancelBubble" nodeType="interactiveSeq">
                <p:stCondLst>
                  <p:cond evt="onClick" delay="0">
                    <p:tgtEl>
                      <p:spTgt spid="51212"/>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51212"/>
                                        </p:tgtEl>
                                      </p:cBhvr>
                                    </p:cmd>
                                  </p:childTnLst>
                                </p:cTn>
                              </p:par>
                            </p:childTnLst>
                          </p:cTn>
                        </p:par>
                      </p:childTnLst>
                    </p:cTn>
                  </p:par>
                </p:childTnLst>
              </p:cTn>
              <p:nextCondLst>
                <p:cond evt="onClick" delay="0">
                  <p:tgtEl>
                    <p:spTgt spid="51212"/>
                  </p:tgtEl>
                </p:cond>
              </p:nextCondLst>
            </p:seq>
            <p:video>
              <p:cMediaNode>
                <p:cTn id="13" fill="hold" display="0">
                  <p:stCondLst>
                    <p:cond delay="indefinite"/>
                  </p:stCondLst>
                  <p:endCondLst>
                    <p:cond evt="onNext" delay="0">
                      <p:tgtEl>
                        <p:sldTgt/>
                      </p:tgtEl>
                    </p:cond>
                    <p:cond evt="onPrev" delay="0">
                      <p:tgtEl>
                        <p:sldTgt/>
                      </p:tgtEl>
                    </p:cond>
                  </p:endCondLst>
                </p:cTn>
                <p:tgtEl>
                  <p:spTgt spid="51212"/>
                </p:tgtEl>
              </p:cMediaNode>
            </p:video>
            <p:seq concurrent="1" nextAc="seek">
              <p:cTn id="14" restart="whenNotActive" fill="hold" evtFilter="cancelBubble" nodeType="interactiveSeq">
                <p:stCondLst>
                  <p:cond evt="onClick" delay="0">
                    <p:tgtEl>
                      <p:spTgt spid="51213"/>
                    </p:tgtEl>
                  </p:cond>
                </p:stCondLst>
                <p:endSync evt="end" delay="0">
                  <p:rtn val="all"/>
                </p:endSync>
                <p:childTnLst>
                  <p:par>
                    <p:cTn id="15" fill="hold" nodeType="clickPar">
                      <p:stCondLst>
                        <p:cond delay="0"/>
                      </p:stCondLst>
                      <p:childTnLst>
                        <p:par>
                          <p:cTn id="16" fill="hold" nodeType="withGroup">
                            <p:stCondLst>
                              <p:cond delay="0"/>
                            </p:stCondLst>
                            <p:childTnLst>
                              <p:par>
                                <p:cTn id="17" presetID="2" presetClass="mediacall" presetSubtype="0" fill="hold" nodeType="clickEffect">
                                  <p:stCondLst>
                                    <p:cond delay="0"/>
                                  </p:stCondLst>
                                  <p:childTnLst>
                                    <p:cmd type="call" cmd="togglePause">
                                      <p:cBhvr>
                                        <p:cTn id="18" dur="1" fill="hold"/>
                                        <p:tgtEl>
                                          <p:spTgt spid="51213"/>
                                        </p:tgtEl>
                                      </p:cBhvr>
                                    </p:cmd>
                                  </p:childTnLst>
                                </p:cTn>
                              </p:par>
                            </p:childTnLst>
                          </p:cTn>
                        </p:par>
                      </p:childTnLst>
                    </p:cTn>
                  </p:par>
                </p:childTnLst>
              </p:cTn>
              <p:nextCondLst>
                <p:cond evt="onClick" delay="0">
                  <p:tgtEl>
                    <p:spTgt spid="51213"/>
                  </p:tgtEl>
                </p:cond>
              </p:nextCondLst>
            </p:seq>
            <p:video>
              <p:cMediaNode>
                <p:cTn id="19" fill="hold" display="0">
                  <p:stCondLst>
                    <p:cond delay="indefinite"/>
                  </p:stCondLst>
                  <p:endCondLst>
                    <p:cond evt="onNext" delay="0">
                      <p:tgtEl>
                        <p:sldTgt/>
                      </p:tgtEl>
                    </p:cond>
                    <p:cond evt="onPrev" delay="0">
                      <p:tgtEl>
                        <p:sldTgt/>
                      </p:tgtEl>
                    </p:cond>
                  </p:endCondLst>
                </p:cTn>
                <p:tgtEl>
                  <p:spTgt spid="51213"/>
                </p:tgtEl>
              </p:cMediaNode>
            </p:video>
            <p:seq concurrent="1" nextAc="seek">
              <p:cTn id="20" restart="whenNotActive" fill="hold" evtFilter="cancelBubble" nodeType="interactiveSeq">
                <p:stCondLst>
                  <p:cond evt="onClick" delay="0">
                    <p:tgtEl>
                      <p:spTgt spid="51214"/>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2" presetClass="mediacall" presetSubtype="0" fill="hold" nodeType="clickEffect">
                                  <p:stCondLst>
                                    <p:cond delay="0"/>
                                  </p:stCondLst>
                                  <p:childTnLst>
                                    <p:cmd type="call" cmd="togglePause">
                                      <p:cBhvr>
                                        <p:cTn id="24" dur="1" fill="hold"/>
                                        <p:tgtEl>
                                          <p:spTgt spid="51214"/>
                                        </p:tgtEl>
                                      </p:cBhvr>
                                    </p:cmd>
                                  </p:childTnLst>
                                </p:cTn>
                              </p:par>
                            </p:childTnLst>
                          </p:cTn>
                        </p:par>
                      </p:childTnLst>
                    </p:cTn>
                  </p:par>
                </p:childTnLst>
              </p:cTn>
              <p:nextCondLst>
                <p:cond evt="onClick" delay="0">
                  <p:tgtEl>
                    <p:spTgt spid="51214"/>
                  </p:tgtEl>
                </p:cond>
              </p:nextCondLst>
            </p:seq>
            <p:video>
              <p:cMediaNode>
                <p:cTn id="25" fill="hold" display="0">
                  <p:stCondLst>
                    <p:cond delay="indefinite"/>
                  </p:stCondLst>
                  <p:endCondLst>
                    <p:cond evt="onNext" delay="0">
                      <p:tgtEl>
                        <p:sldTgt/>
                      </p:tgtEl>
                    </p:cond>
                    <p:cond evt="onPrev" delay="0">
                      <p:tgtEl>
                        <p:sldTgt/>
                      </p:tgtEl>
                    </p:cond>
                  </p:endCondLst>
                </p:cTn>
                <p:tgtEl>
                  <p:spTgt spid="51214"/>
                </p:tgtEl>
              </p:cMediaNode>
            </p:video>
            <p:seq concurrent="1" nextAc="seek">
              <p:cTn id="26" restart="whenNotActive" fill="hold" evtFilter="cancelBubble" nodeType="interactiveSeq">
                <p:stCondLst>
                  <p:cond evt="onClick" delay="0">
                    <p:tgtEl>
                      <p:spTgt spid="51215"/>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2" presetClass="mediacall" presetSubtype="0" fill="hold" nodeType="clickEffect">
                                  <p:stCondLst>
                                    <p:cond delay="0"/>
                                  </p:stCondLst>
                                  <p:childTnLst>
                                    <p:cmd type="call" cmd="togglePause">
                                      <p:cBhvr>
                                        <p:cTn id="30" dur="1" fill="hold"/>
                                        <p:tgtEl>
                                          <p:spTgt spid="51215"/>
                                        </p:tgtEl>
                                      </p:cBhvr>
                                    </p:cmd>
                                  </p:childTnLst>
                                </p:cTn>
                              </p:par>
                            </p:childTnLst>
                          </p:cTn>
                        </p:par>
                      </p:childTnLst>
                    </p:cTn>
                  </p:par>
                </p:childTnLst>
              </p:cTn>
              <p:nextCondLst>
                <p:cond evt="onClick" delay="0">
                  <p:tgtEl>
                    <p:spTgt spid="51215"/>
                  </p:tgtEl>
                </p:cond>
              </p:nextCondLst>
            </p:seq>
            <p:video>
              <p:cMediaNode>
                <p:cTn id="31" fill="hold" display="0">
                  <p:stCondLst>
                    <p:cond delay="indefinite"/>
                  </p:stCondLst>
                  <p:endCondLst>
                    <p:cond evt="onNext" delay="0">
                      <p:tgtEl>
                        <p:sldTgt/>
                      </p:tgtEl>
                    </p:cond>
                    <p:cond evt="onPrev" delay="0">
                      <p:tgtEl>
                        <p:sldTgt/>
                      </p:tgtEl>
                    </p:cond>
                  </p:endCondLst>
                </p:cTn>
                <p:tgtEl>
                  <p:spTgt spid="51215"/>
                </p:tgtEl>
              </p:cMediaNode>
            </p:video>
          </p:childTnLst>
        </p:cTn>
      </p:par>
    </p:tn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p:txBody>
          <a:bodyPr/>
          <a:lstStyle/>
          <a:p>
            <a:r>
              <a:rPr lang="zh-CN" altLang="en-US" dirty="0" smtClean="0">
                <a:latin typeface="+mj-ea"/>
              </a:rPr>
              <a:t>第三节  </a:t>
            </a:r>
            <a:r>
              <a:rPr lang="zh-CN" altLang="zh-CN" dirty="0">
                <a:latin typeface="+mj-ea"/>
              </a:rPr>
              <a:t>超声波检查</a:t>
            </a:r>
            <a:r>
              <a:rPr lang="zh-CN" altLang="zh-CN" dirty="0" smtClean="0">
                <a:latin typeface="+mj-ea"/>
              </a:rPr>
              <a:t>的</a:t>
            </a:r>
            <a:r>
              <a:rPr lang="zh-CN" altLang="en-US" dirty="0">
                <a:latin typeface="+mj-ea"/>
              </a:rPr>
              <a:t>护理</a:t>
            </a:r>
            <a:endParaRPr lang="zh-CN" altLang="en-US" dirty="0">
              <a:ea typeface="宋体" panose="02010600030101010101" pitchFamily="2" charset="-122"/>
            </a:endParaRPr>
          </a:p>
        </p:txBody>
      </p:sp>
      <p:sp>
        <p:nvSpPr>
          <p:cNvPr id="3" name="内容占位符 2"/>
          <p:cNvSpPr>
            <a:spLocks noGrp="1"/>
          </p:cNvSpPr>
          <p:nvPr>
            <p:ph idx="1"/>
          </p:nvPr>
        </p:nvSpPr>
        <p:spPr>
          <a:xfrm>
            <a:off x="775504" y="1445932"/>
            <a:ext cx="10428790" cy="5033962"/>
          </a:xfrm>
        </p:spPr>
        <p:txBody>
          <a:bodyPr/>
          <a:lstStyle/>
          <a:p>
            <a:pPr marL="0" indent="0">
              <a:buNone/>
              <a:defRPr/>
            </a:pPr>
            <a:r>
              <a:rPr lang="zh-CN" altLang="zh-CN" dirty="0" smtClean="0">
                <a:solidFill>
                  <a:srgbClr val="161616"/>
                </a:solidFill>
                <a:ea typeface="宋体" pitchFamily="2" charset="-122"/>
              </a:rPr>
              <a:t>一、护理基本原则</a:t>
            </a:r>
          </a:p>
          <a:p>
            <a:pPr marL="457200" lvl="1" indent="0">
              <a:buNone/>
              <a:defRPr/>
            </a:pPr>
            <a:r>
              <a:rPr lang="en-US" altLang="zh-CN" dirty="0"/>
              <a:t>1</a:t>
            </a:r>
            <a:r>
              <a:rPr altLang="zh-CN" dirty="0"/>
              <a:t>．认真核对</a:t>
            </a:r>
            <a:r>
              <a:rPr dirty="0"/>
              <a:t>相关信息</a:t>
            </a:r>
            <a:endParaRPr altLang="zh-CN" dirty="0"/>
          </a:p>
          <a:p>
            <a:pPr marL="457200" lvl="1" indent="0">
              <a:buNone/>
              <a:defRPr/>
            </a:pPr>
            <a:r>
              <a:rPr lang="en-US" altLang="zh-CN" dirty="0"/>
              <a:t>2</a:t>
            </a:r>
            <a:r>
              <a:rPr altLang="zh-CN" dirty="0"/>
              <a:t>．预约登记</a:t>
            </a:r>
          </a:p>
          <a:p>
            <a:pPr marL="457200" lvl="1" indent="0">
              <a:buNone/>
              <a:defRPr/>
            </a:pPr>
            <a:r>
              <a:rPr lang="en-US" altLang="zh-CN" dirty="0"/>
              <a:t>3</a:t>
            </a:r>
            <a:r>
              <a:rPr altLang="zh-CN" dirty="0"/>
              <a:t>．</a:t>
            </a:r>
            <a:r>
              <a:rPr dirty="0"/>
              <a:t>向患者介绍</a:t>
            </a:r>
            <a:r>
              <a:rPr altLang="zh-CN" dirty="0"/>
              <a:t>检查前</a:t>
            </a:r>
            <a:r>
              <a:rPr dirty="0"/>
              <a:t>的</a:t>
            </a:r>
            <a:r>
              <a:rPr altLang="zh-CN" dirty="0"/>
              <a:t>准备和注意事项</a:t>
            </a:r>
          </a:p>
          <a:p>
            <a:pPr marL="457200" lvl="1" indent="0">
              <a:buNone/>
              <a:defRPr/>
            </a:pPr>
            <a:r>
              <a:rPr lang="en-US" altLang="zh-CN" dirty="0"/>
              <a:t>4</a:t>
            </a:r>
            <a:r>
              <a:rPr altLang="zh-CN" dirty="0"/>
              <a:t>．对于重危患者和体质虚弱的患者，宜用轮椅或活动床搬运，护理人员给予指导或陪同前往</a:t>
            </a:r>
          </a:p>
          <a:p>
            <a:pPr marL="457200" lvl="1" indent="0">
              <a:buNone/>
              <a:defRPr/>
            </a:pPr>
            <a:r>
              <a:rPr lang="en-US" altLang="zh-CN" dirty="0"/>
              <a:t>5</a:t>
            </a:r>
            <a:r>
              <a:rPr altLang="zh-CN" dirty="0"/>
              <a:t>．胸部检查</a:t>
            </a:r>
            <a:r>
              <a:rPr lang="en-US" altLang="zh-CN" dirty="0"/>
              <a:t>(</a:t>
            </a:r>
            <a:r>
              <a:rPr altLang="zh-CN" dirty="0" err="1"/>
              <a:t>胸膜、肺、纵隔</a:t>
            </a:r>
            <a:r>
              <a:rPr lang="en-US" altLang="zh-CN" dirty="0"/>
              <a:t>)</a:t>
            </a:r>
            <a:r>
              <a:rPr altLang="zh-CN" dirty="0" err="1"/>
              <a:t>者，须带胸部</a:t>
            </a:r>
            <a:r>
              <a:rPr lang="en-US" altLang="zh-CN" dirty="0" err="1"/>
              <a:t>X</a:t>
            </a:r>
            <a:r>
              <a:rPr altLang="zh-CN" dirty="0" err="1"/>
              <a:t>线片和</a:t>
            </a:r>
            <a:r>
              <a:rPr lang="en-US" altLang="zh-CN" dirty="0" err="1"/>
              <a:t>CT</a:t>
            </a:r>
            <a:r>
              <a:rPr altLang="zh-CN" dirty="0" err="1"/>
              <a:t>片及其影像检查报告单</a:t>
            </a:r>
            <a:endParaRPr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600118144"/>
      </p:ext>
    </p:extLst>
  </p:cSld>
  <p:clrMapOvr>
    <a:masterClrMapping/>
  </p:clrMapOvr>
  <p:timing>
    <p:tnLst>
      <p:par>
        <p:cTn id="1" dur="indefinite" restart="never" nodeType="tmRoot"/>
      </p:par>
    </p:tn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标题 1"/>
          <p:cNvSpPr>
            <a:spLocks noGrp="1"/>
          </p:cNvSpPr>
          <p:nvPr>
            <p:ph type="title"/>
          </p:nvPr>
        </p:nvSpPr>
        <p:spPr/>
        <p:txBody>
          <a:bodyPr/>
          <a:lstStyle/>
          <a:p>
            <a:r>
              <a:rPr lang="zh-CN" altLang="en-US" dirty="0">
                <a:latin typeface="+mj-ea"/>
              </a:rPr>
              <a:t>第三节  </a:t>
            </a:r>
            <a:r>
              <a:rPr lang="zh-CN" altLang="zh-CN" dirty="0">
                <a:latin typeface="+mj-ea"/>
              </a:rPr>
              <a:t>超声波检查的</a:t>
            </a:r>
            <a:r>
              <a:rPr lang="zh-CN" altLang="en-US" dirty="0">
                <a:latin typeface="+mj-ea"/>
              </a:rPr>
              <a:t>护理</a:t>
            </a:r>
            <a:endParaRPr lang="zh-CN" altLang="en-US" dirty="0" smtClean="0">
              <a:ea typeface="宋体" panose="02010600030101010101" pitchFamily="2" charset="-122"/>
            </a:endParaRPr>
          </a:p>
        </p:txBody>
      </p:sp>
      <p:sp>
        <p:nvSpPr>
          <p:cNvPr id="3" name="内容占位符 2"/>
          <p:cNvSpPr>
            <a:spLocks noGrp="1"/>
          </p:cNvSpPr>
          <p:nvPr>
            <p:ph idx="1"/>
          </p:nvPr>
        </p:nvSpPr>
        <p:spPr>
          <a:xfrm>
            <a:off x="486136" y="1388058"/>
            <a:ext cx="11493661" cy="5033962"/>
          </a:xfrm>
        </p:spPr>
        <p:txBody>
          <a:bodyPr/>
          <a:lstStyle/>
          <a:p>
            <a:pPr marL="0" indent="0">
              <a:buNone/>
              <a:defRPr/>
            </a:pPr>
            <a:r>
              <a:rPr lang="zh-CN" altLang="zh-CN" dirty="0" smtClean="0">
                <a:solidFill>
                  <a:srgbClr val="161616"/>
                </a:solidFill>
                <a:ea typeface="宋体" pitchFamily="2" charset="-122"/>
              </a:rPr>
              <a:t>二、常用超声波检查的护理</a:t>
            </a:r>
          </a:p>
          <a:p>
            <a:pPr marL="457200" lvl="1" indent="0">
              <a:buNone/>
              <a:defRPr/>
            </a:pPr>
            <a:r>
              <a:rPr lang="en-US" altLang="zh-CN" dirty="0"/>
              <a:t>1</a:t>
            </a:r>
            <a:r>
              <a:rPr altLang="zh-CN" dirty="0"/>
              <a:t>．腹部检查</a:t>
            </a:r>
            <a:endParaRPr lang="en-US" altLang="zh-CN" dirty="0"/>
          </a:p>
          <a:p>
            <a:pPr marL="1314450" lvl="2" indent="-457200">
              <a:defRPr/>
            </a:pPr>
            <a:r>
              <a:rPr altLang="zh-CN" dirty="0" err="1"/>
              <a:t>肝脏、胆囊、胰腺疾病</a:t>
            </a:r>
            <a:endParaRPr lang="en-US" altLang="zh-CN" dirty="0"/>
          </a:p>
          <a:p>
            <a:pPr marL="1771650" lvl="3" indent="-457200">
              <a:defRPr/>
            </a:pPr>
            <a:r>
              <a:rPr altLang="zh-CN" dirty="0" err="1"/>
              <a:t>宜在晨间空腹条件下进行</a:t>
            </a:r>
            <a:endParaRPr lang="en-US" altLang="zh-CN" dirty="0"/>
          </a:p>
          <a:p>
            <a:pPr marL="1771650" lvl="3" indent="-457200">
              <a:defRPr/>
            </a:pPr>
            <a:r>
              <a:rPr altLang="zh-CN" dirty="0"/>
              <a:t>必要时饮水</a:t>
            </a:r>
            <a:r>
              <a:rPr lang="en-US" altLang="zh-CN" dirty="0"/>
              <a:t>400</a:t>
            </a:r>
            <a:r>
              <a:rPr altLang="zh-CN" dirty="0"/>
              <a:t>～</a:t>
            </a:r>
            <a:r>
              <a:rPr lang="en-US" altLang="zh-CN" dirty="0"/>
              <a:t>500ml</a:t>
            </a:r>
          </a:p>
          <a:p>
            <a:pPr marL="1314450" lvl="2" indent="-457200">
              <a:defRPr/>
            </a:pPr>
            <a:r>
              <a:rPr altLang="zh-CN" dirty="0"/>
              <a:t>胃</a:t>
            </a:r>
            <a:endParaRPr lang="en-US" altLang="zh-CN" dirty="0"/>
          </a:p>
          <a:p>
            <a:pPr marL="1771650" lvl="3" indent="-457200">
              <a:defRPr/>
            </a:pPr>
            <a:r>
              <a:rPr altLang="zh-CN" dirty="0" err="1"/>
              <a:t>检查前需饮水及服胃造影剂</a:t>
            </a:r>
            <a:endParaRPr lang="en-US" altLang="zh-CN" dirty="0"/>
          </a:p>
          <a:p>
            <a:pPr marL="457200" lvl="1" indent="0">
              <a:buNone/>
              <a:defRPr/>
            </a:pPr>
            <a:r>
              <a:rPr lang="en-US" altLang="zh-CN" dirty="0"/>
              <a:t>2</a:t>
            </a:r>
            <a:r>
              <a:rPr altLang="zh-CN" dirty="0"/>
              <a:t>．盆腔检查</a:t>
            </a:r>
            <a:endParaRPr lang="en-US" altLang="zh-CN" dirty="0"/>
          </a:p>
          <a:p>
            <a:pPr marL="1314450" lvl="2" indent="-457200">
              <a:defRPr/>
            </a:pPr>
            <a:r>
              <a:rPr altLang="zh-CN" dirty="0"/>
              <a:t>检查前应鼓励病人饮水</a:t>
            </a:r>
            <a:r>
              <a:rPr lang="en-US" altLang="zh-CN" dirty="0"/>
              <a:t>400</a:t>
            </a:r>
            <a:r>
              <a:rPr altLang="zh-CN" dirty="0"/>
              <a:t>～</a:t>
            </a:r>
            <a:r>
              <a:rPr lang="en-US" altLang="zh-CN" dirty="0"/>
              <a:t>500ml</a:t>
            </a:r>
            <a:r>
              <a:rPr altLang="zh-CN" dirty="0"/>
              <a:t>保持膀胱适当充盈</a:t>
            </a:r>
            <a:r>
              <a:rPr lang="en-US" altLang="zh-CN" dirty="0"/>
              <a:t>(</a:t>
            </a:r>
            <a:r>
              <a:rPr altLang="zh-CN" dirty="0" err="1"/>
              <a:t>有明显尿意时</a:t>
            </a:r>
            <a:r>
              <a:rPr lang="en-US" altLang="zh-CN" dirty="0"/>
              <a:t>)</a:t>
            </a:r>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178112281"/>
      </p:ext>
    </p:extLst>
  </p:cSld>
  <p:clrMapOvr>
    <a:masterClrMapping/>
  </p:clrMapOvr>
  <p:timing>
    <p:tnLst>
      <p:par>
        <p:cTn id="1" dur="indefinite" restart="never" nodeType="tmRoot"/>
      </p:par>
    </p:tn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标题 1"/>
          <p:cNvSpPr>
            <a:spLocks noGrp="1"/>
          </p:cNvSpPr>
          <p:nvPr>
            <p:ph type="title"/>
          </p:nvPr>
        </p:nvSpPr>
        <p:spPr/>
        <p:txBody>
          <a:bodyPr/>
          <a:lstStyle/>
          <a:p>
            <a:r>
              <a:rPr lang="zh-CN" altLang="en-US" dirty="0">
                <a:latin typeface="+mj-ea"/>
              </a:rPr>
              <a:t>第三节  </a:t>
            </a:r>
            <a:r>
              <a:rPr lang="zh-CN" altLang="zh-CN" dirty="0">
                <a:latin typeface="+mj-ea"/>
              </a:rPr>
              <a:t>超声波检查的</a:t>
            </a:r>
            <a:r>
              <a:rPr lang="zh-CN" altLang="en-US" dirty="0">
                <a:latin typeface="+mj-ea"/>
              </a:rPr>
              <a:t>护理</a:t>
            </a:r>
            <a:endParaRPr lang="zh-CN" altLang="en-US" dirty="0" smtClean="0">
              <a:ea typeface="宋体" panose="02010600030101010101" pitchFamily="2" charset="-122"/>
            </a:endParaRPr>
          </a:p>
        </p:txBody>
      </p:sp>
      <p:sp>
        <p:nvSpPr>
          <p:cNvPr id="3" name="内容占位符 2"/>
          <p:cNvSpPr>
            <a:spLocks noGrp="1"/>
          </p:cNvSpPr>
          <p:nvPr>
            <p:ph idx="1"/>
          </p:nvPr>
        </p:nvSpPr>
        <p:spPr>
          <a:xfrm>
            <a:off x="335666" y="1422782"/>
            <a:ext cx="11239018" cy="5033962"/>
          </a:xfrm>
        </p:spPr>
        <p:txBody>
          <a:bodyPr/>
          <a:lstStyle/>
          <a:p>
            <a:pPr marL="457200" lvl="1" indent="0">
              <a:buNone/>
              <a:defRPr/>
            </a:pPr>
            <a:r>
              <a:rPr lang="en-US" altLang="zh-CN" dirty="0"/>
              <a:t>3</a:t>
            </a:r>
            <a:r>
              <a:rPr altLang="zh-CN" dirty="0"/>
              <a:t>．疑难、复杂病变检查</a:t>
            </a:r>
            <a:endParaRPr lang="en-US" altLang="zh-CN" dirty="0"/>
          </a:p>
          <a:p>
            <a:pPr lvl="2">
              <a:defRPr/>
            </a:pPr>
            <a:r>
              <a:rPr altLang="zh-CN" dirty="0" err="1"/>
              <a:t>需与过去的超声检查结果比较的患者，应带以往超声检查记录和其他影像检查记</a:t>
            </a:r>
            <a:endParaRPr lang="en-US" altLang="zh-CN" dirty="0"/>
          </a:p>
          <a:p>
            <a:pPr marL="457200" lvl="1" indent="0">
              <a:buNone/>
              <a:defRPr/>
            </a:pPr>
            <a:r>
              <a:rPr lang="en-US" altLang="zh-CN" dirty="0"/>
              <a:t>4</a:t>
            </a:r>
            <a:r>
              <a:rPr altLang="zh-CN" dirty="0"/>
              <a:t>．介入超声检查</a:t>
            </a:r>
            <a:endParaRPr lang="en-US" altLang="zh-CN" dirty="0"/>
          </a:p>
          <a:p>
            <a:pPr marL="1314450" lvl="2" indent="-457200">
              <a:defRPr/>
            </a:pPr>
            <a:r>
              <a:rPr altLang="zh-CN" dirty="0" err="1"/>
              <a:t>术前需征得患者或家属的同意</a:t>
            </a:r>
            <a:endParaRPr lang="en-US" altLang="zh-CN" dirty="0"/>
          </a:p>
          <a:p>
            <a:pPr marL="1314450" lvl="2" indent="-457200">
              <a:defRPr/>
            </a:pPr>
            <a:r>
              <a:rPr altLang="zh-CN" dirty="0" err="1"/>
              <a:t>注意观察和记录术后患者一般情况、定时测量和记录脉搏、血压等</a:t>
            </a:r>
            <a:endParaRPr altLang="zh-CN" dirty="0"/>
          </a:p>
          <a:p>
            <a:pPr marL="457200" lvl="1" indent="0">
              <a:buNone/>
              <a:defRPr/>
            </a:pPr>
            <a:r>
              <a:rPr lang="en-US" altLang="zh-CN" dirty="0"/>
              <a:t>5</a:t>
            </a:r>
            <a:r>
              <a:rPr altLang="zh-CN" dirty="0"/>
              <a:t>．婴幼儿检查</a:t>
            </a:r>
            <a:endParaRPr lang="en-US" altLang="zh-CN" dirty="0"/>
          </a:p>
          <a:p>
            <a:pPr marL="1314450" lvl="2" indent="-457200">
              <a:defRPr/>
            </a:pPr>
            <a:r>
              <a:rPr altLang="zh-CN" dirty="0" err="1"/>
              <a:t>不合作者可用水合氯醛灌肠，安静或入睡后再行检查</a:t>
            </a:r>
            <a:endParaRPr altLang="zh-CN" dirty="0"/>
          </a:p>
        </p:txBody>
      </p:sp>
      <p:sp>
        <p:nvSpPr>
          <p:cNvPr id="4" name="日期占位符 3"/>
          <p:cNvSpPr>
            <a:spLocks noGrp="1"/>
          </p:cNvSpPr>
          <p:nvPr>
            <p:ph type="dt" sz="quarter"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0083540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a:spcBef>
                <a:spcPts val="300"/>
              </a:spcBef>
              <a:buNone/>
            </a:pPr>
            <a:r>
              <a:rPr lang="zh-CN" altLang="en-US" sz="2800" dirty="0"/>
              <a:t>【临床意义】</a:t>
            </a:r>
          </a:p>
          <a:p>
            <a:pPr lvl="1">
              <a:spcBef>
                <a:spcPts val="300"/>
              </a:spcBef>
              <a:buNone/>
            </a:pPr>
            <a:r>
              <a:rPr lang="zh-CN" altLang="en-US" sz="2400" dirty="0"/>
              <a:t>（1）生理性变化</a:t>
            </a:r>
            <a:endParaRPr lang="en-US" altLang="zh-CN" sz="2400" dirty="0"/>
          </a:p>
          <a:p>
            <a:pPr lvl="2">
              <a:spcBef>
                <a:spcPts val="300"/>
              </a:spcBef>
            </a:pPr>
            <a:r>
              <a:rPr lang="zh-CN" altLang="en-US" sz="2400" dirty="0">
                <a:solidFill>
                  <a:srgbClr val="FF0000"/>
                </a:solidFill>
              </a:rPr>
              <a:t>女性</a:t>
            </a:r>
            <a:r>
              <a:rPr lang="en-US" altLang="zh-CN" sz="2400" dirty="0">
                <a:solidFill>
                  <a:srgbClr val="FF0000"/>
                </a:solidFill>
              </a:rPr>
              <a:t>:</a:t>
            </a:r>
            <a:r>
              <a:rPr lang="zh-CN" altLang="en-US" sz="2400" dirty="0"/>
              <a:t>月经期</a:t>
            </a:r>
            <a:r>
              <a:rPr altLang="en-US" sz="2400" dirty="0"/>
              <a:t>、</a:t>
            </a:r>
            <a:r>
              <a:rPr lang="zh-CN" altLang="en-US" sz="2400" dirty="0"/>
              <a:t>妊娠3个月以上血沉增快</a:t>
            </a:r>
            <a:endParaRPr lang="en-US" altLang="zh-CN" sz="2400" dirty="0"/>
          </a:p>
          <a:p>
            <a:pPr lvl="2">
              <a:spcBef>
                <a:spcPts val="300"/>
              </a:spcBef>
            </a:pPr>
            <a:r>
              <a:rPr lang="zh-CN" altLang="en-US" sz="2400" dirty="0">
                <a:solidFill>
                  <a:srgbClr val="FF0000"/>
                </a:solidFill>
              </a:rPr>
              <a:t>老年人</a:t>
            </a:r>
            <a:r>
              <a:rPr altLang="en-US" sz="2400" dirty="0">
                <a:solidFill>
                  <a:srgbClr val="FF0000"/>
                </a:solidFill>
              </a:rPr>
              <a:t>：</a:t>
            </a:r>
            <a:r>
              <a:rPr lang="zh-CN" altLang="en-US" sz="2400" dirty="0"/>
              <a:t>因纤维蛋白原含量逐渐增高使血沉增快</a:t>
            </a:r>
            <a:endParaRPr lang="en-US" altLang="zh-CN" sz="2400" dirty="0"/>
          </a:p>
          <a:p>
            <a:pPr lvl="1">
              <a:spcBef>
                <a:spcPts val="300"/>
              </a:spcBef>
              <a:buNone/>
            </a:pPr>
            <a:r>
              <a:rPr lang="zh-CN" altLang="en-US" sz="2400" dirty="0"/>
              <a:t>（2）病理性变化</a:t>
            </a:r>
            <a:endParaRPr lang="en-US" altLang="zh-CN" sz="2400" dirty="0"/>
          </a:p>
          <a:p>
            <a:pPr lvl="2">
              <a:spcBef>
                <a:spcPts val="300"/>
              </a:spcBef>
              <a:buNone/>
            </a:pPr>
            <a:r>
              <a:rPr lang="zh-CN" altLang="en-US" sz="2400" dirty="0"/>
              <a:t>①急性细菌性炎症时，血沉增快</a:t>
            </a:r>
            <a:endParaRPr lang="en-US" altLang="zh-CN" sz="2400" dirty="0"/>
          </a:p>
          <a:p>
            <a:pPr lvl="2">
              <a:spcBef>
                <a:spcPts val="300"/>
              </a:spcBef>
              <a:buNone/>
            </a:pPr>
            <a:r>
              <a:rPr lang="zh-CN" altLang="en-US" sz="2400" dirty="0"/>
              <a:t>②风湿性疾病、结核病</a:t>
            </a:r>
            <a:endParaRPr lang="en-US" altLang="zh-CN" sz="2400" dirty="0"/>
          </a:p>
          <a:p>
            <a:pPr lvl="3">
              <a:spcBef>
                <a:spcPts val="300"/>
              </a:spcBef>
            </a:pPr>
            <a:r>
              <a:rPr lang="zh-CN" altLang="en-US" sz="2400" dirty="0"/>
              <a:t>活动期血沉加快</a:t>
            </a:r>
            <a:r>
              <a:rPr altLang="en-US" sz="2400" dirty="0"/>
              <a:t>，</a:t>
            </a:r>
            <a:r>
              <a:rPr lang="zh-CN" altLang="en-US" sz="2400" dirty="0"/>
              <a:t>静止期血沉减慢</a:t>
            </a:r>
            <a:endParaRPr lang="en-US" altLang="zh-CN" sz="2400" dirty="0"/>
          </a:p>
          <a:p>
            <a:pPr lvl="2">
              <a:spcBef>
                <a:spcPts val="300"/>
              </a:spcBef>
              <a:buNone/>
            </a:pPr>
            <a:r>
              <a:rPr lang="zh-CN" altLang="en-US" sz="2400" dirty="0"/>
              <a:t>③大面积组织损伤或手术创伤等时血沉加快</a:t>
            </a:r>
            <a:endParaRPr lang="en-US" altLang="zh-CN" sz="2400" dirty="0"/>
          </a:p>
          <a:p>
            <a:pPr lvl="2">
              <a:spcBef>
                <a:spcPts val="300"/>
              </a:spcBef>
              <a:buNone/>
            </a:pPr>
            <a:r>
              <a:rPr lang="zh-CN" altLang="en-US" sz="2400" dirty="0"/>
              <a:t>④恶性肿瘤血沉常明显增快</a:t>
            </a:r>
            <a:endParaRPr lang="en-US" altLang="zh-CN" sz="2400" dirty="0"/>
          </a:p>
          <a:p>
            <a:pPr lvl="2">
              <a:spcBef>
                <a:spcPts val="300"/>
              </a:spcBef>
              <a:buNone/>
            </a:pPr>
            <a:r>
              <a:rPr lang="zh-CN" altLang="en-US" sz="2400" dirty="0"/>
              <a:t>⑤各种原因引起的高球蛋白血症血沉常明显加快</a:t>
            </a:r>
            <a:endParaRPr lang="en-US" altLang="zh-CN" sz="2400" dirty="0"/>
          </a:p>
          <a:p>
            <a:pPr lvl="2">
              <a:spcBef>
                <a:spcPts val="300"/>
              </a:spcBef>
              <a:buNone/>
            </a:pPr>
            <a:r>
              <a:rPr lang="zh-CN" altLang="en-US" sz="2400" dirty="0"/>
              <a:t>⑥贫血时血沉增快</a:t>
            </a:r>
          </a:p>
          <a:p>
            <a:pPr lvl="1">
              <a:spcBef>
                <a:spcPts val="300"/>
              </a:spcBef>
              <a:buNone/>
            </a:pPr>
            <a:endParaRPr lang="zh-CN" altLang="en-US" sz="24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9747351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a:xfrm>
            <a:off x="380960" y="1214422"/>
            <a:ext cx="10881207" cy="4876800"/>
          </a:xfrm>
        </p:spPr>
        <p:txBody>
          <a:bodyPr/>
          <a:lstStyle/>
          <a:p>
            <a:pPr>
              <a:spcBef>
                <a:spcPts val="300"/>
              </a:spcBef>
              <a:buNone/>
            </a:pPr>
            <a:r>
              <a:rPr lang="zh-CN" altLang="en-US" dirty="0" smtClean="0"/>
              <a:t>（三）白细胞检查指标的临床应用</a:t>
            </a:r>
            <a:endParaRPr lang="en-US" altLang="zh-CN" dirty="0" smtClean="0"/>
          </a:p>
          <a:p>
            <a:pPr lvl="1">
              <a:spcBef>
                <a:spcPts val="300"/>
              </a:spcBef>
            </a:pPr>
            <a:r>
              <a:rPr lang="zh-CN" altLang="en-US" dirty="0" smtClean="0"/>
              <a:t>人体外周血的白细胞</a:t>
            </a:r>
            <a:endParaRPr lang="en-US" altLang="zh-CN" dirty="0" smtClean="0"/>
          </a:p>
          <a:p>
            <a:pPr lvl="2">
              <a:spcBef>
                <a:spcPts val="300"/>
              </a:spcBef>
            </a:pPr>
            <a:r>
              <a:rPr lang="zh-CN" altLang="en-US" dirty="0" smtClean="0"/>
              <a:t>包括中性粒细胞、嗜酸性粒细胞、嗜碱性粒细胞、淋巴细胞和单核细胞 </a:t>
            </a:r>
            <a:endParaRPr lang="en-US" altLang="zh-CN" dirty="0" smtClean="0"/>
          </a:p>
          <a:p>
            <a:pPr lvl="2">
              <a:spcBef>
                <a:spcPts val="300"/>
              </a:spcBef>
            </a:pPr>
            <a:r>
              <a:rPr lang="zh-CN" altLang="en-US" dirty="0" smtClean="0"/>
              <a:t>它们通过不同方式、不同机制消灭病原体、清除过敏原、参加免疫反应等保证机体健康</a:t>
            </a:r>
            <a:endParaRPr lang="en-US" altLang="zh-CN" dirty="0" smtClean="0"/>
          </a:p>
          <a:p>
            <a:pPr>
              <a:spcBef>
                <a:spcPts val="300"/>
              </a:spcBef>
            </a:pP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wbc1"/>
          <p:cNvPicPr>
            <a:picLocks noChangeAspect="1" noChangeArrowheads="1"/>
          </p:cNvPicPr>
          <p:nvPr/>
        </p:nvPicPr>
        <p:blipFill>
          <a:blip r:embed="rId2"/>
          <a:srcRect/>
          <a:stretch>
            <a:fillRect/>
          </a:stretch>
        </p:blipFill>
        <p:spPr bwMode="auto">
          <a:xfrm>
            <a:off x="3667108" y="3857628"/>
            <a:ext cx="4486248" cy="1333470"/>
          </a:xfrm>
          <a:prstGeom prst="rect">
            <a:avLst/>
          </a:prstGeom>
          <a:noFill/>
          <a:ln w="9525">
            <a:noFill/>
            <a:miter lim="800000"/>
            <a:headEnd/>
            <a:tailEnd/>
          </a:ln>
          <a:effectLst/>
        </p:spPr>
      </p:pic>
      <p:pic>
        <p:nvPicPr>
          <p:cNvPr id="6" name="Picture 6" descr="wbc3"/>
          <p:cNvPicPr>
            <a:picLocks noChangeAspect="1" noChangeArrowheads="1"/>
          </p:cNvPicPr>
          <p:nvPr/>
        </p:nvPicPr>
        <p:blipFill>
          <a:blip r:embed="rId3"/>
          <a:srcRect/>
          <a:stretch>
            <a:fillRect/>
          </a:stretch>
        </p:blipFill>
        <p:spPr bwMode="auto">
          <a:xfrm>
            <a:off x="3666064" y="5214950"/>
            <a:ext cx="2144184" cy="1271448"/>
          </a:xfrm>
          <a:prstGeom prst="rect">
            <a:avLst/>
          </a:prstGeom>
          <a:noFill/>
          <a:ln w="9525">
            <a:noFill/>
            <a:miter lim="800000"/>
            <a:headEnd/>
            <a:tailEnd/>
          </a:ln>
          <a:effectLst/>
        </p:spPr>
      </p:pic>
      <p:pic>
        <p:nvPicPr>
          <p:cNvPr id="7" name="Picture 5" descr="wbc2"/>
          <p:cNvPicPr>
            <a:picLocks noChangeAspect="1" noChangeArrowheads="1"/>
          </p:cNvPicPr>
          <p:nvPr/>
        </p:nvPicPr>
        <p:blipFill>
          <a:blip r:embed="rId4"/>
          <a:srcRect/>
          <a:stretch>
            <a:fillRect/>
          </a:stretch>
        </p:blipFill>
        <p:spPr bwMode="auto">
          <a:xfrm>
            <a:off x="5810249" y="5214950"/>
            <a:ext cx="2345017" cy="1271448"/>
          </a:xfrm>
          <a:prstGeom prst="rect">
            <a:avLst/>
          </a:prstGeom>
          <a:noFill/>
          <a:ln w="9525">
            <a:noFill/>
            <a:miter lim="800000"/>
            <a:headEnd/>
            <a:tailEnd/>
          </a:ln>
          <a:effectLst/>
        </p:spPr>
      </p:pic>
    </p:spTree>
    <p:extLst>
      <p:ext uri="{BB962C8B-B14F-4D97-AF65-F5344CB8AC3E}">
        <p14:creationId xmlns:p14="http://schemas.microsoft.com/office/powerpoint/2010/main" val="32595044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a:xfrm>
            <a:off x="207339" y="1295445"/>
            <a:ext cx="10962231" cy="4876800"/>
          </a:xfrm>
        </p:spPr>
        <p:txBody>
          <a:bodyPr/>
          <a:lstStyle/>
          <a:p>
            <a:pPr>
              <a:spcBef>
                <a:spcPts val="300"/>
              </a:spcBef>
              <a:buNone/>
            </a:pPr>
            <a:r>
              <a:rPr lang="en-US" altLang="zh-CN" dirty="0" smtClean="0">
                <a:solidFill>
                  <a:srgbClr val="C00000"/>
                </a:solidFill>
              </a:rPr>
              <a:t>1.</a:t>
            </a:r>
            <a:r>
              <a:rPr lang="zh-CN" altLang="en-US" dirty="0" smtClean="0">
                <a:solidFill>
                  <a:srgbClr val="C00000"/>
                </a:solidFill>
              </a:rPr>
              <a:t>中性粒细胞</a:t>
            </a:r>
          </a:p>
          <a:p>
            <a:pPr>
              <a:spcBef>
                <a:spcPts val="300"/>
              </a:spcBef>
            </a:pPr>
            <a:r>
              <a:rPr lang="zh-CN" altLang="en-US" sz="2800" dirty="0" smtClean="0"/>
              <a:t>中性粒细胞数量的变化</a:t>
            </a:r>
          </a:p>
          <a:p>
            <a:pPr lvl="1">
              <a:spcBef>
                <a:spcPts val="300"/>
              </a:spcBef>
            </a:pPr>
            <a:r>
              <a:rPr lang="zh-CN" altLang="en-US" sz="2400" dirty="0" smtClean="0"/>
              <a:t>中性粒细胞生理性增多</a:t>
            </a:r>
            <a:endParaRPr lang="en-US" altLang="zh-CN" sz="2400" dirty="0" smtClean="0"/>
          </a:p>
          <a:p>
            <a:pPr lvl="2">
              <a:spcBef>
                <a:spcPts val="300"/>
              </a:spcBef>
              <a:buNone/>
            </a:pPr>
            <a:r>
              <a:rPr lang="zh-CN" altLang="en-US" sz="2400" dirty="0" smtClean="0"/>
              <a:t>①年龄因素：初生儿白细胞较高，以中性粒细胞为主，到6～9天与淋巴细胞大致相等，以后淋巴细胞逐渐增多，到4～5岁两者又大致相等，以后以中性粒细胞为主，逐渐接近于成年人水平</a:t>
            </a:r>
            <a:endParaRPr lang="en-US" altLang="zh-CN" sz="2400" dirty="0" smtClean="0"/>
          </a:p>
          <a:p>
            <a:pPr lvl="2">
              <a:spcBef>
                <a:spcPts val="300"/>
              </a:spcBef>
              <a:buNone/>
            </a:pPr>
            <a:r>
              <a:rPr lang="zh-CN" altLang="en-US" sz="2400" dirty="0" smtClean="0"/>
              <a:t>②日间变化：早晨较低，下午较高；静息状态较低，活动、进食后较高；剧烈运动、剧痛、激动时可显著增多</a:t>
            </a:r>
            <a:endParaRPr lang="en-US" altLang="zh-CN" sz="2400" dirty="0" smtClean="0"/>
          </a:p>
          <a:p>
            <a:pPr lvl="2">
              <a:spcBef>
                <a:spcPts val="300"/>
              </a:spcBef>
              <a:buNone/>
            </a:pPr>
            <a:r>
              <a:rPr lang="zh-CN" altLang="en-US" sz="2400" dirty="0" smtClean="0"/>
              <a:t>③妊娠、分娩：中性粒细胞可增多</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4276834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概  述</a:t>
            </a:r>
          </a:p>
        </p:txBody>
      </p:sp>
      <p:sp>
        <p:nvSpPr>
          <p:cNvPr id="3" name="内容占位符 2"/>
          <p:cNvSpPr>
            <a:spLocks noGrp="1"/>
          </p:cNvSpPr>
          <p:nvPr>
            <p:ph idx="1"/>
          </p:nvPr>
        </p:nvSpPr>
        <p:spPr>
          <a:xfrm>
            <a:off x="190500" y="1330169"/>
            <a:ext cx="11480800" cy="4876800"/>
          </a:xfrm>
        </p:spPr>
        <p:txBody>
          <a:bodyPr/>
          <a:lstStyle/>
          <a:p>
            <a:pPr lvl="1"/>
            <a:r>
              <a:rPr lang="zh-CN" altLang="en-US" dirty="0" smtClean="0"/>
              <a:t>实验室检查也存在一定的局限性</a:t>
            </a:r>
            <a:endParaRPr lang="en-US" altLang="zh-CN" dirty="0" smtClean="0"/>
          </a:p>
          <a:p>
            <a:pPr lvl="2"/>
            <a:r>
              <a:rPr lang="zh-CN" altLang="en-US" dirty="0" smtClean="0"/>
              <a:t>人体处于不同的生理、病理情况下，会出现不同的检验结果</a:t>
            </a:r>
            <a:endParaRPr lang="en-US" altLang="zh-CN" dirty="0" smtClean="0"/>
          </a:p>
          <a:p>
            <a:pPr lvl="2"/>
            <a:r>
              <a:rPr lang="zh-CN" altLang="en-US" dirty="0" smtClean="0"/>
              <a:t>标本采集、储存、运送过程中的因素也会影响检验结果</a:t>
            </a:r>
            <a:endParaRPr lang="en-US" altLang="zh-CN" dirty="0" smtClean="0"/>
          </a:p>
          <a:p>
            <a:pPr lvl="2"/>
            <a:r>
              <a:rPr lang="zh-CN" altLang="en-US" dirty="0" smtClean="0"/>
              <a:t>在解释检验结果时，必须密切结合病史、体格检查和其他辅助诊断资料综合分析，动态观察，才能得出较为正确的判断</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3766960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lvl="1"/>
            <a:r>
              <a:rPr lang="zh-CN" altLang="en-US" dirty="0" smtClean="0"/>
              <a:t>中性粒细胞病理性增多</a:t>
            </a:r>
            <a:endParaRPr lang="en-US" altLang="zh-CN" dirty="0" smtClean="0"/>
          </a:p>
          <a:p>
            <a:pPr lvl="2">
              <a:buNone/>
            </a:pPr>
            <a:r>
              <a:rPr lang="zh-CN" altLang="en-US" dirty="0" smtClean="0"/>
              <a:t>①急性感染：尤其是急性化脓性感染</a:t>
            </a:r>
            <a:endParaRPr lang="en-US" altLang="zh-CN" dirty="0" smtClean="0"/>
          </a:p>
          <a:p>
            <a:pPr lvl="2">
              <a:buNone/>
            </a:pPr>
            <a:r>
              <a:rPr lang="zh-CN" altLang="en-US" dirty="0" smtClean="0"/>
              <a:t>②严重的组织损伤或大量血细胞破坏</a:t>
            </a:r>
            <a:endParaRPr lang="en-US" altLang="zh-CN" dirty="0" smtClean="0"/>
          </a:p>
          <a:p>
            <a:pPr lvl="2">
              <a:buNone/>
            </a:pPr>
            <a:r>
              <a:rPr lang="zh-CN" altLang="en-US" dirty="0" smtClean="0"/>
              <a:t>③急性大出血：特别是急性内出血，如脾破裂、宫外孕输卵管破裂后迅速增高，可作为急性内出血的一个诊断参考指标</a:t>
            </a:r>
            <a:endParaRPr lang="en-US" altLang="zh-CN" dirty="0" smtClean="0"/>
          </a:p>
          <a:p>
            <a:pPr lvl="2">
              <a:buNone/>
            </a:pPr>
            <a:r>
              <a:rPr lang="zh-CN" altLang="en-US" dirty="0" smtClean="0"/>
              <a:t>④急性中毒：化学药物、生物毒素、代谢性中毒如糖尿病酮症酸中毒、慢性肾炎尿毒症时常见增高</a:t>
            </a:r>
            <a:endParaRPr lang="en-US" altLang="zh-CN" dirty="0" smtClean="0"/>
          </a:p>
          <a:p>
            <a:pPr lvl="2">
              <a:buNone/>
            </a:pPr>
            <a:r>
              <a:rPr lang="zh-CN" altLang="en-US" dirty="0" smtClean="0"/>
              <a:t>⑤</a:t>
            </a:r>
            <a:r>
              <a:rPr dirty="0" err="1" smtClean="0"/>
              <a:t>恶性肿瘤</a:t>
            </a:r>
            <a:endParaRPr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3309509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lvl="1"/>
            <a:r>
              <a:rPr lang="zh-CN" altLang="en-US" sz="2400" dirty="0"/>
              <a:t>中性粒细胞减少</a:t>
            </a:r>
            <a:endParaRPr lang="en-US" altLang="zh-CN" sz="2400" dirty="0"/>
          </a:p>
          <a:p>
            <a:pPr lvl="2">
              <a:buNone/>
            </a:pPr>
            <a:r>
              <a:rPr lang="zh-CN" altLang="en-US" sz="2400" dirty="0"/>
              <a:t>①某些感染</a:t>
            </a:r>
            <a:endParaRPr lang="en-US" altLang="zh-CN" sz="2400" dirty="0"/>
          </a:p>
          <a:p>
            <a:pPr lvl="3"/>
            <a:r>
              <a:rPr lang="zh-CN" altLang="en-US" sz="2400" dirty="0"/>
              <a:t>如伤寒杆菌、流感、麻疹、风疹等感染时可减少</a:t>
            </a:r>
            <a:endParaRPr lang="en-US" altLang="zh-CN" sz="2400" dirty="0"/>
          </a:p>
          <a:p>
            <a:pPr lvl="2">
              <a:buNone/>
            </a:pPr>
            <a:r>
              <a:rPr lang="zh-CN" altLang="en-US" sz="2400" dirty="0"/>
              <a:t>②某些血液病</a:t>
            </a:r>
            <a:endParaRPr lang="en-US" altLang="zh-CN" sz="2400" dirty="0"/>
          </a:p>
          <a:p>
            <a:pPr lvl="3"/>
            <a:r>
              <a:rPr lang="zh-CN" altLang="en-US" sz="2400" dirty="0"/>
              <a:t>如再生障碍性贫血、粒细胞减少症、粒细胞缺乏症等</a:t>
            </a:r>
            <a:endParaRPr lang="en-US" altLang="zh-CN" sz="2400" dirty="0"/>
          </a:p>
          <a:p>
            <a:pPr lvl="2">
              <a:buNone/>
            </a:pPr>
            <a:r>
              <a:rPr lang="zh-CN" altLang="en-US" sz="2400" dirty="0"/>
              <a:t>③理化因素损伤</a:t>
            </a:r>
            <a:endParaRPr lang="en-US" altLang="zh-CN" sz="2400" dirty="0"/>
          </a:p>
          <a:p>
            <a:pPr lvl="3"/>
            <a:r>
              <a:rPr lang="zh-CN" altLang="en-US" sz="2400" dirty="0"/>
              <a:t>X线辐射，化学药物如退热镇痛药、氯霉素、磺胺类药、抗肿瘤药、抗甲状腺药及免疫抑制剂等</a:t>
            </a:r>
            <a:endParaRPr lang="en-US" altLang="zh-CN" sz="2400" dirty="0"/>
          </a:p>
          <a:p>
            <a:pPr lvl="2">
              <a:buNone/>
            </a:pPr>
            <a:r>
              <a:rPr lang="zh-CN" altLang="en-US" sz="2400" dirty="0"/>
              <a:t>④脾功能亢进</a:t>
            </a:r>
            <a:endParaRPr lang="en-US" altLang="zh-CN" sz="2400" dirty="0"/>
          </a:p>
          <a:p>
            <a:pPr lvl="2">
              <a:buNone/>
            </a:pPr>
            <a:r>
              <a:rPr lang="zh-CN" altLang="en-US" sz="2400" dirty="0"/>
              <a:t>⑤某些自身免疫性疾病等</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4493633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sz="half" idx="1"/>
          </p:nvPr>
        </p:nvSpPr>
        <p:spPr/>
        <p:txBody>
          <a:bodyPr/>
          <a:lstStyle/>
          <a:p>
            <a:pPr lvl="1"/>
            <a:r>
              <a:rPr lang="zh-CN" altLang="en-US" sz="2800" dirty="0"/>
              <a:t>中性粒细胞核象变化</a:t>
            </a:r>
          </a:p>
          <a:p>
            <a:pPr lvl="2"/>
            <a:r>
              <a:rPr lang="zh-CN" altLang="en-US" sz="2400" dirty="0"/>
              <a:t>核左移</a:t>
            </a:r>
          </a:p>
          <a:p>
            <a:pPr lvl="2"/>
            <a:r>
              <a:rPr lang="zh-CN" altLang="en-US" sz="2400" dirty="0"/>
              <a:t>核右移</a:t>
            </a:r>
            <a:endParaRPr lang="zh-CN" altLang="en-US" sz="3200" dirty="0"/>
          </a:p>
        </p:txBody>
      </p:sp>
      <p:sp>
        <p:nvSpPr>
          <p:cNvPr id="5" name="内容占位符 4"/>
          <p:cNvSpPr>
            <a:spLocks noGrp="1"/>
          </p:cNvSpPr>
          <p:nvPr>
            <p:ph sz="half" idx="2"/>
          </p:nvPr>
        </p:nvSpPr>
        <p:spPr>
          <a:xfrm>
            <a:off x="5881686" y="1214422"/>
            <a:ext cx="4557714" cy="5033978"/>
          </a:xfrm>
        </p:spPr>
        <p:txBody>
          <a:bodyPr/>
          <a:lstStyle/>
          <a:p>
            <a:pPr lvl="1"/>
            <a:r>
              <a:rPr lang="zh-CN" altLang="en-US" sz="2800" dirty="0"/>
              <a:t>中性粒细胞形态学变化</a:t>
            </a:r>
          </a:p>
          <a:p>
            <a:pPr lvl="2">
              <a:buNone/>
            </a:pPr>
            <a:r>
              <a:rPr lang="zh-CN" altLang="en-US" sz="2400" dirty="0"/>
              <a:t>①大小</a:t>
            </a:r>
            <a:r>
              <a:rPr lang="zh-CN" altLang="en-US" sz="2400" dirty="0" smtClean="0"/>
              <a:t>不等</a:t>
            </a:r>
            <a:endParaRPr lang="en-US" altLang="zh-CN" sz="2400" dirty="0"/>
          </a:p>
          <a:p>
            <a:pPr lvl="2">
              <a:buNone/>
            </a:pPr>
            <a:r>
              <a:rPr lang="zh-CN" altLang="en-US" sz="2400" dirty="0"/>
              <a:t>②中毒</a:t>
            </a:r>
            <a:r>
              <a:rPr lang="zh-CN" altLang="en-US" sz="2400" dirty="0" smtClean="0"/>
              <a:t>颗粒</a:t>
            </a:r>
            <a:endParaRPr lang="en-US" altLang="zh-CN" sz="2400" dirty="0"/>
          </a:p>
          <a:p>
            <a:pPr lvl="2">
              <a:buNone/>
            </a:pPr>
            <a:r>
              <a:rPr lang="zh-CN" altLang="en-US" sz="2400" dirty="0"/>
              <a:t>③空泡</a:t>
            </a:r>
            <a:r>
              <a:rPr lang="zh-CN" altLang="en-US" sz="2400" dirty="0" smtClean="0"/>
              <a:t>变性</a:t>
            </a:r>
            <a:endParaRPr lang="en-US" altLang="zh-CN" sz="2400" dirty="0"/>
          </a:p>
          <a:p>
            <a:pPr lvl="2">
              <a:buNone/>
            </a:pPr>
            <a:r>
              <a:rPr lang="zh-CN" altLang="en-US" sz="2400" dirty="0"/>
              <a:t>④核</a:t>
            </a:r>
            <a:r>
              <a:rPr lang="zh-CN" altLang="en-US" sz="2400" dirty="0" smtClean="0"/>
              <a:t>变性</a:t>
            </a:r>
            <a:endParaRPr lang="zh-CN" altLang="en-US" sz="2400" dirty="0"/>
          </a:p>
          <a:p>
            <a:endParaRPr lang="zh-CN" altLang="en-US" sz="32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6" name="Picture 4"/>
          <p:cNvPicPr>
            <a:picLocks noChangeAspect="1" noChangeArrowheads="1"/>
          </p:cNvPicPr>
          <p:nvPr/>
        </p:nvPicPr>
        <p:blipFill>
          <a:blip r:embed="rId2"/>
          <a:srcRect/>
          <a:stretch>
            <a:fillRect/>
          </a:stretch>
        </p:blipFill>
        <p:spPr bwMode="auto">
          <a:xfrm>
            <a:off x="2452663" y="3571876"/>
            <a:ext cx="6500858" cy="2884484"/>
          </a:xfrm>
          <a:prstGeom prst="rect">
            <a:avLst/>
          </a:prstGeom>
          <a:noFill/>
          <a:ln w="9525">
            <a:noFill/>
            <a:miter lim="800000"/>
            <a:headEnd/>
            <a:tailEnd/>
          </a:ln>
          <a:effectLst/>
        </p:spPr>
      </p:pic>
    </p:spTree>
    <p:extLst>
      <p:ext uri="{BB962C8B-B14F-4D97-AF65-F5344CB8AC3E}">
        <p14:creationId xmlns:p14="http://schemas.microsoft.com/office/powerpoint/2010/main" val="12645485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第二节  临床血液学检查</a:t>
            </a:r>
          </a:p>
        </p:txBody>
      </p:sp>
      <p:sp>
        <p:nvSpPr>
          <p:cNvPr id="7" name="内容占位符 6"/>
          <p:cNvSpPr>
            <a:spLocks noGrp="1"/>
          </p:cNvSpPr>
          <p:nvPr>
            <p:ph idx="1"/>
          </p:nvPr>
        </p:nvSpPr>
        <p:spPr/>
        <p:txBody>
          <a:bodyPr/>
          <a:lstStyle/>
          <a:p>
            <a:pPr>
              <a:buNone/>
            </a:pPr>
            <a:r>
              <a:rPr lang="en-US" altLang="zh-CN" dirty="0" smtClean="0">
                <a:solidFill>
                  <a:srgbClr val="C00000"/>
                </a:solidFill>
              </a:rPr>
              <a:t>2.</a:t>
            </a:r>
            <a:r>
              <a:rPr lang="zh-CN" altLang="en-US" dirty="0" smtClean="0">
                <a:solidFill>
                  <a:srgbClr val="C00000"/>
                </a:solidFill>
              </a:rPr>
              <a:t>嗜酸性粒细胞</a:t>
            </a:r>
            <a:r>
              <a:rPr lang="zh-CN" altLang="en-US" dirty="0" smtClean="0"/>
              <a:t>　　</a:t>
            </a:r>
          </a:p>
          <a:p>
            <a:pPr lvl="1"/>
            <a:r>
              <a:rPr lang="zh-CN" altLang="en-US" dirty="0" smtClean="0"/>
              <a:t>嗜酸性粒细胞增多</a:t>
            </a:r>
            <a:endParaRPr lang="en-US" altLang="zh-CN" dirty="0" smtClean="0"/>
          </a:p>
          <a:p>
            <a:pPr lvl="2">
              <a:buNone/>
            </a:pPr>
            <a:r>
              <a:rPr lang="zh-CN" altLang="en-US" dirty="0" smtClean="0"/>
              <a:t>①过敏性疾病：如支气管哮喘、食物过敏等</a:t>
            </a:r>
            <a:endParaRPr lang="en-US" altLang="zh-CN" dirty="0" smtClean="0"/>
          </a:p>
          <a:p>
            <a:pPr lvl="2">
              <a:buNone/>
            </a:pPr>
            <a:r>
              <a:rPr lang="zh-CN" altLang="en-US" dirty="0" smtClean="0"/>
              <a:t>②肠道寄生虫感染</a:t>
            </a:r>
            <a:endParaRPr lang="en-US" altLang="zh-CN" dirty="0" smtClean="0"/>
          </a:p>
          <a:p>
            <a:pPr lvl="2">
              <a:buNone/>
            </a:pPr>
            <a:r>
              <a:rPr lang="zh-CN" altLang="en-US" dirty="0" smtClean="0"/>
              <a:t>③血液病：如慢性粒细胞白血病、恶性淋巴瘤、嗜酸性粒细胞白血病等</a:t>
            </a:r>
          </a:p>
          <a:p>
            <a:pPr lvl="1"/>
            <a:r>
              <a:rPr lang="zh-CN" altLang="en-US" dirty="0" smtClean="0"/>
              <a:t>嗜酸性粒细胞减少</a:t>
            </a:r>
            <a:endParaRPr lang="en-US" altLang="zh-CN" dirty="0" smtClean="0"/>
          </a:p>
          <a:p>
            <a:pPr lvl="2"/>
            <a:r>
              <a:rPr lang="zh-CN" altLang="en-US" dirty="0" smtClean="0"/>
              <a:t>伤寒、副伤寒、手术后严重组织损伤、应用肾上腺皮质激素或促肾上腺皮质激素后</a:t>
            </a:r>
          </a:p>
        </p:txBody>
      </p:sp>
      <p:sp>
        <p:nvSpPr>
          <p:cNvPr id="5" name="日期占位符 4"/>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42810983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a:buNone/>
            </a:pPr>
            <a:r>
              <a:rPr lang="en-US" altLang="zh-CN" dirty="0" smtClean="0">
                <a:solidFill>
                  <a:srgbClr val="C00000"/>
                </a:solidFill>
              </a:rPr>
              <a:t>3.</a:t>
            </a:r>
            <a:r>
              <a:rPr lang="zh-CN" altLang="en-US" dirty="0" smtClean="0">
                <a:solidFill>
                  <a:srgbClr val="C00000"/>
                </a:solidFill>
              </a:rPr>
              <a:t>嗜碱性粒细胞　</a:t>
            </a:r>
          </a:p>
          <a:p>
            <a:pPr lvl="1"/>
            <a:r>
              <a:rPr lang="zh-CN" altLang="en-US" dirty="0" smtClean="0"/>
              <a:t>增多</a:t>
            </a:r>
            <a:endParaRPr lang="en-US" altLang="zh-CN" dirty="0" smtClean="0"/>
          </a:p>
          <a:p>
            <a:pPr lvl="2"/>
            <a:r>
              <a:rPr lang="zh-CN" altLang="en-US" dirty="0" smtClean="0"/>
              <a:t>慢性粒细胞白血病、骨髓纤维化、嗜碱性粒细胞白血病等</a:t>
            </a:r>
          </a:p>
          <a:p>
            <a:pPr lvl="1"/>
            <a:r>
              <a:rPr lang="zh-CN" altLang="en-US" dirty="0" smtClean="0"/>
              <a:t>减少</a:t>
            </a:r>
            <a:endParaRPr lang="en-US" altLang="zh-CN" dirty="0" smtClean="0"/>
          </a:p>
          <a:p>
            <a:pPr lvl="2"/>
            <a:r>
              <a:rPr lang="zh-CN" altLang="en-US" dirty="0" smtClean="0"/>
              <a:t>无临床意义</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3985301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a:buNone/>
            </a:pPr>
            <a:r>
              <a:rPr lang="en-US" altLang="zh-CN" dirty="0" smtClean="0">
                <a:solidFill>
                  <a:srgbClr val="C00000"/>
                </a:solidFill>
              </a:rPr>
              <a:t>4.</a:t>
            </a:r>
            <a:r>
              <a:rPr lang="zh-CN" altLang="en-US" dirty="0" smtClean="0">
                <a:solidFill>
                  <a:srgbClr val="C00000"/>
                </a:solidFill>
              </a:rPr>
              <a:t>淋巴细胞</a:t>
            </a:r>
            <a:endParaRPr lang="en-US" altLang="zh-CN" dirty="0" smtClean="0">
              <a:solidFill>
                <a:srgbClr val="C00000"/>
              </a:solidFill>
            </a:endParaRPr>
          </a:p>
          <a:p>
            <a:r>
              <a:rPr lang="zh-CN" altLang="en-US" dirty="0" smtClean="0"/>
              <a:t>淋巴细胞数量的变化</a:t>
            </a:r>
          </a:p>
          <a:p>
            <a:pPr lvl="1"/>
            <a:r>
              <a:rPr lang="zh-CN" altLang="en-US" dirty="0" smtClean="0"/>
              <a:t>淋巴细胞增多</a:t>
            </a:r>
            <a:endParaRPr lang="en-US" altLang="zh-CN" dirty="0" smtClean="0"/>
          </a:p>
          <a:p>
            <a:pPr lvl="2">
              <a:buNone/>
            </a:pPr>
            <a:r>
              <a:rPr lang="zh-CN" altLang="en-US" dirty="0" smtClean="0"/>
              <a:t>①某些细菌或病毒感染，如风疹、流行性腮腺炎、传染性单核细胞增多症、病毒性肝炎、流行性出血热、百日咳、结核等</a:t>
            </a:r>
            <a:endParaRPr lang="en-US" altLang="zh-CN" dirty="0" smtClean="0"/>
          </a:p>
          <a:p>
            <a:pPr lvl="2">
              <a:buNone/>
            </a:pPr>
            <a:r>
              <a:rPr lang="zh-CN" altLang="en-US" dirty="0" smtClean="0"/>
              <a:t>②组织移植后的排斥反应</a:t>
            </a:r>
            <a:endParaRPr lang="en-US" altLang="zh-CN" dirty="0" smtClean="0"/>
          </a:p>
          <a:p>
            <a:pPr lvl="2">
              <a:buNone/>
            </a:pPr>
            <a:r>
              <a:rPr lang="zh-CN" altLang="en-US" dirty="0" smtClean="0"/>
              <a:t>③淋巴细胞白血病、淋巴瘤</a:t>
            </a:r>
            <a:endParaRPr lang="en-US" altLang="zh-CN" dirty="0" smtClean="0"/>
          </a:p>
          <a:p>
            <a:pPr lvl="2">
              <a:buNone/>
            </a:pPr>
            <a:r>
              <a:rPr lang="zh-CN" altLang="en-US" dirty="0" smtClean="0"/>
              <a:t>④再生障碍性贫血时淋巴细胞相对增多</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9127182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lvl="1"/>
            <a:r>
              <a:rPr lang="zh-CN" altLang="en-US" dirty="0" smtClean="0"/>
              <a:t>淋巴细胞减少</a:t>
            </a:r>
            <a:endParaRPr lang="en-US" altLang="zh-CN" dirty="0" smtClean="0"/>
          </a:p>
          <a:p>
            <a:pPr lvl="2"/>
            <a:r>
              <a:rPr lang="zh-CN" altLang="en-US" dirty="0" smtClean="0"/>
              <a:t>主要见于接触放射线、应用肾上腺皮质激素或促肾上腺皮  质激素、免疫缺陷性疾病等</a:t>
            </a:r>
            <a:endParaRPr lang="en-US" altLang="zh-CN" dirty="0" smtClean="0"/>
          </a:p>
          <a:p>
            <a:pPr lvl="2"/>
            <a:r>
              <a:rPr lang="zh-CN" altLang="en-US" dirty="0" smtClean="0"/>
              <a:t>急性化脓性细菌感染时，由于中性粒细胞显著增多，导致淋巴细胞相对减少</a:t>
            </a:r>
            <a:endParaRPr lang="en-US" altLang="zh-CN" dirty="0" smtClean="0"/>
          </a:p>
          <a:p>
            <a:r>
              <a:rPr dirty="0"/>
              <a:t>淋巴细胞形态学变化</a:t>
            </a:r>
          </a:p>
          <a:p>
            <a:pPr lvl="1"/>
            <a:r>
              <a:rPr dirty="0" err="1"/>
              <a:t>在传染性单核细胞增多症、病毒性肝炎、流行性出血热等疾病时可使淋巴细胞增生，并出现形态学改变，</a:t>
            </a:r>
            <a:r>
              <a:rPr dirty="0" err="1" smtClean="0"/>
              <a:t>称为</a:t>
            </a:r>
            <a:r>
              <a:rPr dirty="0" err="1" smtClean="0">
                <a:solidFill>
                  <a:srgbClr val="C00000"/>
                </a:solidFill>
              </a:rPr>
              <a:t>异型淋巴细胞</a:t>
            </a:r>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897343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a:xfrm>
            <a:off x="405114" y="1285860"/>
            <a:ext cx="10086644" cy="5033978"/>
          </a:xfrm>
        </p:spPr>
        <p:txBody>
          <a:bodyPr/>
          <a:lstStyle/>
          <a:p>
            <a:pPr>
              <a:buNone/>
            </a:pPr>
            <a:r>
              <a:rPr lang="en-US" altLang="zh-CN" sz="2800" dirty="0">
                <a:solidFill>
                  <a:srgbClr val="C00000"/>
                </a:solidFill>
              </a:rPr>
              <a:t>5.</a:t>
            </a:r>
            <a:r>
              <a:rPr lang="zh-CN" altLang="en-US" sz="2800" dirty="0">
                <a:solidFill>
                  <a:srgbClr val="C00000"/>
                </a:solidFill>
              </a:rPr>
              <a:t>单核细胞</a:t>
            </a:r>
          </a:p>
          <a:p>
            <a:r>
              <a:rPr lang="zh-CN" altLang="en-US" sz="2400" dirty="0"/>
              <a:t>生理性增多</a:t>
            </a:r>
            <a:endParaRPr lang="en-US" altLang="zh-CN" sz="2400" dirty="0"/>
          </a:p>
          <a:p>
            <a:pPr lvl="1"/>
            <a:r>
              <a:rPr lang="zh-CN" altLang="en-US" sz="2400" dirty="0"/>
              <a:t>出生后2周的婴儿单核细胞可达15%或更多，正常儿童也比成年人稍多</a:t>
            </a:r>
          </a:p>
          <a:p>
            <a:r>
              <a:rPr lang="zh-CN" altLang="en-US" sz="2400" dirty="0"/>
              <a:t>病理性增多</a:t>
            </a:r>
            <a:endParaRPr lang="en-US" altLang="zh-CN" sz="2400" dirty="0"/>
          </a:p>
          <a:p>
            <a:pPr lvl="1">
              <a:buNone/>
            </a:pPr>
            <a:r>
              <a:rPr lang="zh-CN" altLang="en-US" sz="2400" dirty="0"/>
              <a:t>①某些感染</a:t>
            </a:r>
            <a:endParaRPr lang="en-US" altLang="zh-CN" sz="2400" dirty="0"/>
          </a:p>
          <a:p>
            <a:pPr lvl="2"/>
            <a:r>
              <a:rPr lang="zh-CN" altLang="en-US" sz="2200" dirty="0"/>
              <a:t>如亚急性感染性心内膜炎、疟疾、黑热病、结核及急性感染的</a:t>
            </a:r>
            <a:r>
              <a:rPr lang="zh-CN" altLang="en-US" sz="2200" dirty="0" smtClean="0"/>
              <a:t>恢复期</a:t>
            </a:r>
            <a:endParaRPr lang="en-US" altLang="zh-CN" sz="2200" dirty="0"/>
          </a:p>
          <a:p>
            <a:pPr lvl="1">
              <a:buNone/>
            </a:pPr>
            <a:r>
              <a:rPr lang="zh-CN" altLang="en-US" sz="2400" dirty="0"/>
              <a:t>②某些血液病</a:t>
            </a:r>
            <a:endParaRPr lang="en-US" altLang="zh-CN" sz="2400" dirty="0"/>
          </a:p>
          <a:p>
            <a:pPr lvl="2"/>
            <a:r>
              <a:rPr lang="zh-CN" altLang="en-US" sz="2200" dirty="0"/>
              <a:t>如急性单核细胞白血病、粒细胞缺乏症的恢复期、恶性组织细胞病、淋巴瘤、骨髓增生异常综合征等</a:t>
            </a:r>
          </a:p>
          <a:p>
            <a:r>
              <a:rPr lang="zh-CN" altLang="en-US" sz="2400" dirty="0"/>
              <a:t>单核细胞减少：</a:t>
            </a:r>
            <a:r>
              <a:rPr lang="zh-CN" altLang="en-US" sz="2400" dirty="0">
                <a:solidFill>
                  <a:srgbClr val="1D1496"/>
                </a:solidFill>
                <a:latin typeface="楷体_GB2312" pitchFamily="49" charset="-122"/>
                <a:ea typeface="楷体_GB2312" pitchFamily="49" charset="-122"/>
              </a:rPr>
              <a:t>意义不大</a:t>
            </a:r>
          </a:p>
          <a:p>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7978039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a:buNone/>
            </a:pPr>
            <a:r>
              <a:rPr lang="zh-CN" altLang="en-US" dirty="0" smtClean="0"/>
              <a:t>（四）血小板计数的临床应用</a:t>
            </a:r>
            <a:endParaRPr lang="en-US" altLang="zh-CN" dirty="0" smtClean="0"/>
          </a:p>
          <a:p>
            <a:pPr lvl="1"/>
            <a:r>
              <a:rPr lang="zh-CN" altLang="en-US" dirty="0" smtClean="0"/>
              <a:t>血小板计数是血液一般检查的重要指标，也是止血、凝血检查最常用的筛检指标之一</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pic>
        <p:nvPicPr>
          <p:cNvPr id="5" name="Picture 4" descr="plt"/>
          <p:cNvPicPr>
            <a:picLocks noChangeAspect="1" noChangeArrowheads="1"/>
          </p:cNvPicPr>
          <p:nvPr/>
        </p:nvPicPr>
        <p:blipFill>
          <a:blip r:embed="rId2"/>
          <a:srcRect/>
          <a:stretch>
            <a:fillRect/>
          </a:stretch>
        </p:blipFill>
        <p:spPr bwMode="auto">
          <a:xfrm>
            <a:off x="3024167" y="2714621"/>
            <a:ext cx="5686425" cy="2663825"/>
          </a:xfrm>
          <a:prstGeom prst="rect">
            <a:avLst/>
          </a:prstGeom>
          <a:noFill/>
          <a:ln w="9525">
            <a:noFill/>
            <a:miter lim="800000"/>
            <a:headEnd/>
            <a:tailEnd/>
          </a:ln>
          <a:effectLst/>
        </p:spPr>
      </p:pic>
      <p:sp>
        <p:nvSpPr>
          <p:cNvPr id="6" name="TextBox 5"/>
          <p:cNvSpPr txBox="1"/>
          <p:nvPr/>
        </p:nvSpPr>
        <p:spPr>
          <a:xfrm>
            <a:off x="3524233" y="5500703"/>
            <a:ext cx="4961615" cy="646331"/>
          </a:xfrm>
          <a:prstGeom prst="rect">
            <a:avLst/>
          </a:prstGeom>
          <a:noFill/>
        </p:spPr>
        <p:txBody>
          <a:bodyPr wrap="none" rtlCol="0">
            <a:spAutoFit/>
          </a:bodyPr>
          <a:lstStyle/>
          <a:p>
            <a:r>
              <a:rPr lang="zh-CN" altLang="en-US" dirty="0">
                <a:solidFill>
                  <a:srgbClr val="1D1496"/>
                </a:solidFill>
                <a:ea typeface="宋体" pitchFamily="2" charset="-122"/>
              </a:rPr>
              <a:t>1为正常血小板，其余为各种形态的异常血小板</a:t>
            </a:r>
          </a:p>
          <a:p>
            <a:endParaRPr lang="zh-CN" altLang="en-US" dirty="0">
              <a:solidFill>
                <a:srgbClr val="1D1496"/>
              </a:solidFill>
            </a:endParaRPr>
          </a:p>
        </p:txBody>
      </p:sp>
    </p:spTree>
    <p:extLst>
      <p:ext uri="{BB962C8B-B14F-4D97-AF65-F5344CB8AC3E}">
        <p14:creationId xmlns:p14="http://schemas.microsoft.com/office/powerpoint/2010/main" val="75557373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a:spcBef>
                <a:spcPts val="0"/>
              </a:spcBef>
            </a:pPr>
            <a:r>
              <a:rPr lang="zh-CN" altLang="en-US" sz="2800" dirty="0"/>
              <a:t>血小板减少</a:t>
            </a:r>
          </a:p>
          <a:p>
            <a:pPr lvl="1">
              <a:spcBef>
                <a:spcPts val="0"/>
              </a:spcBef>
              <a:buNone/>
            </a:pPr>
            <a:r>
              <a:rPr lang="zh-CN" altLang="en-US" sz="2400" dirty="0"/>
              <a:t>①血小板生成障碍</a:t>
            </a:r>
            <a:endParaRPr lang="en-US" altLang="zh-CN" sz="2400" dirty="0"/>
          </a:p>
          <a:p>
            <a:pPr lvl="2">
              <a:spcBef>
                <a:spcPts val="0"/>
              </a:spcBef>
            </a:pPr>
            <a:r>
              <a:rPr lang="zh-CN" altLang="en-US" sz="2200" dirty="0"/>
              <a:t>如再生障碍性贫血、白血病、放射线损伤、骨髓纤维化等</a:t>
            </a:r>
          </a:p>
          <a:p>
            <a:pPr lvl="1">
              <a:spcBef>
                <a:spcPts val="0"/>
              </a:spcBef>
              <a:buNone/>
            </a:pPr>
            <a:r>
              <a:rPr lang="zh-CN" altLang="en-US" sz="2400" dirty="0"/>
              <a:t>②血小板破坏或消耗亢进</a:t>
            </a:r>
            <a:endParaRPr lang="en-US" altLang="zh-CN" sz="2400" dirty="0"/>
          </a:p>
          <a:p>
            <a:pPr lvl="2">
              <a:spcBef>
                <a:spcPts val="0"/>
              </a:spcBef>
            </a:pPr>
            <a:r>
              <a:rPr lang="zh-CN" altLang="en-US" sz="2200" dirty="0"/>
              <a:t>如弥散性血管内凝血（DIC）、特发性血小板减少性紫癜（ITP）等</a:t>
            </a:r>
          </a:p>
          <a:p>
            <a:pPr lvl="1">
              <a:spcBef>
                <a:spcPts val="0"/>
              </a:spcBef>
              <a:buNone/>
            </a:pPr>
            <a:r>
              <a:rPr lang="zh-CN" altLang="en-US" sz="2400" dirty="0"/>
              <a:t>③血小板分布异常</a:t>
            </a:r>
            <a:endParaRPr lang="en-US" altLang="zh-CN" sz="2400" dirty="0"/>
          </a:p>
          <a:p>
            <a:pPr lvl="2">
              <a:spcBef>
                <a:spcPts val="0"/>
              </a:spcBef>
            </a:pPr>
            <a:r>
              <a:rPr lang="zh-CN" altLang="en-US" sz="2200" dirty="0"/>
              <a:t>如肝硬化、输入大量库存血或大量血浆引起血液稀释</a:t>
            </a:r>
            <a:endParaRPr lang="en-US" altLang="zh-CN" sz="2200" dirty="0"/>
          </a:p>
          <a:p>
            <a:pPr>
              <a:spcBef>
                <a:spcPts val="0"/>
              </a:spcBef>
            </a:pPr>
            <a:r>
              <a:rPr lang="zh-CN" altLang="en-US" sz="2800" dirty="0"/>
              <a:t>血小板增多</a:t>
            </a:r>
          </a:p>
          <a:p>
            <a:pPr lvl="1">
              <a:spcBef>
                <a:spcPts val="0"/>
              </a:spcBef>
              <a:buNone/>
            </a:pPr>
            <a:r>
              <a:rPr lang="zh-CN" altLang="en-US" sz="2400" dirty="0"/>
              <a:t>①原发性增多</a:t>
            </a:r>
            <a:endParaRPr lang="en-US" altLang="zh-CN" sz="2400" dirty="0"/>
          </a:p>
          <a:p>
            <a:pPr lvl="2">
              <a:spcBef>
                <a:spcPts val="0"/>
              </a:spcBef>
            </a:pPr>
            <a:r>
              <a:rPr lang="zh-CN" altLang="en-US" sz="2200" dirty="0"/>
              <a:t>如慢性粒细胞白血病、真性红细胞增多症、原发性血小板增多症等</a:t>
            </a:r>
          </a:p>
          <a:p>
            <a:pPr lvl="1">
              <a:spcBef>
                <a:spcPts val="0"/>
              </a:spcBef>
              <a:buNone/>
            </a:pPr>
            <a:r>
              <a:rPr lang="zh-CN" altLang="en-US" sz="2400" dirty="0"/>
              <a:t>②反应性增多</a:t>
            </a:r>
            <a:endParaRPr lang="en-US" altLang="zh-CN" sz="2400" dirty="0"/>
          </a:p>
          <a:p>
            <a:pPr lvl="2">
              <a:spcBef>
                <a:spcPts val="0"/>
              </a:spcBef>
            </a:pPr>
            <a:r>
              <a:rPr lang="zh-CN" altLang="en-US" sz="2200" dirty="0"/>
              <a:t>如急性或慢性炎症等</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8268594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概  述</a:t>
            </a:r>
          </a:p>
        </p:txBody>
      </p:sp>
      <p:sp>
        <p:nvSpPr>
          <p:cNvPr id="3" name="内容占位符 2"/>
          <p:cNvSpPr>
            <a:spLocks noGrp="1"/>
          </p:cNvSpPr>
          <p:nvPr>
            <p:ph idx="1"/>
          </p:nvPr>
        </p:nvSpPr>
        <p:spPr>
          <a:xfrm>
            <a:off x="380960" y="1214422"/>
            <a:ext cx="11228448" cy="4876800"/>
          </a:xfrm>
        </p:spPr>
        <p:txBody>
          <a:bodyPr/>
          <a:lstStyle/>
          <a:p>
            <a:pPr marL="0" indent="0">
              <a:buNone/>
            </a:pPr>
            <a:r>
              <a:rPr lang="zh-CN" altLang="en-US" dirty="0" smtClean="0"/>
              <a:t>一、标本种类</a:t>
            </a:r>
            <a:endParaRPr lang="en-US" altLang="zh-CN" dirty="0" smtClean="0"/>
          </a:p>
          <a:p>
            <a:pPr lvl="1">
              <a:buNone/>
            </a:pPr>
            <a:r>
              <a:rPr lang="zh-CN" altLang="en-US" dirty="0" smtClean="0"/>
              <a:t>①血液</a:t>
            </a:r>
          </a:p>
          <a:p>
            <a:pPr lvl="1">
              <a:buNone/>
            </a:pPr>
            <a:r>
              <a:rPr lang="zh-CN" altLang="en-US" dirty="0" smtClean="0"/>
              <a:t>②尿液</a:t>
            </a:r>
          </a:p>
          <a:p>
            <a:pPr lvl="1">
              <a:buNone/>
            </a:pPr>
            <a:r>
              <a:rPr lang="zh-CN" altLang="en-US" dirty="0" smtClean="0"/>
              <a:t>③粪便</a:t>
            </a:r>
          </a:p>
          <a:p>
            <a:pPr lvl="1">
              <a:buNone/>
            </a:pPr>
            <a:r>
              <a:rPr lang="zh-CN" altLang="en-US" dirty="0" smtClean="0"/>
              <a:t>④其他体液</a:t>
            </a:r>
            <a:endParaRPr lang="en-US" altLang="zh-CN" dirty="0" smtClean="0"/>
          </a:p>
          <a:p>
            <a:pPr lvl="2"/>
            <a:r>
              <a:rPr lang="zh-CN" altLang="en-US" dirty="0" smtClean="0"/>
              <a:t>如脑脊液、浆膜腔积液、痰液、胃液、十二指肠引流液、阴道分泌物、精液、前列腺液等</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4128455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a:buNone/>
            </a:pPr>
            <a:r>
              <a:rPr lang="zh-CN" altLang="en-US" dirty="0"/>
              <a:t>二、血栓与止血</a:t>
            </a:r>
            <a:r>
              <a:rPr lang="zh-CN" altLang="en-US" dirty="0" smtClean="0"/>
              <a:t>检查</a:t>
            </a:r>
            <a:endParaRPr lang="en-US" altLang="zh-CN" dirty="0" smtClean="0"/>
          </a:p>
          <a:p>
            <a:r>
              <a:rPr lang="zh-CN" altLang="en-US" sz="2800" dirty="0" smtClean="0"/>
              <a:t>概述</a:t>
            </a:r>
            <a:endParaRPr lang="en-US" altLang="zh-CN" sz="2800" dirty="0" smtClean="0"/>
          </a:p>
          <a:p>
            <a:pPr lvl="1"/>
            <a:r>
              <a:rPr lang="zh-CN" altLang="en-US" dirty="0"/>
              <a:t>正常人体</a:t>
            </a:r>
            <a:endParaRPr lang="en-US" altLang="zh-CN" dirty="0" smtClean="0"/>
          </a:p>
          <a:p>
            <a:pPr lvl="2"/>
            <a:r>
              <a:rPr lang="zh-CN" altLang="en-US" dirty="0" smtClean="0"/>
              <a:t>存在着复杂的凝血、抗凝及纤维蛋白溶解系统，使血液既不溢出血管壁而出血，也不会在血管内发生凝固而导致血栓形成</a:t>
            </a:r>
            <a:endParaRPr lang="en-US" altLang="zh-CN" dirty="0" smtClean="0"/>
          </a:p>
          <a:p>
            <a:pPr lvl="2"/>
            <a:r>
              <a:rPr lang="zh-CN" altLang="en-US" dirty="0" smtClean="0"/>
              <a:t>这种平衡一旦被破坏，即可导致出血或血栓性疾病的发生</a:t>
            </a:r>
          </a:p>
          <a:p>
            <a:pPr lvl="1"/>
            <a:r>
              <a:rPr lang="zh-CN" altLang="en-US" dirty="0" smtClean="0"/>
              <a:t>出血与血栓性疾病的发病机制复杂，涉及血管壁、血小板、凝血因子、抗凝物质、纤溶成分及血液流变特性等多种因素</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9829376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a:buNone/>
            </a:pPr>
            <a:r>
              <a:rPr lang="zh-CN" altLang="en-US" dirty="0" smtClean="0"/>
              <a:t>（一）血栓与止血检查的标本采集</a:t>
            </a:r>
            <a:endParaRPr lang="en-US" altLang="zh-CN" dirty="0" smtClean="0"/>
          </a:p>
          <a:p>
            <a:pPr lvl="1"/>
            <a:r>
              <a:rPr lang="zh-CN" altLang="en-US" dirty="0" smtClean="0"/>
              <a:t>采集标本时</a:t>
            </a:r>
            <a:endParaRPr lang="en-US" altLang="zh-CN" dirty="0" smtClean="0"/>
          </a:p>
          <a:p>
            <a:pPr lvl="2"/>
            <a:r>
              <a:rPr lang="zh-CN" altLang="en-US" dirty="0" smtClean="0"/>
              <a:t>尽量减少止血带压迫时间，穿刺时应尽可能做到一针见血，避免因多次静脉穿刺损伤血管和组织</a:t>
            </a:r>
          </a:p>
          <a:p>
            <a:pPr lvl="1"/>
            <a:r>
              <a:rPr lang="zh-CN" altLang="en-US" dirty="0" smtClean="0"/>
              <a:t>采血完毕</a:t>
            </a:r>
            <a:endParaRPr lang="en-US" altLang="zh-CN" dirty="0" smtClean="0"/>
          </a:p>
          <a:p>
            <a:pPr lvl="2"/>
            <a:r>
              <a:rPr lang="zh-CN" altLang="en-US" dirty="0" smtClean="0"/>
              <a:t>立即将血液与抗凝剂充分混匀，但应避免剧烈震荡</a:t>
            </a:r>
          </a:p>
          <a:p>
            <a:pPr lvl="1"/>
            <a:r>
              <a:rPr lang="zh-CN" altLang="en-US" dirty="0" smtClean="0"/>
              <a:t>血液与抗凝剂的比例要准确</a:t>
            </a:r>
            <a:endParaRPr lang="en-US" altLang="zh-CN" dirty="0" smtClean="0"/>
          </a:p>
          <a:p>
            <a:pPr lvl="2"/>
            <a:r>
              <a:rPr lang="zh-CN" altLang="en-US" dirty="0" smtClean="0"/>
              <a:t>正常</a:t>
            </a:r>
            <a:r>
              <a:rPr lang="en-US" altLang="zh-CN" dirty="0" err="1" smtClean="0"/>
              <a:t>Hct</a:t>
            </a:r>
            <a:r>
              <a:rPr lang="zh-CN" altLang="en-US" dirty="0" smtClean="0"/>
              <a:t>条件下</a:t>
            </a:r>
            <a:r>
              <a:rPr lang="en-US" altLang="zh-CN" dirty="0" smtClean="0"/>
              <a:t>, 3.2%</a:t>
            </a:r>
            <a:r>
              <a:rPr lang="zh-CN" altLang="en-US" dirty="0" smtClean="0"/>
              <a:t>枸橼酸钠与血液之比为</a:t>
            </a:r>
            <a:r>
              <a:rPr lang="en-US" altLang="zh-CN" dirty="0" smtClean="0"/>
              <a:t>1∶9</a:t>
            </a:r>
          </a:p>
          <a:p>
            <a:pPr lvl="2"/>
            <a:r>
              <a:rPr lang="zh-CN" altLang="en-US" dirty="0" smtClean="0"/>
              <a:t>抗凝剂增多或减少对凝血因子活性有直接影响</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28969695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lvl="1"/>
            <a:r>
              <a:rPr sz="2400" dirty="0"/>
              <a:t>采血前应了解患者是否使用影响凝血试验的药物、用药时间和剂量</a:t>
            </a:r>
            <a:endParaRPr lang="en-US" sz="2400" dirty="0"/>
          </a:p>
          <a:p>
            <a:pPr lvl="2"/>
            <a:r>
              <a:rPr sz="2400" dirty="0"/>
              <a:t>某些</a:t>
            </a:r>
            <a:r>
              <a:rPr lang="zh-CN" altLang="en-US" sz="2400" dirty="0"/>
              <a:t>药物（如肝素、华法林等）可使凝血试验的凝固时间延长</a:t>
            </a:r>
          </a:p>
          <a:p>
            <a:pPr lvl="1"/>
            <a:r>
              <a:rPr lang="zh-CN" altLang="en-US" sz="2400" dirty="0"/>
              <a:t>标本采集后立即送检</a:t>
            </a:r>
            <a:endParaRPr lang="en-US" altLang="zh-CN" sz="2400" dirty="0"/>
          </a:p>
          <a:p>
            <a:pPr lvl="2"/>
            <a:r>
              <a:rPr lang="zh-CN" altLang="en-US" sz="2400" dirty="0"/>
              <a:t>血液离开人体，凝血因子逐渐消耗而导致检验结果不准确，影响临床诊断与治疗</a:t>
            </a:r>
          </a:p>
          <a:p>
            <a:pPr lvl="1"/>
            <a:r>
              <a:rPr sz="2400" dirty="0"/>
              <a:t>溶血或脂血标本应重新采集</a:t>
            </a:r>
            <a:endParaRPr lang="en-US" sz="2400" dirty="0"/>
          </a:p>
          <a:p>
            <a:pPr lvl="2"/>
            <a:r>
              <a:rPr sz="2400" dirty="0"/>
              <a:t>标本</a:t>
            </a:r>
            <a:r>
              <a:rPr lang="zh-CN" altLang="en-US" sz="2400" dirty="0"/>
              <a:t>出现溶血时，由于红细胞成分可促进凝血，血浆凝血酶原时间可出现假性缩短；</a:t>
            </a:r>
            <a:endParaRPr lang="en-US" altLang="zh-CN" sz="2400" dirty="0"/>
          </a:p>
          <a:p>
            <a:pPr lvl="2"/>
            <a:r>
              <a:rPr lang="zh-CN" altLang="en-US" sz="2400" dirty="0"/>
              <a:t>脂血标本可干扰仪器检测凝血过程中的浊度变化而造成误差</a:t>
            </a:r>
          </a:p>
          <a:p>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4713228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a:spcBef>
                <a:spcPts val="300"/>
              </a:spcBef>
              <a:buNone/>
            </a:pPr>
            <a:r>
              <a:rPr lang="zh-CN" altLang="en-US" sz="2800" dirty="0" smtClean="0"/>
              <a:t>（二）血栓与止血检查的常用</a:t>
            </a:r>
            <a:r>
              <a:rPr lang="zh-CN" altLang="en-US" sz="2800" dirty="0"/>
              <a:t>筛查指标</a:t>
            </a:r>
            <a:endParaRPr lang="en-US" altLang="zh-CN" sz="2800" dirty="0"/>
          </a:p>
          <a:p>
            <a:pPr>
              <a:spcBef>
                <a:spcPts val="300"/>
              </a:spcBef>
              <a:buNone/>
            </a:pPr>
            <a:r>
              <a:rPr lang="en-US" altLang="zh-CN" sz="2800" dirty="0">
                <a:solidFill>
                  <a:srgbClr val="C00000"/>
                </a:solidFill>
              </a:rPr>
              <a:t>1.</a:t>
            </a:r>
            <a:r>
              <a:rPr lang="zh-CN" altLang="en-US" sz="2800" dirty="0">
                <a:solidFill>
                  <a:srgbClr val="C00000"/>
                </a:solidFill>
              </a:rPr>
              <a:t>血浆凝血酶原时间测定 </a:t>
            </a:r>
          </a:p>
          <a:p>
            <a:pPr lvl="1">
              <a:spcBef>
                <a:spcPts val="300"/>
              </a:spcBef>
            </a:pPr>
            <a:r>
              <a:rPr lang="zh-CN" altLang="en-US" sz="2400" dirty="0"/>
              <a:t>在乏血小板血浆中加入</a:t>
            </a:r>
            <a:r>
              <a:rPr lang="en-US" altLang="zh-CN" sz="2400" dirty="0"/>
              <a:t>Ca</a:t>
            </a:r>
            <a:r>
              <a:rPr lang="en-US" altLang="zh-CN" sz="2400" baseline="30000" dirty="0"/>
              <a:t>2+</a:t>
            </a:r>
            <a:r>
              <a:rPr lang="zh-CN" altLang="en-US" sz="2400" dirty="0"/>
              <a:t>和组织因子，测定其凝固所需要的时间称为血浆凝血酶原时间（</a:t>
            </a:r>
            <a:r>
              <a:rPr lang="en-US" altLang="zh-CN" sz="2400" dirty="0"/>
              <a:t>PT</a:t>
            </a:r>
            <a:r>
              <a:rPr lang="zh-CN" altLang="en-US" sz="2400" dirty="0"/>
              <a:t>）</a:t>
            </a:r>
            <a:endParaRPr lang="en-US" altLang="zh-CN" sz="2400" dirty="0"/>
          </a:p>
          <a:p>
            <a:pPr lvl="1">
              <a:spcBef>
                <a:spcPts val="300"/>
              </a:spcBef>
            </a:pPr>
            <a:r>
              <a:rPr lang="zh-CN" altLang="en-US" sz="2400" dirty="0"/>
              <a:t>本试验常作为</a:t>
            </a:r>
            <a:r>
              <a:rPr lang="zh-CN" altLang="en-US" sz="2400" dirty="0">
                <a:solidFill>
                  <a:srgbClr val="FF0000"/>
                </a:solidFill>
              </a:rPr>
              <a:t>外源性</a:t>
            </a:r>
            <a:r>
              <a:rPr lang="zh-CN" altLang="en-US" sz="2400" dirty="0"/>
              <a:t>凝血活性的综合性筛查指标</a:t>
            </a:r>
          </a:p>
          <a:p>
            <a:pPr>
              <a:spcBef>
                <a:spcPts val="300"/>
              </a:spcBef>
              <a:buNone/>
            </a:pPr>
            <a:r>
              <a:rPr lang="zh-CN" altLang="en-US" sz="2400" dirty="0"/>
              <a:t>【参考区间】</a:t>
            </a:r>
          </a:p>
          <a:p>
            <a:pPr lvl="1">
              <a:spcBef>
                <a:spcPts val="300"/>
              </a:spcBef>
            </a:pPr>
            <a:r>
              <a:rPr lang="zh-CN" altLang="en-US" sz="2400" dirty="0"/>
              <a:t>凝血酶原时间</a:t>
            </a:r>
            <a:endParaRPr lang="en-US" altLang="zh-CN" sz="2400" dirty="0"/>
          </a:p>
          <a:p>
            <a:pPr lvl="2">
              <a:spcBef>
                <a:spcPts val="300"/>
              </a:spcBef>
            </a:pPr>
            <a:r>
              <a:rPr lang="zh-CN" altLang="en-US" sz="2200" dirty="0"/>
              <a:t>11～14秒，超过正常对照3秒以上有临床意义</a:t>
            </a:r>
            <a:endParaRPr lang="en-US" altLang="zh-CN" sz="2200" dirty="0"/>
          </a:p>
          <a:p>
            <a:pPr lvl="1">
              <a:spcBef>
                <a:spcPts val="300"/>
              </a:spcBef>
            </a:pPr>
            <a:r>
              <a:rPr lang="zh-CN" altLang="en-US" sz="2400" dirty="0"/>
              <a:t>凝血酶原时间比值（PTR）</a:t>
            </a:r>
            <a:endParaRPr lang="en-US" altLang="zh-CN" sz="2400" dirty="0"/>
          </a:p>
          <a:p>
            <a:pPr lvl="2">
              <a:spcBef>
                <a:spcPts val="300"/>
              </a:spcBef>
            </a:pPr>
            <a:r>
              <a:rPr lang="zh-CN" altLang="en-US" sz="2200" dirty="0" smtClean="0"/>
              <a:t>即患者PT</a:t>
            </a:r>
            <a:r>
              <a:rPr lang="zh-CN" altLang="en-US" sz="2200" dirty="0"/>
              <a:t>/正常对照PT，参考区间为0.85～1.15</a:t>
            </a:r>
          </a:p>
          <a:p>
            <a:pPr lvl="1">
              <a:spcBef>
                <a:spcPts val="300"/>
              </a:spcBef>
            </a:pPr>
            <a:r>
              <a:rPr lang="zh-CN" altLang="en-US" sz="2400" dirty="0"/>
              <a:t>国际标准化比值（INR）：即PTRISI</a:t>
            </a:r>
            <a:endParaRPr lang="en-US" altLang="zh-CN" sz="2400" dirty="0"/>
          </a:p>
          <a:p>
            <a:pPr lvl="2">
              <a:spcBef>
                <a:spcPts val="300"/>
              </a:spcBef>
            </a:pPr>
            <a:r>
              <a:rPr lang="zh-CN" altLang="en-US" sz="2200" dirty="0"/>
              <a:t>0.8～1.2 </a:t>
            </a:r>
            <a:r>
              <a:rPr altLang="en-US" sz="2200" dirty="0"/>
              <a:t>（</a:t>
            </a:r>
            <a:r>
              <a:rPr lang="zh-CN" altLang="en-US" sz="2200" dirty="0"/>
              <a:t>ISI为国际敏感指数</a:t>
            </a:r>
            <a:r>
              <a:rPr altLang="en-US" sz="2200" dirty="0"/>
              <a:t>）</a:t>
            </a:r>
            <a:endParaRPr lang="zh-CN" altLang="en-US" sz="2200" dirty="0"/>
          </a:p>
          <a:p>
            <a:pPr lvl="1">
              <a:spcBef>
                <a:spcPts val="300"/>
              </a:spcBef>
            </a:pPr>
            <a:endParaRPr lang="zh-CN" altLang="en-US" sz="24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1512256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a:buNone/>
            </a:pPr>
            <a:r>
              <a:rPr lang="zh-CN" altLang="en-US" dirty="0" smtClean="0"/>
              <a:t>【临床意义】</a:t>
            </a:r>
          </a:p>
          <a:p>
            <a:pPr lvl="1"/>
            <a:r>
              <a:rPr lang="zh-CN" altLang="en-US" dirty="0" smtClean="0"/>
              <a:t>PT延长</a:t>
            </a:r>
            <a:endParaRPr lang="en-US" altLang="zh-CN" dirty="0" smtClean="0"/>
          </a:p>
          <a:p>
            <a:pPr lvl="2"/>
            <a:r>
              <a:rPr lang="zh-CN" altLang="en-US" dirty="0" smtClean="0"/>
              <a:t>见于外源性凝血途径的凝血因子Ⅱ、Ⅴ、Ⅶ、Ⅹ和纤维蛋 白原先天性缺陷或获得性缺乏，后者见于严重肝病、维生素K缺乏、纤溶亢进、DIC后期等</a:t>
            </a:r>
          </a:p>
          <a:p>
            <a:pPr lvl="1"/>
            <a:r>
              <a:rPr lang="zh-CN" altLang="en-US" dirty="0" smtClean="0"/>
              <a:t>PT缩短</a:t>
            </a:r>
            <a:endParaRPr lang="en-US" altLang="zh-CN" dirty="0" smtClean="0"/>
          </a:p>
          <a:p>
            <a:pPr lvl="2"/>
            <a:r>
              <a:rPr lang="zh-CN" altLang="en-US" dirty="0" smtClean="0"/>
              <a:t>见于血液呈高凝状态，如DIC早期、心肌梗死、脑血栓形成、深部静脉血栓形成等</a:t>
            </a:r>
          </a:p>
          <a:p>
            <a:pPr lvl="1"/>
            <a:r>
              <a:rPr lang="zh-CN" altLang="en-US" dirty="0" smtClean="0"/>
              <a:t>口服香豆素类抗凝剂（如华法林）治疗的监测</a:t>
            </a:r>
            <a:endParaRPr lang="en-US" altLang="zh-CN" dirty="0" smtClean="0"/>
          </a:p>
          <a:p>
            <a:pPr lvl="2"/>
            <a:r>
              <a:rPr lang="zh-CN" altLang="en-US" dirty="0" smtClean="0"/>
              <a:t>INR一般维持在2.0～3.0为宜</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8305117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a:buNone/>
            </a:pPr>
            <a:r>
              <a:rPr lang="en-US" altLang="zh-CN" dirty="0" smtClean="0">
                <a:solidFill>
                  <a:srgbClr val="C00000"/>
                </a:solidFill>
              </a:rPr>
              <a:t>2.</a:t>
            </a:r>
            <a:r>
              <a:rPr lang="zh-CN" altLang="en-US" dirty="0" smtClean="0">
                <a:solidFill>
                  <a:srgbClr val="C00000"/>
                </a:solidFill>
              </a:rPr>
              <a:t>活化部分凝血活酶时间测定 </a:t>
            </a:r>
          </a:p>
          <a:p>
            <a:pPr lvl="1"/>
            <a:r>
              <a:rPr lang="zh-CN" altLang="en-US" dirty="0" smtClean="0"/>
              <a:t>在乏血小板血浆中加入部分凝血活酶、Ca</a:t>
            </a:r>
            <a:r>
              <a:rPr lang="zh-CN" altLang="en-US" baseline="30000" dirty="0" smtClean="0"/>
              <a:t>2+</a:t>
            </a:r>
            <a:r>
              <a:rPr lang="zh-CN" altLang="en-US" dirty="0" smtClean="0"/>
              <a:t>及接触因子的激活剂，观察凝固的时间，即活化部分凝血活酶时间（APTT）</a:t>
            </a:r>
            <a:endParaRPr lang="en-US" altLang="zh-CN" dirty="0" smtClean="0"/>
          </a:p>
          <a:p>
            <a:pPr lvl="1"/>
            <a:r>
              <a:rPr lang="zh-CN" altLang="en-US" dirty="0" smtClean="0"/>
              <a:t>常作为</a:t>
            </a:r>
            <a:r>
              <a:rPr lang="zh-CN" altLang="en-US" dirty="0" smtClean="0">
                <a:solidFill>
                  <a:srgbClr val="FF0000"/>
                </a:solidFill>
              </a:rPr>
              <a:t>内源性</a:t>
            </a:r>
            <a:r>
              <a:rPr lang="zh-CN" altLang="en-US" dirty="0" smtClean="0"/>
              <a:t>凝血活性的综合性筛查指标</a:t>
            </a:r>
            <a:endParaRPr lang="en-US" altLang="zh-CN" dirty="0" smtClean="0"/>
          </a:p>
          <a:p>
            <a:pPr>
              <a:buNone/>
            </a:pPr>
            <a:r>
              <a:rPr lang="zh-CN" altLang="en-US" dirty="0">
                <a:solidFill>
                  <a:schemeClr val="bg2">
                    <a:lumMod val="10000"/>
                  </a:schemeClr>
                </a:solidFill>
              </a:rPr>
              <a:t>【参考区间】</a:t>
            </a:r>
          </a:p>
          <a:p>
            <a:pPr lvl="1"/>
            <a:r>
              <a:rPr lang="zh-CN" altLang="en-US" dirty="0" smtClean="0"/>
              <a:t>30～45秒</a:t>
            </a:r>
            <a:endParaRPr lang="en-US" altLang="zh-CN" dirty="0" smtClean="0"/>
          </a:p>
          <a:p>
            <a:pPr lvl="1"/>
            <a:r>
              <a:rPr lang="zh-CN" altLang="en-US" dirty="0" smtClean="0"/>
              <a:t>超过正常对照10秒以上有临床意义</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457432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a:xfrm>
            <a:off x="380960" y="1214422"/>
            <a:ext cx="10719162" cy="4876800"/>
          </a:xfrm>
        </p:spPr>
        <p:txBody>
          <a:bodyPr/>
          <a:lstStyle/>
          <a:p>
            <a:pPr>
              <a:spcBef>
                <a:spcPts val="300"/>
              </a:spcBef>
              <a:buNone/>
            </a:pPr>
            <a:r>
              <a:rPr lang="zh-CN" altLang="en-US" dirty="0" smtClean="0"/>
              <a:t>【临床意义】</a:t>
            </a:r>
          </a:p>
          <a:p>
            <a:pPr lvl="1">
              <a:spcBef>
                <a:spcPts val="300"/>
              </a:spcBef>
              <a:buNone/>
            </a:pPr>
            <a:r>
              <a:rPr lang="zh-CN" altLang="en-US" dirty="0" smtClean="0"/>
              <a:t>（1）APTT延长</a:t>
            </a:r>
            <a:endParaRPr lang="en-US" altLang="zh-CN" dirty="0" smtClean="0"/>
          </a:p>
          <a:p>
            <a:pPr lvl="2">
              <a:spcBef>
                <a:spcPts val="300"/>
              </a:spcBef>
              <a:buNone/>
            </a:pPr>
            <a:r>
              <a:rPr lang="zh-CN" altLang="en-US" dirty="0" smtClean="0"/>
              <a:t>①先天性凝血因子异常，如血友病A和B</a:t>
            </a:r>
            <a:endParaRPr lang="en-US" altLang="zh-CN" dirty="0" smtClean="0"/>
          </a:p>
          <a:p>
            <a:pPr lvl="2">
              <a:spcBef>
                <a:spcPts val="300"/>
              </a:spcBef>
              <a:buNone/>
            </a:pPr>
            <a:r>
              <a:rPr lang="zh-CN" altLang="en-US" dirty="0" smtClean="0"/>
              <a:t>②后天 性凝血因子缺乏，如严重肝病、维生素K缺乏、DIC、纤溶亢进等</a:t>
            </a:r>
            <a:endParaRPr lang="en-US" altLang="zh-CN" dirty="0" smtClean="0"/>
          </a:p>
          <a:p>
            <a:pPr lvl="2">
              <a:spcBef>
                <a:spcPts val="300"/>
              </a:spcBef>
              <a:buNone/>
            </a:pPr>
            <a:r>
              <a:rPr lang="zh-CN" altLang="en-US" dirty="0" smtClean="0"/>
              <a:t>③循环抗凝物增加，如系统性红斑狼疮（SLE）</a:t>
            </a:r>
            <a:endParaRPr lang="en-US" altLang="zh-CN" dirty="0" smtClean="0"/>
          </a:p>
          <a:p>
            <a:pPr lvl="2">
              <a:spcBef>
                <a:spcPts val="300"/>
              </a:spcBef>
              <a:buNone/>
            </a:pPr>
            <a:r>
              <a:rPr lang="zh-CN" altLang="en-US" dirty="0" smtClean="0"/>
              <a:t>④普通肝素抗凝治疗的监测</a:t>
            </a:r>
            <a:endParaRPr lang="en-US" altLang="zh-CN" dirty="0" smtClean="0"/>
          </a:p>
          <a:p>
            <a:pPr lvl="3">
              <a:spcBef>
                <a:spcPts val="300"/>
              </a:spcBef>
            </a:pPr>
            <a:r>
              <a:rPr lang="zh-CN" altLang="en-US" dirty="0" smtClean="0"/>
              <a:t>患者使用普通肝素治疗后一般维持在正常对照的1.5～2.5倍</a:t>
            </a:r>
          </a:p>
          <a:p>
            <a:pPr lvl="1">
              <a:spcBef>
                <a:spcPts val="300"/>
              </a:spcBef>
              <a:buNone/>
            </a:pPr>
            <a:r>
              <a:rPr lang="zh-CN" altLang="en-US" dirty="0" smtClean="0"/>
              <a:t>（2）APTT缩短</a:t>
            </a:r>
            <a:endParaRPr lang="en-US" altLang="zh-CN" dirty="0" smtClean="0"/>
          </a:p>
          <a:p>
            <a:pPr lvl="2">
              <a:spcBef>
                <a:spcPts val="300"/>
              </a:spcBef>
            </a:pPr>
            <a:r>
              <a:rPr lang="zh-CN" altLang="en-US" dirty="0" smtClean="0"/>
              <a:t>DIC高凝期及其他血栓性疾病等 </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1394002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a:xfrm>
            <a:off x="889121" y="1341743"/>
            <a:ext cx="10070979" cy="4876800"/>
          </a:xfrm>
        </p:spPr>
        <p:txBody>
          <a:bodyPr/>
          <a:lstStyle/>
          <a:p>
            <a:pPr>
              <a:spcBef>
                <a:spcPts val="300"/>
              </a:spcBef>
              <a:buNone/>
            </a:pPr>
            <a:r>
              <a:rPr lang="en-US" altLang="zh-CN" sz="2800" dirty="0">
                <a:solidFill>
                  <a:srgbClr val="C00000"/>
                </a:solidFill>
              </a:rPr>
              <a:t>3.FDP</a:t>
            </a:r>
            <a:r>
              <a:rPr lang="zh-CN" altLang="en-US" sz="2800" dirty="0">
                <a:solidFill>
                  <a:srgbClr val="C00000"/>
                </a:solidFill>
              </a:rPr>
              <a:t>、</a:t>
            </a:r>
            <a:r>
              <a:rPr lang="en-US" altLang="zh-CN" sz="2800" dirty="0">
                <a:solidFill>
                  <a:srgbClr val="C00000"/>
                </a:solidFill>
              </a:rPr>
              <a:t>D-</a:t>
            </a:r>
            <a:r>
              <a:rPr lang="en-US" altLang="zh-CN" sz="2800" dirty="0" err="1">
                <a:solidFill>
                  <a:srgbClr val="C00000"/>
                </a:solidFill>
              </a:rPr>
              <a:t>Dimer</a:t>
            </a:r>
            <a:r>
              <a:rPr lang="zh-CN" altLang="en-US" sz="2800" dirty="0">
                <a:solidFill>
                  <a:srgbClr val="C00000"/>
                </a:solidFill>
              </a:rPr>
              <a:t>测定  </a:t>
            </a:r>
          </a:p>
          <a:p>
            <a:pPr lvl="1">
              <a:spcBef>
                <a:spcPts val="300"/>
              </a:spcBef>
            </a:pPr>
            <a:r>
              <a:rPr lang="zh-CN" altLang="en-US" sz="2400" dirty="0"/>
              <a:t>原发性纤维蛋白溶解时，纤维蛋白原在纤溶酶的作用下，经过中间分解产物</a:t>
            </a:r>
            <a:r>
              <a:rPr lang="en-US" altLang="zh-CN" sz="2400" dirty="0"/>
              <a:t>X</a:t>
            </a:r>
            <a:r>
              <a:rPr lang="zh-CN" altLang="en-US" sz="2400" dirty="0"/>
              <a:t>片段和</a:t>
            </a:r>
            <a:r>
              <a:rPr lang="en-US" altLang="zh-CN" sz="2400" dirty="0"/>
              <a:t>Y</a:t>
            </a:r>
            <a:r>
              <a:rPr lang="zh-CN" altLang="en-US" sz="2400" dirty="0"/>
              <a:t>片段，最后生成两个</a:t>
            </a:r>
            <a:r>
              <a:rPr lang="en-US" altLang="zh-CN" sz="2400" dirty="0"/>
              <a:t>D</a:t>
            </a:r>
            <a:r>
              <a:rPr lang="zh-CN" altLang="en-US" sz="2400" dirty="0"/>
              <a:t>片段和一个</a:t>
            </a:r>
            <a:r>
              <a:rPr lang="en-US" altLang="zh-CN" sz="2400" dirty="0"/>
              <a:t>E</a:t>
            </a:r>
            <a:r>
              <a:rPr lang="zh-CN" altLang="en-US" sz="2400" dirty="0" smtClean="0"/>
              <a:t>片段</a:t>
            </a:r>
            <a:endParaRPr lang="en-US" altLang="zh-CN" sz="2400" dirty="0"/>
          </a:p>
          <a:p>
            <a:pPr lvl="1">
              <a:spcBef>
                <a:spcPts val="300"/>
              </a:spcBef>
            </a:pPr>
            <a:r>
              <a:rPr lang="zh-CN" altLang="en-US" sz="2400" dirty="0"/>
              <a:t>继发性纤维蛋白溶解时，纤维蛋白在纤溶酶的作用下，生成</a:t>
            </a:r>
            <a:r>
              <a:rPr lang="en-US" altLang="zh-CN" sz="2400" dirty="0"/>
              <a:t>D</a:t>
            </a:r>
            <a:r>
              <a:rPr lang="zh-CN" altLang="en-US" sz="2400" dirty="0"/>
              <a:t>二聚体（</a:t>
            </a:r>
            <a:r>
              <a:rPr lang="en-US" altLang="zh-CN" sz="2400" dirty="0"/>
              <a:t>D-</a:t>
            </a:r>
            <a:r>
              <a:rPr lang="en-US" altLang="zh-CN" sz="2400" dirty="0" err="1"/>
              <a:t>Dimer</a:t>
            </a:r>
            <a:r>
              <a:rPr lang="zh-CN" altLang="en-US" sz="2400" dirty="0"/>
              <a:t>）和</a:t>
            </a:r>
            <a:r>
              <a:rPr lang="en-US" altLang="zh-CN" sz="2400" dirty="0"/>
              <a:t>E</a:t>
            </a:r>
            <a:r>
              <a:rPr lang="zh-CN" altLang="en-US" sz="2400" dirty="0"/>
              <a:t>片段</a:t>
            </a:r>
            <a:endParaRPr lang="en-US" altLang="zh-CN" sz="2400" dirty="0"/>
          </a:p>
          <a:p>
            <a:pPr lvl="1">
              <a:spcBef>
                <a:spcPts val="300"/>
              </a:spcBef>
            </a:pPr>
            <a:r>
              <a:rPr lang="en-US" altLang="zh-CN" sz="2400" dirty="0"/>
              <a:t>D-</a:t>
            </a:r>
            <a:r>
              <a:rPr lang="en-US" altLang="zh-CN" sz="2400" dirty="0" err="1"/>
              <a:t>Dimer</a:t>
            </a:r>
            <a:r>
              <a:rPr lang="zh-CN" altLang="en-US" sz="2400" dirty="0"/>
              <a:t>是继发性纤溶的标志</a:t>
            </a:r>
            <a:endParaRPr lang="en-US" altLang="zh-CN" sz="2400" dirty="0"/>
          </a:p>
          <a:p>
            <a:pPr lvl="1">
              <a:spcBef>
                <a:spcPts val="300"/>
              </a:spcBef>
            </a:pPr>
            <a:r>
              <a:rPr lang="zh-CN" altLang="en-US" sz="2400" dirty="0"/>
              <a:t>纤维蛋白（原）降解产物（</a:t>
            </a:r>
            <a:r>
              <a:rPr lang="en-US" altLang="zh-CN" sz="2400" dirty="0"/>
              <a:t>FDP</a:t>
            </a:r>
            <a:r>
              <a:rPr lang="zh-CN" altLang="en-US" sz="2400" dirty="0"/>
              <a:t>）在原发性和继发性纤溶时都会升高</a:t>
            </a:r>
          </a:p>
          <a:p>
            <a:pPr>
              <a:spcBef>
                <a:spcPts val="300"/>
              </a:spcBef>
              <a:buNone/>
            </a:pPr>
            <a:r>
              <a:rPr lang="en-US" altLang="zh-CN" sz="2800" dirty="0"/>
              <a:t>【</a:t>
            </a:r>
            <a:r>
              <a:rPr lang="zh-CN" altLang="en-US" sz="2800" dirty="0"/>
              <a:t>参考区间</a:t>
            </a:r>
            <a:r>
              <a:rPr lang="en-US" altLang="zh-CN" sz="2800" dirty="0"/>
              <a:t>】</a:t>
            </a:r>
          </a:p>
          <a:p>
            <a:pPr lvl="1">
              <a:spcBef>
                <a:spcPts val="300"/>
              </a:spcBef>
            </a:pPr>
            <a:r>
              <a:rPr lang="en-US" altLang="zh-CN" sz="2400" dirty="0"/>
              <a:t>FDP</a:t>
            </a:r>
            <a:r>
              <a:rPr lang="zh-CN" altLang="en-US" sz="2400" dirty="0"/>
              <a:t>：</a:t>
            </a:r>
            <a:r>
              <a:rPr lang="en-US" altLang="zh-CN" sz="2400" dirty="0"/>
              <a:t>&lt;5mg/L</a:t>
            </a:r>
            <a:r>
              <a:rPr lang="zh-CN" altLang="en-US" sz="2400" dirty="0"/>
              <a:t>，</a:t>
            </a:r>
            <a:r>
              <a:rPr lang="en-US" altLang="zh-CN" sz="2400" dirty="0"/>
              <a:t>D-</a:t>
            </a:r>
            <a:r>
              <a:rPr lang="en-US" altLang="zh-CN" sz="2400" dirty="0" err="1"/>
              <a:t>Dimer</a:t>
            </a:r>
            <a:r>
              <a:rPr lang="zh-CN" altLang="en-US" sz="2400" dirty="0"/>
              <a:t>：</a:t>
            </a:r>
            <a:r>
              <a:rPr lang="en-US" altLang="zh-CN" sz="2400" dirty="0"/>
              <a:t>&lt;0.3mg/L</a:t>
            </a:r>
            <a:endParaRPr lang="zh-CN" altLang="en-US" sz="24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6840704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第二节  临床血液学检查</a:t>
            </a:r>
          </a:p>
        </p:txBody>
      </p:sp>
      <p:sp>
        <p:nvSpPr>
          <p:cNvPr id="3" name="内容占位符 2"/>
          <p:cNvSpPr>
            <a:spLocks noGrp="1"/>
          </p:cNvSpPr>
          <p:nvPr>
            <p:ph idx="1"/>
          </p:nvPr>
        </p:nvSpPr>
        <p:spPr/>
        <p:txBody>
          <a:bodyPr/>
          <a:lstStyle/>
          <a:p>
            <a:pPr>
              <a:spcBef>
                <a:spcPts val="300"/>
              </a:spcBef>
              <a:buNone/>
            </a:pPr>
            <a:r>
              <a:rPr lang="en-US" altLang="zh-CN" sz="2800" dirty="0">
                <a:solidFill>
                  <a:srgbClr val="C00000"/>
                </a:solidFill>
              </a:rPr>
              <a:t>4.</a:t>
            </a:r>
            <a:r>
              <a:rPr lang="zh-CN" altLang="en-US" sz="2800" dirty="0">
                <a:solidFill>
                  <a:srgbClr val="C00000"/>
                </a:solidFill>
              </a:rPr>
              <a:t>凝血酶时间测定</a:t>
            </a:r>
          </a:p>
          <a:p>
            <a:pPr lvl="1">
              <a:spcBef>
                <a:spcPts val="300"/>
              </a:spcBef>
            </a:pPr>
            <a:r>
              <a:rPr lang="zh-CN" altLang="en-US" sz="2400" dirty="0"/>
              <a:t>在乏血小板血浆中加入标准凝血酶溶液，测定凝固时间，即凝血酶时间（TT</a:t>
            </a:r>
            <a:r>
              <a:rPr lang="zh-CN" altLang="en-US" sz="2400" dirty="0" smtClean="0"/>
              <a:t>）</a:t>
            </a:r>
            <a:endParaRPr lang="zh-CN" altLang="en-US" sz="2400" dirty="0"/>
          </a:p>
          <a:p>
            <a:pPr>
              <a:spcBef>
                <a:spcPts val="300"/>
              </a:spcBef>
              <a:buNone/>
            </a:pPr>
            <a:r>
              <a:rPr lang="zh-CN" altLang="en-US" sz="2800" dirty="0"/>
              <a:t>【参考区间】</a:t>
            </a:r>
            <a:endParaRPr lang="en-US" altLang="zh-CN" sz="2800" dirty="0"/>
          </a:p>
          <a:p>
            <a:pPr lvl="1">
              <a:spcBef>
                <a:spcPts val="300"/>
              </a:spcBef>
            </a:pPr>
            <a:r>
              <a:rPr lang="zh-CN" altLang="en-US" sz="2400" dirty="0"/>
              <a:t>16～18秒，超过正常对照3秒以上有临床意义</a:t>
            </a:r>
            <a:endParaRPr lang="en-US" altLang="zh-CN" sz="2400" dirty="0"/>
          </a:p>
          <a:p>
            <a:pPr>
              <a:spcBef>
                <a:spcPts val="300"/>
              </a:spcBef>
              <a:buNone/>
            </a:pPr>
            <a:r>
              <a:rPr lang="zh-CN" altLang="en-US" sz="2800" dirty="0"/>
              <a:t>【临床意义】 </a:t>
            </a:r>
          </a:p>
          <a:p>
            <a:pPr lvl="1">
              <a:spcBef>
                <a:spcPts val="300"/>
              </a:spcBef>
            </a:pPr>
            <a:r>
              <a:rPr sz="2400" dirty="0"/>
              <a:t>TT延长</a:t>
            </a:r>
            <a:endParaRPr lang="en-US" altLang="zh-CN" sz="2400" dirty="0"/>
          </a:p>
          <a:p>
            <a:pPr lvl="2">
              <a:spcBef>
                <a:spcPts val="300"/>
              </a:spcBef>
              <a:buNone/>
            </a:pPr>
            <a:r>
              <a:rPr sz="2400" dirty="0"/>
              <a:t>①低（无）纤维蛋白原血症、异常纤维蛋白原血症</a:t>
            </a:r>
            <a:endParaRPr lang="en-US" altLang="zh-CN" sz="2400" dirty="0"/>
          </a:p>
          <a:p>
            <a:pPr lvl="2">
              <a:spcBef>
                <a:spcPts val="300"/>
              </a:spcBef>
              <a:buNone/>
            </a:pPr>
            <a:r>
              <a:rPr sz="2400" dirty="0"/>
              <a:t>②纤溶亢进，FDP增多，如DIC时</a:t>
            </a:r>
            <a:endParaRPr lang="en-US" altLang="zh-CN" sz="2400" dirty="0"/>
          </a:p>
          <a:p>
            <a:pPr lvl="2">
              <a:spcBef>
                <a:spcPts val="300"/>
              </a:spcBef>
              <a:buNone/>
            </a:pPr>
            <a:r>
              <a:rPr sz="2400" dirty="0"/>
              <a:t>③肝素样抗凝物质增多，如严重肝病、胰腺疾病及过敏性休克等</a:t>
            </a:r>
            <a:endParaRPr lang="en-US" altLang="zh-CN" sz="2400" dirty="0"/>
          </a:p>
          <a:p>
            <a:pPr lvl="2">
              <a:spcBef>
                <a:spcPts val="300"/>
              </a:spcBef>
              <a:buNone/>
            </a:pPr>
            <a:r>
              <a:rPr sz="2400" dirty="0"/>
              <a:t>④血循环中抗凝血酶Ⅲ活性明显增强</a:t>
            </a:r>
            <a:endParaRPr lang="en-US" altLang="zh-CN" sz="2400" dirty="0"/>
          </a:p>
          <a:p>
            <a:pPr lvl="2">
              <a:spcBef>
                <a:spcPts val="300"/>
              </a:spcBef>
              <a:buNone/>
            </a:pPr>
            <a:r>
              <a:rPr sz="2400" dirty="0"/>
              <a:t>⑤普通肝素抗凝治疗及溶栓治疗的监测</a:t>
            </a:r>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2924395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idx="4294967295"/>
          </p:nvPr>
        </p:nvSpPr>
        <p:spPr/>
        <p:txBody>
          <a:bodyPr/>
          <a:lstStyle/>
          <a:p>
            <a:r>
              <a:rPr lang="zh-CN" altLang="en-US" b="1" dirty="0" smtClean="0">
                <a:ea typeface="黑体" pitchFamily="2" charset="-122"/>
              </a:rPr>
              <a:t>第三节  尿液一般检查</a:t>
            </a:r>
            <a:endParaRPr lang="zh-CN" altLang="en-US" b="1" dirty="0">
              <a:ea typeface="黑体" pitchFamily="2" charset="-122"/>
            </a:endParaRPr>
          </a:p>
        </p:txBody>
      </p:sp>
      <p:sp>
        <p:nvSpPr>
          <p:cNvPr id="5124" name="日期占位符 3"/>
          <p:cNvSpPr txBox="1">
            <a:spLocks noGrp="1" noChangeArrowheads="1"/>
          </p:cNvSpPr>
          <p:nvPr/>
        </p:nvSpPr>
        <p:spPr bwMode="auto">
          <a:xfrm>
            <a:off x="7772400" y="0"/>
            <a:ext cx="2667000" cy="228600"/>
          </a:xfrm>
          <a:prstGeom prst="rect">
            <a:avLst/>
          </a:prstGeom>
          <a:noFill/>
          <a:ln w="9525">
            <a:noFill/>
            <a:miter lim="800000"/>
            <a:headEnd/>
            <a:tailEnd/>
          </a:ln>
        </p:spPr>
        <p:txBody>
          <a:bodyPr/>
          <a:lstStyle/>
          <a:p>
            <a:pPr algn="r"/>
            <a:r>
              <a:rPr lang="en-US" sz="1000">
                <a:solidFill>
                  <a:schemeClr val="bg1"/>
                </a:solidFill>
                <a:latin typeface="Verdana" pitchFamily="34" charset="0"/>
                <a:ea typeface="宋体" pitchFamily="2" charset="-122"/>
              </a:rPr>
              <a:t>www.pumpress.com.cn</a:t>
            </a:r>
          </a:p>
        </p:txBody>
      </p:sp>
      <p:pic>
        <p:nvPicPr>
          <p:cNvPr id="5125" name="Picture 5" descr="u=4293307596,1729293453&amp;fm=23&amp;gp=0"/>
          <p:cNvPicPr>
            <a:picLocks noChangeAspect="1" noChangeArrowheads="1"/>
          </p:cNvPicPr>
          <p:nvPr/>
        </p:nvPicPr>
        <p:blipFill>
          <a:blip r:embed="rId2"/>
          <a:srcRect/>
          <a:stretch>
            <a:fillRect/>
          </a:stretch>
        </p:blipFill>
        <p:spPr bwMode="auto">
          <a:xfrm>
            <a:off x="8471906" y="1944958"/>
            <a:ext cx="2879725" cy="3455987"/>
          </a:xfrm>
          <a:prstGeom prst="rect">
            <a:avLst/>
          </a:prstGeom>
          <a:noFill/>
          <a:ln w="9525">
            <a:noFill/>
            <a:miter lim="800000"/>
            <a:headEnd/>
            <a:tailEnd/>
          </a:ln>
        </p:spPr>
      </p:pic>
      <p:sp>
        <p:nvSpPr>
          <p:cNvPr id="6" name="内容占位符 3"/>
          <p:cNvSpPr txBox="1">
            <a:spLocks/>
          </p:cNvSpPr>
          <p:nvPr/>
        </p:nvSpPr>
        <p:spPr>
          <a:xfrm>
            <a:off x="334661" y="1570217"/>
            <a:ext cx="7437739" cy="4876800"/>
          </a:xfrm>
          <a:prstGeom prst="rect">
            <a:avLst/>
          </a:prstGeom>
        </p:spPr>
        <p:txBody>
          <a:bodyPr/>
          <a:lstStyle>
            <a:lvl1pPr marL="342900" indent="-342900" algn="l" rtl="0" eaLnBrk="0" fontAlgn="base" hangingPunct="0">
              <a:spcBef>
                <a:spcPct val="20000"/>
              </a:spcBef>
              <a:spcAft>
                <a:spcPct val="0"/>
              </a:spcAft>
              <a:buClr>
                <a:schemeClr val="hlink"/>
              </a:buClr>
              <a:buFont typeface="Wingdings" pitchFamily="2" charset="2"/>
              <a:buChar char="v"/>
              <a:defRPr sz="3000" b="1">
                <a:solidFill>
                  <a:schemeClr val="tx2"/>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rgbClr val="1D1496"/>
                </a:solidFill>
                <a:latin typeface="Arial" pitchFamily="34" charset="0"/>
              </a:defRPr>
            </a:lvl2pPr>
            <a:lvl3pPr marL="1143000" indent="-228600" algn="l" rtl="0" eaLnBrk="0" fontAlgn="base" hangingPunct="0">
              <a:spcBef>
                <a:spcPct val="20000"/>
              </a:spcBef>
              <a:spcAft>
                <a:spcPct val="0"/>
              </a:spcAft>
              <a:buClr>
                <a:schemeClr val="tx1"/>
              </a:buClr>
              <a:buChar char="•"/>
              <a:defRPr sz="2600">
                <a:solidFill>
                  <a:srgbClr val="692AA2"/>
                </a:solidFill>
                <a:latin typeface="Arial" pitchFamily="34" charset="0"/>
              </a:defRPr>
            </a:lvl3pPr>
            <a:lvl4pPr marL="1600200" indent="-228600" algn="l" rtl="0" eaLnBrk="0" fontAlgn="base" hangingPunct="0">
              <a:spcBef>
                <a:spcPct val="20000"/>
              </a:spcBef>
              <a:spcAft>
                <a:spcPct val="0"/>
              </a:spcAft>
              <a:buChar char="–"/>
              <a:defRPr sz="2600">
                <a:solidFill>
                  <a:schemeClr val="tx1"/>
                </a:solidFill>
                <a:latin typeface="Arial" pitchFamily="34" charset="0"/>
              </a:defRPr>
            </a:lvl4pPr>
            <a:lvl5pPr marL="2057400" indent="-228600" algn="l" rtl="0" eaLnBrk="0" fontAlgn="base" hangingPunct="0">
              <a:spcBef>
                <a:spcPct val="20000"/>
              </a:spcBef>
              <a:spcAft>
                <a:spcPct val="0"/>
              </a:spcAft>
              <a:buChar char="»"/>
              <a:defRPr sz="2600">
                <a:solidFill>
                  <a:schemeClr val="tx1"/>
                </a:solidFill>
                <a:latin typeface="Arial" pitchFamily="34" charset="0"/>
              </a:defRPr>
            </a:lvl5pPr>
            <a:lvl6pPr marL="2514600" indent="-228600" algn="l" rtl="0" fontAlgn="base">
              <a:spcBef>
                <a:spcPct val="20000"/>
              </a:spcBef>
              <a:spcAft>
                <a:spcPct val="0"/>
              </a:spcAft>
              <a:buChar char="»"/>
              <a:defRPr sz="2000">
                <a:solidFill>
                  <a:schemeClr val="tx1"/>
                </a:solidFill>
                <a:latin typeface="Arial" pitchFamily="34" charset="0"/>
              </a:defRPr>
            </a:lvl6pPr>
            <a:lvl7pPr marL="2971800" indent="-228600" algn="l" rtl="0" fontAlgn="base">
              <a:spcBef>
                <a:spcPct val="20000"/>
              </a:spcBef>
              <a:spcAft>
                <a:spcPct val="0"/>
              </a:spcAft>
              <a:buChar char="»"/>
              <a:defRPr sz="2000">
                <a:solidFill>
                  <a:schemeClr val="tx1"/>
                </a:solidFill>
                <a:latin typeface="Arial" pitchFamily="34" charset="0"/>
              </a:defRPr>
            </a:lvl7pPr>
            <a:lvl8pPr marL="3429000" indent="-228600" algn="l" rtl="0" fontAlgn="base">
              <a:spcBef>
                <a:spcPct val="20000"/>
              </a:spcBef>
              <a:spcAft>
                <a:spcPct val="0"/>
              </a:spcAft>
              <a:buChar char="»"/>
              <a:defRPr sz="2000">
                <a:solidFill>
                  <a:schemeClr val="tx1"/>
                </a:solidFill>
                <a:latin typeface="Arial" pitchFamily="34" charset="0"/>
              </a:defRPr>
            </a:lvl8pPr>
            <a:lvl9pPr marL="3886200" indent="-228600" algn="l" rtl="0" fontAlgn="base">
              <a:spcBef>
                <a:spcPct val="20000"/>
              </a:spcBef>
              <a:spcAft>
                <a:spcPct val="0"/>
              </a:spcAft>
              <a:buChar char="»"/>
              <a:defRPr sz="2000">
                <a:solidFill>
                  <a:schemeClr val="tx1"/>
                </a:solidFill>
                <a:latin typeface="Arial" pitchFamily="34" charset="0"/>
              </a:defRPr>
            </a:lvl9pPr>
          </a:lstStyle>
          <a:p>
            <a:pPr marL="0" indent="0">
              <a:spcBef>
                <a:spcPts val="300"/>
              </a:spcBef>
              <a:buNone/>
            </a:pPr>
            <a:r>
              <a:rPr lang="zh-CN" altLang="en-US" sz="2800" kern="0" dirty="0" smtClean="0"/>
              <a:t>一</a:t>
            </a:r>
            <a:r>
              <a:rPr lang="zh-CN" altLang="en-US" sz="2800" kern="0" dirty="0"/>
              <a:t>、尿液标本的收集与保存</a:t>
            </a:r>
          </a:p>
          <a:p>
            <a:pPr lvl="1">
              <a:spcBef>
                <a:spcPts val="300"/>
              </a:spcBef>
            </a:pPr>
            <a:endParaRPr lang="en-US" altLang="zh-CN" sz="2600" kern="0" dirty="0" smtClean="0"/>
          </a:p>
          <a:p>
            <a:pPr lvl="1">
              <a:spcBef>
                <a:spcPts val="300"/>
              </a:spcBef>
            </a:pPr>
            <a:r>
              <a:rPr lang="zh-CN" altLang="en-US" sz="2600" kern="0" dirty="0" smtClean="0"/>
              <a:t>尿</a:t>
            </a:r>
            <a:r>
              <a:rPr lang="zh-CN" altLang="en-US" sz="2600" kern="0" dirty="0"/>
              <a:t>液是血液经过肾小球滤过、肾小管重吸收及分泌作用而形成，最终通过泌尿系统排出体外的代谢产物。泌尿系统本身的疾病可引起尿液成分的改变，其他系统疾病也可影响尿液的形成及成分的</a:t>
            </a:r>
            <a:r>
              <a:rPr lang="zh-CN" altLang="en-US" sz="2600" kern="0" dirty="0" smtClean="0"/>
              <a:t>改变</a:t>
            </a:r>
            <a:endParaRPr lang="zh-CN" altLang="en-US" sz="2600" kern="0" dirty="0"/>
          </a:p>
          <a:p>
            <a:pPr>
              <a:spcBef>
                <a:spcPts val="300"/>
              </a:spcBef>
            </a:pPr>
            <a:endParaRPr lang="zh-CN" altLang="en-US" sz="2800" kern="0" dirty="0"/>
          </a:p>
        </p:txBody>
      </p:sp>
    </p:spTree>
    <p:extLst>
      <p:ext uri="{BB962C8B-B14F-4D97-AF65-F5344CB8AC3E}">
        <p14:creationId xmlns:p14="http://schemas.microsoft.com/office/powerpoint/2010/main" val="2124416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概  述</a:t>
            </a:r>
          </a:p>
        </p:txBody>
      </p:sp>
      <p:sp>
        <p:nvSpPr>
          <p:cNvPr id="3" name="内容占位符 2"/>
          <p:cNvSpPr>
            <a:spLocks noGrp="1"/>
          </p:cNvSpPr>
          <p:nvPr>
            <p:ph idx="1"/>
          </p:nvPr>
        </p:nvSpPr>
        <p:spPr/>
        <p:txBody>
          <a:bodyPr/>
          <a:lstStyle/>
          <a:p>
            <a:pPr marL="0" indent="0">
              <a:lnSpc>
                <a:spcPct val="90000"/>
              </a:lnSpc>
              <a:buNone/>
            </a:pPr>
            <a:r>
              <a:rPr lang="zh-CN" altLang="en-US" sz="2800" dirty="0" smtClean="0">
                <a:solidFill>
                  <a:schemeClr val="bg2">
                    <a:lumMod val="10000"/>
                  </a:schemeClr>
                </a:solidFill>
              </a:rPr>
              <a:t>二、血液</a:t>
            </a:r>
            <a:r>
              <a:rPr lang="zh-CN" altLang="en-US" sz="2800" dirty="0">
                <a:solidFill>
                  <a:schemeClr val="bg2">
                    <a:lumMod val="10000"/>
                  </a:schemeClr>
                </a:solidFill>
              </a:rPr>
              <a:t>标本种类</a:t>
            </a:r>
            <a:endParaRPr lang="en-US" altLang="zh-CN" sz="2800" dirty="0">
              <a:solidFill>
                <a:schemeClr val="bg2">
                  <a:lumMod val="10000"/>
                </a:schemeClr>
              </a:solidFill>
            </a:endParaRPr>
          </a:p>
          <a:p>
            <a:pPr marL="457200" lvl="1" indent="0">
              <a:lnSpc>
                <a:spcPct val="90000"/>
              </a:lnSpc>
              <a:buNone/>
            </a:pPr>
            <a:r>
              <a:rPr lang="en-US" altLang="zh-CN" sz="2400" dirty="0" smtClean="0"/>
              <a:t>1.</a:t>
            </a:r>
            <a:r>
              <a:rPr lang="zh-CN" altLang="en-US" sz="2400" dirty="0" smtClean="0"/>
              <a:t>全</a:t>
            </a:r>
            <a:r>
              <a:rPr lang="zh-CN" altLang="en-US" sz="2400" dirty="0"/>
              <a:t>血</a:t>
            </a:r>
            <a:endParaRPr lang="en-US" altLang="zh-CN" sz="2400" dirty="0"/>
          </a:p>
          <a:p>
            <a:pPr lvl="2">
              <a:lnSpc>
                <a:spcPct val="90000"/>
              </a:lnSpc>
            </a:pPr>
            <a:r>
              <a:rPr lang="zh-CN" altLang="en-US" sz="2400" dirty="0"/>
              <a:t>加入抗凝剂，所得血标本包括了血细胞和血浆两部分</a:t>
            </a:r>
            <a:endParaRPr lang="en-US" altLang="zh-CN" sz="2400" dirty="0"/>
          </a:p>
          <a:p>
            <a:pPr lvl="2">
              <a:lnSpc>
                <a:spcPct val="90000"/>
              </a:lnSpc>
            </a:pPr>
            <a:r>
              <a:rPr lang="zh-CN" altLang="en-US" sz="2400" dirty="0"/>
              <a:t>主要用于血细胞计数等检查</a:t>
            </a:r>
          </a:p>
          <a:p>
            <a:pPr marL="457200" lvl="1" indent="0">
              <a:lnSpc>
                <a:spcPct val="90000"/>
              </a:lnSpc>
              <a:buNone/>
            </a:pPr>
            <a:r>
              <a:rPr lang="en-US" altLang="zh-CN" sz="2400" dirty="0" smtClean="0"/>
              <a:t>2.</a:t>
            </a:r>
            <a:r>
              <a:rPr lang="zh-CN" altLang="en-US" sz="2400" dirty="0" smtClean="0"/>
              <a:t>血浆</a:t>
            </a:r>
            <a:endParaRPr lang="en-US" altLang="zh-CN" sz="2400" dirty="0"/>
          </a:p>
          <a:p>
            <a:pPr lvl="2">
              <a:lnSpc>
                <a:spcPct val="90000"/>
              </a:lnSpc>
            </a:pPr>
            <a:r>
              <a:rPr lang="zh-CN" altLang="en-US" sz="2400" dirty="0"/>
              <a:t>加入抗凝剂，经离心后分离出的上层液体</a:t>
            </a:r>
            <a:endParaRPr lang="en-US" altLang="zh-CN" sz="2400" dirty="0"/>
          </a:p>
          <a:p>
            <a:pPr lvl="2">
              <a:lnSpc>
                <a:spcPct val="90000"/>
              </a:lnSpc>
            </a:pPr>
            <a:r>
              <a:rPr lang="zh-CN" altLang="en-US" sz="2400" dirty="0"/>
              <a:t>有关凝血因子的检查必须采用血浆标本</a:t>
            </a:r>
            <a:endParaRPr lang="en-US" altLang="zh-CN" sz="2400" dirty="0"/>
          </a:p>
          <a:p>
            <a:pPr lvl="2">
              <a:lnSpc>
                <a:spcPct val="90000"/>
              </a:lnSpc>
            </a:pPr>
            <a:r>
              <a:rPr lang="zh-CN" altLang="en-US" sz="2400" dirty="0"/>
              <a:t>由于不必等候血液凝固，可以节约时间，有利于急诊检查时代替血清</a:t>
            </a:r>
          </a:p>
          <a:p>
            <a:pPr marL="457200" lvl="1" indent="0">
              <a:lnSpc>
                <a:spcPct val="90000"/>
              </a:lnSpc>
              <a:buNone/>
            </a:pPr>
            <a:r>
              <a:rPr lang="en-US" altLang="zh-CN" sz="2400" dirty="0" smtClean="0"/>
              <a:t>3.</a:t>
            </a:r>
            <a:r>
              <a:rPr lang="zh-CN" altLang="en-US" sz="2400" dirty="0" smtClean="0"/>
              <a:t>血清</a:t>
            </a:r>
            <a:endParaRPr lang="en-US" altLang="zh-CN" sz="2400" dirty="0"/>
          </a:p>
          <a:p>
            <a:pPr lvl="2">
              <a:lnSpc>
                <a:spcPct val="90000"/>
              </a:lnSpc>
            </a:pPr>
            <a:r>
              <a:rPr lang="zh-CN" altLang="en-US" sz="2400" dirty="0"/>
              <a:t>不加抗凝剂的血液，凝固后经离心所得的上层液体</a:t>
            </a:r>
            <a:endParaRPr lang="en-US" altLang="zh-CN" sz="2400" dirty="0"/>
          </a:p>
          <a:p>
            <a:pPr lvl="2">
              <a:lnSpc>
                <a:spcPct val="90000"/>
              </a:lnSpc>
            </a:pPr>
            <a:r>
              <a:rPr lang="zh-CN" altLang="en-US" sz="2400" dirty="0"/>
              <a:t>可用于大部分临床生化及免疫学等检查</a:t>
            </a:r>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12444578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4" name="内容占位符 3"/>
          <p:cNvSpPr>
            <a:spLocks noGrp="1"/>
          </p:cNvSpPr>
          <p:nvPr>
            <p:ph idx="1"/>
          </p:nvPr>
        </p:nvSpPr>
        <p:spPr/>
        <p:txBody>
          <a:bodyPr/>
          <a:lstStyle/>
          <a:p>
            <a:pPr marL="0" indent="0">
              <a:spcBef>
                <a:spcPts val="300"/>
              </a:spcBef>
              <a:buNone/>
            </a:pPr>
            <a:r>
              <a:rPr lang="zh-CN" altLang="en-US" sz="2800" dirty="0" smtClean="0"/>
              <a:t>（一）尿</a:t>
            </a:r>
            <a:r>
              <a:rPr lang="zh-CN" altLang="en-US" sz="2800" dirty="0"/>
              <a:t>液标本的种类</a:t>
            </a:r>
          </a:p>
          <a:p>
            <a:pPr lvl="1">
              <a:spcBef>
                <a:spcPts val="300"/>
              </a:spcBef>
              <a:buNone/>
            </a:pPr>
            <a:r>
              <a:rPr lang="zh-CN" altLang="en-US" sz="2400" dirty="0"/>
              <a:t>1.随机尿</a:t>
            </a:r>
            <a:endParaRPr lang="en-US" altLang="zh-CN" sz="2400" dirty="0"/>
          </a:p>
          <a:p>
            <a:pPr lvl="2">
              <a:spcBef>
                <a:spcPts val="300"/>
              </a:spcBef>
            </a:pPr>
            <a:r>
              <a:rPr lang="zh-CN" altLang="en-US" sz="2400" dirty="0"/>
              <a:t>留取任意时间的尿液，便于门、急诊患者应用</a:t>
            </a:r>
            <a:endParaRPr lang="en-US" altLang="zh-CN" sz="2400" dirty="0"/>
          </a:p>
          <a:p>
            <a:pPr lvl="2">
              <a:spcBef>
                <a:spcPts val="300"/>
              </a:spcBef>
            </a:pPr>
            <a:r>
              <a:rPr lang="zh-CN" altLang="en-US" sz="2400" dirty="0"/>
              <a:t>但易受饮食、运动、用药等因素影响，检查结果波动性较大，重复性差</a:t>
            </a:r>
          </a:p>
          <a:p>
            <a:pPr lvl="1">
              <a:spcBef>
                <a:spcPts val="300"/>
              </a:spcBef>
              <a:buNone/>
            </a:pPr>
            <a:r>
              <a:rPr lang="zh-CN" altLang="en-US" sz="2400" dirty="0"/>
              <a:t>2.晨尿</a:t>
            </a:r>
            <a:endParaRPr lang="en-US" altLang="zh-CN" sz="2400" dirty="0"/>
          </a:p>
          <a:p>
            <a:pPr lvl="2">
              <a:spcBef>
                <a:spcPts val="300"/>
              </a:spcBef>
            </a:pPr>
            <a:r>
              <a:rPr lang="zh-CN" altLang="en-US" sz="2400" dirty="0"/>
              <a:t>清晨起床后第一次排出的尿液，较浓缩和酸化，有形成分较稳定</a:t>
            </a:r>
          </a:p>
          <a:p>
            <a:pPr lvl="1">
              <a:spcBef>
                <a:spcPts val="300"/>
              </a:spcBef>
              <a:buNone/>
            </a:pPr>
            <a:r>
              <a:rPr lang="zh-CN" altLang="en-US" sz="2400" dirty="0"/>
              <a:t>3.定时尿</a:t>
            </a:r>
            <a:endParaRPr lang="en-US" altLang="zh-CN" sz="2400" dirty="0"/>
          </a:p>
          <a:p>
            <a:pPr lvl="2">
              <a:spcBef>
                <a:spcPts val="300"/>
              </a:spcBef>
            </a:pPr>
            <a:r>
              <a:rPr lang="zh-CN" altLang="en-US" sz="2400" dirty="0"/>
              <a:t>主要用于尿中化学成分的定量和有形成分、尿量、尿比重的观察</a:t>
            </a:r>
            <a:endParaRPr lang="en-US" altLang="zh-CN" sz="2400" dirty="0"/>
          </a:p>
          <a:p>
            <a:pPr lvl="2">
              <a:spcBef>
                <a:spcPts val="300"/>
              </a:spcBef>
            </a:pPr>
            <a:r>
              <a:rPr lang="zh-CN" altLang="en-US" sz="2400" dirty="0"/>
              <a:t>常用3h、24h尿</a:t>
            </a:r>
          </a:p>
          <a:p>
            <a:pPr lvl="1">
              <a:spcBef>
                <a:spcPts val="300"/>
              </a:spcBef>
              <a:buNone/>
            </a:pPr>
            <a:r>
              <a:rPr lang="zh-CN" altLang="en-US" sz="2400" dirty="0"/>
              <a:t>4.中段尿、导尿、耻骨上膀胱穿刺尿等，多用于细菌</a:t>
            </a:r>
            <a:r>
              <a:rPr lang="zh-CN" altLang="en-US" sz="2400" dirty="0" smtClean="0"/>
              <a:t>培养</a:t>
            </a:r>
            <a:endParaRPr lang="zh-CN" altLang="en-US" sz="2400" dirty="0"/>
          </a:p>
          <a:p>
            <a:pPr>
              <a:spcBef>
                <a:spcPts val="300"/>
              </a:spcBef>
            </a:pPr>
            <a:endParaRPr lang="zh-CN" altLang="en-US" sz="2800" dirty="0"/>
          </a:p>
        </p:txBody>
      </p:sp>
      <p:sp>
        <p:nvSpPr>
          <p:cNvPr id="2" name="日期占位符 1"/>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6560468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p:txBody>
          <a:bodyPr/>
          <a:lstStyle/>
          <a:p>
            <a:pPr marL="0" indent="0">
              <a:buNone/>
            </a:pPr>
            <a:r>
              <a:rPr lang="zh-CN" altLang="en-US" sz="3200" dirty="0" smtClean="0"/>
              <a:t>（二）尿</a:t>
            </a:r>
            <a:r>
              <a:rPr lang="zh-CN" altLang="en-US" sz="3200" dirty="0"/>
              <a:t>液标本采集</a:t>
            </a:r>
            <a:r>
              <a:rPr lang="zh-CN" altLang="en-US" dirty="0" smtClean="0"/>
              <a:t>注意事项</a:t>
            </a:r>
          </a:p>
          <a:p>
            <a:pPr lvl="1">
              <a:buNone/>
            </a:pPr>
            <a:r>
              <a:rPr lang="en-US" altLang="zh-CN" dirty="0" smtClean="0"/>
              <a:t>1.</a:t>
            </a:r>
            <a:r>
              <a:rPr lang="zh-CN" altLang="en-US" dirty="0" smtClean="0"/>
              <a:t>尿液一般检验标本应留取于清洁、干燥的容器内送检</a:t>
            </a:r>
          </a:p>
          <a:p>
            <a:pPr lvl="1">
              <a:buNone/>
            </a:pPr>
            <a:r>
              <a:rPr lang="en-US" altLang="zh-CN" dirty="0" smtClean="0"/>
              <a:t>2.</a:t>
            </a:r>
            <a:r>
              <a:rPr lang="zh-CN" altLang="en-US" dirty="0" smtClean="0"/>
              <a:t>不能配合的婴幼儿应先消毒会阴部后，将塑料采集袋黏 附于尿道外口收集尿液，避免粪便混入</a:t>
            </a:r>
          </a:p>
          <a:p>
            <a:pPr lvl="1">
              <a:buNone/>
            </a:pPr>
            <a:r>
              <a:rPr lang="en-US" altLang="zh-CN" dirty="0" smtClean="0"/>
              <a:t>3.</a:t>
            </a:r>
            <a:r>
              <a:rPr lang="zh-CN" altLang="en-US" dirty="0" smtClean="0"/>
              <a:t>女性患者应冲洗外阴后留取中段尿，防止混入阴道分泌物及经血</a:t>
            </a:r>
          </a:p>
          <a:p>
            <a:pPr lvl="1">
              <a:buNone/>
            </a:pPr>
            <a:r>
              <a:rPr lang="en-US" altLang="zh-CN" dirty="0" smtClean="0"/>
              <a:t>4.</a:t>
            </a:r>
            <a:r>
              <a:rPr lang="zh-CN" altLang="en-US" dirty="0" smtClean="0"/>
              <a:t>男性患者应避免精液、前列腺液混入尿液</a:t>
            </a:r>
          </a:p>
          <a:p>
            <a:pPr lvl="1">
              <a:buNone/>
            </a:pPr>
            <a:r>
              <a:rPr lang="en-US" altLang="zh-CN" dirty="0" smtClean="0"/>
              <a:t>5.</a:t>
            </a:r>
            <a:r>
              <a:rPr lang="zh-CN" altLang="en-US" dirty="0" smtClean="0"/>
              <a:t>标本留取后应立即送检，以免因光照、细菌生长等造成化学物质和有形成分的改变和破坏</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23522342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p:txBody>
          <a:bodyPr/>
          <a:lstStyle/>
          <a:p>
            <a:pPr marL="0" indent="0">
              <a:spcBef>
                <a:spcPts val="0"/>
              </a:spcBef>
              <a:buNone/>
            </a:pPr>
            <a:r>
              <a:rPr lang="zh-CN" altLang="en-US" sz="2800" smtClean="0"/>
              <a:t>（三）尿</a:t>
            </a:r>
            <a:r>
              <a:rPr lang="zh-CN" altLang="en-US" sz="2800" dirty="0"/>
              <a:t>液标本的保存与防腐</a:t>
            </a:r>
          </a:p>
          <a:p>
            <a:pPr lvl="1">
              <a:spcBef>
                <a:spcPts val="0"/>
              </a:spcBef>
            </a:pPr>
            <a:r>
              <a:rPr lang="zh-CN" altLang="en-US" sz="2600" dirty="0"/>
              <a:t>尿液标本应及时送检</a:t>
            </a:r>
            <a:endParaRPr lang="en-US" altLang="zh-CN" sz="2600" dirty="0"/>
          </a:p>
          <a:p>
            <a:pPr lvl="2">
              <a:spcBef>
                <a:spcPts val="0"/>
              </a:spcBef>
            </a:pPr>
            <a:r>
              <a:rPr altLang="en-US" sz="2400" dirty="0"/>
              <a:t>尿液一般检查标本</a:t>
            </a:r>
            <a:r>
              <a:rPr lang="zh-CN" altLang="en-US" sz="2400" dirty="0"/>
              <a:t>要求在采集后</a:t>
            </a:r>
            <a:r>
              <a:rPr lang="en-US" altLang="zh-CN" sz="2400" dirty="0"/>
              <a:t>2h</a:t>
            </a:r>
            <a:r>
              <a:rPr lang="zh-CN" altLang="en-US" sz="2400" dirty="0"/>
              <a:t>内完成检验</a:t>
            </a:r>
            <a:endParaRPr lang="en-US" altLang="zh-CN" sz="2400" dirty="0"/>
          </a:p>
          <a:p>
            <a:pPr lvl="2">
              <a:spcBef>
                <a:spcPts val="0"/>
              </a:spcBef>
            </a:pPr>
            <a:r>
              <a:rPr lang="zh-CN" altLang="en-US" sz="2400" dirty="0"/>
              <a:t>若不能及时检查可将尿液置于</a:t>
            </a:r>
            <a:r>
              <a:rPr lang="en-US" altLang="zh-CN" sz="2400" dirty="0"/>
              <a:t>4℃</a:t>
            </a:r>
            <a:r>
              <a:rPr lang="zh-CN" altLang="en-US" sz="2400" dirty="0"/>
              <a:t>冷藏保存</a:t>
            </a:r>
            <a:r>
              <a:rPr lang="en-US" altLang="zh-CN" sz="2400" dirty="0"/>
              <a:t>6</a:t>
            </a:r>
            <a:r>
              <a:rPr lang="zh-CN" altLang="en-US" sz="2400" dirty="0"/>
              <a:t>～</a:t>
            </a:r>
            <a:r>
              <a:rPr lang="en-US" altLang="zh-CN" sz="2400" dirty="0"/>
              <a:t>8h</a:t>
            </a:r>
            <a:r>
              <a:rPr lang="zh-CN" altLang="en-US" sz="2400" dirty="0"/>
              <a:t>或加入适当防腐剂。</a:t>
            </a:r>
          </a:p>
          <a:p>
            <a:pPr lvl="1">
              <a:spcBef>
                <a:spcPts val="0"/>
              </a:spcBef>
            </a:pPr>
            <a:r>
              <a:rPr lang="zh-CN" altLang="en-US" sz="2600" dirty="0"/>
              <a:t>防腐剂</a:t>
            </a:r>
            <a:endParaRPr lang="en-US" altLang="zh-CN" sz="2600" dirty="0"/>
          </a:p>
          <a:p>
            <a:pPr lvl="2">
              <a:spcBef>
                <a:spcPts val="0"/>
              </a:spcBef>
              <a:buNone/>
            </a:pPr>
            <a:r>
              <a:rPr lang="zh-CN" altLang="en-US" sz="2400" dirty="0"/>
              <a:t>①甲苯或二甲苯：用于尿糖、尿蛋白、丙酮、乙酰乙酸检测的标本</a:t>
            </a:r>
            <a:endParaRPr lang="en-US" altLang="zh-CN" sz="2400" dirty="0"/>
          </a:p>
          <a:p>
            <a:pPr lvl="2">
              <a:spcBef>
                <a:spcPts val="0"/>
              </a:spcBef>
              <a:buNone/>
            </a:pPr>
            <a:r>
              <a:rPr lang="zh-CN" altLang="en-US" sz="2400" dirty="0"/>
              <a:t>②甲醛：适于细胞及管型的保存</a:t>
            </a:r>
            <a:endParaRPr lang="en-US" altLang="zh-CN" sz="2400" dirty="0"/>
          </a:p>
          <a:p>
            <a:pPr lvl="2">
              <a:spcBef>
                <a:spcPts val="0"/>
              </a:spcBef>
              <a:buNone/>
            </a:pPr>
            <a:r>
              <a:rPr lang="zh-CN" altLang="en-US" sz="2400" dirty="0"/>
              <a:t>③盐酸：用于尿</a:t>
            </a:r>
            <a:r>
              <a:rPr lang="en-US" altLang="zh-CN" sz="2400" dirty="0"/>
              <a:t>17-</a:t>
            </a:r>
            <a:r>
              <a:rPr lang="zh-CN" altLang="en-US" sz="2400" dirty="0"/>
              <a:t>羟或</a:t>
            </a:r>
            <a:r>
              <a:rPr lang="en-US" altLang="zh-CN" sz="2400" dirty="0"/>
              <a:t>17-</a:t>
            </a:r>
            <a:r>
              <a:rPr lang="zh-CN" altLang="en-US" sz="2400" dirty="0"/>
              <a:t>酮类固醇、肾上腺素或去甲肾上腺素、儿茶酚胺、香草扁桃酸、丙酮等化学成分定量检测的标本</a:t>
            </a:r>
            <a:endParaRPr lang="en-US" altLang="zh-CN" sz="2400" dirty="0"/>
          </a:p>
          <a:p>
            <a:pPr lvl="2">
              <a:spcBef>
                <a:spcPts val="0"/>
              </a:spcBef>
              <a:buNone/>
            </a:pPr>
            <a:r>
              <a:rPr lang="zh-CN" altLang="en-US" sz="2400" dirty="0"/>
              <a:t>④冰乙酸：用于醛固酮及</a:t>
            </a:r>
            <a:r>
              <a:rPr lang="en-US" altLang="zh-CN" sz="2400" dirty="0"/>
              <a:t>5-</a:t>
            </a:r>
            <a:r>
              <a:rPr lang="zh-CN" altLang="en-US" sz="2400" dirty="0"/>
              <a:t>羟色胺测定的标本</a:t>
            </a:r>
            <a:endParaRPr lang="en-US" altLang="zh-CN" sz="2400" dirty="0"/>
          </a:p>
          <a:p>
            <a:pPr lvl="2">
              <a:spcBef>
                <a:spcPts val="0"/>
              </a:spcBef>
              <a:buNone/>
            </a:pPr>
            <a:r>
              <a:rPr lang="zh-CN" altLang="en-US" sz="2400" dirty="0"/>
              <a:t>⑤</a:t>
            </a:r>
            <a:r>
              <a:rPr lang="en-US" altLang="zh-CN" sz="2400" dirty="0"/>
              <a:t>Na</a:t>
            </a:r>
            <a:r>
              <a:rPr lang="en-US" altLang="zh-CN" sz="2400" baseline="-25000" dirty="0"/>
              <a:t>2</a:t>
            </a:r>
            <a:r>
              <a:rPr lang="en-US" altLang="zh-CN" sz="2400" dirty="0"/>
              <a:t>CO</a:t>
            </a:r>
            <a:r>
              <a:rPr lang="en-US" altLang="zh-CN" sz="2400" baseline="-25000" dirty="0"/>
              <a:t>3</a:t>
            </a:r>
            <a:r>
              <a:rPr lang="zh-CN" altLang="en-US" sz="2400" dirty="0"/>
              <a:t>用于卟啉检查的标本</a:t>
            </a:r>
          </a:p>
          <a:p>
            <a:pPr>
              <a:spcBef>
                <a:spcPts val="0"/>
              </a:spcBef>
            </a:pPr>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04355090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二、尿液一般性状检查</a:t>
            </a:r>
            <a:endParaRPr lang="en-US" altLang="zh-CN" dirty="0" smtClean="0"/>
          </a:p>
          <a:p>
            <a:pPr marL="457200" lvl="1" indent="0">
              <a:buNone/>
            </a:pPr>
            <a:r>
              <a:rPr lang="zh-CN" altLang="en-US" dirty="0" smtClean="0"/>
              <a:t>（一）尿量</a:t>
            </a:r>
          </a:p>
          <a:p>
            <a:pPr lvl="2"/>
            <a:r>
              <a:rPr lang="zh-CN" altLang="en-US" dirty="0" smtClean="0"/>
              <a:t>健康成年人</a:t>
            </a:r>
            <a:r>
              <a:rPr altLang="en-US" dirty="0" smtClean="0"/>
              <a:t>：</a:t>
            </a:r>
            <a:r>
              <a:rPr lang="en-US" altLang="zh-CN" dirty="0" smtClean="0"/>
              <a:t>24h</a:t>
            </a:r>
            <a:r>
              <a:rPr lang="zh-CN" altLang="en-US" dirty="0" smtClean="0"/>
              <a:t>尿量约为</a:t>
            </a:r>
            <a:r>
              <a:rPr lang="en-US" altLang="zh-CN" dirty="0" smtClean="0"/>
              <a:t>1000</a:t>
            </a:r>
            <a:r>
              <a:rPr lang="zh-CN" altLang="en-US" dirty="0" smtClean="0"/>
              <a:t>～</a:t>
            </a:r>
            <a:r>
              <a:rPr lang="en-US" altLang="zh-CN" dirty="0" smtClean="0"/>
              <a:t>2000ml</a:t>
            </a:r>
          </a:p>
          <a:p>
            <a:pPr lvl="2"/>
            <a:r>
              <a:rPr altLang="en-US" dirty="0" smtClean="0"/>
              <a:t>尿量异常</a:t>
            </a:r>
            <a:endParaRPr lang="zh-CN" altLang="en-US" dirty="0" smtClean="0"/>
          </a:p>
          <a:p>
            <a:pPr marL="1885950" lvl="3" indent="-514350">
              <a:buNone/>
            </a:pPr>
            <a:r>
              <a:rPr lang="en-US" altLang="zh-CN" dirty="0" smtClean="0"/>
              <a:t>1.</a:t>
            </a:r>
            <a:r>
              <a:rPr lang="zh-CN" altLang="en-US" dirty="0" smtClean="0"/>
              <a:t>多尿</a:t>
            </a:r>
            <a:r>
              <a:rPr altLang="en-US" dirty="0" smtClean="0"/>
              <a:t>：</a:t>
            </a:r>
            <a:r>
              <a:rPr lang="zh-CN" altLang="en-US" dirty="0" smtClean="0"/>
              <a:t>成人</a:t>
            </a:r>
            <a:r>
              <a:rPr lang="en-US" altLang="zh-CN" dirty="0" smtClean="0"/>
              <a:t>24h</a:t>
            </a:r>
            <a:r>
              <a:rPr lang="zh-CN" altLang="en-US" dirty="0" smtClean="0"/>
              <a:t>尿量多于</a:t>
            </a:r>
            <a:r>
              <a:rPr lang="en-US" altLang="zh-CN" dirty="0" smtClean="0"/>
              <a:t>2500ml</a:t>
            </a:r>
            <a:endParaRPr lang="zh-CN" altLang="en-US" dirty="0" smtClean="0"/>
          </a:p>
          <a:p>
            <a:pPr marL="2152650" lvl="4" indent="-323850">
              <a:buNone/>
            </a:pPr>
            <a:r>
              <a:rPr lang="zh-CN" altLang="en-US" dirty="0" smtClean="0"/>
              <a:t>①肾脏疾病：如急性肾功能不全多尿期、慢性肾炎后期及慢性肾盂肾炎等</a:t>
            </a:r>
            <a:endParaRPr lang="en-US" altLang="zh-CN" dirty="0" smtClean="0"/>
          </a:p>
          <a:p>
            <a:pPr lvl="4">
              <a:buNone/>
            </a:pPr>
            <a:r>
              <a:rPr lang="zh-CN" altLang="en-US" dirty="0" smtClean="0"/>
              <a:t>②心血管疾病：如慢性心力衰竭、高血压肾病等</a:t>
            </a:r>
            <a:endParaRPr lang="en-US" altLang="zh-CN" dirty="0" smtClean="0"/>
          </a:p>
          <a:p>
            <a:pPr lvl="4">
              <a:buNone/>
            </a:pPr>
            <a:r>
              <a:rPr lang="zh-CN" altLang="en-US" dirty="0" smtClean="0"/>
              <a:t>③内分泌疾病：如糖尿病、尿崩症等</a:t>
            </a:r>
            <a:endParaRPr lang="en-US" altLang="zh-CN" dirty="0" smtClean="0"/>
          </a:p>
          <a:p>
            <a:pPr lvl="4">
              <a:buNone/>
            </a:pPr>
            <a:r>
              <a:rPr lang="zh-CN" altLang="en-US" dirty="0" smtClean="0"/>
              <a:t>④精神性多尿</a:t>
            </a:r>
          </a:p>
          <a:p>
            <a:pPr>
              <a:buNone/>
            </a:pPr>
            <a:r>
              <a:rPr lang="zh-CN" altLang="en-US" sz="3200" dirty="0">
                <a:latin typeface="Times New Roman" pitchFamily="18" charset="0"/>
                <a:ea typeface="宋体" pitchFamily="2" charset="-122"/>
                <a:cs typeface="Times New Roman" pitchFamily="18" charset="0"/>
              </a:rPr>
              <a:t>   </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67790647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p:txBody>
          <a:bodyPr/>
          <a:lstStyle/>
          <a:p>
            <a:pPr lvl="1">
              <a:buNone/>
            </a:pPr>
            <a:r>
              <a:rPr lang="zh-CN" altLang="en-US" sz="2600" dirty="0">
                <a:solidFill>
                  <a:schemeClr val="tx2"/>
                </a:solidFill>
                <a:ea typeface="宋体" pitchFamily="2" charset="-122"/>
              </a:rPr>
              <a:t> </a:t>
            </a:r>
            <a:r>
              <a:rPr lang="en-US" altLang="zh-CN" dirty="0" smtClean="0"/>
              <a:t>2. </a:t>
            </a:r>
            <a:r>
              <a:rPr lang="zh-CN" altLang="en-US" dirty="0" smtClean="0"/>
              <a:t>少尿或无尿</a:t>
            </a:r>
            <a:endParaRPr lang="en-US" altLang="zh-CN" dirty="0" smtClean="0"/>
          </a:p>
          <a:p>
            <a:pPr lvl="2"/>
            <a:r>
              <a:rPr dirty="0" smtClean="0">
                <a:solidFill>
                  <a:srgbClr val="FF0000"/>
                </a:solidFill>
              </a:rPr>
              <a:t>少尿</a:t>
            </a:r>
            <a:r>
              <a:rPr dirty="0" smtClean="0"/>
              <a:t>：</a:t>
            </a:r>
            <a:r>
              <a:rPr lang="zh-CN" altLang="en-US" dirty="0" smtClean="0"/>
              <a:t>成人</a:t>
            </a:r>
            <a:r>
              <a:rPr lang="en-US" altLang="zh-CN" dirty="0" smtClean="0"/>
              <a:t>24h</a:t>
            </a:r>
            <a:r>
              <a:rPr lang="zh-CN" altLang="en-US" dirty="0" smtClean="0"/>
              <a:t>尿量少于</a:t>
            </a:r>
            <a:r>
              <a:rPr lang="en-US" altLang="zh-CN" dirty="0" smtClean="0"/>
              <a:t>400ml</a:t>
            </a:r>
            <a:r>
              <a:rPr lang="zh-CN" altLang="en-US" dirty="0" smtClean="0"/>
              <a:t>或每小时尿量持续少于</a:t>
            </a:r>
            <a:r>
              <a:rPr lang="en-US" altLang="zh-CN" dirty="0" smtClean="0"/>
              <a:t>17ml</a:t>
            </a:r>
          </a:p>
          <a:p>
            <a:pPr lvl="2"/>
            <a:r>
              <a:rPr dirty="0" smtClean="0">
                <a:solidFill>
                  <a:srgbClr val="FF0000"/>
                </a:solidFill>
              </a:rPr>
              <a:t>无尿或尿闭</a:t>
            </a:r>
            <a:r>
              <a:rPr dirty="0" smtClean="0"/>
              <a:t>：</a:t>
            </a:r>
            <a:r>
              <a:rPr lang="en-US" altLang="zh-CN" dirty="0" smtClean="0"/>
              <a:t>24h</a:t>
            </a:r>
            <a:r>
              <a:rPr lang="zh-CN" altLang="en-US" dirty="0" smtClean="0"/>
              <a:t>尿量少于</a:t>
            </a:r>
            <a:r>
              <a:rPr lang="en-US" altLang="zh-CN" dirty="0" smtClean="0"/>
              <a:t>100ml</a:t>
            </a:r>
            <a:endParaRPr lang="zh-CN" altLang="en-US" dirty="0" smtClean="0"/>
          </a:p>
          <a:p>
            <a:pPr lvl="2"/>
            <a:r>
              <a:rPr lang="zh-CN" altLang="en-US" dirty="0" smtClean="0"/>
              <a:t>常见原因</a:t>
            </a:r>
            <a:endParaRPr lang="en-US" altLang="zh-CN" dirty="0" smtClean="0"/>
          </a:p>
          <a:p>
            <a:pPr lvl="3">
              <a:buNone/>
            </a:pPr>
            <a:r>
              <a:rPr lang="zh-CN" altLang="en-US" dirty="0" smtClean="0"/>
              <a:t>①肾前性：如休克、严重脱水、心力衰竭等</a:t>
            </a:r>
            <a:endParaRPr lang="en-US" altLang="zh-CN" dirty="0" smtClean="0"/>
          </a:p>
          <a:p>
            <a:pPr lvl="3">
              <a:buNone/>
            </a:pPr>
            <a:r>
              <a:rPr lang="zh-CN" altLang="en-US" dirty="0" smtClean="0"/>
              <a:t>②肾性：如急性肾小球肾炎、慢性肾炎急性发作、急性肾功能衰竭少尿期等</a:t>
            </a:r>
            <a:endParaRPr lang="en-US" altLang="zh-CN" dirty="0" smtClean="0"/>
          </a:p>
          <a:p>
            <a:pPr lvl="3">
              <a:buNone/>
            </a:pPr>
            <a:r>
              <a:rPr lang="zh-CN" altLang="en-US" dirty="0" smtClean="0"/>
              <a:t>③肾后性：如各种原因所致的尿路梗阻</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82788289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a:xfrm>
            <a:off x="190500" y="1330169"/>
            <a:ext cx="11480800" cy="4876800"/>
          </a:xfrm>
        </p:spPr>
        <p:txBody>
          <a:bodyPr/>
          <a:lstStyle/>
          <a:p>
            <a:pPr marL="457200" lvl="1" indent="0">
              <a:spcBef>
                <a:spcPts val="0"/>
              </a:spcBef>
              <a:buNone/>
            </a:pPr>
            <a:r>
              <a:rPr lang="zh-CN" altLang="en-US" dirty="0" smtClean="0"/>
              <a:t>（二）外观</a:t>
            </a:r>
          </a:p>
          <a:p>
            <a:pPr lvl="2">
              <a:spcBef>
                <a:spcPts val="0"/>
              </a:spcBef>
            </a:pPr>
            <a:r>
              <a:rPr lang="zh-CN" altLang="en-US" dirty="0" smtClean="0"/>
              <a:t>正常新鲜尿液</a:t>
            </a:r>
            <a:r>
              <a:rPr altLang="en-US" dirty="0" smtClean="0"/>
              <a:t>：</a:t>
            </a:r>
            <a:r>
              <a:rPr sz="2400" dirty="0">
                <a:solidFill>
                  <a:srgbClr val="692AA2"/>
                </a:solidFill>
              </a:rPr>
              <a:t>透明，呈淡黄色至黄色</a:t>
            </a:r>
          </a:p>
          <a:p>
            <a:pPr lvl="2">
              <a:spcBef>
                <a:spcPts val="0"/>
              </a:spcBef>
            </a:pPr>
            <a:r>
              <a:rPr lang="zh-CN" altLang="en-US" dirty="0" smtClean="0"/>
              <a:t>常见的病理性外观  </a:t>
            </a:r>
          </a:p>
          <a:p>
            <a:pPr lvl="3">
              <a:spcBef>
                <a:spcPts val="0"/>
              </a:spcBef>
              <a:buNone/>
            </a:pPr>
            <a:r>
              <a:rPr lang="en-US" altLang="zh-CN" dirty="0" smtClean="0"/>
              <a:t>1. </a:t>
            </a:r>
            <a:r>
              <a:rPr lang="zh-CN" altLang="en-US" dirty="0" smtClean="0"/>
              <a:t>血尿</a:t>
            </a:r>
            <a:endParaRPr lang="en-US" altLang="zh-CN" dirty="0" smtClean="0"/>
          </a:p>
          <a:p>
            <a:pPr lvl="4">
              <a:spcBef>
                <a:spcPts val="0"/>
              </a:spcBef>
            </a:pPr>
            <a:r>
              <a:rPr dirty="0" smtClean="0"/>
              <a:t>表现</a:t>
            </a:r>
            <a:endParaRPr lang="en-US" altLang="zh-CN" dirty="0" smtClean="0"/>
          </a:p>
          <a:p>
            <a:pPr lvl="5">
              <a:spcBef>
                <a:spcPts val="0"/>
              </a:spcBef>
            </a:pPr>
            <a:r>
              <a:rPr dirty="0" smtClean="0"/>
              <a:t>肉眼血尿：每</a:t>
            </a:r>
            <a:r>
              <a:rPr lang="zh-CN" altLang="en-US" dirty="0" smtClean="0"/>
              <a:t>升尿液中含血量超过</a:t>
            </a:r>
            <a:r>
              <a:rPr lang="en-US" altLang="zh-CN" dirty="0" smtClean="0"/>
              <a:t>1ml</a:t>
            </a:r>
          </a:p>
          <a:p>
            <a:pPr lvl="5">
              <a:spcBef>
                <a:spcPts val="0"/>
              </a:spcBef>
            </a:pPr>
            <a:r>
              <a:rPr dirty="0" smtClean="0"/>
              <a:t>镜下血尿：</a:t>
            </a:r>
            <a:r>
              <a:rPr lang="zh-CN" altLang="en-US" dirty="0" smtClean="0"/>
              <a:t>尿液外观无明显变化，但离心沉淀后红细胞超过</a:t>
            </a:r>
            <a:r>
              <a:rPr lang="en-US" altLang="zh-CN" dirty="0" smtClean="0"/>
              <a:t>3</a:t>
            </a:r>
            <a:r>
              <a:rPr lang="zh-CN" altLang="en-US" dirty="0" smtClean="0"/>
              <a:t>个</a:t>
            </a:r>
            <a:r>
              <a:rPr lang="en-US" altLang="zh-CN" dirty="0" smtClean="0"/>
              <a:t>/HPF</a:t>
            </a:r>
          </a:p>
          <a:p>
            <a:pPr lvl="5">
              <a:spcBef>
                <a:spcPts val="0"/>
              </a:spcBef>
            </a:pPr>
            <a:r>
              <a:rPr altLang="en-US" dirty="0"/>
              <a:t>因</a:t>
            </a:r>
            <a:r>
              <a:rPr lang="zh-CN" altLang="en-US" dirty="0" smtClean="0"/>
              <a:t>出血量不同可呈淡红色、血红色、洗肉水样</a:t>
            </a:r>
            <a:endParaRPr lang="en-US" altLang="zh-CN" dirty="0" smtClean="0"/>
          </a:p>
          <a:p>
            <a:pPr lvl="4">
              <a:spcBef>
                <a:spcPts val="0"/>
              </a:spcBef>
            </a:pPr>
            <a:r>
              <a:rPr dirty="0" smtClean="0"/>
              <a:t>病因</a:t>
            </a:r>
            <a:endParaRPr lang="en-US" altLang="zh-CN" dirty="0" smtClean="0"/>
          </a:p>
          <a:p>
            <a:pPr lvl="5">
              <a:spcBef>
                <a:spcPts val="0"/>
              </a:spcBef>
            </a:pPr>
            <a:r>
              <a:rPr lang="zh-CN" altLang="en-US" dirty="0" smtClean="0"/>
              <a:t>泌尿系统炎症、结核、肿瘤、结石、出血性疾病等</a:t>
            </a:r>
          </a:p>
          <a:p>
            <a:pPr>
              <a:spcBef>
                <a:spcPts val="0"/>
              </a:spcBef>
            </a:pPr>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83318581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a:xfrm>
            <a:off x="0" y="1561663"/>
            <a:ext cx="10539232" cy="4876800"/>
          </a:xfrm>
        </p:spPr>
        <p:txBody>
          <a:bodyPr/>
          <a:lstStyle/>
          <a:p>
            <a:pPr lvl="3">
              <a:buNone/>
            </a:pPr>
            <a:r>
              <a:rPr lang="en-US" altLang="zh-CN" dirty="0" smtClean="0"/>
              <a:t>2. </a:t>
            </a:r>
            <a:r>
              <a:rPr lang="zh-CN" altLang="en-US" dirty="0" smtClean="0"/>
              <a:t>血红蛋白尿</a:t>
            </a:r>
            <a:endParaRPr lang="en-US" altLang="zh-CN" dirty="0" smtClean="0"/>
          </a:p>
          <a:p>
            <a:pPr lvl="4"/>
            <a:r>
              <a:rPr lang="zh-CN" altLang="en-US" dirty="0" smtClean="0"/>
              <a:t>可见于阵发性睡眠性血红蛋白尿、蚕豆病、血型不合的输血反应等</a:t>
            </a:r>
          </a:p>
          <a:p>
            <a:pPr lvl="3">
              <a:buNone/>
            </a:pPr>
            <a:r>
              <a:rPr lang="en-US" altLang="zh-CN" dirty="0" smtClean="0"/>
              <a:t>3. </a:t>
            </a:r>
            <a:r>
              <a:rPr lang="zh-CN" altLang="en-US" dirty="0" smtClean="0"/>
              <a:t>胆红素尿</a:t>
            </a:r>
            <a:endParaRPr lang="en-US" altLang="zh-CN" dirty="0" smtClean="0"/>
          </a:p>
          <a:p>
            <a:pPr lvl="4"/>
            <a:r>
              <a:rPr lang="zh-CN" altLang="en-US" dirty="0" smtClean="0"/>
              <a:t>呈深黄、褐色，振荡后有黄色泡沫</a:t>
            </a:r>
            <a:endParaRPr lang="en-US" altLang="zh-CN" dirty="0" smtClean="0"/>
          </a:p>
          <a:p>
            <a:pPr lvl="4"/>
            <a:r>
              <a:rPr lang="zh-CN" altLang="en-US" dirty="0" smtClean="0"/>
              <a:t>于空气中久置后胆红素可氧化为胆绿素，呈棕绿色</a:t>
            </a:r>
            <a:endParaRPr lang="en-US" altLang="zh-CN" dirty="0" smtClean="0"/>
          </a:p>
          <a:p>
            <a:pPr lvl="4"/>
            <a:r>
              <a:rPr lang="zh-CN" altLang="en-US" dirty="0" smtClean="0"/>
              <a:t>常见于梗阻性黄疸或肝细胞性黄疸</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04702281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a:xfrm>
            <a:off x="0" y="1422766"/>
            <a:ext cx="10960100" cy="4876800"/>
          </a:xfrm>
        </p:spPr>
        <p:txBody>
          <a:bodyPr/>
          <a:lstStyle/>
          <a:p>
            <a:pPr lvl="3">
              <a:buNone/>
            </a:pPr>
            <a:r>
              <a:rPr lang="en-US" altLang="zh-CN" dirty="0" smtClean="0"/>
              <a:t>4. </a:t>
            </a:r>
            <a:r>
              <a:rPr lang="zh-CN" altLang="en-US" dirty="0" smtClean="0"/>
              <a:t>乳糜尿</a:t>
            </a:r>
            <a:endParaRPr lang="en-US" altLang="zh-CN" dirty="0" smtClean="0"/>
          </a:p>
          <a:p>
            <a:pPr lvl="4"/>
            <a:r>
              <a:rPr lang="zh-CN" altLang="en-US" dirty="0" smtClean="0"/>
              <a:t>呈不同程度的乳白色，丝虫病患者偶可在尿中找到微丝蚴</a:t>
            </a:r>
          </a:p>
          <a:p>
            <a:pPr lvl="3">
              <a:buNone/>
            </a:pPr>
            <a:r>
              <a:rPr lang="en-US" altLang="zh-CN" dirty="0" smtClean="0"/>
              <a:t>5. </a:t>
            </a:r>
            <a:r>
              <a:rPr lang="zh-CN" altLang="en-US" dirty="0" smtClean="0"/>
              <a:t>脓尿或菌尿</a:t>
            </a:r>
            <a:endParaRPr lang="en-US" altLang="zh-CN" dirty="0" smtClean="0"/>
          </a:p>
          <a:p>
            <a:pPr lvl="4"/>
            <a:r>
              <a:rPr lang="zh-CN" altLang="en-US" dirty="0" smtClean="0"/>
              <a:t>因尿中含大量脓细胞或细菌等所致，呈不同程度黄白色浑浊</a:t>
            </a:r>
            <a:endParaRPr lang="en-US" altLang="zh-CN" dirty="0" smtClean="0"/>
          </a:p>
          <a:p>
            <a:pPr lvl="4"/>
            <a:r>
              <a:rPr lang="zh-CN" altLang="en-US" dirty="0" smtClean="0"/>
              <a:t>见于泌尿系统感染，如急性肾盂肾炎、膀胱尿道炎、肾多发性脓肿等</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52508598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（三）气味</a:t>
            </a:r>
          </a:p>
          <a:p>
            <a:pPr lvl="1"/>
            <a:r>
              <a:rPr lang="zh-CN" altLang="en-US" dirty="0" smtClean="0"/>
              <a:t>健康人</a:t>
            </a:r>
            <a:endParaRPr lang="en-US" altLang="zh-CN" dirty="0" smtClean="0"/>
          </a:p>
          <a:p>
            <a:pPr lvl="2"/>
            <a:r>
              <a:rPr lang="zh-CN" altLang="en-US" dirty="0" smtClean="0"/>
              <a:t>新鲜尿液的气味源自尿液中酯类及挥发性酸</a:t>
            </a:r>
            <a:endParaRPr lang="en-US" altLang="zh-CN" dirty="0" smtClean="0"/>
          </a:p>
          <a:p>
            <a:pPr lvl="2"/>
            <a:r>
              <a:rPr lang="zh-CN" altLang="en-US" dirty="0" smtClean="0"/>
              <a:t>如放置过久，可出现氨臭味</a:t>
            </a:r>
          </a:p>
          <a:p>
            <a:pPr lvl="1"/>
            <a:r>
              <a:rPr lang="zh-CN" altLang="en-US" dirty="0" smtClean="0"/>
              <a:t>新排出的尿液即有氨臭味</a:t>
            </a:r>
            <a:endParaRPr lang="en-US" altLang="zh-CN" dirty="0" smtClean="0"/>
          </a:p>
          <a:p>
            <a:pPr lvl="2"/>
            <a:r>
              <a:rPr lang="zh-CN" altLang="en-US" dirty="0" smtClean="0"/>
              <a:t>提示有慢性膀胱炎及慢性尿潴留</a:t>
            </a:r>
          </a:p>
          <a:p>
            <a:pPr lvl="1"/>
            <a:r>
              <a:rPr lang="zh-CN" altLang="en-US" dirty="0" smtClean="0"/>
              <a:t>大蒜臭味</a:t>
            </a:r>
            <a:r>
              <a:rPr altLang="en-US" dirty="0" smtClean="0"/>
              <a:t>：</a:t>
            </a:r>
            <a:r>
              <a:rPr sz="2600" dirty="0">
                <a:solidFill>
                  <a:srgbClr val="692AA2"/>
                </a:solidFill>
              </a:rPr>
              <a:t>提示有机磷农药中毒</a:t>
            </a:r>
          </a:p>
          <a:p>
            <a:pPr lvl="1"/>
            <a:r>
              <a:rPr lang="zh-CN" altLang="en-US" dirty="0" smtClean="0"/>
              <a:t>老鼠屎样臭味</a:t>
            </a:r>
            <a:r>
              <a:rPr altLang="en-US" dirty="0" smtClean="0"/>
              <a:t>：</a:t>
            </a:r>
            <a:r>
              <a:rPr sz="2600" dirty="0">
                <a:solidFill>
                  <a:srgbClr val="692AA2"/>
                </a:solidFill>
              </a:rPr>
              <a:t>提示苯丙酮尿症</a:t>
            </a:r>
            <a:endParaRPr lang="zh-CN" altLang="en-US" dirty="0" smtClean="0"/>
          </a:p>
          <a:p>
            <a:pPr lvl="1"/>
            <a:r>
              <a:rPr dirty="0" smtClean="0"/>
              <a:t>烂苹果味：</a:t>
            </a:r>
            <a:r>
              <a:rPr sz="2600" dirty="0">
                <a:solidFill>
                  <a:srgbClr val="692AA2"/>
                </a:solidFill>
              </a:rPr>
              <a:t>提示糖尿病酮症酸中毒</a:t>
            </a:r>
          </a:p>
          <a:p>
            <a:pPr lvl="1"/>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18378649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（四）比密度</a:t>
            </a:r>
          </a:p>
          <a:p>
            <a:pPr lvl="1">
              <a:lnSpc>
                <a:spcPct val="150000"/>
              </a:lnSpc>
            </a:pPr>
            <a:r>
              <a:rPr lang="zh-CN" altLang="en-US" dirty="0" smtClean="0"/>
              <a:t>可粗略估计肾小管的浓缩稀释功能</a:t>
            </a:r>
          </a:p>
          <a:p>
            <a:pPr lvl="1">
              <a:lnSpc>
                <a:spcPct val="150000"/>
              </a:lnSpc>
            </a:pPr>
            <a:r>
              <a:rPr lang="zh-CN" altLang="en-US" dirty="0" smtClean="0"/>
              <a:t>正常成人</a:t>
            </a:r>
            <a:endParaRPr lang="en-US" altLang="zh-CN" dirty="0" smtClean="0"/>
          </a:p>
          <a:p>
            <a:pPr lvl="2">
              <a:lnSpc>
                <a:spcPct val="150000"/>
              </a:lnSpc>
            </a:pPr>
            <a:r>
              <a:rPr lang="zh-CN" altLang="en-US" dirty="0" smtClean="0"/>
              <a:t>在普通膳食下尿比密为1.015～1.025</a:t>
            </a:r>
            <a:endParaRPr lang="en-US" altLang="zh-CN" dirty="0" smtClean="0"/>
          </a:p>
          <a:p>
            <a:pPr lvl="1">
              <a:lnSpc>
                <a:spcPct val="150000"/>
              </a:lnSpc>
            </a:pPr>
            <a:r>
              <a:rPr lang="zh-CN" altLang="en-US" dirty="0" smtClean="0"/>
              <a:t>婴幼儿</a:t>
            </a:r>
            <a:r>
              <a:rPr altLang="en-US" dirty="0" smtClean="0"/>
              <a:t>：</a:t>
            </a:r>
            <a:r>
              <a:rPr sz="2600" dirty="0">
                <a:solidFill>
                  <a:srgbClr val="692AA2"/>
                </a:solidFill>
              </a:rPr>
              <a:t>偏低</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8499498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概  述</a:t>
            </a:r>
          </a:p>
        </p:txBody>
      </p:sp>
      <p:sp>
        <p:nvSpPr>
          <p:cNvPr id="3" name="内容占位符 2"/>
          <p:cNvSpPr>
            <a:spLocks noGrp="1"/>
          </p:cNvSpPr>
          <p:nvPr>
            <p:ph idx="1"/>
          </p:nvPr>
        </p:nvSpPr>
        <p:spPr/>
        <p:txBody>
          <a:bodyPr/>
          <a:lstStyle/>
          <a:p>
            <a:pPr marL="0" indent="0">
              <a:buNone/>
            </a:pPr>
            <a:r>
              <a:rPr lang="zh-CN" altLang="en-US" dirty="0" smtClean="0"/>
              <a:t>三、血液标本采集方法</a:t>
            </a:r>
            <a:endParaRPr lang="en-US" altLang="zh-CN" dirty="0" smtClean="0"/>
          </a:p>
          <a:p>
            <a:pPr marL="457200" lvl="1" indent="0">
              <a:buNone/>
            </a:pPr>
            <a:r>
              <a:rPr lang="zh-CN" altLang="en-US" dirty="0" smtClean="0"/>
              <a:t>（一）皮肤采血法</a:t>
            </a:r>
          </a:p>
          <a:p>
            <a:pPr lvl="2"/>
            <a:r>
              <a:rPr lang="zh-CN" altLang="en-US" dirty="0" smtClean="0"/>
              <a:t>主要用于因静脉采血困难而需血量又较少的检测项目，如血液一般检查及床旁检测的项目</a:t>
            </a:r>
          </a:p>
          <a:p>
            <a:pPr lvl="2"/>
            <a:r>
              <a:rPr lang="zh-CN" altLang="en-US" dirty="0" smtClean="0"/>
              <a:t>成人首选采血部位是手指，婴幼儿可选择足跟处采血</a:t>
            </a:r>
          </a:p>
          <a:p>
            <a:pPr lvl="2"/>
            <a:r>
              <a:rPr lang="zh-CN" altLang="en-US" dirty="0" smtClean="0"/>
              <a:t>受到外界气温及末梢血液循环的好坏影响，血细胞计数结果不稳定，与静脉血细胞计数存在较大差异，故应尽量使用静脉血</a:t>
            </a:r>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545090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三、尿液化学检查</a:t>
            </a:r>
            <a:endParaRPr lang="en-US" altLang="zh-CN" dirty="0" smtClean="0"/>
          </a:p>
          <a:p>
            <a:pPr marL="0" indent="0">
              <a:buNone/>
            </a:pPr>
            <a:r>
              <a:rPr lang="zh-CN" altLang="en-US" sz="2800" dirty="0" smtClean="0"/>
              <a:t>（一）尿</a:t>
            </a:r>
            <a:r>
              <a:rPr lang="en-US" altLang="zh-CN" sz="2800" dirty="0" smtClean="0"/>
              <a:t>pH</a:t>
            </a:r>
            <a:r>
              <a:rPr lang="zh-CN" altLang="en-US" sz="2800" dirty="0" smtClean="0"/>
              <a:t>值</a:t>
            </a:r>
            <a:endParaRPr lang="en-US" altLang="zh-CN" sz="2800" dirty="0" smtClean="0"/>
          </a:p>
          <a:p>
            <a:pPr lvl="1"/>
            <a:r>
              <a:rPr lang="zh-CN" altLang="en-US" sz="2400" dirty="0" smtClean="0"/>
              <a:t>正常人</a:t>
            </a:r>
            <a:endParaRPr lang="en-US" altLang="zh-CN" sz="2400" dirty="0" smtClean="0"/>
          </a:p>
          <a:p>
            <a:pPr lvl="2"/>
            <a:r>
              <a:rPr lang="zh-CN" altLang="en-US" sz="2400" dirty="0" smtClean="0"/>
              <a:t>在普通膳食条件下尿液多呈弱酸性</a:t>
            </a:r>
            <a:endParaRPr lang="en-US" altLang="zh-CN" sz="2400" dirty="0" smtClean="0"/>
          </a:p>
          <a:p>
            <a:pPr lvl="2"/>
            <a:r>
              <a:rPr lang="en-US" altLang="zh-CN" sz="2400" dirty="0" smtClean="0"/>
              <a:t>pH</a:t>
            </a:r>
            <a:r>
              <a:rPr lang="zh-CN" altLang="en-US" sz="2400" dirty="0" smtClean="0"/>
              <a:t>值为</a:t>
            </a:r>
            <a:r>
              <a:rPr lang="en-US" altLang="zh-CN" sz="2400" dirty="0" smtClean="0"/>
              <a:t>5.5</a:t>
            </a:r>
            <a:r>
              <a:rPr lang="zh-CN" altLang="en-US" sz="2400" dirty="0" smtClean="0"/>
              <a:t>～</a:t>
            </a:r>
            <a:r>
              <a:rPr lang="en-US" altLang="zh-CN" sz="2400" dirty="0" smtClean="0"/>
              <a:t>6.5</a:t>
            </a:r>
            <a:r>
              <a:rPr lang="zh-CN" altLang="en-US" sz="2400" dirty="0" smtClean="0"/>
              <a:t>，可波动在</a:t>
            </a:r>
            <a:r>
              <a:rPr lang="en-US" altLang="zh-CN" sz="2400" dirty="0" smtClean="0"/>
              <a:t>4.6</a:t>
            </a:r>
            <a:r>
              <a:rPr lang="zh-CN" altLang="en-US" sz="2400" dirty="0" smtClean="0"/>
              <a:t>～</a:t>
            </a:r>
            <a:r>
              <a:rPr lang="en-US" altLang="zh-CN" sz="2400" dirty="0" smtClean="0"/>
              <a:t>8.0</a:t>
            </a:r>
            <a:endParaRPr lang="zh-CN" altLang="en-US" sz="2400" dirty="0" smtClean="0"/>
          </a:p>
          <a:p>
            <a:pPr lvl="1"/>
            <a:r>
              <a:rPr lang="zh-CN" altLang="en-US" sz="2400" dirty="0" smtClean="0"/>
              <a:t>尿</a:t>
            </a:r>
            <a:r>
              <a:rPr lang="en-US" altLang="zh-CN" sz="2400" dirty="0" smtClean="0"/>
              <a:t>pH</a:t>
            </a:r>
            <a:r>
              <a:rPr lang="zh-CN" altLang="en-US" sz="2400" dirty="0" smtClean="0"/>
              <a:t>值降低</a:t>
            </a:r>
            <a:endParaRPr lang="en-US" altLang="zh-CN" sz="2400" dirty="0" smtClean="0"/>
          </a:p>
          <a:p>
            <a:pPr lvl="2"/>
            <a:r>
              <a:rPr lang="zh-CN" altLang="en-US" sz="2400" dirty="0" smtClean="0"/>
              <a:t>酸中毒、糖尿病、低钾血症、痛风等</a:t>
            </a:r>
          </a:p>
          <a:p>
            <a:pPr lvl="1"/>
            <a:r>
              <a:rPr lang="zh-CN" altLang="en-US" sz="2400" dirty="0" smtClean="0"/>
              <a:t>尿</a:t>
            </a:r>
            <a:r>
              <a:rPr lang="en-US" altLang="zh-CN" sz="2400" dirty="0" smtClean="0"/>
              <a:t>pH</a:t>
            </a:r>
            <a:r>
              <a:rPr lang="zh-CN" altLang="en-US" sz="2400" dirty="0" smtClean="0"/>
              <a:t>值升高</a:t>
            </a:r>
            <a:endParaRPr lang="en-US" altLang="zh-CN" sz="2400" dirty="0" smtClean="0"/>
          </a:p>
          <a:p>
            <a:pPr lvl="2"/>
            <a:r>
              <a:rPr lang="zh-CN" altLang="en-US" sz="2400" dirty="0" smtClean="0"/>
              <a:t>碱中毒、醛固酮增多症、高钾血症、泌尿系感染、应用碱性药物等</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02350853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（二）尿蛋白质</a:t>
            </a:r>
          </a:p>
          <a:p>
            <a:pPr lvl="1"/>
            <a:r>
              <a:rPr lang="zh-CN" altLang="en-US" dirty="0" smtClean="0"/>
              <a:t>正常人</a:t>
            </a:r>
            <a:endParaRPr lang="en-US" altLang="zh-CN" dirty="0" smtClean="0"/>
          </a:p>
          <a:p>
            <a:pPr lvl="2"/>
            <a:r>
              <a:rPr lang="zh-CN" altLang="en-US" dirty="0" smtClean="0"/>
              <a:t>尿液中含极少量蛋白质</a:t>
            </a:r>
            <a:endParaRPr lang="en-US" altLang="zh-CN" dirty="0" smtClean="0"/>
          </a:p>
          <a:p>
            <a:pPr lvl="2"/>
            <a:r>
              <a:rPr lang="zh-CN" altLang="en-US" dirty="0" smtClean="0"/>
              <a:t>每天尿液中排出蛋白质不超过</a:t>
            </a:r>
            <a:r>
              <a:rPr lang="en-US" altLang="zh-CN" dirty="0" smtClean="0"/>
              <a:t>100mg</a:t>
            </a:r>
          </a:p>
          <a:p>
            <a:pPr lvl="2"/>
            <a:r>
              <a:rPr lang="zh-CN" altLang="en-US" dirty="0" smtClean="0"/>
              <a:t>一般定性方法检查为阴性</a:t>
            </a:r>
            <a:endParaRPr lang="en-US" altLang="zh-CN" dirty="0" smtClean="0"/>
          </a:p>
          <a:p>
            <a:pPr lvl="1"/>
            <a:r>
              <a:rPr dirty="0" smtClean="0"/>
              <a:t>蛋白尿</a:t>
            </a:r>
            <a:endParaRPr lang="en-US" dirty="0" smtClean="0"/>
          </a:p>
          <a:p>
            <a:pPr lvl="2"/>
            <a:r>
              <a:rPr lang="en-US" altLang="zh-CN" dirty="0" smtClean="0"/>
              <a:t>24h</a:t>
            </a:r>
            <a:r>
              <a:rPr lang="zh-CN" altLang="en-US" dirty="0" smtClean="0"/>
              <a:t>排出蛋白质超过</a:t>
            </a:r>
            <a:r>
              <a:rPr lang="en-US" altLang="zh-CN" dirty="0" smtClean="0"/>
              <a:t>150mg</a:t>
            </a:r>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92190031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a:xfrm>
            <a:off x="190500" y="1353318"/>
            <a:ext cx="11480800" cy="4876800"/>
          </a:xfrm>
        </p:spPr>
        <p:txBody>
          <a:bodyPr/>
          <a:lstStyle/>
          <a:p>
            <a:pPr lvl="1">
              <a:buNone/>
            </a:pPr>
            <a:r>
              <a:rPr lang="zh-CN" altLang="en-US" dirty="0" smtClean="0"/>
              <a:t>1. 生理性蛋白尿</a:t>
            </a:r>
          </a:p>
          <a:p>
            <a:pPr lvl="2">
              <a:buNone/>
            </a:pPr>
            <a:r>
              <a:rPr lang="zh-CN" altLang="en-US" dirty="0" smtClean="0"/>
              <a:t>（1）功能性蛋白尿</a:t>
            </a:r>
            <a:endParaRPr lang="en-US" altLang="zh-CN" dirty="0" smtClean="0"/>
          </a:p>
          <a:p>
            <a:pPr lvl="3"/>
            <a:r>
              <a:rPr lang="zh-CN" altLang="en-US" dirty="0" smtClean="0"/>
              <a:t>指机体由于剧烈运动、发热、低温、精神紧张、交感神经兴奋等所致的</a:t>
            </a:r>
            <a:r>
              <a:rPr lang="zh-CN" altLang="en-US" dirty="0" smtClean="0">
                <a:solidFill>
                  <a:srgbClr val="FF0000"/>
                </a:solidFill>
              </a:rPr>
              <a:t>暂时性、轻度的</a:t>
            </a:r>
            <a:r>
              <a:rPr lang="zh-CN" altLang="en-US" dirty="0" smtClean="0"/>
              <a:t>蛋白尿</a:t>
            </a:r>
          </a:p>
          <a:p>
            <a:pPr lvl="2">
              <a:buNone/>
            </a:pPr>
            <a:r>
              <a:rPr lang="zh-CN" altLang="en-US" dirty="0" smtClean="0"/>
              <a:t>（2）体位性蛋白尿或直立性蛋白尿</a:t>
            </a:r>
            <a:endParaRPr lang="en-US" altLang="zh-CN" dirty="0" smtClean="0"/>
          </a:p>
          <a:p>
            <a:pPr lvl="3"/>
            <a:r>
              <a:rPr lang="zh-CN" altLang="en-US" dirty="0" smtClean="0"/>
              <a:t>指由于直立体位腰部前突时引起的蛋白尿</a:t>
            </a:r>
            <a:endParaRPr lang="en-US" altLang="zh-CN" dirty="0" smtClean="0"/>
          </a:p>
          <a:p>
            <a:pPr lvl="3"/>
            <a:r>
              <a:rPr lang="zh-CN" altLang="en-US" dirty="0" smtClean="0"/>
              <a:t>其特点为卧床时尿蛋白定性为阴性，起床活动后可出现蛋白尿</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408546139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a:xfrm>
            <a:off x="190500" y="1283871"/>
            <a:ext cx="11480800" cy="4876800"/>
          </a:xfrm>
        </p:spPr>
        <p:txBody>
          <a:bodyPr/>
          <a:lstStyle/>
          <a:p>
            <a:pPr lvl="1">
              <a:buNone/>
            </a:pPr>
            <a:r>
              <a:rPr lang="en-US" altLang="zh-CN" dirty="0" smtClean="0"/>
              <a:t>2</a:t>
            </a:r>
            <a:r>
              <a:rPr lang="zh-CN" altLang="en-US" dirty="0" smtClean="0"/>
              <a:t>．病理性蛋白尿</a:t>
            </a:r>
          </a:p>
          <a:p>
            <a:pPr lvl="2">
              <a:buNone/>
            </a:pPr>
            <a:r>
              <a:rPr lang="zh-CN" altLang="en-US" dirty="0" smtClean="0"/>
              <a:t>（</a:t>
            </a:r>
            <a:r>
              <a:rPr lang="en-US" altLang="zh-CN" dirty="0" smtClean="0"/>
              <a:t>1</a:t>
            </a:r>
            <a:r>
              <a:rPr lang="zh-CN" altLang="en-US" dirty="0" smtClean="0"/>
              <a:t>）肾前性蛋白尿</a:t>
            </a:r>
            <a:endParaRPr lang="en-US" altLang="zh-CN" dirty="0" smtClean="0"/>
          </a:p>
          <a:p>
            <a:pPr lvl="3"/>
            <a:r>
              <a:rPr lang="zh-CN" altLang="en-US" dirty="0" smtClean="0"/>
              <a:t>多为溢出性蛋白尿，如本周蛋白及血红蛋白等</a:t>
            </a:r>
          </a:p>
          <a:p>
            <a:pPr lvl="2">
              <a:buNone/>
            </a:pPr>
            <a:r>
              <a:rPr lang="zh-CN" altLang="en-US" dirty="0" smtClean="0"/>
              <a:t>（</a:t>
            </a:r>
            <a:r>
              <a:rPr lang="en-US" altLang="zh-CN" dirty="0" smtClean="0"/>
              <a:t>2</a:t>
            </a:r>
            <a:r>
              <a:rPr lang="zh-CN" altLang="en-US" dirty="0" smtClean="0"/>
              <a:t>）肾性蛋白尿</a:t>
            </a:r>
            <a:endParaRPr lang="en-US" altLang="zh-CN" dirty="0" smtClean="0"/>
          </a:p>
          <a:p>
            <a:pPr lvl="3">
              <a:buNone/>
            </a:pPr>
            <a:r>
              <a:rPr lang="zh-CN" altLang="en-US" dirty="0" smtClean="0"/>
              <a:t>①肾小球性蛋白尿：以白蛋白增多为主。见于急性肾小球肾炎、肾缺血、缺氧等</a:t>
            </a:r>
            <a:endParaRPr lang="en-US" altLang="zh-CN" dirty="0" smtClean="0"/>
          </a:p>
          <a:p>
            <a:pPr lvl="3">
              <a:buNone/>
            </a:pPr>
            <a:r>
              <a:rPr lang="zh-CN" altLang="en-US" dirty="0" smtClean="0"/>
              <a:t>②肾小管性蛋白尿：近曲小管对低分子量蛋白质重吸收功能减退而致的蛋白尿，见于肾盂肾炎、间质性肾炎、肾小管性酸中毒等</a:t>
            </a:r>
            <a:endParaRPr lang="en-US" altLang="zh-CN" dirty="0" smtClean="0"/>
          </a:p>
          <a:p>
            <a:pPr lvl="3">
              <a:buNone/>
            </a:pPr>
            <a:r>
              <a:rPr lang="zh-CN" altLang="en-US" dirty="0" smtClean="0"/>
              <a:t>③混合性蛋白尿：病变同时累及肾小球和肾小管而导致的蛋白尿 </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47845343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a:xfrm>
            <a:off x="190500" y="1469065"/>
            <a:ext cx="11480800" cy="4876800"/>
          </a:xfrm>
        </p:spPr>
        <p:txBody>
          <a:bodyPr/>
          <a:lstStyle/>
          <a:p>
            <a:pPr lvl="2">
              <a:buNone/>
            </a:pPr>
            <a:r>
              <a:rPr lang="zh-CN" altLang="en-US" dirty="0" smtClean="0"/>
              <a:t>（3）肾后性蛋白尿</a:t>
            </a:r>
            <a:endParaRPr lang="en-US" altLang="zh-CN" dirty="0" smtClean="0"/>
          </a:p>
          <a:p>
            <a:pPr lvl="3"/>
            <a:r>
              <a:rPr lang="zh-CN" altLang="en-US" dirty="0" smtClean="0"/>
              <a:t>主要见于泌尿道炎症、出血或有阴道分泌物、精液混入尿液</a:t>
            </a:r>
            <a:endParaRPr lang="en-US" altLang="zh-CN" dirty="0" smtClean="0"/>
          </a:p>
          <a:p>
            <a:pPr lvl="3"/>
            <a:r>
              <a:rPr lang="zh-CN" altLang="en-US" dirty="0" smtClean="0"/>
              <a:t>一般无肾本身的损害</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24330275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p:txBody>
          <a:bodyPr/>
          <a:lstStyle/>
          <a:p>
            <a:pPr marL="0" indent="0">
              <a:spcBef>
                <a:spcPts val="300"/>
              </a:spcBef>
              <a:buNone/>
            </a:pPr>
            <a:r>
              <a:rPr lang="zh-CN" altLang="en-US" sz="2800" dirty="0" smtClean="0"/>
              <a:t>（三）尿糖</a:t>
            </a:r>
            <a:endParaRPr lang="zh-CN" altLang="en-US" sz="2800" dirty="0"/>
          </a:p>
          <a:p>
            <a:pPr lvl="1">
              <a:spcBef>
                <a:spcPts val="300"/>
              </a:spcBef>
            </a:pPr>
            <a:r>
              <a:rPr lang="zh-CN" altLang="en-US" sz="2400" dirty="0"/>
              <a:t>正常人</a:t>
            </a:r>
            <a:endParaRPr lang="en-US" altLang="zh-CN" sz="2400" dirty="0"/>
          </a:p>
          <a:p>
            <a:pPr lvl="2">
              <a:spcBef>
                <a:spcPts val="300"/>
              </a:spcBef>
            </a:pPr>
            <a:r>
              <a:rPr lang="zh-CN" altLang="en-US" sz="2400" dirty="0"/>
              <a:t>尿中可有微量葡萄糖</a:t>
            </a:r>
            <a:endParaRPr lang="en-US" altLang="zh-CN" sz="2400" dirty="0"/>
          </a:p>
          <a:p>
            <a:pPr lvl="1">
              <a:spcBef>
                <a:spcPts val="300"/>
              </a:spcBef>
            </a:pPr>
            <a:r>
              <a:rPr sz="2400" dirty="0"/>
              <a:t>葡萄糖尿：尿葡萄糖定性为阳性</a:t>
            </a:r>
            <a:endParaRPr lang="zh-CN" altLang="en-US" sz="2400" dirty="0"/>
          </a:p>
          <a:p>
            <a:pPr lvl="2">
              <a:spcBef>
                <a:spcPts val="300"/>
              </a:spcBef>
              <a:buNone/>
            </a:pPr>
            <a:r>
              <a:rPr lang="en-US" altLang="zh-CN" sz="2400" dirty="0"/>
              <a:t>1.</a:t>
            </a:r>
            <a:r>
              <a:rPr lang="zh-CN" altLang="en-US" sz="2400" dirty="0"/>
              <a:t>血糖增高性糖尿</a:t>
            </a:r>
            <a:endParaRPr lang="en-US" altLang="zh-CN" sz="2400" dirty="0"/>
          </a:p>
          <a:p>
            <a:pPr lvl="3">
              <a:spcBef>
                <a:spcPts val="300"/>
              </a:spcBef>
            </a:pPr>
            <a:r>
              <a:rPr lang="zh-CN" altLang="en-US" sz="2400" dirty="0"/>
              <a:t>多见于内分泌疾病，如糖尿病、甲状腺功能亢进等</a:t>
            </a:r>
          </a:p>
          <a:p>
            <a:pPr lvl="2">
              <a:spcBef>
                <a:spcPts val="300"/>
              </a:spcBef>
              <a:buNone/>
            </a:pPr>
            <a:r>
              <a:rPr lang="en-US" altLang="zh-CN" sz="2400" dirty="0"/>
              <a:t>2.</a:t>
            </a:r>
            <a:r>
              <a:rPr lang="zh-CN" altLang="en-US" sz="2400" dirty="0"/>
              <a:t>血糖正常性糖尿</a:t>
            </a:r>
            <a:r>
              <a:rPr altLang="en-US" sz="2400" dirty="0"/>
              <a:t>（</a:t>
            </a:r>
            <a:r>
              <a:rPr lang="zh-CN" altLang="en-US" sz="2400" dirty="0"/>
              <a:t>肾性糖尿</a:t>
            </a:r>
            <a:r>
              <a:rPr altLang="en-US" sz="2400" dirty="0"/>
              <a:t>）</a:t>
            </a:r>
            <a:endParaRPr lang="en-US" altLang="en-US" sz="2400" dirty="0"/>
          </a:p>
          <a:p>
            <a:pPr lvl="3">
              <a:spcBef>
                <a:spcPts val="300"/>
              </a:spcBef>
              <a:buNone/>
            </a:pPr>
            <a:r>
              <a:rPr lang="zh-CN" altLang="en-US" sz="2400" dirty="0"/>
              <a:t>①家族性肾性糖尿</a:t>
            </a:r>
            <a:endParaRPr lang="en-US" altLang="zh-CN" sz="2400" dirty="0"/>
          </a:p>
          <a:p>
            <a:pPr lvl="3">
              <a:spcBef>
                <a:spcPts val="300"/>
              </a:spcBef>
              <a:buNone/>
            </a:pPr>
            <a:r>
              <a:rPr lang="zh-CN" altLang="en-US" sz="2400" dirty="0"/>
              <a:t>②后天获得性肾性糖尿</a:t>
            </a:r>
            <a:r>
              <a:rPr altLang="en-US" sz="2400" dirty="0"/>
              <a:t>：</a:t>
            </a:r>
            <a:r>
              <a:rPr lang="zh-CN" altLang="en-US" sz="2400" dirty="0"/>
              <a:t>慢性肾炎、药物中毒等</a:t>
            </a:r>
          </a:p>
          <a:p>
            <a:pPr lvl="2">
              <a:spcBef>
                <a:spcPts val="300"/>
              </a:spcBef>
              <a:buNone/>
            </a:pPr>
            <a:r>
              <a:rPr lang="en-US" altLang="zh-CN" sz="2400" dirty="0"/>
              <a:t>3.</a:t>
            </a:r>
            <a:r>
              <a:rPr lang="zh-CN" altLang="en-US" sz="2400" dirty="0"/>
              <a:t>暂时性糖尿</a:t>
            </a:r>
            <a:endParaRPr lang="en-US" altLang="zh-CN" sz="2400" dirty="0"/>
          </a:p>
          <a:p>
            <a:pPr lvl="3">
              <a:spcBef>
                <a:spcPts val="300"/>
              </a:spcBef>
            </a:pPr>
            <a:r>
              <a:rPr lang="zh-CN" altLang="en-US" sz="2400" dirty="0"/>
              <a:t>进食大量碳水化合物或静脉输注大量葡萄糖、颅脑外伤、脑血管意外、大面积烧伤等</a:t>
            </a:r>
          </a:p>
          <a:p>
            <a:pPr lvl="1">
              <a:spcBef>
                <a:spcPts val="300"/>
              </a:spcBef>
            </a:pPr>
            <a:endParaRPr lang="zh-CN" altLang="en-US" sz="24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47186274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（四）尿酮体</a:t>
            </a:r>
          </a:p>
          <a:p>
            <a:pPr lvl="1"/>
            <a:r>
              <a:rPr lang="zh-CN" altLang="en-US" dirty="0" smtClean="0">
                <a:solidFill>
                  <a:srgbClr val="FF0000"/>
                </a:solidFill>
              </a:rPr>
              <a:t>酮体</a:t>
            </a:r>
            <a:r>
              <a:rPr lang="zh-CN" altLang="en-US" dirty="0" smtClean="0"/>
              <a:t>包括丙酮、乙酰乙酸及</a:t>
            </a:r>
            <a:r>
              <a:rPr lang="en-US" altLang="zh-CN" dirty="0" smtClean="0"/>
              <a:t>β-</a:t>
            </a:r>
            <a:r>
              <a:rPr lang="zh-CN" altLang="en-US" dirty="0" smtClean="0"/>
              <a:t>羟丁酸，是体内脂肪代谢的中间产物</a:t>
            </a:r>
            <a:endParaRPr lang="en-US" altLang="zh-CN" dirty="0" smtClean="0"/>
          </a:p>
          <a:p>
            <a:pPr lvl="1"/>
            <a:r>
              <a:rPr lang="zh-CN" altLang="en-US" dirty="0" smtClean="0"/>
              <a:t>过多的酮体从尿中排出，称为</a:t>
            </a:r>
            <a:r>
              <a:rPr lang="zh-CN" altLang="en-US" dirty="0" smtClean="0">
                <a:solidFill>
                  <a:srgbClr val="FF0000"/>
                </a:solidFill>
              </a:rPr>
              <a:t>酮尿</a:t>
            </a:r>
            <a:endParaRPr lang="zh-CN" altLang="en-US" dirty="0" smtClean="0"/>
          </a:p>
          <a:p>
            <a:pPr lvl="1"/>
            <a:r>
              <a:rPr lang="zh-CN" altLang="en-US" dirty="0" smtClean="0"/>
              <a:t>尿酮体阳性</a:t>
            </a:r>
            <a:endParaRPr lang="en-US" altLang="zh-CN" dirty="0" smtClean="0"/>
          </a:p>
          <a:p>
            <a:pPr lvl="2">
              <a:buNone/>
            </a:pPr>
            <a:r>
              <a:rPr lang="zh-CN" altLang="en-US" dirty="0" smtClean="0"/>
              <a:t>①糖尿病出现酮血症或酮症酸中毒</a:t>
            </a:r>
            <a:endParaRPr lang="en-US" altLang="zh-CN" dirty="0" smtClean="0"/>
          </a:p>
          <a:p>
            <a:pPr lvl="2">
              <a:buNone/>
            </a:pPr>
            <a:r>
              <a:rPr lang="zh-CN" altLang="en-US" dirty="0" smtClean="0"/>
              <a:t>②服用双胍类降糖药，如降糖灵等</a:t>
            </a:r>
            <a:endParaRPr lang="en-US" altLang="zh-CN" dirty="0" smtClean="0"/>
          </a:p>
          <a:p>
            <a:pPr lvl="2">
              <a:buNone/>
            </a:pPr>
            <a:r>
              <a:rPr lang="zh-CN" altLang="en-US" dirty="0" smtClean="0"/>
              <a:t>③非糖尿病性酮尿，如发热、严重腹泻、呕吐、禁食、全身麻醉后等</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48176209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（五）尿胆红素</a:t>
            </a:r>
          </a:p>
          <a:p>
            <a:pPr lvl="1"/>
            <a:r>
              <a:rPr lang="zh-CN" altLang="en-US" dirty="0" smtClean="0"/>
              <a:t>尿胆红素增高</a:t>
            </a:r>
          </a:p>
          <a:p>
            <a:pPr lvl="2">
              <a:buNone/>
            </a:pPr>
            <a:r>
              <a:rPr lang="zh-CN" altLang="en-US" dirty="0" smtClean="0"/>
              <a:t>①肝内、外胆管阻塞</a:t>
            </a:r>
            <a:endParaRPr lang="en-US" altLang="zh-CN" dirty="0" smtClean="0"/>
          </a:p>
          <a:p>
            <a:pPr lvl="3"/>
            <a:r>
              <a:rPr lang="zh-CN" altLang="en-US" dirty="0" smtClean="0"/>
              <a:t>胆石症、胰头癌、胆管肿瘤及门脉周围炎症等</a:t>
            </a:r>
          </a:p>
          <a:p>
            <a:pPr lvl="2">
              <a:buNone/>
            </a:pPr>
            <a:r>
              <a:rPr lang="zh-CN" altLang="en-US" dirty="0" smtClean="0"/>
              <a:t>②肝细胞损害</a:t>
            </a:r>
            <a:endParaRPr lang="en-US" altLang="zh-CN" dirty="0" smtClean="0"/>
          </a:p>
          <a:p>
            <a:pPr lvl="3"/>
            <a:r>
              <a:rPr lang="zh-CN" altLang="en-US" dirty="0" smtClean="0"/>
              <a:t>病毒性、酒精性、药物或中毒性肝炎</a:t>
            </a:r>
            <a:r>
              <a:rPr altLang="en-US" dirty="0" smtClean="0"/>
              <a:t>等</a:t>
            </a:r>
            <a:endParaRPr lang="zh-CN" altLang="en-US" dirty="0" smtClean="0"/>
          </a:p>
          <a:p>
            <a:pPr lvl="2">
              <a:buNone/>
            </a:pPr>
            <a:r>
              <a:rPr lang="zh-CN" altLang="en-US" dirty="0" smtClean="0"/>
              <a:t>③先天性高胆红素血症</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31155653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（六）尿胆原</a:t>
            </a:r>
          </a:p>
          <a:p>
            <a:pPr lvl="1">
              <a:buNone/>
            </a:pPr>
            <a:r>
              <a:rPr lang="en-US" altLang="zh-CN" sz="2400" dirty="0"/>
              <a:t>1. </a:t>
            </a:r>
            <a:r>
              <a:rPr lang="zh-CN" altLang="en-US" sz="2400" dirty="0"/>
              <a:t>尿胆原增多</a:t>
            </a:r>
          </a:p>
          <a:p>
            <a:pPr lvl="2">
              <a:buNone/>
            </a:pPr>
            <a:r>
              <a:rPr lang="zh-CN" altLang="en-US" sz="2400" dirty="0"/>
              <a:t>①病毒性肝炎、药物或中毒性肝损伤等</a:t>
            </a:r>
          </a:p>
          <a:p>
            <a:pPr lvl="2">
              <a:buNone/>
            </a:pPr>
            <a:r>
              <a:rPr lang="zh-CN" altLang="en-US" sz="2400" dirty="0"/>
              <a:t>②</a:t>
            </a:r>
            <a:r>
              <a:rPr sz="2400" dirty="0"/>
              <a:t>红细胞破坏过多：</a:t>
            </a:r>
            <a:r>
              <a:rPr lang="zh-CN" altLang="en-US" sz="2400" dirty="0"/>
              <a:t>溶血性贫血或巨幼细胞性贫血等</a:t>
            </a:r>
          </a:p>
          <a:p>
            <a:pPr lvl="2">
              <a:buNone/>
            </a:pPr>
            <a:r>
              <a:rPr lang="zh-CN" altLang="en-US" sz="2400" dirty="0"/>
              <a:t>③肠梗阻、顽固性便秘等使肠道对尿胆原回吸收增加</a:t>
            </a:r>
            <a:endParaRPr lang="en-US" altLang="zh-CN" sz="2400" dirty="0"/>
          </a:p>
          <a:p>
            <a:pPr lvl="1">
              <a:buNone/>
            </a:pPr>
            <a:r>
              <a:rPr lang="en-US" altLang="zh-CN" sz="2400" dirty="0"/>
              <a:t>2. </a:t>
            </a:r>
            <a:r>
              <a:rPr lang="zh-CN" altLang="en-US" sz="2400" dirty="0"/>
              <a:t>尿胆原减少</a:t>
            </a:r>
          </a:p>
          <a:p>
            <a:pPr lvl="2">
              <a:buNone/>
            </a:pPr>
            <a:r>
              <a:rPr lang="zh-CN" altLang="en-US" sz="2400" dirty="0"/>
              <a:t>① 胆道梗阻，如胆石症、胆管肿瘤、胰头癌等</a:t>
            </a:r>
            <a:r>
              <a:rPr altLang="en-US" sz="2400" dirty="0"/>
              <a:t>（</a:t>
            </a:r>
            <a:r>
              <a:rPr lang="zh-CN" altLang="en-US" sz="2400" dirty="0">
                <a:solidFill>
                  <a:srgbClr val="0070C0"/>
                </a:solidFill>
              </a:rPr>
              <a:t>完全梗阻时尿胆原缺如</a:t>
            </a:r>
            <a:r>
              <a:rPr altLang="en-US" sz="2400" dirty="0"/>
              <a:t>）</a:t>
            </a:r>
            <a:endParaRPr lang="zh-CN" altLang="en-US" sz="2400" dirty="0"/>
          </a:p>
          <a:p>
            <a:pPr lvl="2">
              <a:buNone/>
            </a:pPr>
            <a:r>
              <a:rPr lang="zh-CN" altLang="en-US" sz="2400" dirty="0"/>
              <a:t>② 新生儿及长期服用广谱抗生素时肠道细菌缺乏，使尿胆原生成减少</a:t>
            </a:r>
          </a:p>
          <a:p>
            <a:pPr lvl="1">
              <a:buNone/>
            </a:pPr>
            <a:endParaRPr lang="zh-CN" altLang="en-US" dirty="0" smtClean="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95626457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a:xfrm>
            <a:off x="190500" y="1341744"/>
            <a:ext cx="11480800" cy="4876800"/>
          </a:xfrm>
        </p:spPr>
        <p:txBody>
          <a:bodyPr/>
          <a:lstStyle/>
          <a:p>
            <a:pPr marL="0" indent="0">
              <a:buNone/>
            </a:pPr>
            <a:r>
              <a:rPr lang="zh-CN" altLang="en-US" dirty="0" smtClean="0"/>
              <a:t>（七）尿亚硝酸盐</a:t>
            </a:r>
          </a:p>
          <a:p>
            <a:pPr lvl="1"/>
            <a:r>
              <a:rPr lang="zh-CN" altLang="en-US" dirty="0" smtClean="0"/>
              <a:t>正常人尿液中存在适量硝酸盐</a:t>
            </a:r>
            <a:endParaRPr lang="en-US" altLang="zh-CN" dirty="0" smtClean="0"/>
          </a:p>
          <a:p>
            <a:pPr lvl="1"/>
            <a:r>
              <a:rPr lang="zh-CN" altLang="en-US" dirty="0" smtClean="0"/>
              <a:t>当尿液中有能产生硝酸盐还原酶的细菌生长时，可将硝酸盐还原为亚硝酸盐</a:t>
            </a:r>
            <a:endParaRPr lang="en-US" altLang="zh-CN" dirty="0" smtClean="0"/>
          </a:p>
          <a:p>
            <a:pPr lvl="1"/>
            <a:r>
              <a:rPr lang="zh-CN" altLang="en-US" dirty="0" smtClean="0"/>
              <a:t>此试验可用来筛查尿路感染</a:t>
            </a:r>
            <a:endParaRPr lang="en-US" altLang="zh-CN" dirty="0" smtClean="0"/>
          </a:p>
          <a:p>
            <a:pPr lvl="2"/>
            <a:r>
              <a:rPr lang="zh-CN" altLang="en-US" dirty="0" smtClean="0"/>
              <a:t>阳性</a:t>
            </a:r>
            <a:r>
              <a:rPr altLang="en-US" dirty="0" smtClean="0"/>
              <a:t>：</a:t>
            </a:r>
            <a:r>
              <a:rPr lang="zh-CN" altLang="en-US" dirty="0" smtClean="0"/>
              <a:t>需与尿白细胞酯酶及临床资料综合分析</a:t>
            </a:r>
            <a:endParaRPr lang="en-US" altLang="zh-CN" dirty="0" smtClean="0"/>
          </a:p>
          <a:p>
            <a:pPr lvl="2"/>
            <a:r>
              <a:rPr lang="zh-CN" altLang="en-US" dirty="0" smtClean="0"/>
              <a:t>阴性</a:t>
            </a:r>
            <a:r>
              <a:rPr altLang="en-US" dirty="0" smtClean="0"/>
              <a:t>：</a:t>
            </a:r>
            <a:r>
              <a:rPr lang="zh-CN" altLang="en-US" dirty="0" smtClean="0"/>
              <a:t>并不能除外泌尿系感染</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3728579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概  述</a:t>
            </a:r>
          </a:p>
        </p:txBody>
      </p:sp>
      <p:sp>
        <p:nvSpPr>
          <p:cNvPr id="3" name="内容占位符 2"/>
          <p:cNvSpPr>
            <a:spLocks noGrp="1"/>
          </p:cNvSpPr>
          <p:nvPr>
            <p:ph idx="1"/>
          </p:nvPr>
        </p:nvSpPr>
        <p:spPr/>
        <p:txBody>
          <a:bodyPr/>
          <a:lstStyle/>
          <a:p>
            <a:pPr marL="457200" lvl="1" indent="0">
              <a:buNone/>
            </a:pPr>
            <a:r>
              <a:rPr lang="zh-CN" altLang="en-US" dirty="0" smtClean="0"/>
              <a:t>（二）静脉采血法</a:t>
            </a:r>
            <a:endParaRPr lang="en-US" altLang="zh-CN" dirty="0" smtClean="0"/>
          </a:p>
          <a:p>
            <a:pPr lvl="2"/>
            <a:r>
              <a:rPr lang="zh-CN" altLang="en-US" dirty="0" smtClean="0"/>
              <a:t>是临床应用最广泛的采血方法</a:t>
            </a:r>
            <a:endParaRPr lang="en-US" altLang="zh-CN" dirty="0" smtClean="0"/>
          </a:p>
          <a:p>
            <a:pPr lvl="2"/>
            <a:r>
              <a:rPr lang="zh-CN" altLang="en-US" dirty="0" smtClean="0"/>
              <a:t>成人首选采血部位是肘部静脉，肘部静脉不明显时，可用腕部或踝部等处静脉</a:t>
            </a:r>
            <a:endParaRPr lang="en-US" altLang="zh-CN" dirty="0" smtClean="0"/>
          </a:p>
          <a:p>
            <a:pPr lvl="2"/>
            <a:r>
              <a:rPr lang="zh-CN" altLang="en-US" dirty="0" smtClean="0"/>
              <a:t>幼儿可于颈外静脉采血</a:t>
            </a:r>
          </a:p>
          <a:p>
            <a:pPr marL="457200" lvl="1" indent="0">
              <a:buNone/>
            </a:pPr>
            <a:r>
              <a:rPr lang="zh-CN" altLang="en-US" dirty="0" smtClean="0"/>
              <a:t>（三）动脉采血法</a:t>
            </a:r>
            <a:endParaRPr lang="en-US" altLang="zh-CN" dirty="0" smtClean="0"/>
          </a:p>
          <a:p>
            <a:pPr lvl="2"/>
            <a:r>
              <a:rPr lang="zh-CN" altLang="en-US" dirty="0" smtClean="0"/>
              <a:t>常用于血气分析</a:t>
            </a:r>
            <a:endParaRPr lang="en-US" altLang="zh-CN" dirty="0" smtClean="0"/>
          </a:p>
          <a:p>
            <a:pPr lvl="2"/>
            <a:r>
              <a:rPr lang="zh-CN" altLang="en-US" dirty="0" smtClean="0"/>
              <a:t>多在肱动脉、桡动脉或股动脉处穿刺</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64771730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a:xfrm>
            <a:off x="380960" y="1214422"/>
            <a:ext cx="11413643" cy="4876800"/>
          </a:xfrm>
        </p:spPr>
        <p:txBody>
          <a:bodyPr/>
          <a:lstStyle/>
          <a:p>
            <a:pPr marL="0" indent="0">
              <a:buNone/>
            </a:pPr>
            <a:r>
              <a:rPr lang="zh-CN" altLang="en-US" dirty="0" smtClean="0"/>
              <a:t>（八）尿隐血</a:t>
            </a:r>
          </a:p>
          <a:p>
            <a:pPr lvl="1"/>
            <a:r>
              <a:rPr lang="zh-CN" altLang="en-US" dirty="0" smtClean="0"/>
              <a:t>尿试带法</a:t>
            </a:r>
            <a:endParaRPr lang="en-US" altLang="zh-CN" dirty="0" smtClean="0"/>
          </a:p>
          <a:p>
            <a:pPr lvl="2"/>
            <a:r>
              <a:rPr lang="zh-CN" altLang="en-US" dirty="0" smtClean="0"/>
              <a:t>根据血红蛋白具有过氧化物酶样活性进行检测，试剂可与完整红细胞及游离血红蛋白反应</a:t>
            </a:r>
          </a:p>
          <a:p>
            <a:pPr lvl="1"/>
            <a:r>
              <a:rPr lang="zh-CN" altLang="en-US" dirty="0" smtClean="0"/>
              <a:t>注意</a:t>
            </a:r>
            <a:r>
              <a:rPr altLang="en-US" dirty="0"/>
              <a:t>事项</a:t>
            </a:r>
            <a:endParaRPr lang="zh-CN" altLang="en-US" dirty="0" smtClean="0"/>
          </a:p>
          <a:p>
            <a:pPr lvl="2">
              <a:buNone/>
            </a:pPr>
            <a:r>
              <a:rPr lang="zh-CN" altLang="en-US" dirty="0" smtClean="0"/>
              <a:t>①肾疾病患者，终尿中红细胞由于各种因素变形裂解致血红蛋白溢出，使试带法与显微镜检查结果不一致</a:t>
            </a:r>
          </a:p>
          <a:p>
            <a:pPr lvl="2">
              <a:buNone/>
            </a:pPr>
            <a:r>
              <a:rPr lang="zh-CN" altLang="en-US" dirty="0" smtClean="0"/>
              <a:t>②尿中不耐热酶、肌红蛋白等可致假阳性</a:t>
            </a:r>
          </a:p>
          <a:p>
            <a:pPr lvl="2">
              <a:buNone/>
            </a:pPr>
            <a:r>
              <a:rPr lang="zh-CN" altLang="en-US" dirty="0" smtClean="0"/>
              <a:t>③尿中大量维生素</a:t>
            </a:r>
            <a:r>
              <a:rPr lang="en-US" altLang="zh-CN" dirty="0" smtClean="0"/>
              <a:t>C</a:t>
            </a:r>
            <a:r>
              <a:rPr lang="zh-CN" altLang="en-US" dirty="0" smtClean="0"/>
              <a:t>可致假阴性</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74267859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a:xfrm>
            <a:off x="380960" y="1214422"/>
            <a:ext cx="11182149" cy="4876800"/>
          </a:xfrm>
        </p:spPr>
        <p:txBody>
          <a:bodyPr/>
          <a:lstStyle/>
          <a:p>
            <a:pPr marL="0" indent="0">
              <a:buNone/>
            </a:pPr>
            <a:r>
              <a:rPr lang="zh-CN" altLang="en-US" dirty="0" smtClean="0"/>
              <a:t>（九）尿白细胞    </a:t>
            </a:r>
          </a:p>
          <a:p>
            <a:pPr lvl="1"/>
            <a:r>
              <a:rPr lang="zh-CN" altLang="en-US" dirty="0" smtClean="0"/>
              <a:t>尿试带法</a:t>
            </a:r>
            <a:endParaRPr lang="en-US" altLang="zh-CN" dirty="0" smtClean="0"/>
          </a:p>
          <a:p>
            <a:pPr lvl="2"/>
            <a:r>
              <a:rPr lang="zh-CN" altLang="en-US" dirty="0" smtClean="0"/>
              <a:t>利用白细胞特异性酯酶进行检测</a:t>
            </a:r>
            <a:endParaRPr lang="en-US" altLang="zh-CN" dirty="0" smtClean="0"/>
          </a:p>
          <a:p>
            <a:pPr lvl="1"/>
            <a:r>
              <a:rPr lang="zh-CN" altLang="en-US" dirty="0" smtClean="0"/>
              <a:t>注意</a:t>
            </a:r>
            <a:r>
              <a:rPr altLang="en-US" dirty="0"/>
              <a:t>事项</a:t>
            </a:r>
            <a:endParaRPr lang="zh-CN" altLang="en-US" dirty="0" smtClean="0"/>
          </a:p>
          <a:p>
            <a:pPr lvl="2">
              <a:buNone/>
            </a:pPr>
            <a:r>
              <a:rPr lang="zh-CN" altLang="en-US" dirty="0" smtClean="0"/>
              <a:t>①尿白细胞溶解后，胞浆内酯酶释放于尿中，呈阳性结果，但镜检无白细胞</a:t>
            </a:r>
          </a:p>
          <a:p>
            <a:pPr lvl="2">
              <a:buNone/>
            </a:pPr>
            <a:r>
              <a:rPr lang="zh-CN" altLang="en-US" dirty="0" smtClean="0"/>
              <a:t>②肾移植排异反应、泌尿系结核等</a:t>
            </a:r>
            <a:r>
              <a:rPr altLang="en-US" dirty="0" smtClean="0"/>
              <a:t>，</a:t>
            </a:r>
            <a:r>
              <a:rPr lang="zh-CN" altLang="en-US" dirty="0" smtClean="0"/>
              <a:t>尿液中以淋巴细胞或单核细胞为主，试带法可呈阴性</a:t>
            </a:r>
          </a:p>
          <a:p>
            <a:pPr lvl="2">
              <a:buNone/>
            </a:pPr>
            <a:r>
              <a:rPr lang="zh-CN" altLang="en-US" dirty="0" smtClean="0"/>
              <a:t>③高比重尿、高葡萄糖尿、乳糜尿等</a:t>
            </a:r>
            <a:r>
              <a:rPr altLang="en-US" dirty="0" smtClean="0"/>
              <a:t>，</a:t>
            </a:r>
            <a:r>
              <a:rPr lang="zh-CN" altLang="en-US" dirty="0" smtClean="0"/>
              <a:t>可导致白细胞检测结果偏低或假阴性</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24003939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p:txBody>
          <a:bodyPr/>
          <a:lstStyle/>
          <a:p>
            <a:pPr>
              <a:spcBef>
                <a:spcPts val="600"/>
              </a:spcBef>
              <a:buNone/>
            </a:pPr>
            <a:r>
              <a:rPr lang="zh-CN" altLang="en-US" b="1" dirty="0">
                <a:ea typeface="黑体" pitchFamily="2" charset="-122"/>
              </a:rPr>
              <a:t>四、尿液有形成分检查</a:t>
            </a:r>
            <a:endParaRPr lang="en-US" altLang="zh-CN" dirty="0" smtClean="0"/>
          </a:p>
          <a:p>
            <a:pPr>
              <a:spcBef>
                <a:spcPts val="600"/>
              </a:spcBef>
              <a:buNone/>
            </a:pPr>
            <a:r>
              <a:rPr lang="zh-CN" altLang="en-US" sz="2800" dirty="0" smtClean="0"/>
              <a:t>（一）细胞成分</a:t>
            </a:r>
          </a:p>
          <a:p>
            <a:pPr lvl="1">
              <a:spcBef>
                <a:spcPts val="600"/>
              </a:spcBef>
              <a:buNone/>
            </a:pPr>
            <a:r>
              <a:rPr lang="zh-CN" altLang="en-US" dirty="0" smtClean="0"/>
              <a:t>1．红细胞</a:t>
            </a:r>
          </a:p>
          <a:p>
            <a:pPr lvl="1">
              <a:spcBef>
                <a:spcPts val="600"/>
              </a:spcBef>
            </a:pPr>
            <a:r>
              <a:rPr lang="zh-CN" altLang="en-US" sz="2400" dirty="0" smtClean="0"/>
              <a:t>正常人剧烈运动、冷水浴、久站等可出现</a:t>
            </a:r>
            <a:r>
              <a:rPr lang="zh-CN" altLang="en-US" sz="2400" dirty="0" smtClean="0">
                <a:solidFill>
                  <a:srgbClr val="FF0000"/>
                </a:solidFill>
              </a:rPr>
              <a:t>暂时性镜下血尿</a:t>
            </a:r>
            <a:endParaRPr lang="zh-CN" altLang="en-US" sz="2400" dirty="0" smtClean="0"/>
          </a:p>
          <a:p>
            <a:pPr lvl="1">
              <a:spcBef>
                <a:spcPts val="600"/>
              </a:spcBef>
            </a:pPr>
            <a:r>
              <a:rPr lang="zh-CN" altLang="en-US" sz="2400" dirty="0" smtClean="0"/>
              <a:t>病理性血尿</a:t>
            </a:r>
            <a:endParaRPr lang="en-US" altLang="zh-CN" sz="2400" dirty="0" smtClean="0"/>
          </a:p>
          <a:p>
            <a:pPr marL="914400" lvl="2" indent="0">
              <a:spcBef>
                <a:spcPts val="600"/>
              </a:spcBef>
              <a:buNone/>
            </a:pPr>
            <a:r>
              <a:rPr lang="zh-CN" altLang="en-US" sz="2400" dirty="0" smtClean="0"/>
              <a:t>①泌尿系统疾病：如泌尿系统炎症、肿瘤、结核、结石等</a:t>
            </a:r>
            <a:endParaRPr lang="en-US" altLang="zh-CN" sz="2400" dirty="0" smtClean="0"/>
          </a:p>
          <a:p>
            <a:pPr marL="914400" lvl="2" indent="0">
              <a:spcBef>
                <a:spcPts val="600"/>
              </a:spcBef>
              <a:buNone/>
            </a:pPr>
            <a:r>
              <a:rPr lang="zh-CN" altLang="en-US" sz="2400" dirty="0" smtClean="0"/>
              <a:t>②全身其他系统疾病：如特发性血小板减少性紫癜、某些免疫性疾病等</a:t>
            </a:r>
            <a:endParaRPr lang="en-US" altLang="zh-CN" sz="2400" dirty="0" smtClean="0"/>
          </a:p>
          <a:p>
            <a:pPr marL="914400" lvl="2" indent="0">
              <a:spcBef>
                <a:spcPts val="600"/>
              </a:spcBef>
              <a:buNone/>
            </a:pPr>
            <a:r>
              <a:rPr lang="zh-CN" altLang="en-US" sz="2400" dirty="0" smtClean="0"/>
              <a:t>③泌尿系统附近器官的疾病：如前列腺炎、盆腔炎等   </a:t>
            </a:r>
          </a:p>
          <a:p>
            <a:pPr>
              <a:spcBef>
                <a:spcPts val="600"/>
              </a:spcBef>
            </a:pPr>
            <a:endParaRPr lang="zh-CN" altLang="en-US" sz="2800"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56878906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a:xfrm>
            <a:off x="380960" y="1214422"/>
            <a:ext cx="11101126" cy="4876800"/>
          </a:xfrm>
        </p:spPr>
        <p:txBody>
          <a:bodyPr/>
          <a:lstStyle/>
          <a:p>
            <a:pPr lvl="1">
              <a:buNone/>
            </a:pPr>
            <a:r>
              <a:rPr lang="zh-CN" altLang="en-US" dirty="0" smtClean="0"/>
              <a:t>2．白细胞</a:t>
            </a:r>
          </a:p>
          <a:p>
            <a:pPr lvl="1"/>
            <a:r>
              <a:rPr lang="zh-CN" altLang="en-US" dirty="0" smtClean="0"/>
              <a:t>尿液中白细胞增多</a:t>
            </a:r>
          </a:p>
          <a:p>
            <a:pPr lvl="2">
              <a:buNone/>
            </a:pPr>
            <a:r>
              <a:rPr lang="zh-CN" altLang="en-US" dirty="0" smtClean="0"/>
              <a:t>①泌尿系统炎症，如肾盂肾炎、膀胱炎、尿道炎等</a:t>
            </a:r>
          </a:p>
          <a:p>
            <a:pPr lvl="2">
              <a:buNone/>
            </a:pPr>
            <a:r>
              <a:rPr lang="zh-CN" altLang="en-US" dirty="0" smtClean="0"/>
              <a:t>②女性阴道炎、宫颈炎及附件炎时可因分泌物进入尿中，</a:t>
            </a:r>
            <a:r>
              <a:rPr altLang="en-US" dirty="0" smtClean="0"/>
              <a:t>引</a:t>
            </a:r>
            <a:r>
              <a:rPr lang="zh-CN" altLang="en-US" dirty="0" smtClean="0"/>
              <a:t>起白细胞增多</a:t>
            </a:r>
          </a:p>
          <a:p>
            <a:pPr lvl="2">
              <a:buNone/>
            </a:pPr>
            <a:r>
              <a:rPr lang="zh-CN" altLang="en-US" dirty="0" smtClean="0"/>
              <a:t>③肾移植后，如发生排异反应，尿中可出现大量淋巴细胞及单核细胞</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95272883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p:txBody>
          <a:bodyPr/>
          <a:lstStyle/>
          <a:p>
            <a:pPr lvl="1">
              <a:buNone/>
            </a:pPr>
            <a:r>
              <a:rPr lang="zh-CN" altLang="en-US" dirty="0" smtClean="0"/>
              <a:t>3．上皮细胞</a:t>
            </a:r>
          </a:p>
          <a:p>
            <a:pPr lvl="2">
              <a:buNone/>
            </a:pPr>
            <a:r>
              <a:rPr lang="zh-CN" altLang="en-US" dirty="0" smtClean="0"/>
              <a:t>①鳞状上皮细胞</a:t>
            </a:r>
            <a:endParaRPr lang="en-US" altLang="zh-CN" dirty="0" smtClean="0"/>
          </a:p>
          <a:p>
            <a:pPr lvl="3"/>
            <a:r>
              <a:rPr lang="zh-CN" altLang="en-US" dirty="0" smtClean="0"/>
              <a:t>正常尿中可见少量，无临床意义</a:t>
            </a:r>
            <a:endParaRPr lang="en-US" altLang="zh-CN" dirty="0" smtClean="0"/>
          </a:p>
          <a:p>
            <a:pPr lvl="3"/>
            <a:r>
              <a:rPr lang="zh-CN" altLang="en-US" dirty="0" smtClean="0"/>
              <a:t>如大量出现同时伴有白细胞增多应考虑泌尿生殖系炎症</a:t>
            </a:r>
          </a:p>
          <a:p>
            <a:pPr lvl="2">
              <a:buNone/>
            </a:pPr>
            <a:r>
              <a:rPr lang="zh-CN" altLang="en-US" dirty="0" smtClean="0"/>
              <a:t>②移形上皮细胞</a:t>
            </a:r>
            <a:endParaRPr lang="en-US" altLang="zh-CN" dirty="0" smtClean="0"/>
          </a:p>
          <a:p>
            <a:pPr lvl="3"/>
            <a:r>
              <a:rPr lang="zh-CN" altLang="en-US" dirty="0" smtClean="0"/>
              <a:t>在肾盂、输尿管或膀胱颈部炎症时可增多 </a:t>
            </a:r>
          </a:p>
          <a:p>
            <a:pPr lvl="2">
              <a:buNone/>
            </a:pPr>
            <a:r>
              <a:rPr lang="zh-CN" altLang="en-US" dirty="0" smtClean="0"/>
              <a:t>③肾小管上皮细胞</a:t>
            </a:r>
            <a:endParaRPr lang="en-US" altLang="zh-CN" dirty="0" smtClean="0"/>
          </a:p>
          <a:p>
            <a:pPr lvl="3"/>
            <a:r>
              <a:rPr lang="zh-CN" altLang="en-US" dirty="0" smtClean="0"/>
              <a:t>急性肾小管肾炎、肾移植术后及肾小管损伤</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77130083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p:txBody>
          <a:bodyPr/>
          <a:lstStyle/>
          <a:p>
            <a:pPr marL="0" indent="0">
              <a:spcBef>
                <a:spcPts val="300"/>
              </a:spcBef>
              <a:buNone/>
            </a:pPr>
            <a:r>
              <a:rPr lang="zh-CN" altLang="en-US" sz="2800" dirty="0" smtClean="0"/>
              <a:t>（二）尿管型检查</a:t>
            </a:r>
            <a:endParaRPr lang="zh-CN" altLang="en-US" sz="2800" dirty="0"/>
          </a:p>
          <a:p>
            <a:pPr lvl="1">
              <a:spcBef>
                <a:spcPts val="300"/>
              </a:spcBef>
              <a:buNone/>
            </a:pPr>
            <a:r>
              <a:rPr lang="zh-CN" altLang="en-US" sz="2400" dirty="0"/>
              <a:t>1.透明管型</a:t>
            </a:r>
            <a:endParaRPr lang="en-US" altLang="zh-CN" sz="2400" dirty="0"/>
          </a:p>
          <a:p>
            <a:pPr lvl="2">
              <a:spcBef>
                <a:spcPts val="300"/>
              </a:spcBef>
            </a:pPr>
            <a:r>
              <a:rPr lang="zh-CN" altLang="en-US" sz="2400" dirty="0"/>
              <a:t>正常成人浓缩尿中可偶见</a:t>
            </a:r>
            <a:endParaRPr lang="en-US" altLang="zh-CN" sz="2400" dirty="0"/>
          </a:p>
          <a:p>
            <a:pPr lvl="2">
              <a:spcBef>
                <a:spcPts val="300"/>
              </a:spcBef>
            </a:pPr>
            <a:r>
              <a:rPr altLang="en-US" sz="2400" dirty="0"/>
              <a:t>可见于</a:t>
            </a:r>
            <a:r>
              <a:rPr lang="zh-CN" altLang="en-US" sz="2400" dirty="0"/>
              <a:t>剧烈运动、发热、麻醉、心功能不全</a:t>
            </a:r>
            <a:r>
              <a:rPr altLang="en-US" sz="2400" dirty="0"/>
              <a:t>等</a:t>
            </a:r>
            <a:endParaRPr lang="zh-CN" altLang="en-US" sz="2400" dirty="0"/>
          </a:p>
          <a:p>
            <a:pPr lvl="1">
              <a:spcBef>
                <a:spcPts val="300"/>
              </a:spcBef>
              <a:buNone/>
            </a:pPr>
            <a:r>
              <a:rPr lang="zh-CN" altLang="en-US" sz="2400" dirty="0"/>
              <a:t>2.细胞管型</a:t>
            </a:r>
          </a:p>
          <a:p>
            <a:pPr lvl="2">
              <a:spcBef>
                <a:spcPts val="300"/>
              </a:spcBef>
              <a:buNone/>
            </a:pPr>
            <a:r>
              <a:rPr lang="zh-CN" altLang="en-US" sz="2400" dirty="0"/>
              <a:t>①红细胞管型</a:t>
            </a:r>
            <a:r>
              <a:rPr altLang="en-US" sz="2400" dirty="0"/>
              <a:t>：</a:t>
            </a:r>
            <a:r>
              <a:rPr lang="zh-CN" altLang="en-US" sz="2400" dirty="0"/>
              <a:t>提示肾单位内有出血</a:t>
            </a:r>
            <a:endParaRPr lang="en-US" altLang="zh-CN" sz="2400" dirty="0"/>
          </a:p>
          <a:p>
            <a:pPr lvl="3">
              <a:spcBef>
                <a:spcPts val="300"/>
              </a:spcBef>
            </a:pPr>
            <a:r>
              <a:rPr lang="zh-CN" altLang="en-US" sz="2400" dirty="0"/>
              <a:t>可见于急性肾小球肾炎、慢性肾炎急性发作、急性肾小管坏死等</a:t>
            </a:r>
          </a:p>
          <a:p>
            <a:pPr lvl="2">
              <a:spcBef>
                <a:spcPts val="300"/>
              </a:spcBef>
              <a:buNone/>
            </a:pPr>
            <a:r>
              <a:rPr lang="zh-CN" altLang="en-US" sz="2400" dirty="0"/>
              <a:t>②白细胞管型：提示肾实质有活动性感染</a:t>
            </a:r>
            <a:endParaRPr lang="en-US" altLang="zh-CN" sz="2400" dirty="0"/>
          </a:p>
          <a:p>
            <a:pPr lvl="3">
              <a:spcBef>
                <a:spcPts val="300"/>
              </a:spcBef>
            </a:pPr>
            <a:r>
              <a:rPr lang="zh-CN" altLang="en-US" sz="2400" dirty="0"/>
              <a:t>可见于急性肾盂肾 炎、间质性肾炎等</a:t>
            </a:r>
          </a:p>
          <a:p>
            <a:pPr lvl="2">
              <a:spcBef>
                <a:spcPts val="300"/>
              </a:spcBef>
              <a:buNone/>
            </a:pPr>
            <a:r>
              <a:rPr lang="zh-CN" altLang="en-US" sz="2400" dirty="0"/>
              <a:t>③肾上皮细胞管型：提示肾小管病变</a:t>
            </a:r>
            <a:endParaRPr lang="en-US" altLang="zh-CN" sz="2400" dirty="0"/>
          </a:p>
          <a:p>
            <a:pPr lvl="3">
              <a:spcBef>
                <a:spcPts val="300"/>
              </a:spcBef>
            </a:pPr>
            <a:r>
              <a:rPr lang="zh-CN" altLang="en-US" sz="2400" dirty="0"/>
              <a:t>如急性肾小管坏死及重金属、药物中毒等</a:t>
            </a:r>
          </a:p>
          <a:p>
            <a:pPr lvl="1">
              <a:spcBef>
                <a:spcPts val="300"/>
              </a:spcBef>
            </a:pPr>
            <a:endParaRPr lang="zh-CN" altLang="en-US" sz="24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8190080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p:txBody>
          <a:bodyPr/>
          <a:lstStyle/>
          <a:p>
            <a:pPr lvl="1">
              <a:buNone/>
            </a:pPr>
            <a:r>
              <a:rPr lang="zh-CN" altLang="en-US" dirty="0" smtClean="0"/>
              <a:t>3．颗粒管型</a:t>
            </a:r>
            <a:endParaRPr lang="en-US" altLang="zh-CN" dirty="0" smtClean="0"/>
          </a:p>
          <a:p>
            <a:pPr lvl="2"/>
            <a:r>
              <a:rPr lang="zh-CN" altLang="en-US" dirty="0" smtClean="0"/>
              <a:t>见于肾实质性病变，如急、慢性肾小球肾炎、肾病、肾动脉硬化等</a:t>
            </a:r>
          </a:p>
          <a:p>
            <a:pPr lvl="1">
              <a:buNone/>
            </a:pPr>
            <a:r>
              <a:rPr lang="zh-CN" altLang="en-US" dirty="0" smtClean="0"/>
              <a:t>4．脂肪管型</a:t>
            </a:r>
            <a:endParaRPr lang="en-US" altLang="zh-CN" dirty="0" smtClean="0"/>
          </a:p>
          <a:p>
            <a:pPr lvl="2"/>
            <a:r>
              <a:rPr lang="zh-CN" altLang="en-US" dirty="0" smtClean="0"/>
              <a:t>见于慢性肾炎，尤</a:t>
            </a:r>
            <a:r>
              <a:rPr altLang="en-US" dirty="0" smtClean="0"/>
              <a:t>多见于</a:t>
            </a:r>
            <a:r>
              <a:rPr lang="zh-CN" altLang="en-US" dirty="0" smtClean="0"/>
              <a:t>肾病综合征</a:t>
            </a:r>
          </a:p>
          <a:p>
            <a:pPr lvl="1">
              <a:buNone/>
            </a:pPr>
            <a:r>
              <a:rPr lang="zh-CN" altLang="en-US" dirty="0" smtClean="0"/>
              <a:t>5．蜡样管型</a:t>
            </a:r>
            <a:endParaRPr lang="en-US" altLang="zh-CN" dirty="0" smtClean="0"/>
          </a:p>
          <a:p>
            <a:pPr lvl="2"/>
            <a:r>
              <a:rPr lang="zh-CN" altLang="en-US" dirty="0" smtClean="0"/>
              <a:t>见于慢性肾小球肾炎晚期、肾功能不全等</a:t>
            </a:r>
          </a:p>
          <a:p>
            <a:pPr lvl="1">
              <a:buNone/>
            </a:pPr>
            <a:r>
              <a:rPr lang="zh-CN" altLang="en-US" dirty="0" smtClean="0"/>
              <a:t>6．肾功能不全管型</a:t>
            </a:r>
            <a:r>
              <a:rPr altLang="en-US" dirty="0" smtClean="0"/>
              <a:t>（</a:t>
            </a:r>
            <a:r>
              <a:rPr lang="zh-CN" altLang="en-US" dirty="0" smtClean="0"/>
              <a:t>又称宽大管型</a:t>
            </a:r>
            <a:r>
              <a:rPr altLang="en-US" dirty="0" smtClean="0"/>
              <a:t>）</a:t>
            </a:r>
            <a:endParaRPr lang="en-US" altLang="en-US" dirty="0" smtClean="0"/>
          </a:p>
          <a:p>
            <a:pPr lvl="2"/>
            <a:r>
              <a:rPr lang="zh-CN" altLang="en-US" dirty="0" smtClean="0"/>
              <a:t>急性肾功能不全者</a:t>
            </a:r>
            <a:r>
              <a:rPr dirty="0"/>
              <a:t>可</a:t>
            </a:r>
            <a:r>
              <a:rPr lang="zh-CN" altLang="en-US" dirty="0" smtClean="0"/>
              <a:t>在多尿早期大量出现</a:t>
            </a:r>
            <a:endParaRPr lang="en-US" altLang="zh-CN" dirty="0" smtClean="0"/>
          </a:p>
          <a:p>
            <a:pPr lvl="2"/>
            <a:r>
              <a:rPr lang="zh-CN" altLang="en-US" dirty="0" smtClean="0"/>
              <a:t>慢性肾衰竭患者出现此管型，提示预后不良</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29374124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第三节  尿液一般检查</a:t>
            </a:r>
            <a:endParaRPr lang="zh-CN" altLang="en-US" dirty="0"/>
          </a:p>
        </p:txBody>
      </p:sp>
      <p:sp>
        <p:nvSpPr>
          <p:cNvPr id="3" name="内容占位符 2"/>
          <p:cNvSpPr>
            <a:spLocks noGrp="1"/>
          </p:cNvSpPr>
          <p:nvPr>
            <p:ph idx="1"/>
          </p:nvPr>
        </p:nvSpPr>
        <p:spPr/>
        <p:txBody>
          <a:bodyPr/>
          <a:lstStyle/>
          <a:p>
            <a:pPr marL="0" indent="0">
              <a:buNone/>
            </a:pPr>
            <a:r>
              <a:rPr lang="zh-CN" altLang="en-US" dirty="0" smtClean="0"/>
              <a:t>（三）尿结晶检查</a:t>
            </a:r>
          </a:p>
          <a:p>
            <a:pPr lvl="1"/>
            <a:r>
              <a:rPr lang="zh-CN" altLang="en-US" dirty="0" smtClean="0"/>
              <a:t>尿液中常见的结晶有草酸钙、磷酸盐类、尿酸及尿酸盐等，一般无临床意义</a:t>
            </a:r>
            <a:endParaRPr lang="en-US" altLang="zh-CN" dirty="0" smtClean="0"/>
          </a:p>
          <a:p>
            <a:pPr lvl="1"/>
            <a:r>
              <a:rPr lang="zh-CN" altLang="en-US" dirty="0" smtClean="0"/>
              <a:t>若经常出现于新鲜尿中并伴有红细胞增多，应怀疑可能有结石</a:t>
            </a:r>
          </a:p>
          <a:p>
            <a:pPr lvl="1"/>
            <a:r>
              <a:rPr lang="zh-CN" altLang="en-US" dirty="0" smtClean="0"/>
              <a:t>应用磺胺药物时</a:t>
            </a:r>
            <a:r>
              <a:rPr altLang="en-US" dirty="0" smtClean="0"/>
              <a:t>，</a:t>
            </a:r>
            <a:r>
              <a:rPr lang="zh-CN" altLang="en-US" dirty="0" smtClean="0"/>
              <a:t>如尿中出现磺胺结晶应停药</a:t>
            </a:r>
            <a:endParaRPr lang="en-US" altLang="zh-CN" dirty="0" smtClean="0"/>
          </a:p>
          <a:p>
            <a:pPr lvl="1"/>
            <a:r>
              <a:rPr lang="zh-CN" altLang="en-US" dirty="0" smtClean="0"/>
              <a:t>急性肝坏死患者的尿液中，可出现亮氨酸和酪氨酸结晶</a:t>
            </a:r>
          </a:p>
          <a:p>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39013198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idx="4294967295"/>
          </p:nvPr>
        </p:nvSpPr>
        <p:spPr/>
        <p:txBody>
          <a:bodyPr/>
          <a:lstStyle/>
          <a:p>
            <a:r>
              <a:rPr lang="zh-CN" altLang="en-US" b="1" dirty="0" smtClean="0">
                <a:ea typeface="黑体" pitchFamily="2" charset="-122"/>
              </a:rPr>
              <a:t>第四节  粪便一般检查</a:t>
            </a:r>
            <a:endParaRPr lang="zh-CN" altLang="en-US" b="1" dirty="0">
              <a:ea typeface="黑体" pitchFamily="2" charset="-122"/>
            </a:endParaRPr>
          </a:p>
        </p:txBody>
      </p:sp>
      <p:sp>
        <p:nvSpPr>
          <p:cNvPr id="5123" name="内容占位符 2"/>
          <p:cNvSpPr>
            <a:spLocks noGrp="1"/>
          </p:cNvSpPr>
          <p:nvPr>
            <p:ph idx="4294967295"/>
          </p:nvPr>
        </p:nvSpPr>
        <p:spPr/>
        <p:txBody>
          <a:bodyPr/>
          <a:lstStyle/>
          <a:p>
            <a:pPr marL="0" indent="0">
              <a:lnSpc>
                <a:spcPct val="150000"/>
              </a:lnSpc>
              <a:buNone/>
            </a:pPr>
            <a:r>
              <a:rPr lang="zh-CN" altLang="en-US" sz="2400" dirty="0">
                <a:ea typeface="黑体" pitchFamily="2" charset="-122"/>
              </a:rPr>
              <a:t>一、粪便标本采集</a:t>
            </a:r>
            <a:endParaRPr lang="en-US" altLang="zh-CN" sz="2400" dirty="0" smtClean="0">
              <a:ea typeface="宋体" pitchFamily="2" charset="-122"/>
            </a:endParaRPr>
          </a:p>
          <a:p>
            <a:pPr>
              <a:lnSpc>
                <a:spcPct val="150000"/>
              </a:lnSpc>
            </a:pPr>
            <a:r>
              <a:rPr lang="zh-CN" altLang="en-US" sz="2400" dirty="0" smtClean="0">
                <a:ea typeface="宋体" pitchFamily="2" charset="-122"/>
              </a:rPr>
              <a:t>留</a:t>
            </a:r>
            <a:r>
              <a:rPr lang="zh-CN" altLang="en-US" sz="2400" dirty="0">
                <a:ea typeface="宋体" pitchFamily="2" charset="-122"/>
              </a:rPr>
              <a:t>取新鲜粪便，盛于洁净、干燥、无吸水的有盖容器内，不得混有尿液、消毒剂及污水</a:t>
            </a:r>
            <a:r>
              <a:rPr lang="zh-CN" altLang="en-US" sz="2400" dirty="0" smtClean="0">
                <a:ea typeface="宋体" pitchFamily="2" charset="-122"/>
              </a:rPr>
              <a:t>等</a:t>
            </a:r>
            <a:endParaRPr lang="zh-CN" altLang="en-US" sz="2400" dirty="0">
              <a:ea typeface="宋体" pitchFamily="2" charset="-122"/>
            </a:endParaRPr>
          </a:p>
          <a:p>
            <a:pPr>
              <a:lnSpc>
                <a:spcPct val="150000"/>
              </a:lnSpc>
            </a:pPr>
            <a:r>
              <a:rPr lang="zh-CN" altLang="en-US" sz="2400" dirty="0">
                <a:ea typeface="宋体" pitchFamily="2" charset="-122"/>
              </a:rPr>
              <a:t>采集时挑取粪便含有病理成分为黏液或脓血的部分，外观无异常的粪便应从粪便表面、深处及粪端多处取材，采取量应至少相当于拇指</a:t>
            </a:r>
            <a:r>
              <a:rPr lang="zh-CN" altLang="en-US" sz="2400" dirty="0" smtClean="0">
                <a:ea typeface="宋体" pitchFamily="2" charset="-122"/>
              </a:rPr>
              <a:t>大小</a:t>
            </a:r>
            <a:endParaRPr lang="zh-CN" altLang="en-US" sz="2400" dirty="0">
              <a:ea typeface="宋体" pitchFamily="2" charset="-122"/>
            </a:endParaRPr>
          </a:p>
          <a:p>
            <a:pPr>
              <a:lnSpc>
                <a:spcPct val="150000"/>
              </a:lnSpc>
            </a:pPr>
            <a:r>
              <a:rPr lang="zh-CN" altLang="en-US" sz="2400" dirty="0">
                <a:ea typeface="宋体" pitchFamily="2" charset="-122"/>
              </a:rPr>
              <a:t>标本采集后应于</a:t>
            </a:r>
            <a:r>
              <a:rPr lang="en-US" altLang="zh-CN" sz="2400" dirty="0">
                <a:ea typeface="宋体" pitchFamily="2" charset="-122"/>
              </a:rPr>
              <a:t>1h</a:t>
            </a:r>
            <a:r>
              <a:rPr lang="zh-CN" altLang="en-US" sz="2400" dirty="0">
                <a:ea typeface="宋体" pitchFamily="2" charset="-122"/>
              </a:rPr>
              <a:t>内检查完，否则可因</a:t>
            </a:r>
            <a:r>
              <a:rPr lang="en-US" altLang="zh-CN" sz="2400" dirty="0" smtClean="0">
                <a:ea typeface="宋体" pitchFamily="2" charset="-122"/>
              </a:rPr>
              <a:t>pH</a:t>
            </a:r>
            <a:r>
              <a:rPr lang="zh-CN" altLang="en-US" sz="2400" dirty="0" smtClean="0">
                <a:ea typeface="宋体" pitchFamily="2" charset="-122"/>
              </a:rPr>
              <a:t>值改变</a:t>
            </a:r>
            <a:r>
              <a:rPr lang="zh-CN" altLang="en-US" sz="2400" dirty="0">
                <a:ea typeface="宋体" pitchFamily="2" charset="-122"/>
              </a:rPr>
              <a:t>及消化酶等影响导致有形成分破坏</a:t>
            </a:r>
            <a:r>
              <a:rPr lang="zh-CN" altLang="en-US" sz="2400" dirty="0" smtClean="0">
                <a:ea typeface="宋体" pitchFamily="2" charset="-122"/>
              </a:rPr>
              <a:t>分解</a:t>
            </a:r>
            <a:endParaRPr lang="zh-CN" altLang="en-US" sz="2400" dirty="0">
              <a:ea typeface="宋体" pitchFamily="2" charset="-122"/>
            </a:endParaRPr>
          </a:p>
        </p:txBody>
      </p:sp>
      <p:sp>
        <p:nvSpPr>
          <p:cNvPr id="5124" name="日期占位符 3"/>
          <p:cNvSpPr txBox="1">
            <a:spLocks noGrp="1" noChangeArrowheads="1"/>
          </p:cNvSpPr>
          <p:nvPr/>
        </p:nvSpPr>
        <p:spPr bwMode="auto">
          <a:xfrm>
            <a:off x="7772400" y="0"/>
            <a:ext cx="2667000" cy="228600"/>
          </a:xfrm>
          <a:prstGeom prst="rect">
            <a:avLst/>
          </a:prstGeom>
          <a:noFill/>
          <a:ln w="9525">
            <a:noFill/>
            <a:miter lim="800000"/>
            <a:headEnd/>
            <a:tailEnd/>
          </a:ln>
        </p:spPr>
        <p:txBody>
          <a:bodyPr/>
          <a:lstStyle/>
          <a:p>
            <a:pPr algn="r"/>
            <a:r>
              <a:rPr lang="en-US" sz="1000">
                <a:solidFill>
                  <a:schemeClr val="bg1"/>
                </a:solidFill>
                <a:latin typeface="Verdana" pitchFamily="34" charset="0"/>
                <a:ea typeface="宋体" pitchFamily="2" charset="-122"/>
              </a:rPr>
              <a:t>www.pumpress.com.cn</a:t>
            </a:r>
          </a:p>
        </p:txBody>
      </p:sp>
    </p:spTree>
    <p:extLst>
      <p:ext uri="{BB962C8B-B14F-4D97-AF65-F5344CB8AC3E}">
        <p14:creationId xmlns:p14="http://schemas.microsoft.com/office/powerpoint/2010/main" val="413201236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idx="4294967295"/>
          </p:nvPr>
        </p:nvSpPr>
        <p:spPr/>
        <p:txBody>
          <a:bodyPr/>
          <a:lstStyle/>
          <a:p>
            <a:r>
              <a:rPr lang="zh-CN" altLang="en-US" b="1" dirty="0">
                <a:ea typeface="黑体" pitchFamily="2" charset="-122"/>
              </a:rPr>
              <a:t>第四节  粪便一般检查</a:t>
            </a:r>
          </a:p>
        </p:txBody>
      </p:sp>
      <p:sp>
        <p:nvSpPr>
          <p:cNvPr id="6147" name="内容占位符 2"/>
          <p:cNvSpPr>
            <a:spLocks noGrp="1"/>
          </p:cNvSpPr>
          <p:nvPr>
            <p:ph idx="4294967295"/>
          </p:nvPr>
        </p:nvSpPr>
        <p:spPr/>
        <p:txBody>
          <a:bodyPr/>
          <a:lstStyle/>
          <a:p>
            <a:pPr>
              <a:lnSpc>
                <a:spcPct val="150000"/>
              </a:lnSpc>
            </a:pPr>
            <a:r>
              <a:rPr lang="zh-CN" altLang="en-US" sz="2400" dirty="0">
                <a:ea typeface="宋体" pitchFamily="2" charset="-122"/>
              </a:rPr>
              <a:t>无粪便排出而又必须检查时可用采便管采取标本，灌肠后的粪便不适于做检查。</a:t>
            </a:r>
          </a:p>
          <a:p>
            <a:pPr>
              <a:lnSpc>
                <a:spcPct val="150000"/>
              </a:lnSpc>
            </a:pPr>
            <a:r>
              <a:rPr lang="zh-CN" altLang="en-US" sz="2400" dirty="0">
                <a:ea typeface="宋体" pitchFamily="2" charset="-122"/>
              </a:rPr>
              <a:t>检查阿米巴痢疾滋养体时应于排便后立即检查。寒冷季节标本送检需保温。</a:t>
            </a:r>
          </a:p>
          <a:p>
            <a:pPr>
              <a:lnSpc>
                <a:spcPct val="150000"/>
              </a:lnSpc>
            </a:pPr>
            <a:r>
              <a:rPr lang="zh-CN" altLang="en-US" sz="2400" dirty="0">
                <a:ea typeface="宋体" pitchFamily="2" charset="-122"/>
              </a:rPr>
              <a:t>检查蛲虫卵需用透明薄膜拭子于清晨排便前自肛门周围皱襞处拭取后镜检。</a:t>
            </a:r>
          </a:p>
          <a:p>
            <a:pPr>
              <a:lnSpc>
                <a:spcPct val="150000"/>
              </a:lnSpc>
              <a:buFont typeface="Wingdings" pitchFamily="2" charset="2"/>
              <a:buNone/>
            </a:pPr>
            <a:r>
              <a:rPr lang="zh-CN" altLang="en-US" dirty="0">
                <a:solidFill>
                  <a:schemeClr val="tx2"/>
                </a:solidFill>
                <a:ea typeface="宋体" pitchFamily="2" charset="-122"/>
              </a:rPr>
              <a:t>　　　</a:t>
            </a:r>
          </a:p>
        </p:txBody>
      </p:sp>
      <p:sp>
        <p:nvSpPr>
          <p:cNvPr id="6148" name="日期占位符 3"/>
          <p:cNvSpPr txBox="1">
            <a:spLocks noGrp="1" noChangeArrowheads="1"/>
          </p:cNvSpPr>
          <p:nvPr/>
        </p:nvSpPr>
        <p:spPr bwMode="auto">
          <a:xfrm>
            <a:off x="7772400" y="0"/>
            <a:ext cx="2667000" cy="228600"/>
          </a:xfrm>
          <a:prstGeom prst="rect">
            <a:avLst/>
          </a:prstGeom>
          <a:noFill/>
          <a:ln w="9525">
            <a:noFill/>
            <a:miter lim="800000"/>
            <a:headEnd/>
            <a:tailEnd/>
          </a:ln>
        </p:spPr>
        <p:txBody>
          <a:bodyPr/>
          <a:lstStyle/>
          <a:p>
            <a:pPr algn="r"/>
            <a:r>
              <a:rPr lang="en-US" sz="1000">
                <a:solidFill>
                  <a:schemeClr val="bg1"/>
                </a:solidFill>
                <a:latin typeface="Verdana" pitchFamily="34" charset="0"/>
                <a:ea typeface="宋体" pitchFamily="2" charset="-122"/>
              </a:rPr>
              <a:t>www.pumpress.com.cn</a:t>
            </a:r>
          </a:p>
        </p:txBody>
      </p:sp>
    </p:spTree>
    <p:extLst>
      <p:ext uri="{BB962C8B-B14F-4D97-AF65-F5344CB8AC3E}">
        <p14:creationId xmlns:p14="http://schemas.microsoft.com/office/powerpoint/2010/main" val="3716684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概  述</a:t>
            </a:r>
          </a:p>
        </p:txBody>
      </p:sp>
      <p:sp>
        <p:nvSpPr>
          <p:cNvPr id="3" name="内容占位符 2"/>
          <p:cNvSpPr>
            <a:spLocks noGrp="1"/>
          </p:cNvSpPr>
          <p:nvPr>
            <p:ph idx="1"/>
          </p:nvPr>
        </p:nvSpPr>
        <p:spPr/>
        <p:txBody>
          <a:bodyPr/>
          <a:lstStyle/>
          <a:p>
            <a:pPr marL="0" indent="0">
              <a:buNone/>
            </a:pPr>
            <a:r>
              <a:rPr lang="zh-CN" altLang="en-US" sz="2800" dirty="0" smtClean="0"/>
              <a:t>四、采血前的准备</a:t>
            </a:r>
            <a:endParaRPr lang="en-US" altLang="zh-CN" sz="2800" dirty="0" smtClean="0"/>
          </a:p>
          <a:p>
            <a:pPr marL="457200" lvl="1" indent="0">
              <a:buNone/>
            </a:pPr>
            <a:r>
              <a:rPr lang="zh-CN" altLang="en-US" sz="2400" dirty="0" smtClean="0"/>
              <a:t>（一）生理因素对检验结果的影响</a:t>
            </a:r>
            <a:endParaRPr lang="en-US" altLang="zh-CN" sz="2400" dirty="0" smtClean="0"/>
          </a:p>
          <a:p>
            <a:pPr lvl="2"/>
            <a:r>
              <a:rPr lang="zh-CN" altLang="en-US" sz="2400" dirty="0" smtClean="0"/>
              <a:t>年龄</a:t>
            </a:r>
            <a:endParaRPr lang="en-US" altLang="zh-CN" sz="2400" dirty="0" smtClean="0"/>
          </a:p>
          <a:p>
            <a:pPr lvl="3"/>
            <a:r>
              <a:rPr lang="zh-CN" altLang="en-US" sz="2400" dirty="0" smtClean="0"/>
              <a:t>对于年龄的变化会影响检验结果的项目，不同年龄段</a:t>
            </a:r>
            <a:r>
              <a:rPr altLang="en-US" sz="2400" dirty="0" smtClean="0"/>
              <a:t>有</a:t>
            </a:r>
            <a:r>
              <a:rPr lang="zh-CN" altLang="en-US" sz="2400" dirty="0" smtClean="0"/>
              <a:t>不同的参考区间</a:t>
            </a:r>
          </a:p>
          <a:p>
            <a:pPr lvl="2"/>
            <a:r>
              <a:rPr lang="zh-CN" altLang="en-US" sz="2400" dirty="0" smtClean="0"/>
              <a:t>性别</a:t>
            </a:r>
            <a:endParaRPr lang="en-US" altLang="zh-CN" sz="2400" dirty="0" smtClean="0"/>
          </a:p>
          <a:p>
            <a:pPr lvl="3"/>
            <a:r>
              <a:rPr lang="zh-CN" altLang="en-US" sz="2400" dirty="0" smtClean="0"/>
              <a:t>性别差异可能由于肌肉质量的不同、激素水平及器官特异性不同而引起检验结果的不同</a:t>
            </a:r>
          </a:p>
          <a:p>
            <a:pPr lvl="2"/>
            <a:r>
              <a:rPr lang="zh-CN" altLang="en-US" sz="2400" dirty="0" smtClean="0"/>
              <a:t>生理节奏</a:t>
            </a:r>
            <a:endParaRPr lang="en-US" altLang="zh-CN" sz="2400" dirty="0" smtClean="0"/>
          </a:p>
          <a:p>
            <a:pPr lvl="3"/>
            <a:r>
              <a:rPr altLang="en-US" sz="2400" dirty="0"/>
              <a:t>以</a:t>
            </a:r>
            <a:r>
              <a:rPr lang="zh-CN" altLang="en-US" sz="2400" dirty="0" smtClean="0"/>
              <a:t>激素水平的变化尤为明显</a:t>
            </a:r>
            <a:endParaRPr lang="en-US" altLang="zh-CN" sz="2400" dirty="0" smtClean="0"/>
          </a:p>
          <a:p>
            <a:pPr lvl="3"/>
            <a:r>
              <a:rPr lang="zh-CN" altLang="en-US" sz="2400" dirty="0" smtClean="0"/>
              <a:t>白细胞早晨较低，下午较高，日间最大可相差1倍</a:t>
            </a:r>
            <a:endParaRPr lang="en-US" altLang="zh-CN" sz="2400" dirty="0" smtClean="0"/>
          </a:p>
          <a:p>
            <a:pPr lvl="3"/>
            <a:r>
              <a:rPr lang="zh-CN" altLang="en-US" sz="2400" dirty="0" smtClean="0"/>
              <a:t>对于时间引起的差异，应统一标本采集的时间</a:t>
            </a:r>
            <a:endParaRPr lang="en-US" altLang="zh-CN" dirty="0" smtClean="0"/>
          </a:p>
          <a:p>
            <a:pPr lvl="2"/>
            <a:endParaRPr lang="zh-CN" altLang="en-US" dirty="0" smtClean="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81270236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b="1" dirty="0">
                <a:ea typeface="黑体" pitchFamily="2" charset="-122"/>
              </a:rPr>
              <a:t>第四节  粪便一般检查</a:t>
            </a:r>
            <a:endParaRPr lang="zh-CN" altLang="en-US" dirty="0"/>
          </a:p>
        </p:txBody>
      </p:sp>
      <p:sp>
        <p:nvSpPr>
          <p:cNvPr id="4" name="内容占位符 3"/>
          <p:cNvSpPr>
            <a:spLocks noGrp="1"/>
          </p:cNvSpPr>
          <p:nvPr>
            <p:ph idx="1"/>
          </p:nvPr>
        </p:nvSpPr>
        <p:spPr>
          <a:xfrm>
            <a:off x="380960" y="1214421"/>
            <a:ext cx="10476093" cy="5163229"/>
          </a:xfrm>
        </p:spPr>
        <p:txBody>
          <a:bodyPr/>
          <a:lstStyle/>
          <a:p>
            <a:pPr marL="0" indent="0">
              <a:spcBef>
                <a:spcPts val="300"/>
              </a:spcBef>
              <a:buNone/>
            </a:pPr>
            <a:r>
              <a:rPr lang="zh-CN" altLang="en-US" sz="2800" b="1" dirty="0">
                <a:ea typeface="黑体" pitchFamily="2" charset="-122"/>
              </a:rPr>
              <a:t>二、一般性状检查</a:t>
            </a:r>
            <a:endParaRPr lang="en-US" altLang="zh-CN" sz="2800" dirty="0" smtClean="0"/>
          </a:p>
          <a:p>
            <a:pPr marL="0" indent="0">
              <a:spcBef>
                <a:spcPts val="300"/>
              </a:spcBef>
              <a:buNone/>
            </a:pPr>
            <a:r>
              <a:rPr lang="zh-CN" altLang="en-US" sz="2600" dirty="0" smtClean="0"/>
              <a:t>（一）粪便</a:t>
            </a:r>
            <a:r>
              <a:rPr lang="zh-CN" altLang="en-US" sz="2600" dirty="0"/>
              <a:t>量</a:t>
            </a:r>
          </a:p>
          <a:p>
            <a:pPr lvl="1">
              <a:spcBef>
                <a:spcPts val="300"/>
              </a:spcBef>
            </a:pPr>
            <a:r>
              <a:rPr lang="zh-CN" altLang="en-US" sz="2400" dirty="0"/>
              <a:t>正常人大多每天排便一次，排出量随进食量、食物种类及消化器官功能状态而异</a:t>
            </a:r>
            <a:endParaRPr lang="en-US" altLang="zh-CN" sz="2400" dirty="0"/>
          </a:p>
          <a:p>
            <a:pPr marL="0" indent="0">
              <a:spcBef>
                <a:spcPts val="300"/>
              </a:spcBef>
              <a:buNone/>
            </a:pPr>
            <a:r>
              <a:rPr lang="zh-CN" altLang="en-US" sz="2600" dirty="0" smtClean="0"/>
              <a:t>（二）颜色</a:t>
            </a:r>
            <a:r>
              <a:rPr lang="zh-CN" altLang="en-US" sz="2600" dirty="0"/>
              <a:t>与性状</a:t>
            </a:r>
          </a:p>
          <a:p>
            <a:pPr lvl="1">
              <a:spcBef>
                <a:spcPts val="300"/>
              </a:spcBef>
            </a:pPr>
            <a:r>
              <a:rPr lang="zh-CN" altLang="en-US" sz="2400" dirty="0"/>
              <a:t>正常成人排出的粪便为黄褐色软便</a:t>
            </a:r>
            <a:r>
              <a:rPr altLang="en-US" sz="2400" dirty="0"/>
              <a:t>，</a:t>
            </a:r>
            <a:r>
              <a:rPr lang="zh-CN" altLang="en-US" sz="2400" dirty="0"/>
              <a:t>婴儿粪便可为黄色或金黄色</a:t>
            </a:r>
          </a:p>
          <a:p>
            <a:pPr lvl="1">
              <a:spcBef>
                <a:spcPts val="300"/>
              </a:spcBef>
            </a:pPr>
            <a:r>
              <a:rPr lang="zh-CN" altLang="en-US" sz="2400" dirty="0"/>
              <a:t>常见的病理改变</a:t>
            </a:r>
          </a:p>
          <a:p>
            <a:pPr lvl="2">
              <a:spcBef>
                <a:spcPts val="300"/>
              </a:spcBef>
              <a:buNone/>
            </a:pPr>
            <a:r>
              <a:rPr lang="zh-CN" altLang="en-US" sz="2400" dirty="0"/>
              <a:t>1. 黏液便</a:t>
            </a:r>
            <a:endParaRPr lang="en-US" altLang="zh-CN" sz="2400" dirty="0"/>
          </a:p>
          <a:p>
            <a:pPr lvl="3">
              <a:spcBef>
                <a:spcPts val="300"/>
              </a:spcBef>
            </a:pPr>
            <a:r>
              <a:rPr lang="zh-CN" altLang="en-US" sz="2400" dirty="0"/>
              <a:t>小肠炎症时黏液增多，均匀地混于粪便</a:t>
            </a:r>
            <a:r>
              <a:rPr lang="zh-CN" altLang="en-US" sz="2400" dirty="0" smtClean="0"/>
              <a:t>之中</a:t>
            </a:r>
            <a:endParaRPr lang="en-US" altLang="zh-CN" sz="2400" dirty="0"/>
          </a:p>
          <a:p>
            <a:pPr lvl="3">
              <a:spcBef>
                <a:spcPts val="300"/>
              </a:spcBef>
            </a:pPr>
            <a:r>
              <a:rPr lang="zh-CN" altLang="en-US" sz="2400" dirty="0"/>
              <a:t>大肠炎症时黏液不易与粪便</a:t>
            </a:r>
            <a:r>
              <a:rPr lang="zh-CN" altLang="en-US" sz="2400" dirty="0" smtClean="0"/>
              <a:t>混合</a:t>
            </a:r>
            <a:endParaRPr lang="en-US" altLang="zh-CN" sz="2400" dirty="0"/>
          </a:p>
          <a:p>
            <a:pPr lvl="3">
              <a:spcBef>
                <a:spcPts val="300"/>
              </a:spcBef>
            </a:pPr>
            <a:r>
              <a:rPr lang="zh-CN" altLang="en-US" sz="2400" dirty="0"/>
              <a:t>直肠炎症时黏液附着于粪便</a:t>
            </a:r>
            <a:r>
              <a:rPr lang="zh-CN" altLang="en-US" sz="2400" dirty="0" smtClean="0"/>
              <a:t>表面</a:t>
            </a:r>
            <a:endParaRPr lang="en-US" altLang="zh-CN" sz="2400" dirty="0"/>
          </a:p>
          <a:p>
            <a:pPr lvl="3">
              <a:spcBef>
                <a:spcPts val="300"/>
              </a:spcBef>
            </a:pPr>
            <a:r>
              <a:rPr lang="zh-CN" altLang="en-US" sz="2400" dirty="0"/>
              <a:t>细菌性痢疾、阿米巴痢疾时分泌的脓性黏液便呈黄白色</a:t>
            </a:r>
            <a:r>
              <a:rPr lang="zh-CN" altLang="en-US" sz="2400" dirty="0" smtClean="0"/>
              <a:t>不透明</a:t>
            </a:r>
            <a:endParaRPr lang="zh-CN" altLang="en-US" sz="2400" dirty="0"/>
          </a:p>
        </p:txBody>
      </p:sp>
      <p:sp>
        <p:nvSpPr>
          <p:cNvPr id="2" name="日期占位符 1"/>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04748754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第四节  粪便一般检查</a:t>
            </a:r>
            <a:endParaRPr lang="zh-CN" altLang="en-US" dirty="0"/>
          </a:p>
        </p:txBody>
      </p:sp>
      <p:sp>
        <p:nvSpPr>
          <p:cNvPr id="3" name="内容占位符 2"/>
          <p:cNvSpPr>
            <a:spLocks noGrp="1"/>
          </p:cNvSpPr>
          <p:nvPr>
            <p:ph idx="1"/>
          </p:nvPr>
        </p:nvSpPr>
        <p:spPr>
          <a:xfrm>
            <a:off x="190500" y="1330169"/>
            <a:ext cx="10446634" cy="5033978"/>
          </a:xfrm>
        </p:spPr>
        <p:txBody>
          <a:bodyPr/>
          <a:lstStyle/>
          <a:p>
            <a:pPr lvl="2">
              <a:buNone/>
            </a:pPr>
            <a:r>
              <a:rPr sz="2400" dirty="0"/>
              <a:t>2. </a:t>
            </a:r>
            <a:r>
              <a:rPr lang="zh-CN" altLang="en-US" sz="2400" dirty="0"/>
              <a:t>脓性及脓血便</a:t>
            </a:r>
            <a:endParaRPr lang="en-US" altLang="zh-CN" sz="2400" dirty="0"/>
          </a:p>
          <a:p>
            <a:pPr lvl="3"/>
            <a:r>
              <a:rPr lang="zh-CN" altLang="en-US" sz="2400" dirty="0"/>
              <a:t>痢疾、溃疡性结肠炎、结肠或直肠癌等病变时常为脓性及脓血便</a:t>
            </a:r>
            <a:endParaRPr lang="en-US" altLang="zh-CN" sz="2400" dirty="0"/>
          </a:p>
          <a:p>
            <a:pPr lvl="3"/>
            <a:r>
              <a:rPr lang="zh-CN" altLang="en-US" sz="2400" dirty="0"/>
              <a:t>阿米巴痢疾以血为主，血中带脓，呈暗红色果酱样</a:t>
            </a:r>
            <a:endParaRPr lang="en-US" altLang="zh-CN" sz="2400" dirty="0"/>
          </a:p>
          <a:p>
            <a:pPr lvl="3"/>
            <a:r>
              <a:rPr lang="zh-CN" altLang="en-US" sz="2400" dirty="0"/>
              <a:t>细菌性痢疾以黏液及脓为主，脓中带血，多呈鲜血状</a:t>
            </a:r>
          </a:p>
          <a:p>
            <a:pPr lvl="2">
              <a:buNone/>
            </a:pPr>
            <a:r>
              <a:rPr lang="zh-CN" altLang="en-US" sz="2400" dirty="0"/>
              <a:t>3. 黑便及柏油样便</a:t>
            </a:r>
            <a:endParaRPr lang="en-US" altLang="zh-CN" sz="2400" dirty="0"/>
          </a:p>
          <a:p>
            <a:pPr lvl="3"/>
            <a:r>
              <a:rPr lang="zh-CN" altLang="en-US" sz="2400" dirty="0"/>
              <a:t>上消化道出血50～75ml时可出现黑便</a:t>
            </a:r>
            <a:endParaRPr lang="en-US" altLang="zh-CN" sz="2400" dirty="0"/>
          </a:p>
          <a:p>
            <a:pPr lvl="3"/>
            <a:r>
              <a:rPr lang="zh-CN" altLang="en-US" sz="2400" dirty="0"/>
              <a:t>若出血量较大，持续2～3天则可为黑色、发亮的柏油样便</a:t>
            </a:r>
            <a:endParaRPr lang="en-US" altLang="zh-CN" sz="2400" dirty="0"/>
          </a:p>
          <a:p>
            <a:pPr lvl="3"/>
            <a:r>
              <a:rPr lang="zh-CN" altLang="en-US" sz="2400" dirty="0"/>
              <a:t>服用铁剂、铋剂、活性炭等也可排出黑便，但无光泽</a:t>
            </a:r>
          </a:p>
          <a:p>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63437101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第四节  粪便一般检查</a:t>
            </a:r>
            <a:endParaRPr lang="zh-CN" altLang="en-US" dirty="0"/>
          </a:p>
        </p:txBody>
      </p:sp>
      <p:sp>
        <p:nvSpPr>
          <p:cNvPr id="3" name="内容占位符 2"/>
          <p:cNvSpPr>
            <a:spLocks noGrp="1"/>
          </p:cNvSpPr>
          <p:nvPr>
            <p:ph idx="1"/>
          </p:nvPr>
        </p:nvSpPr>
        <p:spPr>
          <a:xfrm>
            <a:off x="0" y="1469065"/>
            <a:ext cx="11480800" cy="4876800"/>
          </a:xfrm>
        </p:spPr>
        <p:txBody>
          <a:bodyPr/>
          <a:lstStyle/>
          <a:p>
            <a:pPr lvl="2">
              <a:spcBef>
                <a:spcPts val="300"/>
              </a:spcBef>
              <a:buNone/>
            </a:pPr>
            <a:r>
              <a:rPr lang="zh-CN" altLang="en-US" sz="2400" dirty="0" smtClean="0"/>
              <a:t>4</a:t>
            </a:r>
            <a:r>
              <a:rPr lang="zh-CN" altLang="en-US" sz="2400" dirty="0"/>
              <a:t>．白陶土样便</a:t>
            </a:r>
            <a:endParaRPr lang="en-US" altLang="zh-CN" sz="2400" dirty="0"/>
          </a:p>
          <a:p>
            <a:pPr lvl="3">
              <a:spcBef>
                <a:spcPts val="300"/>
              </a:spcBef>
            </a:pPr>
            <a:r>
              <a:rPr lang="zh-CN" altLang="en-US" sz="2400" dirty="0"/>
              <a:t>各种原因引起胆道阻塞</a:t>
            </a:r>
            <a:endParaRPr lang="en-US" altLang="zh-CN" sz="2400" dirty="0"/>
          </a:p>
          <a:p>
            <a:pPr lvl="3">
              <a:spcBef>
                <a:spcPts val="300"/>
              </a:spcBef>
            </a:pPr>
            <a:r>
              <a:rPr lang="zh-CN" altLang="en-US" sz="2400" dirty="0"/>
              <a:t>行钡餐胃肠道造影时，粪便也可呈白色或黄白色</a:t>
            </a:r>
          </a:p>
          <a:p>
            <a:pPr lvl="2">
              <a:spcBef>
                <a:spcPts val="300"/>
              </a:spcBef>
              <a:buNone/>
            </a:pPr>
            <a:r>
              <a:rPr lang="zh-CN" altLang="en-US" sz="2400" dirty="0"/>
              <a:t>5．鲜血便</a:t>
            </a:r>
            <a:endParaRPr lang="en-US" altLang="zh-CN" sz="2400" dirty="0"/>
          </a:p>
          <a:p>
            <a:pPr lvl="3">
              <a:spcBef>
                <a:spcPts val="300"/>
              </a:spcBef>
            </a:pPr>
            <a:r>
              <a:rPr lang="zh-CN" altLang="en-US" sz="2400" dirty="0"/>
              <a:t>直肠息肉、直肠癌、肛裂及痔疮等</a:t>
            </a:r>
          </a:p>
          <a:p>
            <a:pPr lvl="2">
              <a:spcBef>
                <a:spcPts val="300"/>
              </a:spcBef>
              <a:buNone/>
            </a:pPr>
            <a:r>
              <a:rPr lang="zh-CN" altLang="en-US" sz="2400" dirty="0"/>
              <a:t>6．水样便</a:t>
            </a:r>
            <a:endParaRPr lang="en-US" altLang="zh-CN" sz="2400" dirty="0"/>
          </a:p>
          <a:p>
            <a:pPr lvl="3">
              <a:spcBef>
                <a:spcPts val="300"/>
              </a:spcBef>
            </a:pPr>
            <a:r>
              <a:rPr lang="zh-CN" altLang="en-US" sz="2400" dirty="0"/>
              <a:t>伪膜性肠炎常排出大量稀水样便，并含有膜状物</a:t>
            </a:r>
            <a:endParaRPr lang="en-US" altLang="en-US" sz="2400" dirty="0"/>
          </a:p>
          <a:p>
            <a:pPr lvl="3">
              <a:spcBef>
                <a:spcPts val="300"/>
              </a:spcBef>
            </a:pPr>
            <a:r>
              <a:rPr lang="zh-CN" altLang="en-US" sz="2400" dirty="0"/>
              <a:t>艾滋病患者伴发肠道隐孢子虫</a:t>
            </a:r>
            <a:r>
              <a:rPr lang="zh-CN" altLang="en-US" sz="2400" dirty="0" smtClean="0"/>
              <a:t>感染时</a:t>
            </a:r>
            <a:r>
              <a:rPr lang="zh-CN" altLang="en-US" sz="2400" dirty="0"/>
              <a:t>，可排出稀水样便</a:t>
            </a:r>
            <a:endParaRPr lang="en-US" altLang="en-US" sz="2400" dirty="0"/>
          </a:p>
          <a:p>
            <a:pPr lvl="3">
              <a:spcBef>
                <a:spcPts val="300"/>
              </a:spcBef>
            </a:pPr>
            <a:r>
              <a:rPr lang="zh-CN" altLang="en-US" sz="2400" dirty="0"/>
              <a:t>霍乱弧菌感染时可排出米泔样便</a:t>
            </a:r>
            <a:endParaRPr lang="en-US" altLang="en-US" sz="2400" dirty="0"/>
          </a:p>
          <a:p>
            <a:pPr lvl="3">
              <a:spcBef>
                <a:spcPts val="300"/>
              </a:spcBef>
            </a:pPr>
            <a:r>
              <a:rPr lang="zh-CN" altLang="en-US" sz="2400" dirty="0"/>
              <a:t>小儿肠炎时由于肠蠕动加快，粪便呈绿色稀糊状</a:t>
            </a:r>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33072592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第四节  粪便一般检查</a:t>
            </a:r>
            <a:endParaRPr lang="zh-CN" altLang="en-US" dirty="0"/>
          </a:p>
        </p:txBody>
      </p:sp>
      <p:sp>
        <p:nvSpPr>
          <p:cNvPr id="3" name="内容占位符 2"/>
          <p:cNvSpPr>
            <a:spLocks noGrp="1"/>
          </p:cNvSpPr>
          <p:nvPr>
            <p:ph idx="1"/>
          </p:nvPr>
        </p:nvSpPr>
        <p:spPr>
          <a:xfrm>
            <a:off x="380960" y="1214422"/>
            <a:ext cx="10140427" cy="4876800"/>
          </a:xfrm>
        </p:spPr>
        <p:txBody>
          <a:bodyPr/>
          <a:lstStyle/>
          <a:p>
            <a:pPr>
              <a:spcBef>
                <a:spcPts val="300"/>
              </a:spcBef>
              <a:buNone/>
            </a:pPr>
            <a:r>
              <a:rPr lang="zh-CN" altLang="en-US" sz="2800" b="1" dirty="0">
                <a:ea typeface="黑体" pitchFamily="2" charset="-122"/>
              </a:rPr>
              <a:t>三、显微镜检查</a:t>
            </a:r>
            <a:endParaRPr lang="en-US" altLang="zh-CN" sz="2800" dirty="0" smtClean="0"/>
          </a:p>
          <a:p>
            <a:pPr>
              <a:spcBef>
                <a:spcPts val="300"/>
              </a:spcBef>
              <a:buNone/>
            </a:pPr>
            <a:r>
              <a:rPr lang="zh-CN" altLang="en-US" sz="2600" dirty="0" smtClean="0"/>
              <a:t>（</a:t>
            </a:r>
            <a:r>
              <a:rPr lang="zh-CN" altLang="en-US" sz="2600" dirty="0"/>
              <a:t>一）细胞</a:t>
            </a:r>
          </a:p>
          <a:p>
            <a:pPr lvl="1">
              <a:spcBef>
                <a:spcPts val="300"/>
              </a:spcBef>
              <a:buNone/>
            </a:pPr>
            <a:r>
              <a:rPr lang="zh-CN" altLang="en-US" sz="2400" dirty="0"/>
              <a:t>1．红细胞</a:t>
            </a:r>
          </a:p>
          <a:p>
            <a:pPr lvl="2">
              <a:spcBef>
                <a:spcPts val="300"/>
              </a:spcBef>
            </a:pPr>
            <a:r>
              <a:rPr lang="zh-CN" altLang="en-US" sz="2400" dirty="0"/>
              <a:t>正常人粪便中无红细胞</a:t>
            </a:r>
            <a:endParaRPr lang="en-US" altLang="zh-CN" sz="2400" dirty="0"/>
          </a:p>
          <a:p>
            <a:pPr lvl="2">
              <a:spcBef>
                <a:spcPts val="300"/>
              </a:spcBef>
            </a:pPr>
            <a:r>
              <a:rPr lang="zh-CN" altLang="en-US" sz="2400" dirty="0"/>
              <a:t>肠道下段炎症或出血时，如菌痢、肠炎、结肠直肠癌、直肠息肉等可见到红细胞</a:t>
            </a:r>
            <a:endParaRPr lang="en-US" altLang="zh-CN" sz="2400" dirty="0"/>
          </a:p>
          <a:p>
            <a:pPr lvl="2">
              <a:spcBef>
                <a:spcPts val="300"/>
              </a:spcBef>
            </a:pPr>
            <a:r>
              <a:rPr lang="zh-CN" altLang="en-US" sz="2400" dirty="0"/>
              <a:t>阿米巴痢疾时</a:t>
            </a:r>
            <a:r>
              <a:rPr altLang="en-US" sz="2400" dirty="0"/>
              <a:t>，</a:t>
            </a:r>
            <a:r>
              <a:rPr lang="zh-CN" altLang="en-US" sz="2400" dirty="0"/>
              <a:t>红细胞多于白细胞</a:t>
            </a:r>
            <a:endParaRPr lang="en-US" altLang="zh-CN" sz="2400" dirty="0"/>
          </a:p>
          <a:p>
            <a:pPr lvl="2">
              <a:spcBef>
                <a:spcPts val="300"/>
              </a:spcBef>
            </a:pPr>
            <a:r>
              <a:rPr lang="zh-CN" altLang="en-US" sz="2400" dirty="0"/>
              <a:t>细菌性痢疾时</a:t>
            </a:r>
            <a:r>
              <a:rPr altLang="en-US" sz="2400" dirty="0"/>
              <a:t>，</a:t>
            </a:r>
            <a:r>
              <a:rPr lang="zh-CN" altLang="en-US" sz="2400" dirty="0"/>
              <a:t>红细胞少于白细胞</a:t>
            </a:r>
          </a:p>
          <a:p>
            <a:pPr lvl="1">
              <a:spcBef>
                <a:spcPts val="300"/>
              </a:spcBef>
              <a:buNone/>
            </a:pPr>
            <a:r>
              <a:rPr lang="zh-CN" altLang="en-US" sz="2400" dirty="0"/>
              <a:t>2．白细胞</a:t>
            </a:r>
          </a:p>
          <a:p>
            <a:pPr lvl="2">
              <a:spcBef>
                <a:spcPts val="300"/>
              </a:spcBef>
            </a:pPr>
            <a:r>
              <a:rPr lang="zh-CN" altLang="en-US" sz="2400" dirty="0"/>
              <a:t>正常人粪便中不见或偶见，主要是中性粒细胞</a:t>
            </a:r>
            <a:endParaRPr lang="en-US" altLang="zh-CN" sz="2400" dirty="0"/>
          </a:p>
          <a:p>
            <a:pPr lvl="2">
              <a:spcBef>
                <a:spcPts val="300"/>
              </a:spcBef>
            </a:pPr>
            <a:r>
              <a:rPr lang="zh-CN" altLang="en-US" sz="2400" dirty="0"/>
              <a:t>肠道炎症时白细胞可增多，如细菌性痢疾可见大量白细胞</a:t>
            </a:r>
            <a:endParaRPr lang="en-US" altLang="zh-CN" sz="2400" dirty="0"/>
          </a:p>
          <a:p>
            <a:pPr lvl="2">
              <a:spcBef>
                <a:spcPts val="300"/>
              </a:spcBef>
            </a:pPr>
            <a:r>
              <a:rPr lang="zh-CN" altLang="en-US" sz="2400" dirty="0"/>
              <a:t>过敏性肠炎、肠道寄生虫病患者粪便中可见嗜酸性粒细胞</a:t>
            </a:r>
          </a:p>
          <a:p>
            <a:pPr>
              <a:spcBef>
                <a:spcPts val="300"/>
              </a:spcBef>
            </a:pPr>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373830670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第四节  粪便一般检查</a:t>
            </a:r>
            <a:endParaRPr lang="zh-CN" altLang="en-US" dirty="0"/>
          </a:p>
        </p:txBody>
      </p:sp>
      <p:sp>
        <p:nvSpPr>
          <p:cNvPr id="3" name="内容占位符 2"/>
          <p:cNvSpPr>
            <a:spLocks noGrp="1"/>
          </p:cNvSpPr>
          <p:nvPr>
            <p:ph idx="1"/>
          </p:nvPr>
        </p:nvSpPr>
        <p:spPr>
          <a:xfrm>
            <a:off x="380960" y="1214422"/>
            <a:ext cx="10707587" cy="4876800"/>
          </a:xfrm>
        </p:spPr>
        <p:txBody>
          <a:bodyPr/>
          <a:lstStyle/>
          <a:p>
            <a:pPr>
              <a:lnSpc>
                <a:spcPct val="150000"/>
              </a:lnSpc>
              <a:buNone/>
            </a:pPr>
            <a:r>
              <a:rPr lang="zh-CN" altLang="en-US" dirty="0" smtClean="0"/>
              <a:t>（二）寄生虫和寄生虫卵</a:t>
            </a:r>
          </a:p>
          <a:p>
            <a:pPr lvl="1">
              <a:lnSpc>
                <a:spcPct val="150000"/>
              </a:lnSpc>
            </a:pPr>
            <a:r>
              <a:rPr lang="zh-CN" altLang="en-US" dirty="0" smtClean="0"/>
              <a:t>肠道寄生虫病主要依靠显微镜检查粪便中的虫卵、原虫滋养体及包囊来诊断</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97256824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第四节  粪便一般检查</a:t>
            </a:r>
            <a:endParaRPr lang="zh-CN" altLang="en-US" dirty="0"/>
          </a:p>
        </p:txBody>
      </p:sp>
      <p:sp>
        <p:nvSpPr>
          <p:cNvPr id="3" name="内容占位符 2"/>
          <p:cNvSpPr>
            <a:spLocks noGrp="1"/>
          </p:cNvSpPr>
          <p:nvPr>
            <p:ph idx="1"/>
          </p:nvPr>
        </p:nvSpPr>
        <p:spPr>
          <a:xfrm>
            <a:off x="380960" y="1214422"/>
            <a:ext cx="11089551" cy="4876800"/>
          </a:xfrm>
        </p:spPr>
        <p:txBody>
          <a:bodyPr/>
          <a:lstStyle/>
          <a:p>
            <a:pPr marL="0" indent="0">
              <a:buNone/>
            </a:pPr>
            <a:r>
              <a:rPr lang="zh-CN" altLang="en-US" b="1" dirty="0">
                <a:ea typeface="黑体" pitchFamily="2" charset="-122"/>
              </a:rPr>
              <a:t>四、粪便隐血试验</a:t>
            </a:r>
            <a:endParaRPr lang="en-US" altLang="zh-CN" dirty="0" smtClean="0"/>
          </a:p>
          <a:p>
            <a:pPr lvl="1"/>
            <a:r>
              <a:rPr lang="zh-CN" altLang="en-US" dirty="0" smtClean="0"/>
              <a:t>生理状况下，消化道无出血，粪便中无红细胞或血红蛋白</a:t>
            </a:r>
            <a:endParaRPr lang="en-US" altLang="zh-CN" dirty="0" smtClean="0"/>
          </a:p>
          <a:p>
            <a:pPr lvl="1"/>
            <a:r>
              <a:rPr lang="zh-CN" altLang="en-US" dirty="0" smtClean="0"/>
              <a:t>当消化道出血量较少，粪便外观无明显变化，肉眼难以判断，尤其是上消化道出血时，红细胞已破坏，显微镜检查也不能发现红细胞，需要用化学法或免疫学法检测才能证实的出血，称为</a:t>
            </a:r>
            <a:r>
              <a:rPr lang="zh-CN" altLang="en-US" dirty="0" smtClean="0">
                <a:solidFill>
                  <a:srgbClr val="FF0000"/>
                </a:solidFill>
              </a:rPr>
              <a:t>隐血</a:t>
            </a:r>
            <a:endParaRPr lang="zh-CN" altLang="en-US" dirty="0" smtClean="0"/>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9751849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ea typeface="黑体" pitchFamily="2" charset="-122"/>
              </a:rPr>
              <a:t>第四节  粪便一般检查</a:t>
            </a:r>
            <a:endParaRPr lang="zh-CN" altLang="en-US" dirty="0"/>
          </a:p>
        </p:txBody>
      </p:sp>
      <p:sp>
        <p:nvSpPr>
          <p:cNvPr id="3" name="内容占位符 2"/>
          <p:cNvSpPr>
            <a:spLocks noGrp="1"/>
          </p:cNvSpPr>
          <p:nvPr>
            <p:ph idx="1"/>
          </p:nvPr>
        </p:nvSpPr>
        <p:spPr>
          <a:xfrm>
            <a:off x="190500" y="1341744"/>
            <a:ext cx="11152690" cy="4876800"/>
          </a:xfrm>
        </p:spPr>
        <p:txBody>
          <a:bodyPr/>
          <a:lstStyle/>
          <a:p>
            <a:pPr lvl="1"/>
            <a:r>
              <a:rPr lang="zh-CN" altLang="en-US" dirty="0" smtClean="0"/>
              <a:t>正常人</a:t>
            </a:r>
            <a:endParaRPr lang="en-US" altLang="zh-CN" dirty="0" smtClean="0"/>
          </a:p>
          <a:p>
            <a:pPr lvl="2"/>
            <a:r>
              <a:rPr lang="zh-CN" altLang="en-US" dirty="0" smtClean="0"/>
              <a:t>粪便隐血试验阴性</a:t>
            </a:r>
            <a:endParaRPr lang="en-US" altLang="zh-CN" dirty="0" smtClean="0"/>
          </a:p>
          <a:p>
            <a:pPr lvl="1"/>
            <a:r>
              <a:rPr lang="zh-CN" altLang="en-US" dirty="0" smtClean="0"/>
              <a:t>阳性结果</a:t>
            </a:r>
            <a:endParaRPr lang="en-US" altLang="zh-CN" dirty="0" smtClean="0"/>
          </a:p>
          <a:p>
            <a:pPr lvl="2"/>
            <a:r>
              <a:rPr lang="zh-CN" altLang="en-US" dirty="0" smtClean="0"/>
              <a:t>对消化道出血有重要诊断价值</a:t>
            </a:r>
            <a:endParaRPr lang="en-US" altLang="zh-CN" dirty="0" smtClean="0"/>
          </a:p>
          <a:p>
            <a:pPr lvl="3"/>
            <a:r>
              <a:rPr lang="zh-CN" altLang="en-US" dirty="0" smtClean="0"/>
              <a:t>消化道溃疡时阳性率为</a:t>
            </a:r>
            <a:r>
              <a:rPr lang="en-US" altLang="zh-CN" dirty="0" smtClean="0"/>
              <a:t>40%</a:t>
            </a:r>
            <a:r>
              <a:rPr lang="zh-CN" altLang="en-US" dirty="0" smtClean="0"/>
              <a:t>～</a:t>
            </a:r>
            <a:r>
              <a:rPr lang="en-US" altLang="zh-CN" dirty="0" smtClean="0"/>
              <a:t>70%</a:t>
            </a:r>
            <a:r>
              <a:rPr lang="zh-CN" altLang="en-US" dirty="0" smtClean="0"/>
              <a:t>，呈间歇阳性</a:t>
            </a:r>
            <a:endParaRPr lang="en-US" altLang="zh-CN" dirty="0" smtClean="0"/>
          </a:p>
          <a:p>
            <a:pPr lvl="3"/>
            <a:r>
              <a:rPr lang="zh-CN" altLang="en-US" dirty="0" smtClean="0"/>
              <a:t>消化道恶性肿瘤如胃癌、结肠癌、直肠癌等时阳性率可达</a:t>
            </a:r>
            <a:r>
              <a:rPr lang="en-US" altLang="zh-CN" dirty="0" smtClean="0"/>
              <a:t>95%</a:t>
            </a:r>
            <a:r>
              <a:rPr lang="zh-CN" altLang="en-US" dirty="0" smtClean="0"/>
              <a:t>，呈持续性阳性</a:t>
            </a:r>
            <a:endParaRPr lang="en-US" altLang="zh-CN" dirty="0" smtClean="0"/>
          </a:p>
          <a:p>
            <a:pPr lvl="2"/>
            <a:r>
              <a:rPr lang="zh-CN" altLang="en-US" dirty="0" smtClean="0"/>
              <a:t>粪便隐血试验常作为消化道恶性肿瘤诊断的一个筛查指标</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95932970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第五节  脑脊液一般检查</a:t>
            </a:r>
            <a:endParaRPr lang="zh-CN" altLang="en-US" dirty="0"/>
          </a:p>
        </p:txBody>
      </p:sp>
      <p:sp>
        <p:nvSpPr>
          <p:cNvPr id="3" name="内容占位符 2"/>
          <p:cNvSpPr>
            <a:spLocks noGrp="1"/>
          </p:cNvSpPr>
          <p:nvPr>
            <p:ph idx="1"/>
          </p:nvPr>
        </p:nvSpPr>
        <p:spPr/>
        <p:txBody>
          <a:bodyPr/>
          <a:lstStyle/>
          <a:p>
            <a:pPr marL="0" indent="0">
              <a:buNone/>
            </a:pPr>
            <a:r>
              <a:rPr lang="zh-CN" altLang="en-US" b="1" dirty="0">
                <a:ea typeface="黑体" pitchFamily="2" charset="-122"/>
              </a:rPr>
              <a:t>一、脑脊液标本采集</a:t>
            </a:r>
            <a:endParaRPr lang="en-US" altLang="zh-CN" dirty="0" smtClean="0"/>
          </a:p>
          <a:p>
            <a:r>
              <a:rPr lang="zh-CN" altLang="en-US" sz="2800" dirty="0" smtClean="0"/>
              <a:t>由临床医师进行腰椎穿刺采集</a:t>
            </a:r>
            <a:endParaRPr lang="en-US" altLang="zh-CN" sz="2800" dirty="0" smtClean="0"/>
          </a:p>
          <a:p>
            <a:r>
              <a:rPr lang="zh-CN" altLang="en-US" sz="2800" dirty="0" smtClean="0"/>
              <a:t>必要时可从小脑延髓池或侧脑室穿刺</a:t>
            </a:r>
            <a:endParaRPr lang="en-US" altLang="zh-CN" sz="2800" dirty="0" smtClean="0"/>
          </a:p>
          <a:p>
            <a:r>
              <a:rPr lang="zh-CN" altLang="en-US" sz="2800" dirty="0" smtClean="0"/>
              <a:t>穿刺后先作压力测定</a:t>
            </a:r>
            <a:endParaRPr lang="en-US" altLang="zh-CN" sz="2800" dirty="0" smtClean="0"/>
          </a:p>
          <a:p>
            <a:r>
              <a:rPr lang="zh-CN" altLang="en-US" sz="2800" dirty="0" smtClean="0"/>
              <a:t>然后将脑脊液分别收集于</a:t>
            </a:r>
            <a:r>
              <a:rPr lang="en-US" altLang="zh-CN" sz="2800" dirty="0" smtClean="0"/>
              <a:t>3</a:t>
            </a:r>
            <a:r>
              <a:rPr lang="zh-CN" altLang="en-US" sz="2800" dirty="0" smtClean="0"/>
              <a:t>个无菌小瓶中，每瓶</a:t>
            </a:r>
            <a:r>
              <a:rPr lang="en-US" altLang="zh-CN" sz="2800" dirty="0" smtClean="0"/>
              <a:t>1</a:t>
            </a:r>
            <a:r>
              <a:rPr lang="zh-CN" altLang="en-US" sz="2800" dirty="0" smtClean="0"/>
              <a:t>～</a:t>
            </a:r>
            <a:r>
              <a:rPr lang="en-US" altLang="zh-CN" sz="2800" dirty="0" smtClean="0"/>
              <a:t>2ml</a:t>
            </a:r>
          </a:p>
          <a:p>
            <a:pPr lvl="1"/>
            <a:r>
              <a:rPr lang="zh-CN" altLang="en-US" sz="2400" dirty="0" smtClean="0"/>
              <a:t>第一瓶宜做细菌学检查</a:t>
            </a:r>
            <a:endParaRPr lang="en-US" altLang="zh-CN" sz="2400" dirty="0" smtClean="0"/>
          </a:p>
          <a:p>
            <a:pPr lvl="1"/>
            <a:r>
              <a:rPr lang="zh-CN" altLang="en-US" sz="2400" dirty="0" smtClean="0"/>
              <a:t>第二瓶做化学或免疫学检查</a:t>
            </a:r>
            <a:endParaRPr lang="en-US" altLang="zh-CN" sz="2400" dirty="0" smtClean="0"/>
          </a:p>
          <a:p>
            <a:pPr lvl="1"/>
            <a:r>
              <a:rPr lang="zh-CN" altLang="en-US" sz="2400" dirty="0" smtClean="0"/>
              <a:t>第三瓶做细胞计数</a:t>
            </a:r>
          </a:p>
          <a:p>
            <a:pPr>
              <a:buNone/>
            </a:pPr>
            <a:endParaRPr lang="en-US" altLang="zh-CN" dirty="0" smtClean="0">
              <a:solidFill>
                <a:schemeClr val="tx2"/>
              </a:solidFill>
              <a:latin typeface="Times New Roman" pitchFamily="18" charset="0"/>
              <a:ea typeface="宋体" pitchFamily="2" charset="-122"/>
              <a:cs typeface="Times New Roman" pitchFamily="18" charset="0"/>
            </a:endParaRP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153562958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脑脊液一般检查</a:t>
            </a:r>
          </a:p>
        </p:txBody>
      </p:sp>
      <p:sp>
        <p:nvSpPr>
          <p:cNvPr id="3" name="内容占位符 2"/>
          <p:cNvSpPr>
            <a:spLocks noGrp="1"/>
          </p:cNvSpPr>
          <p:nvPr>
            <p:ph idx="1"/>
          </p:nvPr>
        </p:nvSpPr>
        <p:spPr/>
        <p:txBody>
          <a:bodyPr/>
          <a:lstStyle/>
          <a:p>
            <a:r>
              <a:rPr lang="zh-CN" altLang="en-US" dirty="0" smtClean="0"/>
              <a:t>标本采集后立即送检</a:t>
            </a:r>
            <a:endParaRPr lang="en-US" altLang="zh-CN" dirty="0" smtClean="0"/>
          </a:p>
          <a:p>
            <a:pPr lvl="1"/>
            <a:r>
              <a:rPr lang="zh-CN" altLang="en-US" dirty="0" smtClean="0"/>
              <a:t>一般不能超过</a:t>
            </a:r>
            <a:r>
              <a:rPr lang="en-US" altLang="zh-CN" dirty="0" smtClean="0"/>
              <a:t>1h</a:t>
            </a:r>
          </a:p>
          <a:p>
            <a:pPr lvl="1"/>
            <a:r>
              <a:rPr lang="zh-CN" altLang="en-US" dirty="0" smtClean="0"/>
              <a:t>放置时间过久，影响检验结果</a:t>
            </a:r>
            <a:endParaRPr lang="en-US" altLang="zh-CN" dirty="0" smtClean="0"/>
          </a:p>
          <a:p>
            <a:pPr lvl="2">
              <a:buNone/>
            </a:pPr>
            <a:r>
              <a:rPr lang="zh-CN" altLang="en-US" dirty="0" smtClean="0"/>
              <a:t>①细胞破坏或沉淀，与纤维蛋白凝集成块，导致细胞分布不均，计数结果不准确</a:t>
            </a:r>
            <a:endParaRPr lang="en-US" altLang="zh-CN" dirty="0" smtClean="0"/>
          </a:p>
          <a:p>
            <a:pPr lvl="2">
              <a:buNone/>
            </a:pPr>
            <a:r>
              <a:rPr lang="zh-CN" altLang="en-US" dirty="0" smtClean="0"/>
              <a:t>②细胞离体后迅速变形，影响分类计数</a:t>
            </a:r>
            <a:endParaRPr lang="en-US" altLang="zh-CN" dirty="0" smtClean="0"/>
          </a:p>
          <a:p>
            <a:pPr lvl="2">
              <a:buNone/>
            </a:pPr>
            <a:r>
              <a:rPr lang="zh-CN" altLang="en-US" dirty="0" smtClean="0"/>
              <a:t>③葡萄糖迅速分解，造成糖含量降低</a:t>
            </a:r>
            <a:endParaRPr lang="en-US" altLang="zh-CN" dirty="0" smtClean="0"/>
          </a:p>
          <a:p>
            <a:pPr lvl="2">
              <a:buNone/>
            </a:pPr>
            <a:r>
              <a:rPr lang="zh-CN" altLang="en-US" dirty="0" smtClean="0"/>
              <a:t>④细菌溶解，影响细菌的检出率</a:t>
            </a:r>
          </a:p>
          <a:p>
            <a:endParaRPr lang="zh-CN" altLang="en-US"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7396290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第五节  脑脊液一般检查</a:t>
            </a:r>
          </a:p>
        </p:txBody>
      </p:sp>
      <p:sp>
        <p:nvSpPr>
          <p:cNvPr id="3" name="内容占位符 2"/>
          <p:cNvSpPr>
            <a:spLocks noGrp="1"/>
          </p:cNvSpPr>
          <p:nvPr>
            <p:ph idx="1"/>
          </p:nvPr>
        </p:nvSpPr>
        <p:spPr/>
        <p:txBody>
          <a:bodyPr/>
          <a:lstStyle/>
          <a:p>
            <a:pPr marL="0" indent="0">
              <a:spcBef>
                <a:spcPts val="300"/>
              </a:spcBef>
              <a:buNone/>
            </a:pPr>
            <a:r>
              <a:rPr lang="zh-CN" altLang="en-US" sz="2800" dirty="0" smtClean="0"/>
              <a:t>二、一般性状检查</a:t>
            </a:r>
            <a:endParaRPr lang="en-US" altLang="zh-CN" sz="2800" dirty="0" smtClean="0"/>
          </a:p>
          <a:p>
            <a:pPr marL="0" indent="0">
              <a:spcBef>
                <a:spcPts val="300"/>
              </a:spcBef>
              <a:buNone/>
            </a:pPr>
            <a:r>
              <a:rPr lang="zh-CN" altLang="en-US" sz="2400" dirty="0" smtClean="0"/>
              <a:t>（一）颜色</a:t>
            </a:r>
            <a:endParaRPr lang="zh-CN" altLang="en-US" sz="2400" dirty="0"/>
          </a:p>
          <a:p>
            <a:pPr lvl="1">
              <a:spcBef>
                <a:spcPts val="300"/>
              </a:spcBef>
            </a:pPr>
            <a:r>
              <a:rPr lang="zh-CN" altLang="en-US" sz="2400" dirty="0"/>
              <a:t>正常脑脊液为无色透明液体</a:t>
            </a:r>
            <a:endParaRPr lang="en-US" altLang="zh-CN" sz="2400" dirty="0"/>
          </a:p>
          <a:p>
            <a:pPr lvl="1">
              <a:spcBef>
                <a:spcPts val="300"/>
              </a:spcBef>
            </a:pPr>
            <a:r>
              <a:rPr lang="zh-CN" altLang="en-US" sz="2400" dirty="0"/>
              <a:t>病理性</a:t>
            </a:r>
            <a:r>
              <a:rPr altLang="en-US" sz="2400" dirty="0"/>
              <a:t>改变</a:t>
            </a:r>
            <a:endParaRPr lang="zh-CN" altLang="en-US" sz="2400" dirty="0"/>
          </a:p>
          <a:p>
            <a:pPr lvl="2">
              <a:spcBef>
                <a:spcPts val="300"/>
              </a:spcBef>
              <a:buNone/>
            </a:pPr>
            <a:r>
              <a:rPr lang="zh-CN" altLang="en-US" sz="2400" dirty="0"/>
              <a:t>1.红色</a:t>
            </a:r>
            <a:endParaRPr lang="en-US" altLang="zh-CN" sz="2400" dirty="0"/>
          </a:p>
          <a:p>
            <a:pPr lvl="3">
              <a:spcBef>
                <a:spcPts val="300"/>
              </a:spcBef>
            </a:pPr>
            <a:r>
              <a:rPr altLang="en-US" sz="2400" dirty="0"/>
              <a:t>若</a:t>
            </a:r>
            <a:r>
              <a:rPr lang="zh-CN" altLang="en-US" sz="2400" dirty="0"/>
              <a:t>穿刺损伤所致的出血，第一瓶为血性，第二瓶和第三瓶依次因RBC数量减少而颜色变浅或</a:t>
            </a:r>
            <a:r>
              <a:rPr lang="zh-CN" altLang="en-US" sz="2400" dirty="0" smtClean="0"/>
              <a:t>消失</a:t>
            </a:r>
            <a:endParaRPr lang="en-US" altLang="zh-CN" sz="2400" dirty="0"/>
          </a:p>
          <a:p>
            <a:pPr lvl="3">
              <a:spcBef>
                <a:spcPts val="300"/>
              </a:spcBef>
            </a:pPr>
            <a:r>
              <a:rPr lang="zh-CN" altLang="en-US" sz="2400" dirty="0"/>
              <a:t>蛛网膜下腔或脑室出血时三瓶脑脊液呈均匀</a:t>
            </a:r>
            <a:r>
              <a:rPr lang="zh-CN" altLang="en-US" sz="2400" dirty="0" smtClean="0"/>
              <a:t>血性</a:t>
            </a:r>
            <a:endParaRPr lang="zh-CN" altLang="en-US" sz="2400" dirty="0"/>
          </a:p>
          <a:p>
            <a:pPr lvl="2">
              <a:spcBef>
                <a:spcPts val="300"/>
              </a:spcBef>
              <a:buNone/>
            </a:pPr>
            <a:r>
              <a:rPr lang="zh-CN" altLang="en-US" sz="2400" dirty="0"/>
              <a:t>2.黄色：见于脑陈旧性出血、脊髓肿瘤压迫或蛛网膜下腔黏连梗阻</a:t>
            </a:r>
            <a:r>
              <a:rPr lang="zh-CN" altLang="en-US" sz="2400" dirty="0" smtClean="0"/>
              <a:t>等</a:t>
            </a:r>
            <a:endParaRPr lang="zh-CN" altLang="en-US" sz="2400" dirty="0"/>
          </a:p>
          <a:p>
            <a:pPr lvl="2">
              <a:spcBef>
                <a:spcPts val="300"/>
              </a:spcBef>
              <a:buNone/>
            </a:pPr>
            <a:r>
              <a:rPr lang="zh-CN" altLang="en-US" sz="2400" dirty="0"/>
              <a:t>3.乳白色或灰白色：见于各种</a:t>
            </a:r>
            <a:r>
              <a:rPr lang="zh-CN" altLang="en-US" sz="2400" dirty="0" smtClean="0"/>
              <a:t>化脓性脑膜炎</a:t>
            </a:r>
            <a:endParaRPr lang="zh-CN" altLang="en-US" sz="2400" dirty="0"/>
          </a:p>
          <a:p>
            <a:pPr lvl="2">
              <a:spcBef>
                <a:spcPts val="300"/>
              </a:spcBef>
              <a:buNone/>
            </a:pPr>
            <a:r>
              <a:rPr lang="zh-CN" altLang="en-US" sz="2400" dirty="0"/>
              <a:t>4.微绿色：见于铜绿假单胞菌、肺炎链球菌、甲型链球菌感染所致</a:t>
            </a:r>
            <a:r>
              <a:rPr lang="zh-CN" altLang="en-US" sz="2400" dirty="0" smtClean="0"/>
              <a:t>脑膜炎</a:t>
            </a:r>
            <a:endParaRPr lang="zh-CN" altLang="en-US" sz="2400" dirty="0"/>
          </a:p>
          <a:p>
            <a:pPr>
              <a:spcBef>
                <a:spcPts val="300"/>
              </a:spcBef>
            </a:pPr>
            <a:endParaRPr lang="zh-CN" altLang="en-US" sz="2800" dirty="0"/>
          </a:p>
        </p:txBody>
      </p:sp>
      <p:sp>
        <p:nvSpPr>
          <p:cNvPr id="4" name="日期占位符 3"/>
          <p:cNvSpPr>
            <a:spLocks noGrp="1"/>
          </p:cNvSpPr>
          <p:nvPr>
            <p:ph type="dt" sz="half" idx="11"/>
          </p:nvPr>
        </p:nvSpPr>
        <p:spPr/>
        <p:txBody>
          <a:bodyPr/>
          <a:lstStyle/>
          <a:p>
            <a:pPr>
              <a:defRPr/>
            </a:pPr>
            <a:r>
              <a:rPr lang="en-US" smtClean="0"/>
              <a:t>www.pumpress.com.cn</a:t>
            </a:r>
            <a:endParaRPr lang="en-US"/>
          </a:p>
        </p:txBody>
      </p:sp>
    </p:spTree>
    <p:extLst>
      <p:ext uri="{BB962C8B-B14F-4D97-AF65-F5344CB8AC3E}">
        <p14:creationId xmlns:p14="http://schemas.microsoft.com/office/powerpoint/2010/main" val="270027929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件模板">
  <a:themeElements>
    <a:clrScheme name="课件模板 1">
      <a:dk1>
        <a:srgbClr val="046CA6"/>
      </a:dk1>
      <a:lt1>
        <a:srgbClr val="FFFFFF"/>
      </a:lt1>
      <a:dk2>
        <a:srgbClr val="000000"/>
      </a:dk2>
      <a:lt2>
        <a:srgbClr val="DDDDDD"/>
      </a:lt2>
      <a:accent1>
        <a:srgbClr val="8AC8DE"/>
      </a:accent1>
      <a:accent2>
        <a:srgbClr val="99669B"/>
      </a:accent2>
      <a:accent3>
        <a:srgbClr val="FFFFFF"/>
      </a:accent3>
      <a:accent4>
        <a:srgbClr val="035B8D"/>
      </a:accent4>
      <a:accent5>
        <a:srgbClr val="C4E0EC"/>
      </a:accent5>
      <a:accent6>
        <a:srgbClr val="8A5C8C"/>
      </a:accent6>
      <a:hlink>
        <a:srgbClr val="DDB523"/>
      </a:hlink>
      <a:folHlink>
        <a:srgbClr val="969696"/>
      </a:folHlink>
    </a:clrScheme>
    <a:fontScheme name="课件模板">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课件模板 1">
        <a:dk1>
          <a:srgbClr val="046CA6"/>
        </a:dk1>
        <a:lt1>
          <a:srgbClr val="FFFFFF"/>
        </a:lt1>
        <a:dk2>
          <a:srgbClr val="000000"/>
        </a:dk2>
        <a:lt2>
          <a:srgbClr val="DDDDDD"/>
        </a:lt2>
        <a:accent1>
          <a:srgbClr val="8AC8DE"/>
        </a:accent1>
        <a:accent2>
          <a:srgbClr val="99669B"/>
        </a:accent2>
        <a:accent3>
          <a:srgbClr val="FFFFFF"/>
        </a:accent3>
        <a:accent4>
          <a:srgbClr val="035B8D"/>
        </a:accent4>
        <a:accent5>
          <a:srgbClr val="C4E0EC"/>
        </a:accent5>
        <a:accent6>
          <a:srgbClr val="8A5C8C"/>
        </a:accent6>
        <a:hlink>
          <a:srgbClr val="DDB523"/>
        </a:hlink>
        <a:folHlink>
          <a:srgbClr val="969696"/>
        </a:folHlink>
      </a:clrScheme>
      <a:clrMap bg1="lt1" tx1="dk1" bg2="lt2" tx2="dk2" accent1="accent1" accent2="accent2" accent3="accent3" accent4="accent4" accent5="accent5" accent6="accent6" hlink="hlink" folHlink="folHlink"/>
    </a:extraClrScheme>
    <a:extraClrScheme>
      <a:clrScheme name="课件模板 2">
        <a:dk1>
          <a:srgbClr val="336699"/>
        </a:dk1>
        <a:lt1>
          <a:srgbClr val="FFFFFF"/>
        </a:lt1>
        <a:dk2>
          <a:srgbClr val="000000"/>
        </a:dk2>
        <a:lt2>
          <a:srgbClr val="DDDDDD"/>
        </a:lt2>
        <a:accent1>
          <a:srgbClr val="BEC779"/>
        </a:accent1>
        <a:accent2>
          <a:srgbClr val="C78DD7"/>
        </a:accent2>
        <a:accent3>
          <a:srgbClr val="FFFFFF"/>
        </a:accent3>
        <a:accent4>
          <a:srgbClr val="2A5682"/>
        </a:accent4>
        <a:accent5>
          <a:srgbClr val="DBE0BE"/>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课件模板 3">
        <a:dk1>
          <a:srgbClr val="336699"/>
        </a:dk1>
        <a:lt1>
          <a:srgbClr val="FFFFFF"/>
        </a:lt1>
        <a:dk2>
          <a:srgbClr val="000000"/>
        </a:dk2>
        <a:lt2>
          <a:srgbClr val="DDDDDD"/>
        </a:lt2>
        <a:accent1>
          <a:srgbClr val="E8B558"/>
        </a:accent1>
        <a:accent2>
          <a:srgbClr val="C78DD7"/>
        </a:accent2>
        <a:accent3>
          <a:srgbClr val="FFFFFF"/>
        </a:accent3>
        <a:accent4>
          <a:srgbClr val="2A5682"/>
        </a:accent4>
        <a:accent5>
          <a:srgbClr val="F2D7B4"/>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课件模板 4">
        <a:dk1>
          <a:srgbClr val="336699"/>
        </a:dk1>
        <a:lt1>
          <a:srgbClr val="FFFFFF"/>
        </a:lt1>
        <a:dk2>
          <a:srgbClr val="000000"/>
        </a:dk2>
        <a:lt2>
          <a:srgbClr val="F7F4D5"/>
        </a:lt2>
        <a:accent1>
          <a:srgbClr val="79B4C7"/>
        </a:accent1>
        <a:accent2>
          <a:srgbClr val="C78DD7"/>
        </a:accent2>
        <a:accent3>
          <a:srgbClr val="FFFFFF"/>
        </a:accent3>
        <a:accent4>
          <a:srgbClr val="2A5682"/>
        </a:accent4>
        <a:accent5>
          <a:srgbClr val="BED6E0"/>
        </a:accent5>
        <a:accent6>
          <a:srgbClr val="B47FC3"/>
        </a:accent6>
        <a:hlink>
          <a:srgbClr val="E79633"/>
        </a:hlink>
        <a:folHlink>
          <a:srgbClr val="878FA5"/>
        </a:folHlink>
      </a:clrScheme>
      <a:clrMap bg1="lt1" tx1="dk1" bg2="lt2" tx2="dk2" accent1="accent1" accent2="accent2" accent3="accent3" accent4="accent4" accent5="accent5" accent6="accent6" hlink="hlink" folHlink="folHlink"/>
    </a:extraClrScheme>
    <a:extraClrScheme>
      <a:clrScheme name="课件模板 5">
        <a:dk1>
          <a:srgbClr val="666699"/>
        </a:dk1>
        <a:lt1>
          <a:srgbClr val="FFFFFF"/>
        </a:lt1>
        <a:dk2>
          <a:srgbClr val="000000"/>
        </a:dk2>
        <a:lt2>
          <a:srgbClr val="F7F4D5"/>
        </a:lt2>
        <a:accent1>
          <a:srgbClr val="A2B5CA"/>
        </a:accent1>
        <a:accent2>
          <a:srgbClr val="CF934B"/>
        </a:accent2>
        <a:accent3>
          <a:srgbClr val="FFFFFF"/>
        </a:accent3>
        <a:accent4>
          <a:srgbClr val="565682"/>
        </a:accent4>
        <a:accent5>
          <a:srgbClr val="CED7E1"/>
        </a:accent5>
        <a:accent6>
          <a:srgbClr val="BB8543"/>
        </a:accent6>
        <a:hlink>
          <a:srgbClr val="3B8FB1"/>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1081</TotalTime>
  <Words>21535</Words>
  <Application>Microsoft Office PowerPoint</Application>
  <PresentationFormat>宽屏</PresentationFormat>
  <Paragraphs>3286</Paragraphs>
  <Slides>365</Slides>
  <Notes>3</Notes>
  <HiddenSlides>0</HiddenSlides>
  <MMClips>11</MMClips>
  <ScaleCrop>false</ScaleCrop>
  <HeadingPairs>
    <vt:vector size="8" baseType="variant">
      <vt:variant>
        <vt:lpstr>已用的字体</vt:lpstr>
      </vt:variant>
      <vt:variant>
        <vt:i4>17</vt:i4>
      </vt:variant>
      <vt:variant>
        <vt:lpstr>主题</vt:lpstr>
      </vt:variant>
      <vt:variant>
        <vt:i4>2</vt:i4>
      </vt:variant>
      <vt:variant>
        <vt:lpstr>嵌入 OLE 服务器</vt:lpstr>
      </vt:variant>
      <vt:variant>
        <vt:i4>1</vt:i4>
      </vt:variant>
      <vt:variant>
        <vt:lpstr>幻灯片标题</vt:lpstr>
      </vt:variant>
      <vt:variant>
        <vt:i4>365</vt:i4>
      </vt:variant>
    </vt:vector>
  </HeadingPairs>
  <TitlesOfParts>
    <vt:vector size="385" baseType="lpstr">
      <vt:lpstr>新細明體</vt:lpstr>
      <vt:lpstr>黑体</vt:lpstr>
      <vt:lpstr>华文行楷</vt:lpstr>
      <vt:lpstr>华文宋体</vt:lpstr>
      <vt:lpstr>华文细黑</vt:lpstr>
      <vt:lpstr>楷体</vt:lpstr>
      <vt:lpstr>楷体_GB2312</vt:lpstr>
      <vt:lpstr>隶书</vt:lpstr>
      <vt:lpstr>宋体</vt:lpstr>
      <vt:lpstr>微软雅黑</vt:lpstr>
      <vt:lpstr>Arial</vt:lpstr>
      <vt:lpstr>Calibri</vt:lpstr>
      <vt:lpstr>Calibri Light</vt:lpstr>
      <vt:lpstr>Symbol</vt:lpstr>
      <vt:lpstr>Times New Roman</vt:lpstr>
      <vt:lpstr>Verdana</vt:lpstr>
      <vt:lpstr>Wingdings</vt:lpstr>
      <vt:lpstr>Office 主题</vt:lpstr>
      <vt:lpstr>课件模板</vt:lpstr>
      <vt:lpstr>Photo Editor 照片</vt:lpstr>
      <vt:lpstr>第五篇  实验室及            其他检查</vt:lpstr>
      <vt:lpstr>第一章  实验室检查</vt:lpstr>
      <vt:lpstr>第一节  概  述</vt:lpstr>
      <vt:lpstr>第一节  概  述</vt:lpstr>
      <vt:lpstr>第一节  概  述</vt:lpstr>
      <vt:lpstr>第一节  概  述</vt:lpstr>
      <vt:lpstr>第一节  概  述</vt:lpstr>
      <vt:lpstr>第一节  概  述</vt:lpstr>
      <vt:lpstr>第一节  概  述</vt:lpstr>
      <vt:lpstr>第一节  概  述</vt:lpstr>
      <vt:lpstr>第一节  概  述</vt:lpstr>
      <vt:lpstr>第一节  概  述</vt:lpstr>
      <vt:lpstr>第一节  概  述</vt:lpstr>
      <vt:lpstr>第一节  概  述</vt:lpstr>
      <vt:lpstr>第一节  概  述</vt:lpstr>
      <vt:lpstr>第一节  概  述</vt:lpstr>
      <vt:lpstr>第一节  概  述</vt:lpstr>
      <vt:lpstr>第一节  概  述</vt:lpstr>
      <vt:lpstr>第一节  概  述</vt:lpstr>
      <vt:lpstr>第一节  概  述</vt:lpstr>
      <vt:lpstr>第一节  概  述</vt:lpstr>
      <vt:lpstr>第一节  概  述</vt:lpstr>
      <vt:lpstr>第一节  概  述</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第二节  临床血液学检查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第三节  尿液一般检查</vt:lpstr>
      <vt:lpstr>第四节  粪便一般检查</vt:lpstr>
      <vt:lpstr>第四节  粪便一般检查</vt:lpstr>
      <vt:lpstr>第四节  粪便一般检查</vt:lpstr>
      <vt:lpstr>第四节  粪便一般检查</vt:lpstr>
      <vt:lpstr>第四节  粪便一般检查</vt:lpstr>
      <vt:lpstr>第四节  粪便一般检查</vt:lpstr>
      <vt:lpstr>第四节  粪便一般检查</vt:lpstr>
      <vt:lpstr>第四节  粪便一般检查</vt:lpstr>
      <vt:lpstr>第四节  粪便一般检查</vt:lpstr>
      <vt:lpstr>第五节  脑脊液一般检查</vt:lpstr>
      <vt:lpstr>第五节  脑脊液一般检查</vt:lpstr>
      <vt:lpstr>第五节  脑脊液一般检查</vt:lpstr>
      <vt:lpstr>第五节  脑脊液一般检查</vt:lpstr>
      <vt:lpstr>第五节  脑脊液一般检查</vt:lpstr>
      <vt:lpstr>第五节  脑脊液一般检查</vt:lpstr>
      <vt:lpstr>第五节  脑脊液一般检查</vt:lpstr>
      <vt:lpstr>第五节  脑脊液一般检查</vt:lpstr>
      <vt:lpstr>第五节  脑脊液一般检查</vt:lpstr>
      <vt:lpstr>第五节  脑脊液一般检查</vt:lpstr>
      <vt:lpstr>第五节  脑脊液一般检查</vt:lpstr>
      <vt:lpstr>第五节  脑脊液一般检查</vt:lpstr>
      <vt:lpstr>第五节  脑脊液一般检查</vt:lpstr>
      <vt:lpstr>第六节  浆膜腔积液检查</vt:lpstr>
      <vt:lpstr>第六节  浆膜腔积液检查</vt:lpstr>
      <vt:lpstr>第六节  浆膜腔积液检查</vt:lpstr>
      <vt:lpstr>第六节  浆膜腔积液检查</vt:lpstr>
      <vt:lpstr>第六节  浆膜腔积液检查</vt:lpstr>
      <vt:lpstr>第六节  浆膜腔积液检查</vt:lpstr>
      <vt:lpstr>第六节  浆膜腔积液检查</vt:lpstr>
      <vt:lpstr>第六节  浆膜腔积液检查</vt:lpstr>
      <vt:lpstr>第六节  浆膜腔积液检查</vt:lpstr>
      <vt:lpstr>第六节  浆膜腔积液检查</vt:lpstr>
      <vt:lpstr>第六节  浆膜腔积液检查</vt:lpstr>
      <vt:lpstr>第六节  浆膜腔积液检查</vt:lpstr>
      <vt:lpstr>第六节  浆膜腔积液检查</vt:lpstr>
      <vt:lpstr>第六节  浆膜腔积液检查</vt:lpstr>
      <vt:lpstr>第六节  浆膜腔积液检查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（一）血清酶学检查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第七节  临床生物化学检查</vt:lpstr>
      <vt:lpstr>第八节  临床免疫学检查</vt:lpstr>
      <vt:lpstr>第八节  临床免疫学检查</vt:lpstr>
      <vt:lpstr>第八节  临床免疫学检查</vt:lpstr>
      <vt:lpstr>第八节  临床免疫学检查</vt:lpstr>
      <vt:lpstr>第八节  临床免疫学检查</vt:lpstr>
      <vt:lpstr>第八节  临床免疫学检查</vt:lpstr>
      <vt:lpstr>第八节  临床免疫学检查</vt:lpstr>
      <vt:lpstr>第八节  临床免疫学检查</vt:lpstr>
      <vt:lpstr>第八节  临床免疫学检查</vt:lpstr>
      <vt:lpstr>第八节  临床免疫学检查</vt:lpstr>
      <vt:lpstr>第八节  临床免疫学检查</vt:lpstr>
      <vt:lpstr>第八节  临床免疫学检查</vt:lpstr>
      <vt:lpstr>第八节  临床免疫学检查</vt:lpstr>
      <vt:lpstr>第八节  临床免疫学检查</vt:lpstr>
      <vt:lpstr>第八节  临床免疫学检查</vt:lpstr>
      <vt:lpstr>第八节  临床免疫学检查</vt:lpstr>
      <vt:lpstr>第八节  临床免疫学检查</vt:lpstr>
      <vt:lpstr>第八节  临床免疫学检查</vt:lpstr>
      <vt:lpstr>第八节  临床免疫学检查</vt:lpstr>
      <vt:lpstr>第八节  临床免疫学检查</vt:lpstr>
      <vt:lpstr>第八节  临床免疫学检查</vt:lpstr>
      <vt:lpstr>第八节  临床免疫学检查</vt:lpstr>
      <vt:lpstr>第九节  临床微生物学检查</vt:lpstr>
      <vt:lpstr>第九节  临床微生物学检查</vt:lpstr>
      <vt:lpstr>第九节  临床微生物学检查</vt:lpstr>
      <vt:lpstr>第九节  临床微生物学检查</vt:lpstr>
      <vt:lpstr>第九节  临床微生物学检查</vt:lpstr>
      <vt:lpstr>第九节  临床微生物学检查</vt:lpstr>
      <vt:lpstr>第九节  临床微生物学检查</vt:lpstr>
      <vt:lpstr>第九节  临床微生物学检查</vt:lpstr>
      <vt:lpstr>第九节  临床微生物学检查</vt:lpstr>
      <vt:lpstr>第九节  临床微生物学检查</vt:lpstr>
      <vt:lpstr>第九节  临床微生物学检查</vt:lpstr>
      <vt:lpstr>第九节  临床微生物学检查</vt:lpstr>
      <vt:lpstr>第二章  心电图检查</vt:lpstr>
      <vt:lpstr>第一节  心电图基础知识</vt:lpstr>
      <vt:lpstr>第一节  心电图基础知识</vt:lpstr>
      <vt:lpstr>第一节  心电图基础知识</vt:lpstr>
      <vt:lpstr>第一节  心电图基础知识</vt:lpstr>
      <vt:lpstr>第一节  心电图基础知识</vt:lpstr>
      <vt:lpstr>第一节  心电图基础知识</vt:lpstr>
      <vt:lpstr>第一节  心电图基础知识</vt:lpstr>
      <vt:lpstr>第二节  正常心电图</vt:lpstr>
      <vt:lpstr>第二节  正常心电图</vt:lpstr>
      <vt:lpstr>第二节  正常心电图</vt:lpstr>
      <vt:lpstr>第二节  正常心电图</vt:lpstr>
      <vt:lpstr>第二节  正常心电图</vt:lpstr>
      <vt:lpstr>第三节  心室肥厚</vt:lpstr>
      <vt:lpstr>第三节  心室肥厚</vt:lpstr>
      <vt:lpstr>第四节  心肌梗死</vt:lpstr>
      <vt:lpstr>第四节  心肌梗死</vt:lpstr>
      <vt:lpstr>第四节  心肌梗死</vt:lpstr>
      <vt:lpstr>第四节  心肌梗死</vt:lpstr>
      <vt:lpstr>第五节  窦性心律及窦性心律失常</vt:lpstr>
      <vt:lpstr>第五节  窦性心律及窦性心律失常</vt:lpstr>
      <vt:lpstr>第五节  窦性心律及窦性心律失常</vt:lpstr>
      <vt:lpstr>第五节  窦性心律及窦性心律失常</vt:lpstr>
      <vt:lpstr>第六节  主动性心律失常</vt:lpstr>
      <vt:lpstr>第六节  主动性心律失常</vt:lpstr>
      <vt:lpstr>第六节  主动性心律失常</vt:lpstr>
      <vt:lpstr>第六节  主动性心律失常</vt:lpstr>
      <vt:lpstr>第六节  主动性心律失常</vt:lpstr>
      <vt:lpstr>第六节  主动性心律失常</vt:lpstr>
      <vt:lpstr>第六节  主动性心律失常</vt:lpstr>
      <vt:lpstr>第六节  主动性心律失常</vt:lpstr>
      <vt:lpstr>第三章  放射影像学检查</vt:lpstr>
      <vt:lpstr>第一节  总  论</vt:lpstr>
      <vt:lpstr>第一节  总  论</vt:lpstr>
      <vt:lpstr>第一节  总  论</vt:lpstr>
      <vt:lpstr>第一节  总  论</vt:lpstr>
      <vt:lpstr>第一节  总  论</vt:lpstr>
      <vt:lpstr>第一节  总  论</vt:lpstr>
      <vt:lpstr>第一节  总  论</vt:lpstr>
      <vt:lpstr>第一节  总  论</vt:lpstr>
      <vt:lpstr>第一节  总  论</vt:lpstr>
      <vt:lpstr>第一节  总  论</vt:lpstr>
      <vt:lpstr>第一节  总  论</vt:lpstr>
      <vt:lpstr>第一节  总  论</vt:lpstr>
      <vt:lpstr>第一节  总  论</vt:lpstr>
      <vt:lpstr>第一节  总  论</vt:lpstr>
      <vt:lpstr>第一节  总  论</vt:lpstr>
      <vt:lpstr>第一节  总  论</vt:lpstr>
      <vt:lpstr>第一节  总  论</vt:lpstr>
      <vt:lpstr>第一节  总  论</vt:lpstr>
      <vt:lpstr>第一节  总  论</vt:lpstr>
      <vt:lpstr>第二节 放射影像学检查前准备及护理</vt:lpstr>
      <vt:lpstr>第二节 放射影像学检查前准备及护理</vt:lpstr>
      <vt:lpstr>第二节 放射影像学检查前准备及护理</vt:lpstr>
      <vt:lpstr>第二节 放射影像学检查前准备及护理</vt:lpstr>
      <vt:lpstr>第二节 放射影像学检查前准备及护理</vt:lpstr>
      <vt:lpstr>第二节 放射影像学检查前准备及护理</vt:lpstr>
      <vt:lpstr>第二节 放射影像学检查前准备及护理</vt:lpstr>
      <vt:lpstr>第二节 放射影像学检查前准备及护理</vt:lpstr>
      <vt:lpstr>放射影像学检查前准备及护理</vt:lpstr>
      <vt:lpstr>放射影像学检查前准备及护理</vt:lpstr>
      <vt:lpstr>放射影像学检查前准备及护理</vt:lpstr>
      <vt:lpstr>放射影像学检查前准备及护理</vt:lpstr>
      <vt:lpstr>第二节 放射影像学检查前准备及护理</vt:lpstr>
      <vt:lpstr>第二节 放射影像学检查前准备及护理</vt:lpstr>
      <vt:lpstr>第二节 放射影像学检查前准备及护理</vt:lpstr>
      <vt:lpstr>第二节 放射影像学检查前准备及护理</vt:lpstr>
      <vt:lpstr>第二节 放射影像学检查前准备及护理</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第三节  X线检查的临床应用</vt:lpstr>
      <vt:lpstr>第四章  超声波检查</vt:lpstr>
      <vt:lpstr>主要内容</vt:lpstr>
      <vt:lpstr>第一节  超声检查的基础知识</vt:lpstr>
      <vt:lpstr>第一节  超声检查的基础知识</vt:lpstr>
      <vt:lpstr>第一节  超声检查的基础知识</vt:lpstr>
      <vt:lpstr>第一节  超声检查的基础知识</vt:lpstr>
      <vt:lpstr>第一节  超声检查的基础知识</vt:lpstr>
      <vt:lpstr>第一节  超声检查的基础知识</vt:lpstr>
      <vt:lpstr>第一节  超声检查的基础知识</vt:lpstr>
      <vt:lpstr>第一节  超声检查的基础知识</vt:lpstr>
      <vt:lpstr>第二节  超声波检查的临床应用</vt:lpstr>
      <vt:lpstr>第二节  超声波检查的临床应用</vt:lpstr>
      <vt:lpstr>第二节  超声波检查的临床应用</vt:lpstr>
      <vt:lpstr>第二节  超声波检查的临床应用</vt:lpstr>
      <vt:lpstr>第二节  超声波检查的临床应用</vt:lpstr>
      <vt:lpstr>第二节  超声波检查的临床应用</vt:lpstr>
      <vt:lpstr>第二节  超声波检查的临床应用</vt:lpstr>
      <vt:lpstr>第二节  超声波检查的临床应用</vt:lpstr>
      <vt:lpstr>第二节  超声波检查的临床应用</vt:lpstr>
      <vt:lpstr>第二节  超声波检查的临床应用</vt:lpstr>
      <vt:lpstr>第二节  超声波检查的临床应用</vt:lpstr>
      <vt:lpstr>第二节  超声波检查的临床应用</vt:lpstr>
      <vt:lpstr>第二节  超声波检查的临床应用</vt:lpstr>
      <vt:lpstr>第二节  超声波检查的临床应用</vt:lpstr>
      <vt:lpstr>第二节  超声波检查的临床应用</vt:lpstr>
      <vt:lpstr>第二节  超声波检查的临床应用</vt:lpstr>
      <vt:lpstr>第二节  超声波检查的临床应用</vt:lpstr>
      <vt:lpstr>第二节  超声波检查的临床应用</vt:lpstr>
      <vt:lpstr>第二节  超声波检查的临床应用</vt:lpstr>
      <vt:lpstr>PowerPoint 演示文稿</vt:lpstr>
      <vt:lpstr>第三节  超声波检查的护理</vt:lpstr>
      <vt:lpstr>第三节  超声波检查的护理</vt:lpstr>
      <vt:lpstr>第三节  超声波检查的护理</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第一篇  交  谈</dc:title>
  <dc:creator>王孟通</dc:creator>
  <cp:lastModifiedBy>王孟通</cp:lastModifiedBy>
  <cp:revision>93</cp:revision>
  <dcterms:created xsi:type="dcterms:W3CDTF">2015-12-03T06:55:03Z</dcterms:created>
  <dcterms:modified xsi:type="dcterms:W3CDTF">2015-12-08T05:10:38Z</dcterms:modified>
</cp:coreProperties>
</file>