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3" r:id="rId15"/>
    <p:sldId id="275" r:id="rId16"/>
    <p:sldId id="276" r:id="rId17"/>
    <p:sldId id="278" r:id="rId18"/>
    <p:sldId id="279" r:id="rId19"/>
    <p:sldId id="277" r:id="rId20"/>
    <p:sldId id="281" r:id="rId21"/>
    <p:sldId id="28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5D4DB"/>
    <a:srgbClr val="7F98A1"/>
    <a:srgbClr val="FE230C"/>
    <a:srgbClr val="1D1496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9"/>
              <a:ext cx="5742" cy="1183"/>
              <a:chOff x="0" y="3"/>
              <a:chExt cx="5760" cy="1677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3"/>
                <a:ext cx="5760" cy="167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3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6E9D9-06C2-4BAE-B080-36397359B3B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77417-7864-49A2-B7F9-CCD2EBF83DC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A2D3F-9B36-4758-BD29-E308F51B281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C7CEF-CD4E-406A-94F5-340BAAAD4D7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C08EF-E2A4-43D7-B458-47E6055A536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4606C-D816-4720-BE71-D1A5D4B4DE7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45EB3-B91F-44DA-905A-F18076526A6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200B-9DD0-430F-A7DF-2B0ED666A6B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2EF3B-CB7A-4619-99B2-FFCDECFAFF9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32574-F746-4F69-81DA-4DD88EA0B11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35B2D26-4517-493A-B61F-BF10CF54125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ea typeface="宋体" pitchFamily="2" charset="-122"/>
              </a:rPr>
              <a:t>    第十四章</a:t>
            </a:r>
            <a:r>
              <a:rPr lang="en-US" altLang="zh-CN" dirty="0" smtClean="0">
                <a:ea typeface="宋体" pitchFamily="2" charset="-122"/>
              </a:rPr>
              <a:t/>
            </a:r>
            <a:br>
              <a:rPr lang="en-US" altLang="zh-CN" dirty="0" smtClean="0">
                <a:ea typeface="宋体" pitchFamily="2" charset="-122"/>
              </a:rPr>
            </a:br>
            <a:r>
              <a:rPr lang="zh-CN" altLang="en-US" dirty="0" smtClean="0">
                <a:ea typeface="宋体" pitchFamily="2" charset="-122"/>
              </a:rPr>
              <a:t>静脉输液与输血</a:t>
            </a:r>
            <a:endParaRPr lang="zh-CN" altLang="en-US" dirty="0" smtClean="0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留置套管针与输液泵的应用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" y="2114550"/>
            <a:ext cx="8562975" cy="33909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0"/>
            <a:ext cx="6215106" cy="6858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047733"/>
            <a:ext cx="3643306" cy="5810267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zh-CN" altLang="zh-CN" dirty="0" smtClean="0"/>
              <a:t> 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71546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zh-CN" sz="2400" dirty="0" smtClean="0">
              <a:ea typeface="楷体_GB2312" pitchFamily="1" charset="-122"/>
            </a:endParaRPr>
          </a:p>
          <a:p>
            <a:pPr>
              <a:buFont typeface="Wingdings" pitchFamily="2" charset="2"/>
              <a:buNone/>
            </a:pPr>
            <a:endParaRPr lang="zh-CN" altLang="zh-CN" sz="2400" dirty="0" smtClean="0">
              <a:ea typeface="楷体_GB2312" pitchFamily="1" charset="-122"/>
            </a:endParaRPr>
          </a:p>
          <a:p>
            <a:pPr>
              <a:buFont typeface="Wingdings" pitchFamily="2" charset="2"/>
              <a:buNone/>
            </a:pPr>
            <a:endParaRPr lang="zh-CN" altLang="zh-CN" sz="2400" dirty="0" smtClean="0">
              <a:ea typeface="楷体_GB2312" pitchFamily="1" charset="-122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04800" y="228600"/>
            <a:ext cx="82296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zh-CN" alt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输液反应和处理</a:t>
            </a: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905000" y="2133600"/>
            <a:ext cx="1143000" cy="2819400"/>
          </a:xfrm>
          <a:prstGeom prst="ellipse">
            <a:avLst/>
          </a:prstGeom>
          <a:solidFill>
            <a:srgbClr val="CCFF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 b="1" dirty="0" smtClean="0">
                <a:ea typeface="楷体_GB2312" pitchFamily="1" charset="-122"/>
              </a:rPr>
              <a:t>输</a:t>
            </a:r>
            <a:endParaRPr lang="en-US" altLang="zh-CN" sz="2400" b="1" dirty="0" smtClean="0">
              <a:ea typeface="楷体_GB2312" pitchFamily="1" charset="-122"/>
            </a:endParaRPr>
          </a:p>
          <a:p>
            <a:pPr algn="ctr"/>
            <a:r>
              <a:rPr lang="zh-CN" altLang="en-US" sz="2400" b="1" dirty="0" smtClean="0">
                <a:ea typeface="楷体_GB2312" pitchFamily="1" charset="-122"/>
              </a:rPr>
              <a:t>液</a:t>
            </a:r>
            <a:endParaRPr lang="en-US" altLang="zh-CN" sz="2400" b="1" dirty="0" smtClean="0">
              <a:ea typeface="楷体_GB2312" pitchFamily="1" charset="-122"/>
            </a:endParaRPr>
          </a:p>
          <a:p>
            <a:pPr algn="ctr"/>
            <a:r>
              <a:rPr lang="zh-CN" altLang="en-US" sz="2400" b="1" dirty="0" smtClean="0">
                <a:ea typeface="楷体_GB2312" pitchFamily="1" charset="-122"/>
              </a:rPr>
              <a:t>反</a:t>
            </a:r>
            <a:endParaRPr lang="en-US" altLang="zh-CN" sz="2400" b="1" dirty="0" smtClean="0">
              <a:ea typeface="楷体_GB2312" pitchFamily="1" charset="-122"/>
            </a:endParaRPr>
          </a:p>
          <a:p>
            <a:pPr algn="ctr"/>
            <a:r>
              <a:rPr lang="zh-CN" altLang="en-US" sz="2400" b="1" dirty="0" smtClean="0">
                <a:ea typeface="楷体_GB2312" pitchFamily="1" charset="-122"/>
              </a:rPr>
              <a:t>应</a:t>
            </a:r>
            <a:endParaRPr lang="zh-CN" sz="2400" b="1" dirty="0">
              <a:ea typeface="楷体_GB2312" pitchFamily="1" charset="-122"/>
            </a:endParaRP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 rot="-1341886">
            <a:off x="3332163" y="1690688"/>
            <a:ext cx="976312" cy="485775"/>
          </a:xfrm>
          <a:custGeom>
            <a:avLst/>
            <a:gdLst>
              <a:gd name="T0" fmla="*/ 1495960030 w 21600"/>
              <a:gd name="T1" fmla="*/ 0 h 21600"/>
              <a:gd name="T2" fmla="*/ 0 w 21600"/>
              <a:gd name="T3" fmla="*/ 122848180 h 21600"/>
              <a:gd name="T4" fmla="*/ 1495960030 w 21600"/>
              <a:gd name="T5" fmla="*/ 245695820 h 21600"/>
              <a:gd name="T6" fmla="*/ 1994612650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CC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276600" y="2743200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CC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 rot="184669">
            <a:off x="3365500" y="3683000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CC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4419600" y="1219200"/>
            <a:ext cx="2081226" cy="838200"/>
          </a:xfrm>
          <a:prstGeom prst="flowChartAlternateProcess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 dirty="0" smtClean="0"/>
              <a:t>发</a:t>
            </a:r>
            <a:r>
              <a:rPr lang="zh-CN" altLang="en-US" sz="2400" b="1" dirty="0"/>
              <a:t>热反应</a:t>
            </a:r>
            <a:endParaRPr lang="zh-CN" b="1" dirty="0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4495800" y="2362200"/>
            <a:ext cx="2005026" cy="914400"/>
          </a:xfrm>
          <a:prstGeom prst="flowChartAlternateProcess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 dirty="0" smtClean="0"/>
              <a:t>静</a:t>
            </a:r>
            <a:r>
              <a:rPr lang="zh-CN" altLang="en-US" sz="2400" b="1" dirty="0"/>
              <a:t>脉炎</a:t>
            </a:r>
            <a:r>
              <a:rPr lang="zh-CN" altLang="en-US" sz="2400" b="1" dirty="0" smtClean="0"/>
              <a:t>及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血</a:t>
            </a:r>
            <a:r>
              <a:rPr lang="zh-CN" altLang="en-US" sz="2400" b="1" dirty="0"/>
              <a:t>栓性静脉炎</a:t>
            </a:r>
            <a:endParaRPr lang="zh-CN" b="1" dirty="0"/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4572000" y="3581400"/>
            <a:ext cx="1928826" cy="838200"/>
          </a:xfrm>
          <a:prstGeom prst="flowChartAlternateProcess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 dirty="0" smtClean="0"/>
              <a:t>循</a:t>
            </a:r>
            <a:r>
              <a:rPr lang="zh-CN" altLang="en-US" sz="2400" b="1" dirty="0"/>
              <a:t>环负</a:t>
            </a:r>
            <a:r>
              <a:rPr lang="zh-CN" altLang="en-US" sz="2400" b="1" dirty="0" smtClean="0"/>
              <a:t>荷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过</a:t>
            </a:r>
            <a:r>
              <a:rPr lang="zh-CN" altLang="en-US" sz="2400" b="1" dirty="0"/>
              <a:t>量反应</a:t>
            </a:r>
          </a:p>
        </p:txBody>
      </p:sp>
      <p:sp>
        <p:nvSpPr>
          <p:cNvPr id="19468" name="AutoShape 10"/>
          <p:cNvSpPr>
            <a:spLocks noChangeArrowheads="1"/>
          </p:cNvSpPr>
          <p:nvPr/>
        </p:nvSpPr>
        <p:spPr bwMode="auto">
          <a:xfrm>
            <a:off x="4572000" y="4724400"/>
            <a:ext cx="1928826" cy="914400"/>
          </a:xfrm>
          <a:prstGeom prst="flowChartAlternateProcess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zh-CN" altLang="en-US" sz="2400" b="1" dirty="0" smtClean="0"/>
              <a:t>空</a:t>
            </a:r>
            <a:r>
              <a:rPr lang="zh-CN" altLang="en-US" sz="2400" b="1" dirty="0"/>
              <a:t>气栓塞</a:t>
            </a:r>
          </a:p>
        </p:txBody>
      </p:sp>
      <p:sp>
        <p:nvSpPr>
          <p:cNvPr id="19469" name="AutoShape 8"/>
          <p:cNvSpPr>
            <a:spLocks noChangeArrowheads="1"/>
          </p:cNvSpPr>
          <p:nvPr/>
        </p:nvSpPr>
        <p:spPr bwMode="auto">
          <a:xfrm rot="833289">
            <a:off x="3321050" y="4757738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99CCFF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输血的主要内容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血液及血液制品的种类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输血的方法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自体输血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输血反应</a:t>
            </a:r>
            <a:endParaRPr lang="zh-CN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血液及血液制品的种类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44" y="1428736"/>
            <a:ext cx="8610600" cy="4876800"/>
          </a:xfrm>
        </p:spPr>
        <p:txBody>
          <a:bodyPr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1285852" y="2500306"/>
            <a:ext cx="714380" cy="271464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3600" b="1" dirty="0" smtClean="0"/>
              <a:t>血液制品</a:t>
            </a:r>
            <a:endParaRPr lang="zh-CN" altLang="en-US" sz="3600" b="1" dirty="0"/>
          </a:p>
        </p:txBody>
      </p:sp>
      <p:sp>
        <p:nvSpPr>
          <p:cNvPr id="8" name="矩形 7"/>
          <p:cNvSpPr/>
          <p:nvPr/>
        </p:nvSpPr>
        <p:spPr>
          <a:xfrm>
            <a:off x="2357422" y="1285860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</a:t>
            </a:r>
            <a:r>
              <a:rPr lang="zh-CN" altLang="en-US" sz="2400" dirty="0" smtClean="0"/>
              <a:t>全</a:t>
            </a:r>
            <a:r>
              <a:rPr lang="zh-CN" altLang="en-US" sz="2400" dirty="0"/>
              <a:t>血</a:t>
            </a:r>
          </a:p>
        </p:txBody>
      </p:sp>
      <p:sp>
        <p:nvSpPr>
          <p:cNvPr id="15" name="矩形 14"/>
          <p:cNvSpPr/>
          <p:nvPr/>
        </p:nvSpPr>
        <p:spPr>
          <a:xfrm>
            <a:off x="2357422" y="2214554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</a:t>
            </a:r>
            <a:r>
              <a:rPr lang="zh-CN" altLang="en-US" sz="2400" dirty="0" smtClean="0"/>
              <a:t>成分血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2357422" y="3143248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</a:t>
            </a:r>
            <a:r>
              <a:rPr lang="zh-CN" altLang="en-US" sz="2400" dirty="0" smtClean="0"/>
              <a:t>白</a:t>
            </a:r>
            <a:r>
              <a:rPr lang="zh-CN" altLang="en-US" sz="2400" dirty="0"/>
              <a:t>细胞</a:t>
            </a:r>
            <a:endParaRPr lang="zh-CN" altLang="en-US" sz="3600" dirty="0"/>
          </a:p>
        </p:txBody>
      </p:sp>
      <p:sp>
        <p:nvSpPr>
          <p:cNvPr id="17" name="矩形 16"/>
          <p:cNvSpPr/>
          <p:nvPr/>
        </p:nvSpPr>
        <p:spPr>
          <a:xfrm>
            <a:off x="2357422" y="4000504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</a:t>
            </a:r>
            <a:r>
              <a:rPr lang="zh-CN" altLang="en-US" sz="2400" dirty="0" smtClean="0"/>
              <a:t>血小板 </a:t>
            </a:r>
            <a:endParaRPr lang="zh-CN" altLang="en-US" sz="3600" dirty="0"/>
          </a:p>
        </p:txBody>
      </p:sp>
      <p:sp>
        <p:nvSpPr>
          <p:cNvPr id="18" name="矩形 17"/>
          <p:cNvSpPr/>
          <p:nvPr/>
        </p:nvSpPr>
        <p:spPr>
          <a:xfrm>
            <a:off x="2357422" y="4857760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 </a:t>
            </a:r>
            <a:r>
              <a:rPr lang="zh-CN" altLang="en-US" sz="2400" dirty="0" smtClean="0"/>
              <a:t>血</a:t>
            </a:r>
            <a:r>
              <a:rPr lang="zh-CN" altLang="en-US" sz="2400" dirty="0"/>
              <a:t>浆</a:t>
            </a:r>
          </a:p>
        </p:txBody>
      </p:sp>
      <p:sp>
        <p:nvSpPr>
          <p:cNvPr id="19" name="矩形 18"/>
          <p:cNvSpPr/>
          <p:nvPr/>
        </p:nvSpPr>
        <p:spPr>
          <a:xfrm>
            <a:off x="2357422" y="5715016"/>
            <a:ext cx="2357454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    </a:t>
            </a:r>
            <a:r>
              <a:rPr lang="zh-CN" altLang="en-US" sz="2400" dirty="0" smtClean="0"/>
              <a:t>血浆蛋白成分</a:t>
            </a:r>
            <a:endParaRPr lang="zh-CN" altLang="en-US" sz="3600" dirty="0"/>
          </a:p>
        </p:txBody>
      </p:sp>
      <p:sp>
        <p:nvSpPr>
          <p:cNvPr id="20" name="矩形标注 19"/>
          <p:cNvSpPr/>
          <p:nvPr/>
        </p:nvSpPr>
        <p:spPr>
          <a:xfrm>
            <a:off x="5286380" y="1500174"/>
            <a:ext cx="3500462" cy="4572032"/>
          </a:xfrm>
          <a:prstGeom prst="wedgeRectCallout">
            <a:avLst>
              <a:gd name="adj1" fmla="val -48520"/>
              <a:gd name="adj2" fmla="val -18351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bg2">
                    <a:lumMod val="10000"/>
                  </a:schemeClr>
                </a:solidFill>
              </a:rPr>
              <a:t>1. 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</a:rPr>
              <a:t>红细胞</a:t>
            </a: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</a:rPr>
              <a:t>制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</a:rPr>
              <a:t>品：</a:t>
            </a:r>
            <a:endParaRPr lang="en-US" altLang="zh-CN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</a:rPr>
              <a:t>浓缩红细胞、洗涤红</a:t>
            </a:r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</a:rPr>
              <a:t>细冰</a:t>
            </a:r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</a:rPr>
              <a:t>冻红细</a:t>
            </a:r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</a:rPr>
              <a:t>胞</a:t>
            </a:r>
            <a:endParaRPr lang="en-US" altLang="zh-CN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</a:rPr>
              <a:t>血浆</a:t>
            </a: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</a:rPr>
              <a:t>制品：</a:t>
            </a:r>
          </a:p>
          <a:p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</a:rPr>
              <a:t>主要有新鲜冰冻血浆、普通冰冻血浆、冰冻干燥血浆</a:t>
            </a:r>
            <a:endParaRPr lang="en-US" altLang="zh-CN" sz="2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bg2">
                    <a:lumMod val="10000"/>
                  </a:schemeClr>
                </a:solidFill>
              </a:rPr>
              <a:t>3. </a:t>
            </a:r>
            <a:r>
              <a:rPr lang="zh-CN" altLang="en-US" sz="2400" b="1" dirty="0" smtClean="0">
                <a:solidFill>
                  <a:schemeClr val="bg2">
                    <a:lumMod val="10000"/>
                  </a:schemeClr>
                </a:solidFill>
              </a:rPr>
              <a:t>血浆</a:t>
            </a: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</a:rPr>
              <a:t>蛋白成分：</a:t>
            </a:r>
          </a:p>
          <a:p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</a:rPr>
              <a:t>主要有白蛋白、免疫球蛋白和各种凝血制品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输血方法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285860"/>
            <a:ext cx="8610600" cy="4876800"/>
          </a:xfrm>
        </p:spPr>
        <p:txBody>
          <a:bodyPr/>
          <a:lstStyle/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输血的目的</a:t>
            </a:r>
            <a:endParaRPr lang="zh-CN" altLang="en-US" dirty="0" smtClean="0"/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输血适应证</a:t>
            </a:r>
            <a:endParaRPr lang="zh-CN" altLang="en-US" dirty="0" smtClean="0"/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血型和相容性检查</a:t>
            </a:r>
            <a:endParaRPr lang="zh-CN" altLang="en-US" dirty="0" smtClean="0"/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输血前血液准备</a:t>
            </a:r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操作前准备</a:t>
            </a:r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输血途径</a:t>
            </a:r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注意事项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14489"/>
            <a:ext cx="8610600" cy="326085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00175"/>
            <a:ext cx="8610600" cy="2576897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3" y="0"/>
            <a:ext cx="5786479" cy="6591288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57188"/>
            <a:ext cx="8229600" cy="714375"/>
          </a:xfrm>
        </p:spPr>
        <p:txBody>
          <a:bodyPr/>
          <a:lstStyle/>
          <a:p>
            <a:r>
              <a:rPr lang="zh-CN" altLang="en-US" sz="3600" b="1" smtClean="0">
                <a:ea typeface="宋体" pitchFamily="2" charset="-122"/>
              </a:rPr>
              <a:t>  静脉输液的主要内容</a:t>
            </a:r>
            <a:endParaRPr lang="zh-CN" altLang="en-US" b="1" smtClean="0">
              <a:solidFill>
                <a:srgbClr val="0070C0"/>
              </a:solidFill>
              <a:ea typeface="宋体" pitchFamily="2" charset="-122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24260" name="AutoShape 4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224261" name="AutoShape 5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hlink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2" name="AutoShape 7"/>
          <p:cNvSpPr>
            <a:spLocks noChangeArrowheads="1"/>
          </p:cNvSpPr>
          <p:nvPr/>
        </p:nvSpPr>
        <p:spPr bwMode="gray">
          <a:xfrm>
            <a:off x="2714625" y="3857625"/>
            <a:ext cx="4922838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ea typeface="宋体" pitchFamily="2" charset="-122"/>
              </a:rPr>
              <a:t>中心静脉置管输液法</a:t>
            </a:r>
          </a:p>
        </p:txBody>
      </p:sp>
      <p:sp>
        <p:nvSpPr>
          <p:cNvPr id="4103" name="AutoShape 8"/>
          <p:cNvSpPr>
            <a:spLocks noChangeArrowheads="1"/>
          </p:cNvSpPr>
          <p:nvPr/>
        </p:nvSpPr>
        <p:spPr bwMode="gray">
          <a:xfrm>
            <a:off x="2571750" y="3000375"/>
            <a:ext cx="482441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ea typeface="宋体" pitchFamily="2" charset="-122"/>
              </a:rPr>
              <a:t>周围静脉输液的方法</a:t>
            </a:r>
            <a:endParaRPr lang="en-US" altLang="zh-CN" sz="2400" b="1">
              <a:ea typeface="宋体" pitchFamily="2" charset="-122"/>
            </a:endParaRPr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gray">
          <a:xfrm>
            <a:off x="2143125" y="22145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ea typeface="宋体" pitchFamily="2" charset="-122"/>
              </a:rPr>
              <a:t>静脉输液的部位</a:t>
            </a:r>
            <a:endParaRPr lang="en-US" altLang="zh-CN" sz="2400" b="1">
              <a:ea typeface="宋体" pitchFamily="2" charset="-122"/>
            </a:endParaRPr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gray">
          <a:xfrm>
            <a:off x="1571625" y="1428750"/>
            <a:ext cx="48942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 dirty="0">
                <a:ea typeface="宋体" pitchFamily="2" charset="-122"/>
              </a:rPr>
              <a:t>静脉输液的概述</a:t>
            </a:r>
            <a:endParaRPr lang="en-US" altLang="zh-CN" sz="2400" b="1" dirty="0">
              <a:ea typeface="宋体" pitchFamily="2" charset="-122"/>
            </a:endParaRPr>
          </a:p>
        </p:txBody>
      </p:sp>
      <p:grpSp>
        <p:nvGrpSpPr>
          <p:cNvPr id="4106" name="Group 11"/>
          <p:cNvGrpSpPr>
            <a:grpSpLocks/>
          </p:cNvGrpSpPr>
          <p:nvPr/>
        </p:nvGrpSpPr>
        <p:grpSpPr bwMode="auto">
          <a:xfrm>
            <a:off x="1000125" y="1571625"/>
            <a:ext cx="381000" cy="381000"/>
            <a:chOff x="2078" y="1680"/>
            <a:chExt cx="1615" cy="1615"/>
          </a:xfrm>
        </p:grpSpPr>
        <p:sp>
          <p:nvSpPr>
            <p:cNvPr id="4144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45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70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47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72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49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4107" name="Group 18"/>
          <p:cNvGrpSpPr>
            <a:grpSpLocks/>
          </p:cNvGrpSpPr>
          <p:nvPr/>
        </p:nvGrpSpPr>
        <p:grpSpPr bwMode="auto">
          <a:xfrm>
            <a:off x="1643063" y="2286000"/>
            <a:ext cx="381000" cy="381000"/>
            <a:chOff x="2078" y="1680"/>
            <a:chExt cx="1615" cy="1615"/>
          </a:xfrm>
        </p:grpSpPr>
        <p:sp>
          <p:nvSpPr>
            <p:cNvPr id="4138" name="Oval 1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39" name="Oval 2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77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41" name="Oval 2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79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43" name="Oval 2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4108" name="Group 25"/>
          <p:cNvGrpSpPr>
            <a:grpSpLocks/>
          </p:cNvGrpSpPr>
          <p:nvPr/>
        </p:nvGrpSpPr>
        <p:grpSpPr bwMode="auto">
          <a:xfrm>
            <a:off x="2071688" y="3000375"/>
            <a:ext cx="381000" cy="381000"/>
            <a:chOff x="2078" y="1680"/>
            <a:chExt cx="1615" cy="1615"/>
          </a:xfrm>
        </p:grpSpPr>
        <p:sp>
          <p:nvSpPr>
            <p:cNvPr id="4132" name="Oval 2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33" name="Oval 2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84" name="Oval 28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35" name="Oval 2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86" name="Oval 3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37" name="Oval 3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4109" name="Group 32"/>
          <p:cNvGrpSpPr>
            <a:grpSpLocks/>
          </p:cNvGrpSpPr>
          <p:nvPr/>
        </p:nvGrpSpPr>
        <p:grpSpPr bwMode="auto">
          <a:xfrm>
            <a:off x="2143125" y="3857625"/>
            <a:ext cx="381000" cy="381000"/>
            <a:chOff x="2078" y="1680"/>
            <a:chExt cx="1615" cy="1615"/>
          </a:xfrm>
        </p:grpSpPr>
        <p:sp>
          <p:nvSpPr>
            <p:cNvPr id="4126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27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91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29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24293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31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4110" name="Group 32"/>
          <p:cNvGrpSpPr>
            <a:grpSpLocks/>
          </p:cNvGrpSpPr>
          <p:nvPr/>
        </p:nvGrpSpPr>
        <p:grpSpPr bwMode="auto">
          <a:xfrm>
            <a:off x="1928813" y="4643438"/>
            <a:ext cx="381000" cy="381000"/>
            <a:chOff x="2078" y="1680"/>
            <a:chExt cx="1615" cy="1615"/>
          </a:xfrm>
        </p:grpSpPr>
        <p:sp>
          <p:nvSpPr>
            <p:cNvPr id="4120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21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23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25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111" name="AutoShape 7"/>
          <p:cNvSpPr>
            <a:spLocks noChangeArrowheads="1"/>
          </p:cNvSpPr>
          <p:nvPr/>
        </p:nvSpPr>
        <p:spPr bwMode="gray">
          <a:xfrm>
            <a:off x="2571750" y="4643438"/>
            <a:ext cx="4922838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ea typeface="宋体" pitchFamily="2" charset="-122"/>
              </a:rPr>
              <a:t>留置套管针与输液泵的应用</a:t>
            </a:r>
          </a:p>
        </p:txBody>
      </p:sp>
      <p:grpSp>
        <p:nvGrpSpPr>
          <p:cNvPr id="4112" name="Group 32"/>
          <p:cNvGrpSpPr>
            <a:grpSpLocks/>
          </p:cNvGrpSpPr>
          <p:nvPr/>
        </p:nvGrpSpPr>
        <p:grpSpPr bwMode="auto">
          <a:xfrm>
            <a:off x="1500188" y="5429250"/>
            <a:ext cx="381000" cy="381000"/>
            <a:chOff x="2078" y="1680"/>
            <a:chExt cx="1615" cy="1615"/>
          </a:xfrm>
        </p:grpSpPr>
        <p:sp>
          <p:nvSpPr>
            <p:cNvPr id="4114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15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9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17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119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113" name="AutoShape 7"/>
          <p:cNvSpPr>
            <a:spLocks noChangeArrowheads="1"/>
          </p:cNvSpPr>
          <p:nvPr/>
        </p:nvSpPr>
        <p:spPr bwMode="gray">
          <a:xfrm>
            <a:off x="2143125" y="5429250"/>
            <a:ext cx="4922838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400" b="1">
                <a:ea typeface="宋体" pitchFamily="2" charset="-122"/>
              </a:rPr>
              <a:t>输液反应与护理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12"/>
          <p:cNvSpPr>
            <a:spLocks noChangeArrowheads="1"/>
          </p:cNvSpPr>
          <p:nvPr/>
        </p:nvSpPr>
        <p:spPr bwMode="auto">
          <a:xfrm>
            <a:off x="3500430" y="2786058"/>
            <a:ext cx="2571768" cy="1239840"/>
          </a:xfrm>
          <a:prstGeom prst="ellipse">
            <a:avLst/>
          </a:prstGeom>
          <a:gradFill rotWithShape="0">
            <a:gsLst>
              <a:gs pos="0">
                <a:srgbClr val="A6908B"/>
              </a:gs>
              <a:gs pos="50000">
                <a:srgbClr val="FBDAD1"/>
              </a:gs>
              <a:gs pos="100000">
                <a:srgbClr val="A6908B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zh-CN" altLang="en-US" sz="2800" b="1" dirty="0">
                <a:solidFill>
                  <a:schemeClr val="bg2">
                    <a:lumMod val="10000"/>
                  </a:schemeClr>
                </a:solidFill>
                <a:latin typeface="PMingLiU" pitchFamily="18" charset="-120"/>
                <a:ea typeface="PMingLiU" pitchFamily="18" charset="-120"/>
              </a:rPr>
              <a:t>输</a:t>
            </a:r>
            <a:r>
              <a:rPr kumimoji="1" lang="zh-CN" altLang="en-US" sz="2800" b="1" dirty="0" smtClean="0">
                <a:solidFill>
                  <a:schemeClr val="bg2">
                    <a:lumMod val="10000"/>
                  </a:schemeClr>
                </a:solidFill>
                <a:latin typeface="PMingLiU" pitchFamily="18" charset="-120"/>
                <a:ea typeface="PMingLiU" pitchFamily="18" charset="-120"/>
              </a:rPr>
              <a:t>血反应</a:t>
            </a:r>
            <a:endParaRPr kumimoji="1" lang="zh-CN" altLang="en-US" sz="2800" b="1" dirty="0">
              <a:solidFill>
                <a:schemeClr val="bg2">
                  <a:lumMod val="10000"/>
                </a:schemeClr>
              </a:solidFill>
              <a:latin typeface="PMingLiU" pitchFamily="18" charset="-120"/>
              <a:ea typeface="PMingLiU" pitchFamily="18" charset="-120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900113" y="1281113"/>
            <a:ext cx="3024187" cy="2076450"/>
            <a:chOff x="748" y="807"/>
            <a:chExt cx="1905" cy="1308"/>
          </a:xfrm>
        </p:grpSpPr>
        <p:sp>
          <p:nvSpPr>
            <p:cNvPr id="20499" name="AutoShape 8"/>
            <p:cNvSpPr>
              <a:spLocks noChangeArrowheads="1"/>
            </p:cNvSpPr>
            <p:nvPr/>
          </p:nvSpPr>
          <p:spPr bwMode="auto">
            <a:xfrm>
              <a:off x="748" y="807"/>
              <a:ext cx="1905" cy="1308"/>
            </a:xfrm>
            <a:prstGeom prst="horizontalScroll">
              <a:avLst>
                <a:gd name="adj" fmla="val 1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600" dirty="0"/>
            </a:p>
            <a:p>
              <a:r>
                <a:rPr lang="zh-CN" altLang="en-US" sz="1600" b="1" dirty="0"/>
                <a:t>输入的红细胞或受血者</a:t>
              </a:r>
              <a:r>
                <a:rPr lang="zh-CN" altLang="en-US" sz="1600" b="1" dirty="0" smtClean="0"/>
                <a:t>的</a:t>
              </a:r>
              <a:endParaRPr lang="en-US" altLang="zh-CN" sz="1600" b="1" dirty="0" smtClean="0"/>
            </a:p>
            <a:p>
              <a:r>
                <a:rPr lang="zh-CN" altLang="en-US" sz="1600" b="1" dirty="0" smtClean="0"/>
                <a:t>细</a:t>
              </a:r>
              <a:r>
                <a:rPr lang="zh-CN" altLang="en-US" sz="1600" b="1" dirty="0"/>
                <a:t>胞发生异常破坏</a:t>
              </a:r>
              <a:r>
                <a:rPr lang="zh-CN" altLang="en-US" sz="1600" b="1" dirty="0" smtClean="0"/>
                <a:t>，</a:t>
              </a:r>
              <a:endParaRPr lang="en-US" altLang="zh-CN" sz="1600" b="1" dirty="0" smtClean="0"/>
            </a:p>
            <a:p>
              <a:r>
                <a:rPr lang="zh-CN" altLang="en-US" sz="1600" b="1" dirty="0" smtClean="0"/>
                <a:t>大</a:t>
              </a:r>
              <a:r>
                <a:rPr lang="zh-CN" altLang="en-US" sz="1600" b="1" dirty="0"/>
                <a:t>量血红蛋白散布到血浆</a:t>
              </a:r>
              <a:r>
                <a:rPr lang="zh-CN" altLang="en-US" sz="1600" b="1" dirty="0" smtClean="0"/>
                <a:t>中</a:t>
              </a:r>
              <a:endParaRPr lang="en-US" altLang="zh-CN" sz="1600" b="1" dirty="0" smtClean="0"/>
            </a:p>
            <a:p>
              <a:r>
                <a:rPr lang="zh-CN" altLang="en-US" sz="1600" b="1" dirty="0" smtClean="0"/>
                <a:t>而</a:t>
              </a:r>
              <a:r>
                <a:rPr lang="zh-CN" altLang="en-US" sz="1600" b="1" dirty="0"/>
                <a:t>引起的一系列临床症状</a:t>
              </a:r>
              <a:r>
                <a:rPr lang="zh-CN" altLang="en-US" sz="1600" b="1" dirty="0" smtClean="0"/>
                <a:t>。</a:t>
              </a:r>
              <a:endParaRPr lang="en-US" altLang="zh-CN" sz="1600" b="1" dirty="0" smtClean="0"/>
            </a:p>
            <a:p>
              <a:r>
                <a:rPr lang="zh-CN" altLang="en-US" sz="1600" b="1" dirty="0" smtClean="0"/>
                <a:t>为</a:t>
              </a:r>
              <a:r>
                <a:rPr lang="zh-CN" altLang="en-US" sz="1600" b="1" dirty="0"/>
                <a:t>最严重的输血反应</a:t>
              </a:r>
              <a:endParaRPr kumimoji="1" lang="zh-CN" altLang="en-US" sz="1600" b="1" dirty="0">
                <a:latin typeface="宋体" pitchFamily="2" charset="-122"/>
              </a:endParaRPr>
            </a:p>
          </p:txBody>
        </p:sp>
        <p:sp>
          <p:nvSpPr>
            <p:cNvPr id="20500" name="AutoShape 13"/>
            <p:cNvSpPr>
              <a:spLocks noChangeArrowheads="1"/>
            </p:cNvSpPr>
            <p:nvPr/>
          </p:nvSpPr>
          <p:spPr bwMode="auto">
            <a:xfrm>
              <a:off x="1081" y="810"/>
              <a:ext cx="1229" cy="196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b="1" dirty="0" smtClean="0"/>
                <a:t>溶</a:t>
              </a:r>
              <a:r>
                <a:rPr lang="zh-CN" altLang="en-US" sz="2000" b="1" dirty="0"/>
                <a:t>血性不良反应</a:t>
              </a:r>
              <a:endParaRPr kumimoji="1" lang="zh-CN" altLang="en-US" sz="2000" b="1" dirty="0">
                <a:latin typeface="PMingLiU" pitchFamily="18" charset="-120"/>
                <a:ea typeface="PMingLiU" pitchFamily="18" charset="-120"/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724525" y="1071563"/>
            <a:ext cx="3082925" cy="2068512"/>
            <a:chOff x="3818" y="766"/>
            <a:chExt cx="1942" cy="1303"/>
          </a:xfrm>
        </p:grpSpPr>
        <p:sp>
          <p:nvSpPr>
            <p:cNvPr id="20497" name="AutoShape 9"/>
            <p:cNvSpPr>
              <a:spLocks noChangeArrowheads="1"/>
            </p:cNvSpPr>
            <p:nvPr/>
          </p:nvSpPr>
          <p:spPr bwMode="auto">
            <a:xfrm>
              <a:off x="3818" y="768"/>
              <a:ext cx="1942" cy="1301"/>
            </a:xfrm>
            <a:prstGeom prst="horizontalScroll">
              <a:avLst>
                <a:gd name="adj" fmla="val 125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b="1" dirty="0" smtClean="0"/>
                <a:t>发热</a:t>
              </a:r>
              <a:endParaRPr lang="en-US" altLang="zh-CN" sz="2000" b="1" dirty="0" smtClean="0"/>
            </a:p>
            <a:p>
              <a:endParaRPr lang="zh-CN" altLang="en-US" sz="2000" b="1" dirty="0"/>
            </a:p>
            <a:p>
              <a:r>
                <a:rPr lang="zh-CN" altLang="en-US" sz="2000" b="1" dirty="0"/>
                <a:t>过敏反应</a:t>
              </a:r>
              <a:endParaRPr kumimoji="1" lang="zh-CN" altLang="en-US" sz="2000" b="1" dirty="0">
                <a:latin typeface="宋体" pitchFamily="2" charset="-122"/>
              </a:endParaRPr>
            </a:p>
          </p:txBody>
        </p:sp>
        <p:sp>
          <p:nvSpPr>
            <p:cNvPr id="20498" name="AutoShape 14"/>
            <p:cNvSpPr>
              <a:spLocks noChangeArrowheads="1"/>
            </p:cNvSpPr>
            <p:nvPr/>
          </p:nvSpPr>
          <p:spPr bwMode="auto">
            <a:xfrm>
              <a:off x="3992" y="766"/>
              <a:ext cx="1575" cy="174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b="1" dirty="0" smtClean="0"/>
                <a:t>非</a:t>
              </a:r>
              <a:r>
                <a:rPr lang="zh-CN" altLang="en-US" sz="2000" b="1" dirty="0"/>
                <a:t>溶血性不良反应</a:t>
              </a:r>
              <a:endParaRPr kumimoji="1" lang="zh-CN" altLang="en-US" sz="2000" b="1" dirty="0">
                <a:latin typeface="PMingLiU" pitchFamily="18" charset="-120"/>
                <a:ea typeface="PMingLiU" pitchFamily="18" charset="-12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714375" y="4005263"/>
            <a:ext cx="3286121" cy="2160587"/>
            <a:chOff x="722" y="2523"/>
            <a:chExt cx="1931" cy="1361"/>
          </a:xfrm>
        </p:grpSpPr>
        <p:sp>
          <p:nvSpPr>
            <p:cNvPr id="20495" name="AutoShape 10"/>
            <p:cNvSpPr>
              <a:spLocks noChangeArrowheads="1"/>
            </p:cNvSpPr>
            <p:nvPr/>
          </p:nvSpPr>
          <p:spPr bwMode="auto">
            <a:xfrm>
              <a:off x="748" y="2523"/>
              <a:ext cx="1905" cy="1361"/>
            </a:xfrm>
            <a:prstGeom prst="horizontalScroll">
              <a:avLst>
                <a:gd name="adj" fmla="val 12500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 dirty="0" smtClean="0"/>
                <a:t>指在</a:t>
              </a:r>
              <a:r>
                <a:rPr lang="en-US" altLang="zh-CN" b="1" dirty="0" smtClean="0"/>
                <a:t>24h </a:t>
              </a:r>
              <a:r>
                <a:rPr lang="zh-CN" altLang="en-US" b="1" dirty="0" smtClean="0"/>
                <a:t>内紧急输血量大于</a:t>
              </a:r>
              <a:endParaRPr lang="en-US" altLang="zh-CN" b="1" dirty="0" smtClean="0"/>
            </a:p>
            <a:p>
              <a:r>
                <a:rPr lang="zh-CN" altLang="en-US" b="1" dirty="0" smtClean="0"/>
                <a:t>或相当于患者总血容量</a:t>
              </a:r>
              <a:endParaRPr kumimoji="1" lang="zh-CN" altLang="en-US" b="1" dirty="0" smtClean="0">
                <a:latin typeface="宋体" pitchFamily="2" charset="-122"/>
              </a:endParaRPr>
            </a:p>
            <a:p>
              <a:endParaRPr lang="zh-CN" altLang="en-US" sz="1600" dirty="0"/>
            </a:p>
          </p:txBody>
        </p:sp>
        <p:sp>
          <p:nvSpPr>
            <p:cNvPr id="20496" name="AutoShape 15"/>
            <p:cNvSpPr>
              <a:spLocks noChangeArrowheads="1"/>
            </p:cNvSpPr>
            <p:nvPr/>
          </p:nvSpPr>
          <p:spPr bwMode="auto">
            <a:xfrm>
              <a:off x="722" y="2523"/>
              <a:ext cx="1800" cy="19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b="1" dirty="0" smtClean="0"/>
                <a:t>与</a:t>
              </a:r>
              <a:r>
                <a:rPr lang="zh-CN" altLang="en-US" sz="2000" b="1" dirty="0"/>
                <a:t>大量输血有关的反应</a:t>
              </a:r>
              <a:endParaRPr kumimoji="1" lang="zh-CN" altLang="en-US" sz="2000" b="1" dirty="0">
                <a:latin typeface="PMingLiU" pitchFamily="18" charset="-120"/>
                <a:ea typeface="PMingLiU" pitchFamily="18" charset="-120"/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651500" y="3933825"/>
            <a:ext cx="3082925" cy="2232025"/>
            <a:chOff x="3818" y="2478"/>
            <a:chExt cx="1942" cy="1406"/>
          </a:xfrm>
        </p:grpSpPr>
        <p:sp>
          <p:nvSpPr>
            <p:cNvPr id="20493" name="AutoShape 11"/>
            <p:cNvSpPr>
              <a:spLocks noChangeArrowheads="1"/>
            </p:cNvSpPr>
            <p:nvPr/>
          </p:nvSpPr>
          <p:spPr bwMode="auto">
            <a:xfrm>
              <a:off x="3818" y="2478"/>
              <a:ext cx="1942" cy="1406"/>
            </a:xfrm>
            <a:prstGeom prst="horizontalScroll">
              <a:avLst>
                <a:gd name="adj" fmla="val 12500"/>
              </a:avLst>
            </a:prstGeom>
            <a:solidFill>
              <a:srgbClr val="D7DCF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b="1" dirty="0" smtClean="0"/>
                <a:t>主</a:t>
              </a:r>
              <a:r>
                <a:rPr lang="zh-CN" altLang="en-US" b="1" dirty="0"/>
                <a:t>要包括病毒性肝炎</a:t>
              </a:r>
              <a:r>
                <a:rPr lang="zh-CN" altLang="en-US" b="1" dirty="0" smtClean="0"/>
                <a:t>、</a:t>
              </a:r>
              <a:endParaRPr lang="en-US" altLang="zh-CN" b="1" dirty="0" smtClean="0"/>
            </a:p>
            <a:p>
              <a:r>
                <a:rPr lang="zh-CN" altLang="en-US" b="1" dirty="0" smtClean="0"/>
                <a:t>疟</a:t>
              </a:r>
              <a:r>
                <a:rPr lang="zh-CN" altLang="en-US" b="1" dirty="0"/>
                <a:t>疾、艾滋病、性病等</a:t>
              </a:r>
              <a:endParaRPr kumimoji="1" lang="zh-CN" altLang="en-US" b="1" dirty="0">
                <a:latin typeface="宋体" pitchFamily="2" charset="-122"/>
              </a:endParaRPr>
            </a:p>
          </p:txBody>
        </p:sp>
        <p:sp>
          <p:nvSpPr>
            <p:cNvPr id="20494" name="AutoShape 16"/>
            <p:cNvSpPr>
              <a:spLocks noChangeArrowheads="1"/>
            </p:cNvSpPr>
            <p:nvPr/>
          </p:nvSpPr>
          <p:spPr bwMode="auto">
            <a:xfrm>
              <a:off x="4150" y="2478"/>
              <a:ext cx="953" cy="181"/>
            </a:xfrm>
            <a:prstGeom prst="roundRect">
              <a:avLst>
                <a:gd name="adj" fmla="val 16667"/>
              </a:avLst>
            </a:prstGeom>
            <a:solidFill>
              <a:srgbClr val="FFC26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zh-CN" altLang="en-US" sz="2000" b="1" dirty="0" smtClean="0"/>
                <a:t>传</a:t>
              </a:r>
              <a:r>
                <a:rPr lang="zh-CN" altLang="en-US" sz="2000" b="1" dirty="0"/>
                <a:t>播疾病</a:t>
              </a:r>
              <a:endParaRPr kumimoji="1" lang="zh-CN" altLang="en-US" sz="2000" b="1" dirty="0">
                <a:latin typeface="PMingLiU" pitchFamily="18" charset="-120"/>
                <a:ea typeface="PMingLiU" pitchFamily="18" charset="-12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为患者留置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套管针时，应向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患者进行哪些健康教育内容？</a:t>
            </a:r>
            <a:endParaRPr lang="en-US" altLang="zh-CN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zh-CN" alt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为患者输血时，应注意观察哪些内容？</a:t>
            </a:r>
            <a:endParaRPr lang="zh-CN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857250" y="642938"/>
            <a:ext cx="8077200" cy="439737"/>
          </a:xfrm>
        </p:spPr>
        <p:txBody>
          <a:bodyPr/>
          <a:lstStyle/>
          <a:p>
            <a:r>
              <a:rPr lang="zh-CN" altLang="en-US" b="1" smtClean="0">
                <a:ea typeface="宋体" pitchFamily="2" charset="-122"/>
              </a:rPr>
              <a:t>静脉输液的概述</a:t>
            </a:r>
            <a:r>
              <a:rPr lang="en-US" altLang="zh-CN" b="1" smtClean="0">
                <a:ea typeface="宋体" pitchFamily="2" charset="-122"/>
              </a:rPr>
              <a:t/>
            </a:r>
            <a:br>
              <a:rPr lang="en-US" altLang="zh-CN" b="1" smtClean="0">
                <a:ea typeface="宋体" pitchFamily="2" charset="-122"/>
              </a:rPr>
            </a:br>
            <a:endParaRPr lang="zh-CN" altLang="en-US" smtClean="0">
              <a:ea typeface="宋体" pitchFamily="2" charset="-122"/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静脉输液的目的与适应证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常用溶液的种类及作用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zh-CN" altLang="en-US" dirty="0" smtClean="0"/>
          </a:p>
          <a:p>
            <a:r>
              <a:rPr lang="zh-CN" altLang="en-US" dirty="0" smtClean="0">
                <a:solidFill>
                  <a:schemeClr val="accent2">
                    <a:lumMod val="50000"/>
                  </a:schemeClr>
                </a:solidFill>
              </a:rPr>
              <a:t>输液原则</a:t>
            </a:r>
            <a:endParaRPr lang="zh-CN" altLang="en-US" dirty="0" smtClean="0">
              <a:solidFill>
                <a:schemeClr val="accent2">
                  <a:lumMod val="50000"/>
                </a:schemeClr>
              </a:solidFill>
              <a:ea typeface="宋体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500298" y="2643182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2786050" y="3357562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714612" y="4000504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V="1">
            <a:off x="2357422" y="4643446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gray">
          <a:xfrm>
            <a:off x="3500430" y="2357430"/>
            <a:ext cx="3124200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929058" y="2357430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补</a:t>
            </a:r>
            <a:r>
              <a:rPr lang="zh-CN" altLang="en-US" sz="2400" b="1" dirty="0"/>
              <a:t>充血容量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gray">
          <a:xfrm>
            <a:off x="3428992" y="3071810"/>
            <a:ext cx="3276600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3786182" y="3071810"/>
            <a:ext cx="2786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补</a:t>
            </a:r>
            <a:r>
              <a:rPr lang="zh-CN" altLang="en-US" sz="2400" b="1" dirty="0"/>
              <a:t>充水和电解质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gray">
          <a:xfrm>
            <a:off x="3428993" y="3714752"/>
            <a:ext cx="3286148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3929058" y="3714752"/>
            <a:ext cx="1800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输</a:t>
            </a:r>
            <a:r>
              <a:rPr lang="zh-CN" altLang="en-US" sz="2400" b="1" dirty="0"/>
              <a:t>入药物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gray">
          <a:xfrm>
            <a:off x="3286116" y="2500306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gray">
          <a:xfrm>
            <a:off x="3214678" y="3214686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gray">
          <a:xfrm>
            <a:off x="3143240" y="3857628"/>
            <a:ext cx="228600" cy="2286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9715" name="AutoShape 19"/>
          <p:cNvSpPr>
            <a:spLocks noChangeArrowheads="1"/>
          </p:cNvSpPr>
          <p:nvPr/>
        </p:nvSpPr>
        <p:spPr bwMode="gray">
          <a:xfrm>
            <a:off x="3428992" y="4357694"/>
            <a:ext cx="3500462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3857620" y="4357694"/>
            <a:ext cx="1949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补</a:t>
            </a:r>
            <a:r>
              <a:rPr lang="zh-CN" altLang="en-US" sz="2400" b="1" dirty="0"/>
              <a:t>充营养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29717" name="Oval 21"/>
          <p:cNvSpPr>
            <a:spLocks noChangeArrowheads="1"/>
          </p:cNvSpPr>
          <p:nvPr/>
        </p:nvSpPr>
        <p:spPr bwMode="gray">
          <a:xfrm>
            <a:off x="3143240" y="4572008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1289" name="Picture 25" descr="YG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25146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357158" y="3000372"/>
            <a:ext cx="2357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5050"/>
                </a:solidFill>
                <a:latin typeface="宋体" pitchFamily="2" charset="-122"/>
              </a:rPr>
              <a:t>静脉输</a:t>
            </a:r>
            <a:r>
              <a:rPr lang="zh-CN" altLang="en-US" sz="2400" b="1" dirty="0" smtClean="0">
                <a:solidFill>
                  <a:srgbClr val="FF5050"/>
                </a:solidFill>
                <a:latin typeface="宋体" pitchFamily="2" charset="-122"/>
              </a:rPr>
              <a:t>液</a:t>
            </a:r>
            <a:endParaRPr lang="en-US" altLang="zh-CN" sz="2400" b="1" dirty="0" smtClean="0">
              <a:solidFill>
                <a:srgbClr val="FF5050"/>
              </a:solidFill>
              <a:latin typeface="宋体" pitchFamily="2" charset="-122"/>
            </a:endParaRPr>
          </a:p>
          <a:p>
            <a:r>
              <a:rPr lang="zh-CN" altLang="en-US" sz="2400" b="1" dirty="0">
                <a:solidFill>
                  <a:srgbClr val="FF5050"/>
                </a:solidFill>
                <a:latin typeface="宋体" pitchFamily="2" charset="-122"/>
              </a:rPr>
              <a:t>目</a:t>
            </a:r>
            <a:r>
              <a:rPr lang="zh-CN" altLang="en-US" sz="2400" b="1" dirty="0" smtClean="0">
                <a:solidFill>
                  <a:srgbClr val="FF5050"/>
                </a:solidFill>
                <a:latin typeface="宋体" pitchFamily="2" charset="-122"/>
              </a:rPr>
              <a:t>的和</a:t>
            </a:r>
            <a:r>
              <a:rPr lang="zh-CN" altLang="en-US" sz="2400" b="1" dirty="0" smtClean="0">
                <a:solidFill>
                  <a:srgbClr val="FF5050"/>
                </a:solidFill>
                <a:latin typeface="宋体" pitchFamily="2" charset="-122"/>
              </a:rPr>
              <a:t>适应证</a:t>
            </a:r>
            <a:endParaRPr lang="zh-CN" altLang="en-US" sz="2400" b="1" dirty="0">
              <a:solidFill>
                <a:srgbClr val="FF5050"/>
              </a:solidFill>
              <a:latin typeface="宋体" pitchFamily="2" charset="-122"/>
            </a:endParaRP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4611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2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静脉输液的目的与适应证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ltGray">
          <a:xfrm>
            <a:off x="5113338" y="4587875"/>
            <a:ext cx="2659062" cy="1555750"/>
          </a:xfrm>
          <a:prstGeom prst="rect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ltGray">
          <a:xfrm>
            <a:off x="2359025" y="4740275"/>
            <a:ext cx="2638425" cy="1555750"/>
          </a:xfrm>
          <a:prstGeom prst="rect">
            <a:avLst/>
          </a:prstGeom>
          <a:solidFill>
            <a:srgbClr val="45D4DB"/>
          </a:soli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white">
          <a:xfrm>
            <a:off x="2428860" y="4714884"/>
            <a:ext cx="2500330" cy="1477328"/>
          </a:xfrm>
          <a:prstGeom prst="rect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溶</a:t>
            </a:r>
            <a:r>
              <a:rPr lang="zh-CN" altLang="en-US" b="1" dirty="0"/>
              <a:t>液中的溶质分子或离子大于</a:t>
            </a:r>
            <a:r>
              <a:rPr lang="en-US" altLang="zh-CN" b="1" dirty="0"/>
              <a:t>1nm </a:t>
            </a:r>
            <a:r>
              <a:rPr lang="zh-CN" altLang="en-US" b="1" dirty="0"/>
              <a:t>而小于</a:t>
            </a:r>
            <a:r>
              <a:rPr lang="en-US" altLang="zh-CN" b="1" dirty="0"/>
              <a:t>100nm</a:t>
            </a:r>
            <a:r>
              <a:rPr lang="zh-CN" altLang="en-US" b="1" dirty="0"/>
              <a:t>， 或一束光通过时出现光反射现象的溶</a:t>
            </a:r>
            <a:r>
              <a:rPr lang="zh-CN" altLang="en-US" b="1" dirty="0" smtClean="0"/>
              <a:t>液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60375" y="4719638"/>
            <a:ext cx="1827213" cy="1524000"/>
            <a:chOff x="4397" y="1430"/>
            <a:chExt cx="1005" cy="960"/>
          </a:xfrm>
          <a:solidFill>
            <a:srgbClr val="FFC000"/>
          </a:solidFill>
        </p:grpSpPr>
        <p:sp>
          <p:nvSpPr>
            <p:cNvPr id="17427" name="AutoShape 12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pFill/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28" name="AutoShape 13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grp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84175" y="2057400"/>
            <a:ext cx="1827213" cy="1524000"/>
            <a:chOff x="290" y="1902"/>
            <a:chExt cx="1151" cy="960"/>
          </a:xfrm>
          <a:solidFill>
            <a:srgbClr val="FFFF00"/>
          </a:solidFill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90" y="1902"/>
              <a:ext cx="1151" cy="960"/>
              <a:chOff x="4397" y="1430"/>
              <a:chExt cx="1005" cy="960"/>
            </a:xfrm>
            <a:grpFill/>
          </p:grpSpPr>
          <p:sp>
            <p:nvSpPr>
              <p:cNvPr id="17425" name="AutoShape 9"/>
              <p:cNvSpPr>
                <a:spLocks noChangeArrowheads="1"/>
              </p:cNvSpPr>
              <p:nvPr/>
            </p:nvSpPr>
            <p:spPr bwMode="gray">
              <a:xfrm>
                <a:off x="4397" y="1430"/>
                <a:ext cx="1005" cy="960"/>
              </a:xfrm>
              <a:prstGeom prst="homePlate">
                <a:avLst>
                  <a:gd name="adj" fmla="val 26172"/>
                </a:avLst>
              </a:prstGeom>
              <a:grpFill/>
              <a:ln w="9525" algn="ctr">
                <a:solidFill>
                  <a:srgbClr val="76858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26" name="AutoShape 10"/>
              <p:cNvSpPr>
                <a:spLocks noChangeArrowheads="1"/>
              </p:cNvSpPr>
              <p:nvPr/>
            </p:nvSpPr>
            <p:spPr bwMode="gray">
              <a:xfrm>
                <a:off x="4407" y="1440"/>
                <a:ext cx="978" cy="934"/>
              </a:xfrm>
              <a:prstGeom prst="homePlate">
                <a:avLst>
                  <a:gd name="adj" fmla="val 26178"/>
                </a:avLst>
              </a:prstGeom>
              <a:grpFill/>
              <a:ln w="9525" algn="ctr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6574" name="Rectangle 14"/>
            <p:cNvSpPr>
              <a:spLocks noChangeArrowheads="1"/>
            </p:cNvSpPr>
            <p:nvPr/>
          </p:nvSpPr>
          <p:spPr bwMode="gray">
            <a:xfrm>
              <a:off x="363" y="2271"/>
              <a:ext cx="1008" cy="233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b="1" dirty="0" smtClean="0">
                  <a:latin typeface="Arial" charset="0"/>
                </a:rPr>
                <a:t>晶体溶液</a:t>
              </a:r>
              <a:endParaRPr lang="en-US" altLang="zh-CN" b="1" dirty="0">
                <a:latin typeface="Arial" charset="0"/>
              </a:endParaRPr>
            </a:p>
          </p:txBody>
        </p:sp>
      </p:grpSp>
      <p:sp>
        <p:nvSpPr>
          <p:cNvPr id="66575" name="Rectangle 15"/>
          <p:cNvSpPr>
            <a:spLocks noChangeArrowheads="1"/>
          </p:cNvSpPr>
          <p:nvPr/>
        </p:nvSpPr>
        <p:spPr bwMode="gray">
          <a:xfrm>
            <a:off x="500034" y="5286388"/>
            <a:ext cx="1600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胶体溶液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7417" name="Rectangle 16"/>
          <p:cNvSpPr>
            <a:spLocks noChangeArrowheads="1"/>
          </p:cNvSpPr>
          <p:nvPr/>
        </p:nvSpPr>
        <p:spPr bwMode="white">
          <a:xfrm>
            <a:off x="5214942" y="4643446"/>
            <a:ext cx="23622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 smtClean="0"/>
              <a:t>低</a:t>
            </a:r>
            <a:r>
              <a:rPr lang="zh-CN" altLang="en-US" sz="2400" b="1" dirty="0"/>
              <a:t>分子右旋糖</a:t>
            </a:r>
            <a:r>
              <a:rPr lang="zh-CN" altLang="en-US" sz="2400" b="1" dirty="0" smtClean="0"/>
              <a:t>酐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羟</a:t>
            </a:r>
            <a:r>
              <a:rPr lang="zh-CN" altLang="en-US" sz="2400" b="1" dirty="0"/>
              <a:t>乙基淀粉（</a:t>
            </a:r>
            <a:r>
              <a:rPr lang="en-US" altLang="zh-CN" sz="2400" b="1" dirty="0"/>
              <a:t>706 </a:t>
            </a:r>
            <a:r>
              <a:rPr lang="zh-CN" altLang="en-US" sz="2400" b="1" dirty="0"/>
              <a:t>代血浆）</a:t>
            </a:r>
            <a:endParaRPr lang="en-US" altLang="zh-CN" sz="2400" b="1" dirty="0" smtClean="0"/>
          </a:p>
          <a:p>
            <a:r>
              <a:rPr lang="zh-CN" altLang="en-US" sz="2400" dirty="0" smtClean="0"/>
              <a:t> 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362200" y="1981201"/>
            <a:ext cx="5410200" cy="1684338"/>
            <a:chOff x="1488" y="1743"/>
            <a:chExt cx="3408" cy="1061"/>
          </a:xfrm>
          <a:solidFill>
            <a:srgbClr val="FFFF00"/>
          </a:solidFill>
        </p:grpSpPr>
        <p:sp>
          <p:nvSpPr>
            <p:cNvPr id="66579" name="Rectangle 19"/>
            <p:cNvSpPr>
              <a:spLocks noChangeArrowheads="1"/>
            </p:cNvSpPr>
            <p:nvPr/>
          </p:nvSpPr>
          <p:spPr bwMode="gray">
            <a:xfrm>
              <a:off x="3221" y="1743"/>
              <a:ext cx="1675" cy="98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6580" name="Rectangle 20"/>
            <p:cNvSpPr>
              <a:spLocks noChangeArrowheads="1"/>
            </p:cNvSpPr>
            <p:nvPr/>
          </p:nvSpPr>
          <p:spPr bwMode="gray">
            <a:xfrm>
              <a:off x="1488" y="1824"/>
              <a:ext cx="1662" cy="980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7421" name="Text Box 21"/>
            <p:cNvSpPr txBox="1">
              <a:spLocks noChangeArrowheads="1"/>
            </p:cNvSpPr>
            <p:nvPr/>
          </p:nvSpPr>
          <p:spPr bwMode="white">
            <a:xfrm>
              <a:off x="1575" y="1845"/>
              <a:ext cx="1575" cy="834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/>
                <a:t>指</a:t>
              </a:r>
              <a:r>
                <a:rPr lang="zh-CN" altLang="en-US" sz="2000" b="1" dirty="0"/>
                <a:t>溶液中的溶质分子或离子均小于</a:t>
              </a:r>
              <a:r>
                <a:rPr lang="en-US" altLang="zh-CN" sz="2000" b="1" dirty="0"/>
                <a:t>1nm</a:t>
              </a:r>
              <a:r>
                <a:rPr lang="zh-CN" altLang="en-US" sz="2000" b="1" dirty="0"/>
                <a:t>，或一束光通过时不出现反射现象的溶液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标题 1"/>
          <p:cNvSpPr txBox="1">
            <a:spLocks/>
          </p:cNvSpPr>
          <p:nvPr/>
        </p:nvSpPr>
        <p:spPr bwMode="auto">
          <a:xfrm>
            <a:off x="990600" y="4572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常用溶液的种类及作用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214942" y="2214554"/>
            <a:ext cx="23574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5</a:t>
            </a:r>
            <a:r>
              <a:rPr lang="en-US" altLang="zh-CN" b="1" dirty="0" smtClean="0"/>
              <a:t>%</a:t>
            </a:r>
            <a:r>
              <a:rPr lang="zh-CN" altLang="en-US" b="1" dirty="0" smtClean="0"/>
              <a:t>～</a:t>
            </a:r>
            <a:r>
              <a:rPr lang="en-US" altLang="zh-CN" b="1" dirty="0" smtClean="0"/>
              <a:t>10</a:t>
            </a:r>
            <a:r>
              <a:rPr lang="en-US" altLang="zh-CN" b="1" dirty="0"/>
              <a:t>% </a:t>
            </a:r>
            <a:r>
              <a:rPr lang="zh-CN" altLang="en-US" b="1" dirty="0"/>
              <a:t>葡萄</a:t>
            </a:r>
            <a:r>
              <a:rPr lang="zh-CN" altLang="en-US" b="1" dirty="0" smtClean="0"/>
              <a:t>糖</a:t>
            </a:r>
            <a:endParaRPr lang="en-US" altLang="zh-CN" b="1" dirty="0" smtClean="0"/>
          </a:p>
          <a:p>
            <a:r>
              <a:rPr lang="en-US" altLang="zh-CN" b="1" dirty="0" smtClean="0"/>
              <a:t>0.9</a:t>
            </a:r>
            <a:r>
              <a:rPr lang="en-US" altLang="zh-CN" b="1" dirty="0"/>
              <a:t>% </a:t>
            </a:r>
            <a:r>
              <a:rPr lang="zh-CN" altLang="en-US" b="1" dirty="0"/>
              <a:t>氯化</a:t>
            </a:r>
            <a:r>
              <a:rPr lang="zh-CN" altLang="en-US" b="1" dirty="0" smtClean="0"/>
              <a:t>钠</a:t>
            </a:r>
            <a:endParaRPr lang="en-US" altLang="zh-CN" b="1" dirty="0" smtClean="0"/>
          </a:p>
          <a:p>
            <a:r>
              <a:rPr lang="en-US" altLang="zh-CN" b="1" dirty="0" smtClean="0"/>
              <a:t>5</a:t>
            </a:r>
            <a:r>
              <a:rPr lang="en-US" altLang="zh-CN" b="1" dirty="0" smtClean="0"/>
              <a:t>%</a:t>
            </a:r>
            <a:r>
              <a:rPr lang="zh-CN" altLang="en-US" b="1" dirty="0" smtClean="0"/>
              <a:t>碳酸氢钠</a:t>
            </a:r>
            <a:endParaRPr lang="en-US" altLang="zh-CN" b="1" dirty="0" smtClean="0"/>
          </a:p>
          <a:p>
            <a:r>
              <a:rPr lang="en-US" altLang="zh-CN" b="1" dirty="0" smtClean="0"/>
              <a:t>20</a:t>
            </a:r>
            <a:r>
              <a:rPr lang="en-US" altLang="zh-CN" b="1" dirty="0" smtClean="0"/>
              <a:t>%</a:t>
            </a:r>
            <a:r>
              <a:rPr lang="zh-CN" altLang="en-US" b="1" dirty="0" smtClean="0"/>
              <a:t>甘露醇</a:t>
            </a:r>
            <a:endParaRPr lang="zh-CN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zh-CN" altLang="zh-CN" sz="3600" smtClean="0">
                <a:ea typeface="黑体" pitchFamily="49" charset="-122"/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dirty="0" smtClean="0"/>
              <a:t> </a:t>
            </a:r>
          </a:p>
        </p:txBody>
      </p:sp>
      <p:sp>
        <p:nvSpPr>
          <p:cNvPr id="8196" name="AutoShape 5"/>
          <p:cNvSpPr>
            <a:spLocks noChangeArrowheads="1"/>
          </p:cNvSpPr>
          <p:nvPr/>
        </p:nvSpPr>
        <p:spPr bwMode="auto">
          <a:xfrm rot="2997687">
            <a:off x="3132138" y="2541588"/>
            <a:ext cx="609600" cy="3048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Oval 6"/>
          <p:cNvSpPr>
            <a:spLocks noChangeArrowheads="1"/>
          </p:cNvSpPr>
          <p:nvPr/>
        </p:nvSpPr>
        <p:spPr bwMode="auto">
          <a:xfrm>
            <a:off x="1066800" y="1295400"/>
            <a:ext cx="1981200" cy="137160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>
            <a:flatTx/>
          </a:bodyPr>
          <a:lstStyle/>
          <a:p>
            <a:pPr lvl="1" algn="just" fontAlgn="t"/>
            <a:r>
              <a:rPr lang="zh-CN" altLang="en-US" sz="2800" b="1" dirty="0" smtClean="0">
                <a:solidFill>
                  <a:srgbClr val="FFFF00"/>
                </a:solidFill>
                <a:ea typeface="楷体_GB2312" pitchFamily="1" charset="-122"/>
              </a:rPr>
              <a:t>先晶后胶</a:t>
            </a:r>
            <a:endParaRPr lang="zh-CN" sz="2800" b="1" dirty="0">
              <a:solidFill>
                <a:srgbClr val="FFFF00"/>
              </a:solidFill>
              <a:ea typeface="楷体_GB2312" pitchFamily="1" charset="-122"/>
            </a:endParaRPr>
          </a:p>
        </p:txBody>
      </p:sp>
      <p:sp>
        <p:nvSpPr>
          <p:cNvPr id="8198" name="Oval 7"/>
          <p:cNvSpPr>
            <a:spLocks noChangeArrowheads="1"/>
          </p:cNvSpPr>
          <p:nvPr/>
        </p:nvSpPr>
        <p:spPr bwMode="auto">
          <a:xfrm>
            <a:off x="5791200" y="4572000"/>
            <a:ext cx="1981200" cy="137160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scene3d>
            <a:camera prst="legacyPerspectiveFront">
              <a:rot lat="20099994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>
            <a:flatTx/>
          </a:bodyPr>
          <a:lstStyle/>
          <a:p>
            <a:pPr lvl="1" algn="just" fontAlgn="t"/>
            <a:r>
              <a:rPr lang="zh-CN" altLang="en-US" sz="2800" b="1" dirty="0" smtClean="0">
                <a:solidFill>
                  <a:srgbClr val="FFFF00"/>
                </a:solidFill>
                <a:ea typeface="楷体_GB2312" pitchFamily="1" charset="-122"/>
              </a:rPr>
              <a:t>宁少勿多</a:t>
            </a:r>
            <a:endParaRPr lang="zh-CN" altLang="en-US" sz="2800" b="1" dirty="0">
              <a:solidFill>
                <a:srgbClr val="FFFF00"/>
              </a:solidFill>
              <a:ea typeface="楷体_GB2312" pitchFamily="1" charset="-122"/>
            </a:endParaRPr>
          </a:p>
        </p:txBody>
      </p:sp>
      <p:sp>
        <p:nvSpPr>
          <p:cNvPr id="8199" name="AutoShape 8"/>
          <p:cNvSpPr>
            <a:spLocks noChangeArrowheads="1"/>
          </p:cNvSpPr>
          <p:nvPr/>
        </p:nvSpPr>
        <p:spPr bwMode="auto">
          <a:xfrm rot="7715859">
            <a:off x="5181600" y="2590800"/>
            <a:ext cx="609600" cy="3048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0" name="AutoShape 9"/>
          <p:cNvSpPr>
            <a:spLocks noChangeArrowheads="1"/>
          </p:cNvSpPr>
          <p:nvPr/>
        </p:nvSpPr>
        <p:spPr bwMode="auto">
          <a:xfrm rot="-2800466">
            <a:off x="3200400" y="4419600"/>
            <a:ext cx="609600" cy="3048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1" name="AutoShape 10"/>
          <p:cNvSpPr>
            <a:spLocks noChangeArrowheads="1"/>
          </p:cNvSpPr>
          <p:nvPr/>
        </p:nvSpPr>
        <p:spPr bwMode="auto">
          <a:xfrm rot="-8232125">
            <a:off x="5334000" y="4343400"/>
            <a:ext cx="609600" cy="3048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3" name="Oval 12"/>
          <p:cNvSpPr>
            <a:spLocks noChangeArrowheads="1"/>
          </p:cNvSpPr>
          <p:nvPr/>
        </p:nvSpPr>
        <p:spPr bwMode="auto">
          <a:xfrm>
            <a:off x="5638800" y="1447800"/>
            <a:ext cx="1981200" cy="129540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>
            <a:flatTx/>
          </a:bodyPr>
          <a:lstStyle/>
          <a:p>
            <a:pPr lvl="1" algn="just" fontAlgn="t"/>
            <a:r>
              <a:rPr lang="zh-CN" altLang="en-US" sz="2800" b="1" dirty="0" smtClean="0">
                <a:solidFill>
                  <a:srgbClr val="FFFF00"/>
                </a:solidFill>
                <a:ea typeface="楷体_GB2312" pitchFamily="1" charset="-122"/>
              </a:rPr>
              <a:t>先盐后糖</a:t>
            </a:r>
            <a:endParaRPr lang="zh-CN" altLang="en-US" sz="2800" b="1" dirty="0">
              <a:solidFill>
                <a:srgbClr val="FFFF00"/>
              </a:solidFill>
              <a:ea typeface="楷体_GB2312" pitchFamily="1" charset="-122"/>
            </a:endParaRPr>
          </a:p>
        </p:txBody>
      </p:sp>
      <p:sp>
        <p:nvSpPr>
          <p:cNvPr id="8204" name="Oval 13"/>
          <p:cNvSpPr>
            <a:spLocks noChangeArrowheads="1"/>
          </p:cNvSpPr>
          <p:nvPr/>
        </p:nvSpPr>
        <p:spPr bwMode="auto">
          <a:xfrm>
            <a:off x="1219200" y="4800600"/>
            <a:ext cx="1995478" cy="121920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CCFF"/>
            </a:extrusionClr>
          </a:sp3d>
        </p:spPr>
        <p:txBody>
          <a:bodyPr>
            <a:flatTx/>
          </a:bodyPr>
          <a:lstStyle/>
          <a:p>
            <a:pPr lvl="1" algn="just" fontAlgn="t"/>
            <a:r>
              <a:rPr lang="zh-CN" altLang="en-US" sz="2800" b="1" dirty="0" smtClean="0">
                <a:solidFill>
                  <a:srgbClr val="FFFF00"/>
                </a:solidFill>
                <a:ea typeface="楷体_GB2312" pitchFamily="1" charset="-122"/>
              </a:rPr>
              <a:t>先快</a:t>
            </a:r>
            <a:r>
              <a:rPr lang="zh-CN" altLang="en-US" sz="2800" b="1" dirty="0">
                <a:solidFill>
                  <a:srgbClr val="FFFF00"/>
                </a:solidFill>
                <a:ea typeface="楷体_GB2312" pitchFamily="1" charset="-122"/>
              </a:rPr>
              <a:t>后慢</a:t>
            </a:r>
            <a:endParaRPr lang="zh-CN" altLang="zh-CN" sz="2800" b="1" dirty="0">
              <a:solidFill>
                <a:srgbClr val="FFFF00"/>
              </a:solidFill>
              <a:ea typeface="楷体_GB2312" pitchFamily="1" charset="-122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733800" y="2667000"/>
            <a:ext cx="1447800" cy="1633538"/>
            <a:chOff x="192" y="1917"/>
            <a:chExt cx="1042" cy="1102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8208" name="Picture 20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9" name="Picture 21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Oval 22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FCA96A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FCA96A">
                      <a:alpha val="55000"/>
                    </a:srgbClr>
                  </a:gs>
                  <a:gs pos="100000">
                    <a:srgbClr val="FCA96A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r>
                  <a:rPr lang="zh-CN" altLang="en-US" b="1" dirty="0" smtClean="0">
                    <a:latin typeface="Arial" charset="0"/>
                  </a:rPr>
                  <a:t>输液原则</a:t>
                </a:r>
                <a:endParaRPr lang="zh-CN" altLang="en-US" b="1" dirty="0">
                  <a:latin typeface="Arial" charset="0"/>
                </a:endParaRPr>
              </a:p>
            </p:txBody>
          </p:sp>
        </p:grpSp>
        <p:pic>
          <p:nvPicPr>
            <p:cNvPr id="8207" name="Picture 23" descr="Picture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标题 1"/>
          <p:cNvSpPr txBox="1">
            <a:spLocks/>
          </p:cNvSpPr>
          <p:nvPr/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输液原则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静脉输液的部位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25752"/>
            <a:ext cx="3071834" cy="38273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86124"/>
            <a:ext cx="2838450" cy="24479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714620"/>
            <a:ext cx="2352675" cy="30575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中心静脉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00306"/>
            <a:ext cx="3762375" cy="3400428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643050"/>
            <a:ext cx="4419600" cy="42005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静脉输液的方法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29322" cy="6858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Pages>0</Pages>
  <Words>442</Words>
  <Characters>0</Characters>
  <Application>Microsoft Office PowerPoint</Application>
  <DocSecurity>0</DocSecurity>
  <PresentationFormat>全屏显示(4:3)</PresentationFormat>
  <Lines>0</Lines>
  <Paragraphs>128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课件模板</vt:lpstr>
      <vt:lpstr>    第十四章 静脉输液与输血</vt:lpstr>
      <vt:lpstr>  静脉输液的主要内容</vt:lpstr>
      <vt:lpstr>静脉输液的概述 </vt:lpstr>
      <vt:lpstr>静脉输液的目的与适应证</vt:lpstr>
      <vt:lpstr>PowerPoint 演示文稿</vt:lpstr>
      <vt:lpstr> </vt:lpstr>
      <vt:lpstr>静脉输液的部位</vt:lpstr>
      <vt:lpstr>中心静脉</vt:lpstr>
      <vt:lpstr>静脉输液的方法</vt:lpstr>
      <vt:lpstr>留置套管针与输液泵的应用</vt:lpstr>
      <vt:lpstr>PowerPoint 演示文稿</vt:lpstr>
      <vt:lpstr>PowerPoint 演示文稿</vt:lpstr>
      <vt:lpstr>  </vt:lpstr>
      <vt:lpstr>输血的主要内容</vt:lpstr>
      <vt:lpstr>血液及血液制品的种类</vt:lpstr>
      <vt:lpstr>输血方法</vt:lpstr>
      <vt:lpstr>PowerPoint 演示文稿</vt:lpstr>
      <vt:lpstr>PowerPoint 演示文稿</vt:lpstr>
      <vt:lpstr>PowerPoint 演示文稿</vt:lpstr>
      <vt:lpstr>PowerPoint 演示文稿</vt:lpstr>
      <vt:lpstr>思考题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65</cp:revision>
  <cp:lastPrinted>1899-12-30T00:00:00Z</cp:lastPrinted>
  <dcterms:created xsi:type="dcterms:W3CDTF">2008-12-16T07:41:38Z</dcterms:created>
  <dcterms:modified xsi:type="dcterms:W3CDTF">2014-09-05T09:38:04Z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