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55"/>
  </p:notesMasterIdLst>
  <p:sldIdLst>
    <p:sldId id="256" r:id="rId2"/>
    <p:sldId id="288" r:id="rId3"/>
    <p:sldId id="271" r:id="rId4"/>
    <p:sldId id="257" r:id="rId5"/>
    <p:sldId id="272" r:id="rId6"/>
    <p:sldId id="273" r:id="rId7"/>
    <p:sldId id="274" r:id="rId8"/>
    <p:sldId id="318" r:id="rId9"/>
    <p:sldId id="319" r:id="rId10"/>
    <p:sldId id="320" r:id="rId11"/>
    <p:sldId id="321" r:id="rId12"/>
    <p:sldId id="275" r:id="rId13"/>
    <p:sldId id="276" r:id="rId14"/>
    <p:sldId id="277" r:id="rId15"/>
    <p:sldId id="278" r:id="rId16"/>
    <p:sldId id="279" r:id="rId17"/>
    <p:sldId id="289" r:id="rId18"/>
    <p:sldId id="294" r:id="rId19"/>
    <p:sldId id="280" r:id="rId20"/>
    <p:sldId id="281" r:id="rId21"/>
    <p:sldId id="282" r:id="rId22"/>
    <p:sldId id="290" r:id="rId23"/>
    <p:sldId id="291" r:id="rId24"/>
    <p:sldId id="292" r:id="rId25"/>
    <p:sldId id="293" r:id="rId26"/>
    <p:sldId id="295" r:id="rId27"/>
    <p:sldId id="296" r:id="rId28"/>
    <p:sldId id="299" r:id="rId29"/>
    <p:sldId id="300" r:id="rId30"/>
    <p:sldId id="297" r:id="rId31"/>
    <p:sldId id="298"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283" r:id="rId49"/>
    <p:sldId id="284" r:id="rId50"/>
    <p:sldId id="285" r:id="rId51"/>
    <p:sldId id="286" r:id="rId52"/>
    <p:sldId id="265" r:id="rId53"/>
    <p:sldId id="317"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61" autoAdjust="0"/>
    <p:restoredTop sz="94660"/>
  </p:normalViewPr>
  <p:slideViewPr>
    <p:cSldViewPr snapToGrid="0">
      <p:cViewPr>
        <p:scale>
          <a:sx n="70" d="100"/>
          <a:sy n="70" d="100"/>
        </p:scale>
        <p:origin x="-162"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FFFB10-9FE7-4408-9EA2-F3B3D151A6E6}" type="datetimeFigureOut">
              <a:rPr lang="zh-CN" altLang="en-US" smtClean="0"/>
              <a:t>2014/4/4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435BCE-7D87-456B-A660-C7C5306996A4}" type="slidenum">
              <a:rPr lang="zh-CN" altLang="en-US" smtClean="0"/>
              <a:t>‹#›</a:t>
            </a:fld>
            <a:endParaRPr lang="zh-CN" altLang="en-US"/>
          </a:p>
        </p:txBody>
      </p:sp>
    </p:spTree>
    <p:extLst>
      <p:ext uri="{BB962C8B-B14F-4D97-AF65-F5344CB8AC3E}">
        <p14:creationId xmlns:p14="http://schemas.microsoft.com/office/powerpoint/2010/main" val="2085406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t>4/4/2014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4/4/2014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t>4/4/2014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48.xml"/><Relationship Id="rId4" Type="http://schemas.openxmlformats.org/officeDocument/2006/relationships/slide" Target="slide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70693" y="1239864"/>
            <a:ext cx="9440034" cy="2526224"/>
          </a:xfrm>
        </p:spPr>
        <p:txBody>
          <a:bodyPr>
            <a:normAutofit fontScale="90000"/>
          </a:bodyPr>
          <a:lstStyle/>
          <a:p>
            <a:r>
              <a:rPr lang="zh-CN" altLang="en-US" dirty="0" smtClean="0"/>
              <a:t>流行病学</a:t>
            </a:r>
            <a:r>
              <a:rPr lang="en-US" altLang="zh-CN" dirty="0" smtClean="0"/>
              <a:t/>
            </a:r>
            <a:br>
              <a:rPr lang="en-US" altLang="zh-CN" dirty="0" smtClean="0"/>
            </a:br>
            <a:r>
              <a:rPr lang="zh-CN" altLang="en-US" dirty="0" smtClean="0"/>
              <a:t>第四章  描述性研究</a:t>
            </a:r>
            <a:r>
              <a:rPr lang="en-US" altLang="zh-CN" dirty="0" smtClean="0"/>
              <a:t/>
            </a:r>
            <a:br>
              <a:rPr lang="en-US" altLang="zh-CN" dirty="0" smtClean="0"/>
            </a:br>
            <a:r>
              <a:rPr lang="en-US" altLang="zh-CN" dirty="0" smtClean="0">
                <a:latin typeface="Arial Black" panose="020B0A04020102020204" pitchFamily="34" charset="0"/>
              </a:rPr>
              <a:t>Descriptive study</a:t>
            </a:r>
            <a:endParaRPr lang="zh-CN" altLang="en-US" dirty="0">
              <a:latin typeface="Arial Black" panose="020B0A04020102020204" pitchFamily="34" charset="0"/>
            </a:endParaRPr>
          </a:p>
        </p:txBody>
      </p:sp>
      <p:sp>
        <p:nvSpPr>
          <p:cNvPr id="3" name="副标题 2"/>
          <p:cNvSpPr>
            <a:spLocks noGrp="1"/>
          </p:cNvSpPr>
          <p:nvPr>
            <p:ph type="subTitle" idx="1"/>
          </p:nvPr>
        </p:nvSpPr>
        <p:spPr>
          <a:xfrm>
            <a:off x="1262205" y="4698719"/>
            <a:ext cx="9440034" cy="1049867"/>
          </a:xfrm>
        </p:spPr>
        <p:txBody>
          <a:bodyPr>
            <a:noAutofit/>
          </a:bodyPr>
          <a:lstStyle/>
          <a:p>
            <a:r>
              <a:rPr lang="zh-CN" altLang="en-US" sz="2400" b="1" dirty="0">
                <a:solidFill>
                  <a:srgbClr val="00B050"/>
                </a:solidFill>
                <a:latin typeface="华文琥珀" panose="02010800040101010101" pitchFamily="2" charset="-122"/>
                <a:ea typeface="华文琥珀" panose="02010800040101010101" pitchFamily="2" charset="-122"/>
                <a:cs typeface="Trebuchet MS"/>
              </a:rPr>
              <a:t>首都医科大学</a:t>
            </a:r>
            <a:endParaRPr lang="en-US" altLang="zh-CN" sz="2400" b="1" dirty="0">
              <a:solidFill>
                <a:srgbClr val="00B050"/>
              </a:solidFill>
              <a:latin typeface="华文琥珀" panose="02010800040101010101" pitchFamily="2" charset="-122"/>
              <a:ea typeface="华文琥珀" panose="02010800040101010101" pitchFamily="2" charset="-122"/>
              <a:cs typeface="Trebuchet MS"/>
            </a:endParaRPr>
          </a:p>
          <a:p>
            <a:r>
              <a:rPr lang="zh-CN" altLang="en-US" sz="2400" b="1" dirty="0">
                <a:solidFill>
                  <a:srgbClr val="00B050"/>
                </a:solidFill>
                <a:latin typeface="华文琥珀" panose="02010800040101010101" pitchFamily="2" charset="-122"/>
                <a:ea typeface="华文琥珀" panose="02010800040101010101" pitchFamily="2" charset="-122"/>
                <a:cs typeface="Trebuchet MS"/>
              </a:rPr>
              <a:t>公共卫生学院</a:t>
            </a:r>
            <a:endParaRPr lang="en-US" altLang="zh-CN" sz="2400" b="1" dirty="0">
              <a:solidFill>
                <a:srgbClr val="00B050"/>
              </a:solidFill>
              <a:latin typeface="华文琥珀" panose="02010800040101010101" pitchFamily="2" charset="-122"/>
              <a:ea typeface="华文琥珀" panose="02010800040101010101" pitchFamily="2" charset="-122"/>
              <a:cs typeface="Trebuchet MS"/>
            </a:endParaRPr>
          </a:p>
          <a:p>
            <a:r>
              <a:rPr lang="zh-CN" altLang="en-US" sz="2400" b="1" dirty="0">
                <a:solidFill>
                  <a:srgbClr val="00B050"/>
                </a:solidFill>
                <a:latin typeface="华文琥珀" panose="02010800040101010101" pitchFamily="2" charset="-122"/>
                <a:ea typeface="华文琥珀" panose="02010800040101010101" pitchFamily="2" charset="-122"/>
                <a:cs typeface="Trebuchet MS"/>
              </a:rPr>
              <a:t>张玲</a:t>
            </a:r>
          </a:p>
        </p:txBody>
      </p:sp>
    </p:spTree>
    <p:extLst>
      <p:ext uri="{BB962C8B-B14F-4D97-AF65-F5344CB8AC3E}">
        <p14:creationId xmlns:p14="http://schemas.microsoft.com/office/powerpoint/2010/main" val="859904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（四）病例组</a:t>
            </a:r>
            <a:r>
              <a:rPr lang="zh-CN" altLang="zh-CN" dirty="0" smtClean="0">
                <a:effectLst/>
              </a:rPr>
              <a:t>分析</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病例组分析是对一组（几例到几千例）相同疾病或一组曾经暴露于某种</a:t>
            </a:r>
            <a:r>
              <a:rPr lang="zh-CN" altLang="zh-CN" sz="2800" dirty="0" smtClean="0">
                <a:effectLst/>
              </a:rPr>
              <a:t>相同干预</a:t>
            </a:r>
            <a:r>
              <a:rPr lang="zh-CN" altLang="zh-CN" sz="2800" dirty="0">
                <a:effectLst/>
              </a:rPr>
              <a:t>措施的一批患者的临床资料或临床结局进行描述、归纳总结的研究设计类型</a:t>
            </a:r>
            <a:r>
              <a:rPr lang="zh-CN" altLang="zh-CN" sz="2800" dirty="0" smtClean="0">
                <a:effectLst/>
              </a:rPr>
              <a:t>。</a:t>
            </a:r>
            <a:endParaRPr lang="en-US" altLang="zh-CN" sz="2800" dirty="0" smtClean="0">
              <a:effectLst/>
            </a:endParaRPr>
          </a:p>
          <a:p>
            <a:pPr>
              <a:lnSpc>
                <a:spcPct val="150000"/>
              </a:lnSpc>
            </a:pPr>
            <a:r>
              <a:rPr lang="zh-CN" altLang="zh-CN" sz="2800" dirty="0">
                <a:effectLst/>
              </a:rPr>
              <a:t>病例组分析分为回顾性和前瞻性两种设计方法。</a:t>
            </a:r>
            <a:endParaRPr lang="zh-CN" altLang="en-US" sz="2800" dirty="0"/>
          </a:p>
        </p:txBody>
      </p:sp>
    </p:spTree>
    <p:extLst>
      <p:ext uri="{BB962C8B-B14F-4D97-AF65-F5344CB8AC3E}">
        <p14:creationId xmlns:p14="http://schemas.microsoft.com/office/powerpoint/2010/main" val="36357479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（五）疾病</a:t>
            </a:r>
            <a:r>
              <a:rPr lang="zh-CN" altLang="zh-CN" dirty="0" smtClean="0">
                <a:effectLst/>
              </a:rPr>
              <a:t>监测</a:t>
            </a:r>
            <a:endParaRPr lang="zh-CN" altLang="en-US" dirty="0"/>
          </a:p>
        </p:txBody>
      </p:sp>
      <p:sp>
        <p:nvSpPr>
          <p:cNvPr id="3" name="内容占位符 2"/>
          <p:cNvSpPr>
            <a:spLocks noGrp="1"/>
          </p:cNvSpPr>
          <p:nvPr>
            <p:ph idx="1"/>
          </p:nvPr>
        </p:nvSpPr>
        <p:spPr>
          <a:xfrm>
            <a:off x="913795" y="1732449"/>
            <a:ext cx="10127244" cy="4058751"/>
          </a:xfrm>
        </p:spPr>
        <p:txBody>
          <a:bodyPr>
            <a:normAutofit/>
          </a:bodyPr>
          <a:lstStyle/>
          <a:p>
            <a:pPr>
              <a:lnSpc>
                <a:spcPct val="150000"/>
              </a:lnSpc>
            </a:pPr>
            <a:r>
              <a:rPr lang="zh-CN" altLang="zh-CN" sz="2800" dirty="0" smtClean="0">
                <a:effectLst/>
              </a:rPr>
              <a:t>又</a:t>
            </a:r>
            <a:r>
              <a:rPr lang="zh-CN" altLang="zh-CN" sz="2800" dirty="0">
                <a:effectLst/>
              </a:rPr>
              <a:t>称流行病学监测</a:t>
            </a:r>
            <a:r>
              <a:rPr lang="en-US" altLang="zh-CN" sz="2800" dirty="0">
                <a:effectLst/>
              </a:rPr>
              <a:t>(epidemiological surveillance)</a:t>
            </a:r>
            <a:r>
              <a:rPr lang="zh-CN" altLang="zh-CN" sz="2800" dirty="0">
                <a:effectLst/>
              </a:rPr>
              <a:t>，是指长期、连续和系统地收集疾病的动态分布及其影响因素的资料，经过分析将信息及时上报和反馈，以便及时采取干预措施并评价其</a:t>
            </a:r>
            <a:r>
              <a:rPr lang="zh-CN" altLang="zh-CN" sz="2800" dirty="0" smtClean="0">
                <a:effectLst/>
              </a:rPr>
              <a:t>效果。</a:t>
            </a:r>
            <a:endParaRPr lang="zh-CN" altLang="zh-CN" sz="2800" dirty="0">
              <a:effectLst/>
            </a:endParaRPr>
          </a:p>
          <a:p>
            <a:pPr>
              <a:lnSpc>
                <a:spcPct val="150000"/>
              </a:lnSpc>
            </a:pPr>
            <a:endParaRPr lang="zh-CN" altLang="en-US" sz="2800" dirty="0"/>
          </a:p>
        </p:txBody>
      </p:sp>
    </p:spTree>
    <p:extLst>
      <p:ext uri="{BB962C8B-B14F-4D97-AF65-F5344CB8AC3E}">
        <p14:creationId xmlns:p14="http://schemas.microsoft.com/office/powerpoint/2010/main" val="910244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第二节 横断面</a:t>
            </a:r>
            <a:r>
              <a:rPr lang="zh-CN" altLang="zh-CN" dirty="0" smtClean="0">
                <a:effectLst/>
              </a:rPr>
              <a:t>研究</a:t>
            </a:r>
            <a:endParaRPr lang="zh-CN" altLang="en-US" dirty="0"/>
          </a:p>
        </p:txBody>
      </p:sp>
      <p:sp>
        <p:nvSpPr>
          <p:cNvPr id="3" name="内容占位符 2"/>
          <p:cNvSpPr>
            <a:spLocks noGrp="1"/>
          </p:cNvSpPr>
          <p:nvPr>
            <p:ph idx="1"/>
          </p:nvPr>
        </p:nvSpPr>
        <p:spPr/>
        <p:txBody>
          <a:bodyPr>
            <a:normAutofit fontScale="92500" lnSpcReduction="20000"/>
          </a:bodyPr>
          <a:lstStyle/>
          <a:p>
            <a:pPr lvl="0"/>
            <a:r>
              <a:rPr lang="zh-CN" altLang="zh-CN" dirty="0">
                <a:solidFill>
                  <a:srgbClr val="FFFF00"/>
                </a:solidFill>
                <a:effectLst/>
              </a:rPr>
              <a:t>概念</a:t>
            </a:r>
          </a:p>
          <a:p>
            <a:pPr marL="36900" indent="0">
              <a:lnSpc>
                <a:spcPct val="160000"/>
              </a:lnSpc>
              <a:buNone/>
            </a:pPr>
            <a:r>
              <a:rPr lang="en-US" altLang="zh-CN" dirty="0" smtClean="0">
                <a:effectLst/>
              </a:rPr>
              <a:t>         </a:t>
            </a:r>
            <a:r>
              <a:rPr lang="zh-CN" altLang="zh-CN" dirty="0" smtClean="0">
                <a:effectLst/>
              </a:rPr>
              <a:t>横断面</a:t>
            </a:r>
            <a:r>
              <a:rPr lang="zh-CN" altLang="zh-CN" dirty="0">
                <a:effectLst/>
              </a:rPr>
              <a:t>研究（</a:t>
            </a:r>
            <a:r>
              <a:rPr lang="en-US" altLang="zh-CN" dirty="0">
                <a:effectLst/>
              </a:rPr>
              <a:t>cross-sectional study</a:t>
            </a:r>
            <a:r>
              <a:rPr lang="zh-CN" altLang="zh-CN" dirty="0">
                <a:effectLst/>
              </a:rPr>
              <a:t>）是在某一时点（或期间）内，特定人群中对疾病或健康状况及其影响因素（暴露）的分布特征进行调查分析。这种调查是在短时间内完成，得到的频率指标一般是调查群体的患病频率，所以又</a:t>
            </a:r>
            <a:r>
              <a:rPr lang="zh-CN" altLang="zh-CN" dirty="0" smtClean="0">
                <a:effectLst/>
              </a:rPr>
              <a:t>叫</a:t>
            </a:r>
            <a:r>
              <a:rPr lang="zh-CN" altLang="en-US" dirty="0" smtClean="0">
                <a:effectLst/>
              </a:rPr>
              <a:t>现况</a:t>
            </a:r>
            <a:r>
              <a:rPr lang="zh-CN" altLang="zh-CN" dirty="0" smtClean="0">
                <a:effectLst/>
              </a:rPr>
              <a:t>研究</a:t>
            </a:r>
            <a:r>
              <a:rPr lang="zh-CN" altLang="zh-CN" dirty="0">
                <a:effectLst/>
              </a:rPr>
              <a:t>或患病率研究（</a:t>
            </a:r>
            <a:r>
              <a:rPr lang="en-US" altLang="zh-CN" dirty="0">
                <a:effectLst/>
              </a:rPr>
              <a:t>prevalence study</a:t>
            </a:r>
            <a:r>
              <a:rPr lang="zh-CN" altLang="zh-CN" dirty="0">
                <a:effectLst/>
              </a:rPr>
              <a:t>）。</a:t>
            </a:r>
          </a:p>
          <a:p>
            <a:endParaRPr lang="zh-CN" altLang="en-US" dirty="0"/>
          </a:p>
        </p:txBody>
      </p:sp>
    </p:spTree>
    <p:extLst>
      <p:ext uri="{BB962C8B-B14F-4D97-AF65-F5344CB8AC3E}">
        <p14:creationId xmlns:p14="http://schemas.microsoft.com/office/powerpoint/2010/main" val="727539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r>
              <a:rPr lang="zh-CN" altLang="zh-CN" dirty="0">
                <a:effectLst/>
              </a:rPr>
              <a:t>研究</a:t>
            </a:r>
            <a:r>
              <a:rPr lang="zh-CN" altLang="zh-CN" dirty="0" smtClean="0">
                <a:effectLst/>
              </a:rPr>
              <a:t>目的</a:t>
            </a:r>
            <a:endParaRPr lang="zh-CN" altLang="en-US" dirty="0"/>
          </a:p>
        </p:txBody>
      </p:sp>
      <p:sp>
        <p:nvSpPr>
          <p:cNvPr id="3" name="内容占位符 2"/>
          <p:cNvSpPr>
            <a:spLocks noGrp="1"/>
          </p:cNvSpPr>
          <p:nvPr>
            <p:ph idx="1"/>
          </p:nvPr>
        </p:nvSpPr>
        <p:spPr/>
        <p:txBody>
          <a:bodyPr/>
          <a:lstStyle/>
          <a:p>
            <a:pPr>
              <a:lnSpc>
                <a:spcPct val="150000"/>
              </a:lnSpc>
            </a:pPr>
            <a:r>
              <a:rPr lang="en-US" altLang="zh-CN" dirty="0" smtClean="0">
                <a:effectLst/>
              </a:rPr>
              <a:t> </a:t>
            </a:r>
            <a:r>
              <a:rPr lang="zh-CN" altLang="zh-CN" dirty="0" smtClean="0">
                <a:effectLst/>
              </a:rPr>
              <a:t>掌握</a:t>
            </a:r>
            <a:r>
              <a:rPr lang="zh-CN" altLang="zh-CN" dirty="0">
                <a:effectLst/>
              </a:rPr>
              <a:t>目标群体中疾病或健康状况的</a:t>
            </a:r>
            <a:r>
              <a:rPr lang="zh-CN" altLang="zh-CN" dirty="0" smtClean="0">
                <a:effectLst/>
              </a:rPr>
              <a:t>分布</a:t>
            </a:r>
            <a:endParaRPr lang="en-US" altLang="zh-CN" dirty="0" smtClean="0">
              <a:effectLst/>
            </a:endParaRPr>
          </a:p>
          <a:p>
            <a:pPr>
              <a:lnSpc>
                <a:spcPct val="150000"/>
              </a:lnSpc>
            </a:pPr>
            <a:r>
              <a:rPr lang="en-US" altLang="zh-CN" dirty="0" smtClean="0">
                <a:effectLst/>
              </a:rPr>
              <a:t> </a:t>
            </a:r>
            <a:r>
              <a:rPr lang="zh-CN" altLang="zh-CN" dirty="0" smtClean="0">
                <a:effectLst/>
              </a:rPr>
              <a:t>提供</a:t>
            </a:r>
            <a:r>
              <a:rPr lang="zh-CN" altLang="zh-CN" dirty="0">
                <a:effectLst/>
              </a:rPr>
              <a:t>疾病病因研究的</a:t>
            </a:r>
            <a:r>
              <a:rPr lang="zh-CN" altLang="zh-CN" dirty="0" smtClean="0">
                <a:effectLst/>
              </a:rPr>
              <a:t>线索</a:t>
            </a:r>
            <a:endParaRPr lang="en-US" altLang="zh-CN" dirty="0" smtClean="0">
              <a:effectLst/>
            </a:endParaRPr>
          </a:p>
          <a:p>
            <a:pPr>
              <a:lnSpc>
                <a:spcPct val="150000"/>
              </a:lnSpc>
            </a:pPr>
            <a:r>
              <a:rPr lang="en-US" altLang="zh-CN" dirty="0" smtClean="0">
                <a:effectLst/>
              </a:rPr>
              <a:t> </a:t>
            </a:r>
            <a:r>
              <a:rPr lang="zh-CN" altLang="zh-CN" dirty="0" smtClean="0">
                <a:effectLst/>
              </a:rPr>
              <a:t>早期</a:t>
            </a:r>
            <a:r>
              <a:rPr lang="zh-CN" altLang="zh-CN" dirty="0">
                <a:effectLst/>
              </a:rPr>
              <a:t>发现</a:t>
            </a:r>
            <a:r>
              <a:rPr lang="zh-CN" altLang="zh-CN" dirty="0" smtClean="0">
                <a:effectLst/>
              </a:rPr>
              <a:t>病人</a:t>
            </a:r>
            <a:endParaRPr lang="en-US" altLang="zh-CN" dirty="0" smtClean="0">
              <a:effectLst/>
            </a:endParaRPr>
          </a:p>
          <a:p>
            <a:pPr>
              <a:lnSpc>
                <a:spcPct val="150000"/>
              </a:lnSpc>
            </a:pPr>
            <a:r>
              <a:rPr lang="en-US" altLang="zh-CN" dirty="0" smtClean="0">
                <a:effectLst/>
              </a:rPr>
              <a:t> </a:t>
            </a:r>
            <a:r>
              <a:rPr lang="zh-CN" altLang="zh-CN" dirty="0" smtClean="0">
                <a:effectLst/>
              </a:rPr>
              <a:t>评价</a:t>
            </a:r>
            <a:r>
              <a:rPr lang="zh-CN" altLang="zh-CN" dirty="0">
                <a:effectLst/>
              </a:rPr>
              <a:t>疾病的防治效果</a:t>
            </a:r>
            <a:endParaRPr lang="zh-CN" altLang="en-US" dirty="0"/>
          </a:p>
        </p:txBody>
      </p:sp>
    </p:spTree>
    <p:extLst>
      <p:ext uri="{BB962C8B-B14F-4D97-AF65-F5344CB8AC3E}">
        <p14:creationId xmlns:p14="http://schemas.microsoft.com/office/powerpoint/2010/main" val="2408464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研究类型</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sz="2800" b="1" dirty="0" smtClean="0">
                <a:solidFill>
                  <a:srgbClr val="FFFF00"/>
                </a:solidFill>
                <a:effectLst/>
              </a:rPr>
              <a:t> 普查</a:t>
            </a:r>
            <a:r>
              <a:rPr lang="zh-CN" altLang="en-US" sz="2800" b="1" dirty="0">
                <a:solidFill>
                  <a:srgbClr val="FFFF00"/>
                </a:solidFill>
                <a:effectLst/>
              </a:rPr>
              <a:t>（</a:t>
            </a:r>
            <a:r>
              <a:rPr lang="en-US" altLang="zh-CN" sz="2800" b="1" dirty="0">
                <a:solidFill>
                  <a:srgbClr val="FFFF00"/>
                </a:solidFill>
                <a:effectLst/>
              </a:rPr>
              <a:t>Census</a:t>
            </a:r>
            <a:r>
              <a:rPr lang="zh-CN" altLang="en-US" sz="2800" b="1" dirty="0">
                <a:solidFill>
                  <a:srgbClr val="FFFF00"/>
                </a:solidFill>
                <a:effectLst/>
              </a:rPr>
              <a:t>）</a:t>
            </a:r>
          </a:p>
          <a:p>
            <a:pPr marL="36900" indent="0">
              <a:lnSpc>
                <a:spcPct val="150000"/>
              </a:lnSpc>
              <a:buNone/>
            </a:pPr>
            <a:r>
              <a:rPr lang="zh-CN" altLang="en-US" sz="2800" dirty="0">
                <a:effectLst/>
              </a:rPr>
              <a:t> </a:t>
            </a:r>
            <a:r>
              <a:rPr lang="zh-CN" altLang="en-US" sz="2800" dirty="0" smtClean="0">
                <a:effectLst/>
              </a:rPr>
              <a:t>    </a:t>
            </a:r>
            <a:r>
              <a:rPr lang="zh-CN" altLang="en-US" sz="2800" dirty="0">
                <a:effectLst/>
              </a:rPr>
              <a:t>调查特定时点或时期、特定范围内的全部人群</a:t>
            </a:r>
            <a:r>
              <a:rPr lang="en-US" altLang="zh-CN" sz="2800" dirty="0">
                <a:effectLst/>
              </a:rPr>
              <a:t>(</a:t>
            </a:r>
            <a:r>
              <a:rPr lang="zh-CN" altLang="en-US" sz="2800" dirty="0">
                <a:effectLst/>
              </a:rPr>
              <a:t>总体</a:t>
            </a:r>
            <a:r>
              <a:rPr lang="en-US" altLang="zh-CN" sz="2800" dirty="0">
                <a:effectLst/>
              </a:rPr>
              <a:t>)</a:t>
            </a:r>
            <a:r>
              <a:rPr lang="zh-CN" altLang="en-US" sz="2800" dirty="0">
                <a:effectLst/>
              </a:rPr>
              <a:t>。</a:t>
            </a:r>
          </a:p>
          <a:p>
            <a:pPr marL="342900" lvl="1" indent="-306000">
              <a:lnSpc>
                <a:spcPct val="150000"/>
              </a:lnSpc>
              <a:buClr>
                <a:srgbClr val="92D050"/>
              </a:buClr>
              <a:buSzPct val="80000"/>
              <a:buFont typeface="Wingdings" panose="05000000000000000000" pitchFamily="2" charset="2"/>
              <a:buChar char="u"/>
            </a:pPr>
            <a:r>
              <a:rPr lang="zh-CN" altLang="en-US" sz="2800" b="1" dirty="0" smtClean="0">
                <a:solidFill>
                  <a:schemeClr val="tx1"/>
                </a:solidFill>
                <a:effectLst/>
              </a:rPr>
              <a:t> </a:t>
            </a:r>
            <a:r>
              <a:rPr lang="zh-CN" altLang="en-US" sz="2800" b="1" dirty="0" smtClean="0">
                <a:solidFill>
                  <a:srgbClr val="FFFF00"/>
                </a:solidFill>
                <a:effectLst/>
              </a:rPr>
              <a:t>抽样调查</a:t>
            </a:r>
            <a:r>
              <a:rPr lang="zh-CN" altLang="en-US" sz="2800" b="1" dirty="0">
                <a:solidFill>
                  <a:srgbClr val="FFFF00"/>
                </a:solidFill>
                <a:effectLst/>
              </a:rPr>
              <a:t>（</a:t>
            </a:r>
            <a:r>
              <a:rPr lang="en-US" altLang="zh-CN" sz="2800" b="1" dirty="0">
                <a:solidFill>
                  <a:srgbClr val="FFFF00"/>
                </a:solidFill>
                <a:effectLst/>
              </a:rPr>
              <a:t>Sampling survey</a:t>
            </a:r>
            <a:r>
              <a:rPr lang="zh-CN" altLang="en-US" sz="2800" b="1" dirty="0">
                <a:solidFill>
                  <a:srgbClr val="FFFF00"/>
                </a:solidFill>
                <a:effectLst/>
              </a:rPr>
              <a:t>）</a:t>
            </a:r>
          </a:p>
          <a:p>
            <a:pPr marL="36900" indent="0">
              <a:lnSpc>
                <a:spcPct val="150000"/>
              </a:lnSpc>
              <a:buNone/>
            </a:pPr>
            <a:r>
              <a:rPr lang="zh-CN" altLang="en-US" sz="2800" dirty="0" smtClean="0">
                <a:effectLst/>
              </a:rPr>
              <a:t>    随机抽样</a:t>
            </a:r>
            <a:r>
              <a:rPr lang="zh-CN" altLang="en-US" sz="2800" dirty="0">
                <a:effectLst/>
              </a:rPr>
              <a:t>，调查特定时点、特定范围人群的一个代表性样本，以样本统计量估计总体参数所在范围。 </a:t>
            </a:r>
          </a:p>
          <a:p>
            <a:pPr>
              <a:lnSpc>
                <a:spcPct val="150000"/>
              </a:lnSpc>
            </a:pPr>
            <a:endParaRPr lang="zh-CN" altLang="en-US" sz="2800" dirty="0"/>
          </a:p>
        </p:txBody>
      </p:sp>
    </p:spTree>
    <p:extLst>
      <p:ext uri="{BB962C8B-B14F-4D97-AF65-F5344CB8AC3E}">
        <p14:creationId xmlns:p14="http://schemas.microsoft.com/office/powerpoint/2010/main" val="22130316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优点与局限性</a:t>
            </a:r>
            <a:endParaRPr lang="zh-CN" altLang="en-US" dirty="0"/>
          </a:p>
        </p:txBody>
      </p:sp>
      <p:sp>
        <p:nvSpPr>
          <p:cNvPr id="3" name="内容占位符 2"/>
          <p:cNvSpPr>
            <a:spLocks noGrp="1"/>
          </p:cNvSpPr>
          <p:nvPr>
            <p:ph idx="1"/>
          </p:nvPr>
        </p:nvSpPr>
        <p:spPr>
          <a:xfrm>
            <a:off x="913794" y="1514081"/>
            <a:ext cx="10878155" cy="4839801"/>
          </a:xfrm>
        </p:spPr>
        <p:txBody>
          <a:bodyPr>
            <a:normAutofit/>
          </a:bodyPr>
          <a:lstStyle/>
          <a:p>
            <a:pPr marL="36900" indent="0">
              <a:buNone/>
            </a:pPr>
            <a:r>
              <a:rPr lang="zh-CN" altLang="zh-CN" sz="3600" dirty="0" smtClean="0">
                <a:solidFill>
                  <a:srgbClr val="FFFF00"/>
                </a:solidFill>
                <a:effectLst/>
              </a:rPr>
              <a:t>优点</a:t>
            </a:r>
            <a:endParaRPr lang="en-US" altLang="zh-CN" sz="3600" dirty="0" smtClean="0">
              <a:solidFill>
                <a:srgbClr val="FFFF00"/>
              </a:solidFill>
              <a:effectLst/>
            </a:endParaRPr>
          </a:p>
          <a:p>
            <a:pPr>
              <a:lnSpc>
                <a:spcPct val="150000"/>
              </a:lnSpc>
            </a:pPr>
            <a:r>
              <a:rPr lang="zh-CN" altLang="zh-CN" sz="2600" dirty="0" smtClean="0">
                <a:effectLst/>
              </a:rPr>
              <a:t>样本</a:t>
            </a:r>
            <a:r>
              <a:rPr lang="zh-CN" altLang="zh-CN" sz="2600" dirty="0">
                <a:effectLst/>
              </a:rPr>
              <a:t>来自于人群</a:t>
            </a:r>
            <a:r>
              <a:rPr lang="zh-CN" altLang="zh-CN" sz="2600" dirty="0" smtClean="0">
                <a:effectLst/>
              </a:rPr>
              <a:t>，具有</a:t>
            </a:r>
            <a:r>
              <a:rPr lang="zh-CN" altLang="zh-CN" sz="2600" dirty="0">
                <a:effectLst/>
              </a:rPr>
              <a:t>较好的代表性和较强的</a:t>
            </a:r>
            <a:r>
              <a:rPr lang="zh-CN" altLang="zh-CN" sz="2600" dirty="0">
                <a:effectLst/>
              </a:rPr>
              <a:t>推广意义</a:t>
            </a:r>
            <a:endParaRPr lang="en-US" altLang="zh-CN" sz="2600" dirty="0">
              <a:effectLst/>
            </a:endParaRPr>
          </a:p>
          <a:p>
            <a:pPr>
              <a:lnSpc>
                <a:spcPct val="150000"/>
              </a:lnSpc>
            </a:pPr>
            <a:r>
              <a:rPr lang="zh-CN" altLang="zh-CN" sz="2600" dirty="0" smtClean="0">
                <a:effectLst/>
              </a:rPr>
              <a:t>资料</a:t>
            </a:r>
            <a:r>
              <a:rPr lang="zh-CN" altLang="zh-CN" sz="2600" dirty="0">
                <a:effectLst/>
              </a:rPr>
              <a:t>收集完成</a:t>
            </a:r>
            <a:r>
              <a:rPr lang="zh-CN" altLang="zh-CN" sz="2600" dirty="0" smtClean="0">
                <a:effectLst/>
              </a:rPr>
              <a:t>后进行</a:t>
            </a:r>
            <a:r>
              <a:rPr lang="zh-CN" altLang="zh-CN" sz="2600" dirty="0">
                <a:effectLst/>
              </a:rPr>
              <a:t>分组比较，其对照是来自于同一群体自然形成的同期</a:t>
            </a:r>
            <a:r>
              <a:rPr lang="zh-CN" altLang="zh-CN" sz="2600" dirty="0">
                <a:effectLst/>
              </a:rPr>
              <a:t>对照，结果具有可比性</a:t>
            </a:r>
            <a:r>
              <a:rPr lang="zh-CN" altLang="zh-CN" sz="2600" dirty="0">
                <a:effectLst/>
              </a:rPr>
              <a:t>。</a:t>
            </a:r>
            <a:endParaRPr lang="en-US" altLang="zh-CN" sz="2600" dirty="0">
              <a:effectLst/>
            </a:endParaRPr>
          </a:p>
          <a:p>
            <a:pPr>
              <a:lnSpc>
                <a:spcPct val="150000"/>
              </a:lnSpc>
            </a:pPr>
            <a:r>
              <a:rPr lang="zh-CN" altLang="zh-CN" sz="2600" dirty="0">
                <a:effectLst/>
              </a:rPr>
              <a:t>可以</a:t>
            </a:r>
            <a:r>
              <a:rPr lang="zh-CN" altLang="zh-CN" sz="2600" dirty="0">
                <a:effectLst/>
              </a:rPr>
              <a:t>进行多因多果的</a:t>
            </a:r>
            <a:r>
              <a:rPr lang="zh-CN" altLang="zh-CN" sz="2600" dirty="0" smtClean="0">
                <a:effectLst/>
              </a:rPr>
              <a:t>研究</a:t>
            </a:r>
            <a:r>
              <a:rPr lang="zh-CN" altLang="en-US" sz="2600" dirty="0" smtClean="0">
                <a:effectLst/>
              </a:rPr>
              <a:t>，</a:t>
            </a:r>
            <a:r>
              <a:rPr lang="zh-CN" altLang="zh-CN" sz="2600" dirty="0" smtClean="0">
                <a:effectLst/>
              </a:rPr>
              <a:t>特别是</a:t>
            </a:r>
            <a:r>
              <a:rPr lang="zh-CN" altLang="zh-CN" sz="2600" dirty="0">
                <a:effectLst/>
              </a:rPr>
              <a:t>针对多病因疾病的病因学研究时，</a:t>
            </a:r>
            <a:r>
              <a:rPr lang="zh-CN" altLang="zh-CN" sz="2600" dirty="0">
                <a:effectLst/>
              </a:rPr>
              <a:t>可以获得充足的病因线索，是提出病因假设最基本的流行病学调查方法</a:t>
            </a:r>
            <a:r>
              <a:rPr lang="zh-CN" altLang="zh-CN" sz="2600" dirty="0" smtClean="0">
                <a:effectLst/>
              </a:rPr>
              <a:t>。</a:t>
            </a:r>
            <a:endParaRPr lang="en-US" altLang="zh-CN" sz="2600" dirty="0">
              <a:effectLst/>
            </a:endParaRPr>
          </a:p>
          <a:p>
            <a:pPr>
              <a:lnSpc>
                <a:spcPct val="150000"/>
              </a:lnSpc>
            </a:pPr>
            <a:r>
              <a:rPr lang="zh-CN" altLang="zh-CN" sz="2600" dirty="0">
                <a:effectLst/>
              </a:rPr>
              <a:t>可以</a:t>
            </a:r>
            <a:r>
              <a:rPr lang="zh-CN" altLang="zh-CN" sz="2600" dirty="0">
                <a:effectLst/>
              </a:rPr>
              <a:t>在较短时间内完成调查</a:t>
            </a:r>
            <a:r>
              <a:rPr lang="zh-CN" altLang="zh-CN" sz="2600" dirty="0" smtClean="0">
                <a:effectLst/>
              </a:rPr>
              <a:t>，费用</a:t>
            </a:r>
            <a:r>
              <a:rPr lang="zh-CN" altLang="zh-CN" sz="2600" dirty="0">
                <a:effectLst/>
              </a:rPr>
              <a:t>相对较低</a:t>
            </a:r>
            <a:r>
              <a:rPr lang="zh-CN" altLang="zh-CN" sz="2600" dirty="0">
                <a:effectLst/>
              </a:rPr>
              <a:t>。</a:t>
            </a:r>
            <a:endParaRPr lang="zh-CN" altLang="zh-CN" sz="2600" dirty="0">
              <a:effectLst/>
            </a:endParaRPr>
          </a:p>
        </p:txBody>
      </p:sp>
    </p:spTree>
    <p:extLst>
      <p:ext uri="{BB962C8B-B14F-4D97-AF65-F5344CB8AC3E}">
        <p14:creationId xmlns:p14="http://schemas.microsoft.com/office/powerpoint/2010/main" val="1059485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优点与局限性</a:t>
            </a:r>
            <a:endParaRPr lang="zh-CN" altLang="en-US" dirty="0"/>
          </a:p>
        </p:txBody>
      </p:sp>
      <p:sp>
        <p:nvSpPr>
          <p:cNvPr id="3" name="内容占位符 2"/>
          <p:cNvSpPr>
            <a:spLocks noGrp="1"/>
          </p:cNvSpPr>
          <p:nvPr>
            <p:ph idx="1"/>
          </p:nvPr>
        </p:nvSpPr>
        <p:spPr>
          <a:xfrm>
            <a:off x="913795" y="1473137"/>
            <a:ext cx="10353762" cy="5125551"/>
          </a:xfrm>
        </p:spPr>
        <p:txBody>
          <a:bodyPr>
            <a:normAutofit/>
          </a:bodyPr>
          <a:lstStyle/>
          <a:p>
            <a:pPr marL="36900" indent="0">
              <a:buNone/>
            </a:pPr>
            <a:r>
              <a:rPr lang="zh-CN" altLang="zh-CN" sz="3600" dirty="0" smtClean="0">
                <a:solidFill>
                  <a:srgbClr val="FFFF00"/>
                </a:solidFill>
                <a:effectLst/>
              </a:rPr>
              <a:t>局限性</a:t>
            </a:r>
            <a:endParaRPr lang="en-US" altLang="zh-CN" sz="3600" dirty="0" smtClean="0">
              <a:solidFill>
                <a:srgbClr val="FFFF00"/>
              </a:solidFill>
              <a:effectLst/>
            </a:endParaRPr>
          </a:p>
          <a:p>
            <a:pPr>
              <a:lnSpc>
                <a:spcPct val="150000"/>
              </a:lnSpc>
            </a:pPr>
            <a:r>
              <a:rPr lang="zh-CN" altLang="zh-CN" sz="2400" dirty="0">
                <a:effectLst/>
              </a:rPr>
              <a:t>因和果同时存在，无法判定因果时间先后顺序，只能提供病因线索，不能进行因果推断</a:t>
            </a:r>
            <a:r>
              <a:rPr lang="zh-CN" altLang="zh-CN" sz="2400" dirty="0" smtClean="0">
                <a:effectLst/>
              </a:rPr>
              <a:t>。</a:t>
            </a:r>
            <a:endParaRPr lang="en-US" altLang="zh-CN" sz="2400" dirty="0" smtClean="0">
              <a:effectLst/>
            </a:endParaRPr>
          </a:p>
          <a:p>
            <a:pPr>
              <a:lnSpc>
                <a:spcPct val="150000"/>
              </a:lnSpc>
            </a:pPr>
            <a:r>
              <a:rPr lang="zh-CN" altLang="zh-CN" sz="2400" dirty="0">
                <a:effectLst/>
              </a:rPr>
              <a:t>只能得到患病率无法获得发病率</a:t>
            </a:r>
            <a:r>
              <a:rPr lang="zh-CN" altLang="zh-CN" sz="2400" dirty="0" smtClean="0">
                <a:effectLst/>
              </a:rPr>
              <a:t>。</a:t>
            </a:r>
            <a:endParaRPr lang="en-US" altLang="zh-CN" sz="2400" dirty="0" smtClean="0">
              <a:effectLst/>
            </a:endParaRPr>
          </a:p>
          <a:p>
            <a:pPr>
              <a:lnSpc>
                <a:spcPct val="150000"/>
              </a:lnSpc>
            </a:pPr>
            <a:r>
              <a:rPr lang="zh-CN" altLang="zh-CN" sz="2400" dirty="0">
                <a:effectLst/>
              </a:rPr>
              <a:t>不适用</a:t>
            </a:r>
            <a:r>
              <a:rPr lang="zh-CN" altLang="zh-CN" sz="2400" dirty="0" smtClean="0">
                <a:effectLst/>
              </a:rPr>
              <a:t>于</a:t>
            </a:r>
            <a:r>
              <a:rPr lang="zh-CN" altLang="en-US" sz="2400" dirty="0" smtClean="0">
                <a:effectLst/>
              </a:rPr>
              <a:t>急性和</a:t>
            </a:r>
            <a:r>
              <a:rPr lang="zh-CN" altLang="zh-CN" sz="2400" dirty="0" smtClean="0">
                <a:effectLst/>
              </a:rPr>
              <a:t>患病率</a:t>
            </a:r>
            <a:r>
              <a:rPr lang="zh-CN" altLang="zh-CN" sz="2400" dirty="0">
                <a:effectLst/>
              </a:rPr>
              <a:t>较低的</a:t>
            </a:r>
            <a:r>
              <a:rPr lang="zh-CN" altLang="zh-CN" sz="2400" dirty="0" smtClean="0">
                <a:effectLst/>
              </a:rPr>
              <a:t>疾病的</a:t>
            </a:r>
            <a:r>
              <a:rPr lang="zh-CN" altLang="zh-CN" sz="2400" dirty="0">
                <a:effectLst/>
              </a:rPr>
              <a:t>研究</a:t>
            </a:r>
            <a:r>
              <a:rPr lang="zh-CN" altLang="zh-CN" sz="2400" dirty="0" smtClean="0">
                <a:effectLst/>
              </a:rPr>
              <a:t>。</a:t>
            </a:r>
            <a:endParaRPr lang="en-US" altLang="zh-CN" sz="2400" dirty="0" smtClean="0">
              <a:effectLst/>
            </a:endParaRPr>
          </a:p>
          <a:p>
            <a:pPr>
              <a:lnSpc>
                <a:spcPct val="150000"/>
              </a:lnSpc>
            </a:pPr>
            <a:r>
              <a:rPr lang="zh-CN" altLang="zh-CN" sz="2400" dirty="0">
                <a:effectLst/>
              </a:rPr>
              <a:t>一些研究对象可能处于潜伏期或临床前期，或者经过治疗处于缓解期，而被误判为正常人，从而低估研究群体的患病情况，产生偏倚，影响研究结果的真实性。</a:t>
            </a:r>
            <a:endParaRPr lang="zh-CN" altLang="en-US" sz="2400" dirty="0"/>
          </a:p>
        </p:txBody>
      </p:sp>
    </p:spTree>
    <p:extLst>
      <p:ext uri="{BB962C8B-B14F-4D97-AF65-F5344CB8AC3E}">
        <p14:creationId xmlns:p14="http://schemas.microsoft.com/office/powerpoint/2010/main" val="10893184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ChangeArrowheads="1"/>
          </p:cNvSpPr>
          <p:nvPr/>
        </p:nvSpPr>
        <p:spPr bwMode="gray">
          <a:xfrm>
            <a:off x="2950633" y="5661531"/>
            <a:ext cx="6146800" cy="534987"/>
          </a:xfrm>
          <a:prstGeom prst="roundRect">
            <a:avLst>
              <a:gd name="adj" fmla="val 0"/>
            </a:avLst>
          </a:prstGeom>
          <a:solidFill>
            <a:srgbClr val="00B050"/>
          </a:solidFill>
          <a:ln>
            <a:noFill/>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cxnSp>
        <p:nvCxnSpPr>
          <p:cNvPr id="40963" name="AutoShape 3"/>
          <p:cNvCxnSpPr>
            <a:cxnSpLocks noChangeShapeType="1"/>
            <a:endCxn id="40962" idx="1"/>
          </p:cNvCxnSpPr>
          <p:nvPr/>
        </p:nvCxnSpPr>
        <p:spPr bwMode="auto">
          <a:xfrm rot="10800000" flipH="1" flipV="1">
            <a:off x="1162051" y="4580443"/>
            <a:ext cx="1788583" cy="1349375"/>
          </a:xfrm>
          <a:prstGeom prst="bentConnector3">
            <a:avLst>
              <a:gd name="adj1" fmla="val -15384"/>
            </a:avLst>
          </a:prstGeom>
          <a:noFill/>
          <a:ln w="28575" cap="rnd">
            <a:solidFill>
              <a:srgbClr val="336699"/>
            </a:solidFill>
            <a:prstDash val="sysDot"/>
            <a:miter lim="800000"/>
            <a:headEnd/>
            <a:tailEnd/>
          </a:ln>
          <a:extLst>
            <a:ext uri="{909E8E84-426E-40DD-AFC4-6F175D3DCCD1}">
              <a14:hiddenFill xmlns:a14="http://schemas.microsoft.com/office/drawing/2010/main">
                <a:noFill/>
              </a14:hiddenFill>
            </a:ext>
          </a:extLst>
        </p:spPr>
      </p:cxnSp>
      <p:cxnSp>
        <p:nvCxnSpPr>
          <p:cNvPr id="40964" name="AutoShape 4"/>
          <p:cNvCxnSpPr>
            <a:cxnSpLocks noChangeShapeType="1"/>
            <a:endCxn id="40962" idx="3"/>
          </p:cNvCxnSpPr>
          <p:nvPr/>
        </p:nvCxnSpPr>
        <p:spPr bwMode="auto">
          <a:xfrm flipH="1">
            <a:off x="9097434" y="4580443"/>
            <a:ext cx="1900767" cy="1349375"/>
          </a:xfrm>
          <a:prstGeom prst="bentConnector3">
            <a:avLst>
              <a:gd name="adj1" fmla="val -14486"/>
            </a:avLst>
          </a:prstGeom>
          <a:noFill/>
          <a:ln w="28575" cap="rnd">
            <a:solidFill>
              <a:srgbClr val="336699"/>
            </a:solidFill>
            <a:prstDash val="sysDot"/>
            <a:miter lim="800000"/>
            <a:headEnd/>
            <a:tailEnd/>
          </a:ln>
          <a:extLst>
            <a:ext uri="{909E8E84-426E-40DD-AFC4-6F175D3DCCD1}">
              <a14:hiddenFill xmlns:a14="http://schemas.microsoft.com/office/drawing/2010/main">
                <a:noFill/>
              </a14:hiddenFill>
            </a:ext>
          </a:extLst>
        </p:spPr>
      </p:cxnSp>
      <p:sp>
        <p:nvSpPr>
          <p:cNvPr id="40965" name="Text Box 5"/>
          <p:cNvSpPr txBox="1">
            <a:spLocks noChangeArrowheads="1"/>
          </p:cNvSpPr>
          <p:nvPr/>
        </p:nvSpPr>
        <p:spPr bwMode="white">
          <a:xfrm>
            <a:off x="3801533" y="5696455"/>
            <a:ext cx="4622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400" b="1">
                <a:solidFill>
                  <a:srgbClr val="FEFEFE"/>
                </a:solidFill>
                <a:latin typeface="黑体" pitchFamily="49" charset="-122"/>
                <a:ea typeface="黑体" pitchFamily="49" charset="-122"/>
              </a:rPr>
              <a:t>医学科研的基本步骤</a:t>
            </a:r>
            <a:endParaRPr lang="en-US" altLang="zh-CN" sz="2400" b="1">
              <a:solidFill>
                <a:srgbClr val="FEFEFE"/>
              </a:solidFill>
              <a:latin typeface="黑体" pitchFamily="49" charset="-122"/>
              <a:ea typeface="黑体" pitchFamily="49" charset="-122"/>
            </a:endParaRPr>
          </a:p>
        </p:txBody>
      </p:sp>
      <p:sp>
        <p:nvSpPr>
          <p:cNvPr id="40966" name="AutoShape 6"/>
          <p:cNvSpPr>
            <a:spLocks noChangeArrowheads="1"/>
          </p:cNvSpPr>
          <p:nvPr/>
        </p:nvSpPr>
        <p:spPr bwMode="gray">
          <a:xfrm>
            <a:off x="1162051" y="4064505"/>
            <a:ext cx="2377016" cy="1370012"/>
          </a:xfrm>
          <a:prstGeom prst="can">
            <a:avLst>
              <a:gd name="adj" fmla="val 32083"/>
            </a:avLst>
          </a:prstGeom>
          <a:gradFill rotWithShape="1">
            <a:gsLst>
              <a:gs pos="0">
                <a:srgbClr val="C0CDB3"/>
              </a:gs>
              <a:gs pos="50000">
                <a:srgbClr val="FFFFFF"/>
              </a:gs>
              <a:gs pos="100000">
                <a:srgbClr val="C0CDB3"/>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67" name="Oval 7"/>
          <p:cNvSpPr>
            <a:spLocks noChangeArrowheads="1"/>
          </p:cNvSpPr>
          <p:nvPr/>
        </p:nvSpPr>
        <p:spPr bwMode="gray">
          <a:xfrm>
            <a:off x="1162051" y="4088317"/>
            <a:ext cx="2377016" cy="412750"/>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5400000" scaled="1"/>
          </a:gradFill>
          <a:ln w="28575">
            <a:solidFill>
              <a:srgbClr val="B2B2B2"/>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68" name="Rectangle 9"/>
          <p:cNvSpPr>
            <a:spLocks noChangeArrowheads="1"/>
          </p:cNvSpPr>
          <p:nvPr/>
        </p:nvSpPr>
        <p:spPr bwMode="gray">
          <a:xfrm>
            <a:off x="1250951" y="1767393"/>
            <a:ext cx="2156883" cy="2525713"/>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a:ln>
            <a:noFill/>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311306" name="Rectangle 10"/>
          <p:cNvSpPr>
            <a:spLocks noChangeArrowheads="1"/>
          </p:cNvSpPr>
          <p:nvPr/>
        </p:nvSpPr>
        <p:spPr bwMode="black">
          <a:xfrm>
            <a:off x="1513769" y="2211893"/>
            <a:ext cx="2129367" cy="1938992"/>
          </a:xfrm>
          <a:prstGeom prst="rect">
            <a:avLst/>
          </a:prstGeom>
          <a:noFill/>
          <a:ln>
            <a:noFill/>
          </a:ln>
          <a:effectLst/>
          <a:extLst/>
        </p:spPr>
        <p:txBody>
          <a:bodyPr>
            <a:spAutoFit/>
          </a:bodyPr>
          <a:lstStyle/>
          <a:p>
            <a:pPr marL="115888" indent="-115888">
              <a:lnSpc>
                <a:spcPct val="150000"/>
              </a:lnSpc>
              <a:buFontTx/>
              <a:buAutoNum type="arabicPeriod"/>
              <a:defRPr/>
            </a:pPr>
            <a:r>
              <a:rPr lang="zh-CN" altLang="en-US" sz="1600" b="1" dirty="0">
                <a:solidFill>
                  <a:schemeClr val="bg1">
                    <a:lumMod val="95000"/>
                    <a:lumOff val="5000"/>
                  </a:schemeClr>
                </a:solidFill>
                <a:ea typeface="黑体" pitchFamily="49" charset="-122"/>
              </a:rPr>
              <a:t>科研选题</a:t>
            </a:r>
            <a:endParaRPr lang="en-US" altLang="zh-CN" sz="1600" b="1" dirty="0">
              <a:solidFill>
                <a:schemeClr val="bg1">
                  <a:lumMod val="95000"/>
                  <a:lumOff val="5000"/>
                </a:schemeClr>
              </a:solidFill>
              <a:ea typeface="黑体" pitchFamily="49" charset="-122"/>
            </a:endParaRPr>
          </a:p>
          <a:p>
            <a:pPr marL="115888" indent="-115888">
              <a:lnSpc>
                <a:spcPct val="150000"/>
              </a:lnSpc>
              <a:buFontTx/>
              <a:buAutoNum type="arabicPeriod"/>
              <a:defRPr/>
            </a:pPr>
            <a:r>
              <a:rPr lang="zh-CN" altLang="en-US" sz="1600" b="1" dirty="0">
                <a:solidFill>
                  <a:schemeClr val="bg1">
                    <a:lumMod val="95000"/>
                    <a:lumOff val="5000"/>
                  </a:schemeClr>
                </a:solidFill>
                <a:ea typeface="黑体" pitchFamily="49" charset="-122"/>
              </a:rPr>
              <a:t>查阅文献</a:t>
            </a:r>
            <a:endParaRPr lang="en-US" altLang="zh-CN" sz="1600" b="1" dirty="0">
              <a:solidFill>
                <a:schemeClr val="bg1">
                  <a:lumMod val="95000"/>
                  <a:lumOff val="5000"/>
                </a:schemeClr>
              </a:solidFill>
              <a:ea typeface="黑体" pitchFamily="49" charset="-122"/>
            </a:endParaRPr>
          </a:p>
          <a:p>
            <a:pPr marL="115888" indent="-115888">
              <a:lnSpc>
                <a:spcPct val="150000"/>
              </a:lnSpc>
              <a:buFontTx/>
              <a:buAutoNum type="arabicPeriod"/>
              <a:defRPr/>
            </a:pPr>
            <a:r>
              <a:rPr lang="zh-CN" altLang="en-US" sz="1600" b="1" dirty="0">
                <a:solidFill>
                  <a:schemeClr val="bg1">
                    <a:lumMod val="95000"/>
                    <a:lumOff val="5000"/>
                  </a:schemeClr>
                </a:solidFill>
                <a:ea typeface="黑体" pitchFamily="49" charset="-122"/>
              </a:rPr>
              <a:t>建立假说</a:t>
            </a:r>
            <a:endParaRPr lang="en-US" altLang="zh-CN" sz="1600" b="1" dirty="0">
              <a:solidFill>
                <a:schemeClr val="bg1">
                  <a:lumMod val="95000"/>
                  <a:lumOff val="5000"/>
                </a:schemeClr>
              </a:solidFill>
              <a:ea typeface="黑体" pitchFamily="49" charset="-122"/>
            </a:endParaRPr>
          </a:p>
          <a:p>
            <a:pPr marL="115888" indent="-115888">
              <a:lnSpc>
                <a:spcPct val="150000"/>
              </a:lnSpc>
              <a:buFontTx/>
              <a:buAutoNum type="arabicPeriod"/>
              <a:defRPr/>
            </a:pPr>
            <a:r>
              <a:rPr lang="zh-CN" altLang="en-US" sz="1600" b="1" dirty="0">
                <a:solidFill>
                  <a:schemeClr val="bg1">
                    <a:lumMod val="95000"/>
                    <a:lumOff val="5000"/>
                  </a:schemeClr>
                </a:solidFill>
                <a:ea typeface="黑体" pitchFamily="49" charset="-122"/>
              </a:rPr>
              <a:t>技术方案设计</a:t>
            </a:r>
            <a:endParaRPr lang="en-US" altLang="zh-CN" sz="1600" b="1" dirty="0">
              <a:solidFill>
                <a:schemeClr val="bg1">
                  <a:lumMod val="95000"/>
                  <a:lumOff val="5000"/>
                </a:schemeClr>
              </a:solidFill>
              <a:ea typeface="黑体" pitchFamily="49" charset="-122"/>
            </a:endParaRPr>
          </a:p>
          <a:p>
            <a:pPr marL="115888" indent="-115888">
              <a:lnSpc>
                <a:spcPct val="150000"/>
              </a:lnSpc>
              <a:buFontTx/>
              <a:buAutoNum type="arabicPeriod"/>
              <a:defRPr/>
            </a:pPr>
            <a:r>
              <a:rPr lang="zh-CN" altLang="en-US" sz="1600" b="1" dirty="0">
                <a:solidFill>
                  <a:schemeClr val="bg1">
                    <a:lumMod val="95000"/>
                    <a:lumOff val="5000"/>
                  </a:schemeClr>
                </a:solidFill>
                <a:ea typeface="黑体" pitchFamily="49" charset="-122"/>
              </a:rPr>
              <a:t>实施方案设计</a:t>
            </a:r>
            <a:endParaRPr lang="en-US" altLang="zh-CN" sz="1600" b="1" dirty="0">
              <a:solidFill>
                <a:schemeClr val="bg1">
                  <a:lumMod val="95000"/>
                  <a:lumOff val="5000"/>
                </a:schemeClr>
              </a:solidFill>
              <a:ea typeface="黑体" pitchFamily="49" charset="-122"/>
            </a:endParaRPr>
          </a:p>
        </p:txBody>
      </p:sp>
      <p:sp>
        <p:nvSpPr>
          <p:cNvPr id="40970" name="AutoShape 11"/>
          <p:cNvSpPr>
            <a:spLocks noChangeArrowheads="1"/>
          </p:cNvSpPr>
          <p:nvPr/>
        </p:nvSpPr>
        <p:spPr bwMode="gray">
          <a:xfrm>
            <a:off x="3689351" y="4064505"/>
            <a:ext cx="2389716" cy="1370012"/>
          </a:xfrm>
          <a:prstGeom prst="can">
            <a:avLst>
              <a:gd name="adj" fmla="val 32083"/>
            </a:avLst>
          </a:prstGeom>
          <a:gradFill rotWithShape="1">
            <a:gsLst>
              <a:gs pos="0">
                <a:srgbClr val="C0C0C0"/>
              </a:gs>
              <a:gs pos="50000">
                <a:srgbClr val="FFFFFF"/>
              </a:gs>
              <a:gs pos="100000">
                <a:srgbClr val="C0C0C0"/>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nvGrpSpPr>
          <p:cNvPr id="40971" name="Group 12"/>
          <p:cNvGrpSpPr>
            <a:grpSpLocks/>
          </p:cNvGrpSpPr>
          <p:nvPr/>
        </p:nvGrpSpPr>
        <p:grpSpPr bwMode="auto">
          <a:xfrm>
            <a:off x="3689351" y="4088317"/>
            <a:ext cx="2389716" cy="412750"/>
            <a:chOff x="2029" y="2178"/>
            <a:chExt cx="1600" cy="474"/>
          </a:xfrm>
        </p:grpSpPr>
        <p:sp>
          <p:nvSpPr>
            <p:cNvPr id="40991" name="Oval 13"/>
            <p:cNvSpPr>
              <a:spLocks noChangeArrowheads="1"/>
            </p:cNvSpPr>
            <p:nvPr/>
          </p:nvSpPr>
          <p:spPr bwMode="gray">
            <a:xfrm>
              <a:off x="2029" y="2178"/>
              <a:ext cx="1600" cy="474"/>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5400000" scaled="1"/>
            </a:gradFill>
            <a:ln w="28575">
              <a:solidFill>
                <a:srgbClr val="B2B2B2"/>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92" name="Oval 14"/>
            <p:cNvSpPr>
              <a:spLocks noChangeArrowheads="1"/>
            </p:cNvSpPr>
            <p:nvPr/>
          </p:nvSpPr>
          <p:spPr bwMode="gray">
            <a:xfrm>
              <a:off x="2117" y="2183"/>
              <a:ext cx="1419" cy="464"/>
            </a:xfrm>
            <a:prstGeom prst="ellipse">
              <a:avLst/>
            </a:prstGeom>
            <a:solidFill>
              <a:srgbClr val="C9DE9A"/>
            </a:solidFill>
            <a:ln w="28575">
              <a:solidFill>
                <a:srgbClr val="FEFEFE"/>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sp>
        <p:nvSpPr>
          <p:cNvPr id="40972" name="Rectangle 15"/>
          <p:cNvSpPr>
            <a:spLocks noChangeArrowheads="1"/>
          </p:cNvSpPr>
          <p:nvPr/>
        </p:nvSpPr>
        <p:spPr bwMode="gray">
          <a:xfrm>
            <a:off x="3826934" y="1767393"/>
            <a:ext cx="2089151" cy="2525713"/>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100000" t="100000"/>
            </a:path>
            <a:tileRect r="-100000" b="-100000"/>
          </a:gradFill>
          <a:ln>
            <a:noFill/>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73" name="Rectangle 16"/>
          <p:cNvSpPr>
            <a:spLocks noChangeArrowheads="1"/>
          </p:cNvSpPr>
          <p:nvPr/>
        </p:nvSpPr>
        <p:spPr bwMode="black">
          <a:xfrm>
            <a:off x="3888162" y="2213436"/>
            <a:ext cx="225848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115888" indent="-115888"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现场调查</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问卷或访谈</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收集生物样本</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实验室</a:t>
            </a:r>
            <a:r>
              <a:rPr lang="zh-CN" altLang="en-US" sz="1600" b="1" dirty="0" smtClean="0">
                <a:solidFill>
                  <a:schemeClr val="bg1">
                    <a:lumMod val="95000"/>
                    <a:lumOff val="5000"/>
                  </a:schemeClr>
                </a:solidFill>
                <a:latin typeface="黑体" pitchFamily="49" charset="-122"/>
                <a:ea typeface="黑体" pitchFamily="49" charset="-122"/>
              </a:rPr>
              <a:t>指标的检测</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chemeClr val="bg1">
                  <a:lumMod val="95000"/>
                  <a:lumOff val="5000"/>
                </a:schemeClr>
              </a:solidFill>
              <a:latin typeface="黑体" pitchFamily="49" charset="-122"/>
              <a:ea typeface="黑体" pitchFamily="49" charset="-122"/>
            </a:endParaRPr>
          </a:p>
        </p:txBody>
      </p:sp>
      <p:sp>
        <p:nvSpPr>
          <p:cNvPr id="40974" name="AutoShape 17"/>
          <p:cNvSpPr>
            <a:spLocks noChangeArrowheads="1"/>
          </p:cNvSpPr>
          <p:nvPr/>
        </p:nvSpPr>
        <p:spPr bwMode="gray">
          <a:xfrm>
            <a:off x="6231467" y="4064505"/>
            <a:ext cx="2349500" cy="1370012"/>
          </a:xfrm>
          <a:prstGeom prst="can">
            <a:avLst>
              <a:gd name="adj" fmla="val 32083"/>
            </a:avLst>
          </a:prstGeom>
          <a:gradFill rotWithShape="1">
            <a:gsLst>
              <a:gs pos="0">
                <a:srgbClr val="C0CDB3"/>
              </a:gs>
              <a:gs pos="50000">
                <a:srgbClr val="FFFFFF"/>
              </a:gs>
              <a:gs pos="100000">
                <a:srgbClr val="C0CDB3"/>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75" name="Oval 18"/>
          <p:cNvSpPr>
            <a:spLocks noChangeArrowheads="1"/>
          </p:cNvSpPr>
          <p:nvPr/>
        </p:nvSpPr>
        <p:spPr bwMode="gray">
          <a:xfrm>
            <a:off x="6231467" y="4088317"/>
            <a:ext cx="2349500" cy="412750"/>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5400000" scaled="1"/>
          </a:gradFill>
          <a:ln w="28575">
            <a:solidFill>
              <a:srgbClr val="B2B2B2"/>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nvGrpSpPr>
          <p:cNvPr id="40976" name="Group 19"/>
          <p:cNvGrpSpPr>
            <a:grpSpLocks/>
          </p:cNvGrpSpPr>
          <p:nvPr/>
        </p:nvGrpSpPr>
        <p:grpSpPr bwMode="auto">
          <a:xfrm>
            <a:off x="6354234" y="1767393"/>
            <a:ext cx="2087033" cy="2728913"/>
            <a:chOff x="3017" y="856"/>
            <a:chExt cx="1052" cy="1906"/>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grpSpPr>
        <p:sp>
          <p:nvSpPr>
            <p:cNvPr id="40989" name="Oval 20"/>
            <p:cNvSpPr>
              <a:spLocks noChangeArrowheads="1"/>
            </p:cNvSpPr>
            <p:nvPr/>
          </p:nvSpPr>
          <p:spPr bwMode="gray">
            <a:xfrm>
              <a:off x="3017" y="2480"/>
              <a:ext cx="1052" cy="282"/>
            </a:xfrm>
            <a:prstGeom prst="ellipse">
              <a:avLst/>
            </a:prstGeom>
            <a:grpFill/>
            <a:ln w="28575">
              <a:solidFill>
                <a:srgbClr val="FEFEFE"/>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90" name="Rectangle 21"/>
            <p:cNvSpPr>
              <a:spLocks noChangeArrowheads="1"/>
            </p:cNvSpPr>
            <p:nvPr/>
          </p:nvSpPr>
          <p:spPr bwMode="gray">
            <a:xfrm>
              <a:off x="3024" y="856"/>
              <a:ext cx="1036" cy="1764"/>
            </a:xfrm>
            <a:prstGeom prst="rect">
              <a:avLst/>
            </a:prstGeom>
            <a:grpFill/>
            <a:ln>
              <a:noFill/>
            </a:ln>
            <a:extLst>
              <a:ext uri="{91240B29-F687-4F45-9708-019B960494DF}">
                <a14:hiddenLine xmlns:a14="http://schemas.microsoft.com/office/drawing/2010/main" w="12700" algn="ctr">
                  <a:solidFill>
                    <a:srgbClr val="000000"/>
                  </a:solidFill>
                  <a:prstDash val="dash"/>
                  <a:miter lim="800000"/>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sp>
        <p:nvSpPr>
          <p:cNvPr id="40977" name="AutoShape 23"/>
          <p:cNvSpPr>
            <a:spLocks noChangeArrowheads="1"/>
          </p:cNvSpPr>
          <p:nvPr/>
        </p:nvSpPr>
        <p:spPr bwMode="gray">
          <a:xfrm>
            <a:off x="8716434" y="4064505"/>
            <a:ext cx="2328333" cy="1370012"/>
          </a:xfrm>
          <a:prstGeom prst="can">
            <a:avLst>
              <a:gd name="adj" fmla="val 32083"/>
            </a:avLst>
          </a:prstGeom>
          <a:gradFill rotWithShape="1">
            <a:gsLst>
              <a:gs pos="0">
                <a:srgbClr val="C0C0C0"/>
              </a:gs>
              <a:gs pos="50000">
                <a:srgbClr val="FFFFFF"/>
              </a:gs>
              <a:gs pos="100000">
                <a:srgbClr val="C0C0C0"/>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nvGrpSpPr>
          <p:cNvPr id="40978" name="Group 24"/>
          <p:cNvGrpSpPr>
            <a:grpSpLocks/>
          </p:cNvGrpSpPr>
          <p:nvPr/>
        </p:nvGrpSpPr>
        <p:grpSpPr bwMode="auto">
          <a:xfrm>
            <a:off x="8716434" y="4088317"/>
            <a:ext cx="2328333" cy="412750"/>
            <a:chOff x="2029" y="2178"/>
            <a:chExt cx="1600" cy="474"/>
          </a:xfrm>
        </p:grpSpPr>
        <p:sp>
          <p:nvSpPr>
            <p:cNvPr id="40987" name="Oval 25"/>
            <p:cNvSpPr>
              <a:spLocks noChangeArrowheads="1"/>
            </p:cNvSpPr>
            <p:nvPr/>
          </p:nvSpPr>
          <p:spPr bwMode="gray">
            <a:xfrm>
              <a:off x="2029" y="2178"/>
              <a:ext cx="1600" cy="474"/>
            </a:xfrm>
            <a:prstGeom prst="ellipse">
              <a:avLst/>
            </a:prstGeom>
            <a:gradFill rotWithShape="1">
              <a:gsLst>
                <a:gs pos="0">
                  <a:srgbClr val="E6E6E6"/>
                </a:gs>
                <a:gs pos="14999">
                  <a:srgbClr val="7D8496"/>
                </a:gs>
                <a:gs pos="53000">
                  <a:srgbClr val="E6E6E6"/>
                </a:gs>
                <a:gs pos="67999">
                  <a:srgbClr val="7D8496"/>
                </a:gs>
                <a:gs pos="92999">
                  <a:srgbClr val="E6E6E6"/>
                </a:gs>
                <a:gs pos="100000">
                  <a:srgbClr val="FFFFFF"/>
                </a:gs>
              </a:gsLst>
              <a:lin ang="5400000" scaled="1"/>
            </a:gradFill>
            <a:ln w="28575">
              <a:solidFill>
                <a:srgbClr val="B2B2B2"/>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40988" name="Oval 26"/>
            <p:cNvSpPr>
              <a:spLocks noChangeArrowheads="1"/>
            </p:cNvSpPr>
            <p:nvPr/>
          </p:nvSpPr>
          <p:spPr bwMode="gray">
            <a:xfrm>
              <a:off x="2117" y="2183"/>
              <a:ext cx="1419" cy="464"/>
            </a:xfrm>
            <a:prstGeom prst="ellipse">
              <a:avLst/>
            </a:prstGeom>
            <a:solidFill>
              <a:srgbClr val="C9DE9A"/>
            </a:solidFill>
            <a:ln w="28575">
              <a:solidFill>
                <a:srgbClr val="FEFEFE"/>
              </a:solidFill>
              <a:round/>
              <a:headEnd/>
              <a:tailEnd/>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sp>
        <p:nvSpPr>
          <p:cNvPr id="40979" name="Rectangle 27"/>
          <p:cNvSpPr>
            <a:spLocks noChangeArrowheads="1"/>
          </p:cNvSpPr>
          <p:nvPr/>
        </p:nvSpPr>
        <p:spPr bwMode="gray">
          <a:xfrm>
            <a:off x="8854018" y="1767393"/>
            <a:ext cx="2034116" cy="2525713"/>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100000" t="100000"/>
            </a:path>
            <a:tileRect r="-100000" b="-100000"/>
          </a:gradFill>
          <a:ln>
            <a:noFill/>
          </a:ln>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63508" name="Text Box 29"/>
          <p:cNvSpPr txBox="1">
            <a:spLocks noChangeArrowheads="1"/>
          </p:cNvSpPr>
          <p:nvPr/>
        </p:nvSpPr>
        <p:spPr bwMode="auto">
          <a:xfrm>
            <a:off x="1414482" y="4761417"/>
            <a:ext cx="286173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buFont typeface="Wingdings" pitchFamily="2" charset="2"/>
              <a:buChar char="Ø"/>
              <a:defRPr/>
            </a:pPr>
            <a:r>
              <a:rPr lang="zh-CN" altLang="en-US" sz="2000" b="1" dirty="0" smtClean="0">
                <a:solidFill>
                  <a:srgbClr val="000066"/>
                </a:solidFill>
                <a:effectLst>
                  <a:outerShdw blurRad="38100" dist="38100" dir="2700000" algn="tl">
                    <a:srgbClr val="000000">
                      <a:alpha val="43137"/>
                    </a:srgbClr>
                  </a:outerShdw>
                </a:effectLst>
              </a:rPr>
              <a:t>课题设计</a:t>
            </a:r>
            <a:endParaRPr lang="en-US" altLang="zh-CN" sz="2000" b="1" dirty="0" smtClean="0">
              <a:solidFill>
                <a:srgbClr val="000066"/>
              </a:solidFill>
              <a:effectLst>
                <a:outerShdw blurRad="38100" dist="38100" dir="2700000" algn="tl">
                  <a:srgbClr val="000000">
                    <a:alpha val="43137"/>
                  </a:srgbClr>
                </a:outerShdw>
              </a:effectLst>
            </a:endParaRPr>
          </a:p>
        </p:txBody>
      </p:sp>
      <p:sp>
        <p:nvSpPr>
          <p:cNvPr id="311329" name="Rectangle 33"/>
          <p:cNvSpPr>
            <a:spLocks noGrp="1" noChangeArrowheads="1"/>
          </p:cNvSpPr>
          <p:nvPr>
            <p:ph type="title"/>
          </p:nvPr>
        </p:nvSpPr>
        <p:spPr>
          <a:xfrm>
            <a:off x="1117600" y="561976"/>
            <a:ext cx="9652000" cy="563563"/>
          </a:xfrm>
        </p:spPr>
        <p:txBody>
          <a:bodyPr>
            <a:noAutofit/>
          </a:bodyPr>
          <a:lstStyle/>
          <a:p>
            <a:pPr>
              <a:defRPr/>
            </a:pPr>
            <a:r>
              <a:rPr lang="zh-CN" altLang="zh-CN" dirty="0">
                <a:effectLst/>
              </a:rPr>
              <a:t>第三节 研究设计与实施</a:t>
            </a:r>
            <a:endParaRPr lang="en-US" altLang="zh-CN" sz="4000" dirty="0" smtClean="0">
              <a:effectLst>
                <a:outerShdw blurRad="38100" dist="38100" dir="2700000" algn="tl">
                  <a:srgbClr val="000000">
                    <a:alpha val="43137"/>
                  </a:srgbClr>
                </a:outerShdw>
              </a:effectLst>
              <a:ea typeface="宋体" charset="-122"/>
            </a:endParaRPr>
          </a:p>
        </p:txBody>
      </p:sp>
      <p:sp>
        <p:nvSpPr>
          <p:cNvPr id="63510" name="Text Box 29"/>
          <p:cNvSpPr txBox="1">
            <a:spLocks noChangeArrowheads="1"/>
          </p:cNvSpPr>
          <p:nvPr/>
        </p:nvSpPr>
        <p:spPr bwMode="auto">
          <a:xfrm>
            <a:off x="4013748" y="4761417"/>
            <a:ext cx="286173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buFont typeface="Wingdings" pitchFamily="2" charset="2"/>
              <a:buChar char="Ø"/>
              <a:defRPr/>
            </a:pPr>
            <a:r>
              <a:rPr lang="zh-CN" altLang="en-US" sz="2000" b="1" dirty="0" smtClean="0">
                <a:solidFill>
                  <a:srgbClr val="000066"/>
                </a:solidFill>
                <a:effectLst>
                  <a:outerShdw blurRad="38100" dist="38100" dir="2700000" algn="tl">
                    <a:srgbClr val="000000">
                      <a:alpha val="43137"/>
                    </a:srgbClr>
                  </a:outerShdw>
                </a:effectLst>
              </a:rPr>
              <a:t>收集资料</a:t>
            </a:r>
            <a:endParaRPr lang="en-US" altLang="zh-CN" sz="2000" b="1" dirty="0" smtClean="0">
              <a:solidFill>
                <a:srgbClr val="000066"/>
              </a:solidFill>
              <a:effectLst>
                <a:outerShdw blurRad="38100" dist="38100" dir="2700000" algn="tl">
                  <a:srgbClr val="000000">
                    <a:alpha val="43137"/>
                  </a:srgbClr>
                </a:outerShdw>
              </a:effectLst>
            </a:endParaRPr>
          </a:p>
        </p:txBody>
      </p:sp>
      <p:sp>
        <p:nvSpPr>
          <p:cNvPr id="63511" name="Text Box 29"/>
          <p:cNvSpPr txBox="1">
            <a:spLocks noChangeArrowheads="1"/>
          </p:cNvSpPr>
          <p:nvPr/>
        </p:nvSpPr>
        <p:spPr bwMode="auto">
          <a:xfrm>
            <a:off x="6433760" y="4761417"/>
            <a:ext cx="286173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buFont typeface="Wingdings" pitchFamily="2" charset="2"/>
              <a:buChar char="Ø"/>
              <a:defRPr/>
            </a:pPr>
            <a:r>
              <a:rPr lang="zh-CN" altLang="en-US" sz="2000" b="1" dirty="0" smtClean="0">
                <a:solidFill>
                  <a:srgbClr val="000066"/>
                </a:solidFill>
                <a:effectLst>
                  <a:outerShdw blurRad="38100" dist="38100" dir="2700000" algn="tl">
                    <a:srgbClr val="000000">
                      <a:alpha val="43137"/>
                    </a:srgbClr>
                  </a:outerShdw>
                </a:effectLst>
              </a:rPr>
              <a:t>整理分析资料</a:t>
            </a:r>
            <a:endParaRPr lang="en-US" altLang="zh-CN" sz="2000" b="1" dirty="0" smtClean="0">
              <a:solidFill>
                <a:srgbClr val="000066"/>
              </a:solidFill>
              <a:effectLst>
                <a:outerShdw blurRad="38100" dist="38100" dir="2700000" algn="tl">
                  <a:srgbClr val="000000">
                    <a:alpha val="43137"/>
                  </a:srgbClr>
                </a:outerShdw>
              </a:effectLst>
            </a:endParaRPr>
          </a:p>
        </p:txBody>
      </p:sp>
      <p:sp>
        <p:nvSpPr>
          <p:cNvPr id="63512" name="Text Box 29"/>
          <p:cNvSpPr txBox="1">
            <a:spLocks noChangeArrowheads="1"/>
          </p:cNvSpPr>
          <p:nvPr/>
        </p:nvSpPr>
        <p:spPr bwMode="auto">
          <a:xfrm>
            <a:off x="8987915" y="4761417"/>
            <a:ext cx="286173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buFont typeface="Wingdings" pitchFamily="2" charset="2"/>
              <a:buChar char="Ø"/>
              <a:defRPr/>
            </a:pPr>
            <a:r>
              <a:rPr lang="zh-CN" altLang="en-US" sz="2000" b="1" dirty="0" smtClean="0">
                <a:solidFill>
                  <a:srgbClr val="000066"/>
                </a:solidFill>
                <a:effectLst>
                  <a:outerShdw blurRad="38100" dist="38100" dir="2700000" algn="tl">
                    <a:srgbClr val="000000">
                      <a:alpha val="43137"/>
                    </a:srgbClr>
                  </a:outerShdw>
                </a:effectLst>
              </a:rPr>
              <a:t>撰写报告</a:t>
            </a:r>
            <a:endParaRPr lang="en-US" altLang="zh-CN" sz="2000" b="1" dirty="0" smtClean="0">
              <a:solidFill>
                <a:srgbClr val="000066"/>
              </a:solidFill>
              <a:effectLst>
                <a:outerShdw blurRad="38100" dist="38100" dir="2700000" algn="tl">
                  <a:srgbClr val="000000">
                    <a:alpha val="43137"/>
                  </a:srgbClr>
                </a:outerShdw>
              </a:effectLst>
            </a:endParaRPr>
          </a:p>
        </p:txBody>
      </p:sp>
      <p:sp>
        <p:nvSpPr>
          <p:cNvPr id="40985" name="Rectangle 16"/>
          <p:cNvSpPr>
            <a:spLocks noChangeArrowheads="1"/>
          </p:cNvSpPr>
          <p:nvPr/>
        </p:nvSpPr>
        <p:spPr bwMode="black">
          <a:xfrm>
            <a:off x="6560409" y="2163606"/>
            <a:ext cx="2258484"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115888" indent="-115888"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数据录入核查</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建立数据库</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chemeClr val="bg1">
                    <a:lumMod val="95000"/>
                    <a:lumOff val="5000"/>
                  </a:schemeClr>
                </a:solidFill>
                <a:latin typeface="黑体" pitchFamily="49" charset="-122"/>
                <a:ea typeface="黑体" pitchFamily="49" charset="-122"/>
              </a:rPr>
              <a:t>数据统计分析</a:t>
            </a: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chemeClr val="bg1">
                  <a:lumMod val="95000"/>
                  <a:lumOff val="5000"/>
                </a:schemeClr>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chemeClr val="bg1">
                  <a:lumMod val="95000"/>
                  <a:lumOff val="5000"/>
                </a:schemeClr>
              </a:solidFill>
              <a:latin typeface="黑体" pitchFamily="49" charset="-122"/>
              <a:ea typeface="黑体" pitchFamily="49" charset="-122"/>
            </a:endParaRPr>
          </a:p>
        </p:txBody>
      </p:sp>
      <p:sp>
        <p:nvSpPr>
          <p:cNvPr id="40986" name="Rectangle 16"/>
          <p:cNvSpPr>
            <a:spLocks noChangeArrowheads="1"/>
          </p:cNvSpPr>
          <p:nvPr/>
        </p:nvSpPr>
        <p:spPr bwMode="black">
          <a:xfrm>
            <a:off x="9209371" y="1906836"/>
            <a:ext cx="2258484"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115888" indent="-115888"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结题报告</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工作报告</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技术报考</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撰写论文</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成果鉴定</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r>
              <a:rPr lang="zh-CN" altLang="en-US" sz="1600" b="1" dirty="0">
                <a:solidFill>
                  <a:srgbClr val="1C1C1C"/>
                </a:solidFill>
                <a:latin typeface="黑体" pitchFamily="49" charset="-122"/>
                <a:ea typeface="黑体" pitchFamily="49" charset="-122"/>
              </a:rPr>
              <a:t>推广应用</a:t>
            </a: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rgbClr val="1C1C1C"/>
              </a:solidFill>
              <a:latin typeface="黑体" pitchFamily="49" charset="-122"/>
              <a:ea typeface="黑体" pitchFamily="49" charset="-122"/>
            </a:endParaRPr>
          </a:p>
          <a:p>
            <a:pPr eaLnBrk="1" hangingPunct="1">
              <a:lnSpc>
                <a:spcPct val="150000"/>
              </a:lnSpc>
              <a:buFontTx/>
              <a:buAutoNum type="arabicPeriod"/>
            </a:pPr>
            <a:endParaRPr lang="en-US" altLang="zh-CN" sz="1600" b="1" dirty="0">
              <a:solidFill>
                <a:srgbClr val="1C1C1C"/>
              </a:solidFill>
              <a:latin typeface="黑体" pitchFamily="49" charset="-122"/>
              <a:ea typeface="黑体" pitchFamily="49" charset="-122"/>
            </a:endParaRPr>
          </a:p>
        </p:txBody>
      </p:sp>
    </p:spTree>
    <p:extLst>
      <p:ext uri="{BB962C8B-B14F-4D97-AF65-F5344CB8AC3E}">
        <p14:creationId xmlns:p14="http://schemas.microsoft.com/office/powerpoint/2010/main" val="1141204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1"/>
          <p:cNvSpPr>
            <a:spLocks noGrp="1"/>
          </p:cNvSpPr>
          <p:nvPr>
            <p:ph type="title"/>
          </p:nvPr>
        </p:nvSpPr>
        <p:spPr>
          <a:xfrm>
            <a:off x="942402" y="297963"/>
            <a:ext cx="10353762" cy="970450"/>
          </a:xfrm>
        </p:spPr>
        <p:txBody>
          <a:bodyPr>
            <a:normAutofit/>
          </a:bodyPr>
          <a:lstStyle/>
          <a:p>
            <a:pPr eaLnBrk="1" hangingPunct="1">
              <a:defRPr/>
            </a:pPr>
            <a:r>
              <a:rPr lang="zh-CN" altLang="en-US" dirty="0">
                <a:effectLst/>
              </a:rPr>
              <a:t>课题设计的主要内容</a:t>
            </a:r>
          </a:p>
        </p:txBody>
      </p:sp>
      <p:sp>
        <p:nvSpPr>
          <p:cNvPr id="66564" name="AutoShape 3"/>
          <p:cNvSpPr>
            <a:spLocks noChangeArrowheads="1"/>
          </p:cNvSpPr>
          <p:nvPr/>
        </p:nvSpPr>
        <p:spPr bwMode="gray">
          <a:xfrm>
            <a:off x="7056968" y="2108200"/>
            <a:ext cx="3799417" cy="3913188"/>
          </a:xfrm>
          <a:prstGeom prst="roundRect">
            <a:avLst>
              <a:gd name="adj" fmla="val 8014"/>
            </a:avLst>
          </a:prstGeom>
          <a:solidFill>
            <a:srgbClr val="F8F8F8"/>
          </a:solidFill>
          <a:ln w="952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6" name="AutoShape 4"/>
          <p:cNvSpPr>
            <a:spLocks noChangeArrowheads="1"/>
          </p:cNvSpPr>
          <p:nvPr/>
        </p:nvSpPr>
        <p:spPr bwMode="gray">
          <a:xfrm>
            <a:off x="7141634" y="2220914"/>
            <a:ext cx="3577167" cy="3703637"/>
          </a:xfrm>
          <a:prstGeom prst="roundRect">
            <a:avLst>
              <a:gd name="adj" fmla="val 7912"/>
            </a:avLst>
          </a:prstGeom>
          <a:gradFill rotWithShape="1">
            <a:gsLst>
              <a:gs pos="0">
                <a:schemeClr val="accent1">
                  <a:gamma/>
                  <a:tint val="38039"/>
                  <a:invGamma/>
                </a:schemeClr>
              </a:gs>
              <a:gs pos="100000">
                <a:schemeClr val="accent1">
                  <a:alpha val="5000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Arial" pitchFamily="34" charset="0"/>
              <a:ea typeface="宋体" pitchFamily="2" charset="-122"/>
            </a:endParaRPr>
          </a:p>
        </p:txBody>
      </p:sp>
      <p:sp>
        <p:nvSpPr>
          <p:cNvPr id="66566" name="AutoShape 13"/>
          <p:cNvSpPr>
            <a:spLocks noChangeArrowheads="1"/>
          </p:cNvSpPr>
          <p:nvPr/>
        </p:nvSpPr>
        <p:spPr bwMode="gray">
          <a:xfrm>
            <a:off x="1117600" y="2108200"/>
            <a:ext cx="3854451" cy="3913188"/>
          </a:xfrm>
          <a:prstGeom prst="roundRect">
            <a:avLst>
              <a:gd name="adj" fmla="val 8014"/>
            </a:avLst>
          </a:prstGeom>
          <a:solidFill>
            <a:srgbClr val="F8F8F8"/>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4800"/>
          </a:p>
        </p:txBody>
      </p:sp>
      <p:grpSp>
        <p:nvGrpSpPr>
          <p:cNvPr id="66567" name="组合 38"/>
          <p:cNvGrpSpPr>
            <a:grpSpLocks/>
          </p:cNvGrpSpPr>
          <p:nvPr/>
        </p:nvGrpSpPr>
        <p:grpSpPr bwMode="auto">
          <a:xfrm>
            <a:off x="969433" y="1268413"/>
            <a:ext cx="4114800" cy="742950"/>
            <a:chOff x="838200" y="2120900"/>
            <a:chExt cx="2857500" cy="466725"/>
          </a:xfrm>
        </p:grpSpPr>
        <p:grpSp>
          <p:nvGrpSpPr>
            <p:cNvPr id="66632" name="Group 5"/>
            <p:cNvGrpSpPr>
              <a:grpSpLocks/>
            </p:cNvGrpSpPr>
            <p:nvPr/>
          </p:nvGrpSpPr>
          <p:grpSpPr bwMode="auto">
            <a:xfrm>
              <a:off x="838200" y="2120900"/>
              <a:ext cx="2857500" cy="466725"/>
              <a:chOff x="752" y="1413"/>
              <a:chExt cx="1321" cy="294"/>
            </a:xfrm>
          </p:grpSpPr>
          <p:sp>
            <p:nvSpPr>
              <p:cNvPr id="8" name="AutoShape 6"/>
              <p:cNvSpPr>
                <a:spLocks noChangeArrowheads="1"/>
              </p:cNvSpPr>
              <p:nvPr/>
            </p:nvSpPr>
            <p:spPr bwMode="gray">
              <a:xfrm>
                <a:off x="752" y="1413"/>
                <a:ext cx="1321" cy="294"/>
              </a:xfrm>
              <a:prstGeom prst="roundRect">
                <a:avLst>
                  <a:gd name="adj" fmla="val 50000"/>
                </a:avLst>
              </a:prstGeom>
              <a:gradFill rotWithShape="1">
                <a:gsLst>
                  <a:gs pos="0">
                    <a:schemeClr val="accent2">
                      <a:gamma/>
                      <a:shade val="79216"/>
                      <a:invGamma/>
                    </a:schemeClr>
                  </a:gs>
                  <a:gs pos="50000">
                    <a:schemeClr val="accent2"/>
                  </a:gs>
                  <a:gs pos="100000">
                    <a:schemeClr val="accent2">
                      <a:gamma/>
                      <a:shade val="79216"/>
                      <a:invGamma/>
                    </a:schemeClr>
                  </a:gs>
                </a:gsLst>
                <a:lin ang="0" scaled="1"/>
              </a:gradFill>
              <a:ln>
                <a:noFill/>
              </a:ln>
              <a:effectLst>
                <a:outerShdw dist="53882" dir="2700000" algn="ctr" rotWithShape="0">
                  <a:srgbClr val="292929">
                    <a:alpha val="50000"/>
                  </a:srgbClr>
                </a:outerShdw>
              </a:effectLst>
              <a:extLst>
                <a:ext uri="{91240B29-F687-4F45-9708-019B960494DF}">
                  <a14:hiddenLine xmlns:a14="http://schemas.microsoft.com/office/drawing/2010/main" w="12700">
                    <a:solidFill>
                      <a:srgbClr val="659A1E"/>
                    </a:solidFill>
                    <a:round/>
                    <a:headEnd/>
                    <a:tailEnd/>
                  </a14:hiddenLine>
                </a:ext>
              </a:extLst>
            </p:spPr>
            <p:txBody>
              <a:bodyPr wrap="none" anchor="ctr"/>
              <a:lstStyle/>
              <a:p>
                <a:pPr>
                  <a:defRPr/>
                </a:pPr>
                <a:endParaRPr lang="zh-CN" altLang="en-US">
                  <a:latin typeface="Arial" pitchFamily="34" charset="0"/>
                  <a:ea typeface="宋体" pitchFamily="2" charset="-122"/>
                </a:endParaRPr>
              </a:p>
            </p:txBody>
          </p:sp>
          <p:sp>
            <p:nvSpPr>
              <p:cNvPr id="9" name="AutoShape 7"/>
              <p:cNvSpPr>
                <a:spLocks noChangeArrowheads="1"/>
              </p:cNvSpPr>
              <p:nvPr/>
            </p:nvSpPr>
            <p:spPr bwMode="gray">
              <a:xfrm flipH="1">
                <a:off x="2007"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sp>
            <p:nvSpPr>
              <p:cNvPr id="10" name="AutoShape 8"/>
              <p:cNvSpPr>
                <a:spLocks noChangeArrowheads="1"/>
              </p:cNvSpPr>
              <p:nvPr/>
            </p:nvSpPr>
            <p:spPr bwMode="gray">
              <a:xfrm>
                <a:off x="766"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grpSp>
        <p:sp>
          <p:nvSpPr>
            <p:cNvPr id="66633" name="Text Box 18"/>
            <p:cNvSpPr txBox="1">
              <a:spLocks noChangeArrowheads="1"/>
            </p:cNvSpPr>
            <p:nvPr/>
          </p:nvSpPr>
          <p:spPr bwMode="white">
            <a:xfrm>
              <a:off x="1104900" y="2200275"/>
              <a:ext cx="2238375" cy="328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800" b="1">
                  <a:solidFill>
                    <a:srgbClr val="000099"/>
                  </a:solidFill>
                  <a:latin typeface="黑体" pitchFamily="49" charset="-122"/>
                  <a:ea typeface="黑体" pitchFamily="49" charset="-122"/>
                </a:rPr>
                <a:t>技术方案设计</a:t>
              </a:r>
              <a:endParaRPr lang="en-US" altLang="zh-CN" sz="2800" b="1">
                <a:solidFill>
                  <a:srgbClr val="000099"/>
                </a:solidFill>
                <a:cs typeface="Arial" charset="0"/>
              </a:endParaRPr>
            </a:p>
          </p:txBody>
        </p:sp>
      </p:grpSp>
      <p:grpSp>
        <p:nvGrpSpPr>
          <p:cNvPr id="66568" name="组合 39"/>
          <p:cNvGrpSpPr>
            <a:grpSpLocks/>
          </p:cNvGrpSpPr>
          <p:nvPr/>
        </p:nvGrpSpPr>
        <p:grpSpPr bwMode="auto">
          <a:xfrm>
            <a:off x="6809317" y="1268413"/>
            <a:ext cx="4114800" cy="742950"/>
            <a:chOff x="5267325" y="2120900"/>
            <a:chExt cx="2857500" cy="466725"/>
          </a:xfrm>
        </p:grpSpPr>
        <p:grpSp>
          <p:nvGrpSpPr>
            <p:cNvPr id="66623" name="Group 9"/>
            <p:cNvGrpSpPr>
              <a:grpSpLocks/>
            </p:cNvGrpSpPr>
            <p:nvPr/>
          </p:nvGrpSpPr>
          <p:grpSpPr bwMode="auto">
            <a:xfrm>
              <a:off x="5267325" y="2120900"/>
              <a:ext cx="2857500" cy="466725"/>
              <a:chOff x="3623" y="1413"/>
              <a:chExt cx="1321" cy="294"/>
            </a:xfrm>
          </p:grpSpPr>
          <p:sp>
            <p:nvSpPr>
              <p:cNvPr id="12" name="AutoShape 10"/>
              <p:cNvSpPr>
                <a:spLocks noChangeArrowheads="1"/>
              </p:cNvSpPr>
              <p:nvPr/>
            </p:nvSpPr>
            <p:spPr bwMode="gray">
              <a:xfrm>
                <a:off x="3623" y="1413"/>
                <a:ext cx="1321" cy="294"/>
              </a:xfrm>
              <a:prstGeom prst="roundRect">
                <a:avLst>
                  <a:gd name="adj" fmla="val 50000"/>
                </a:avLst>
              </a:prstGeom>
              <a:gradFill rotWithShape="1">
                <a:gsLst>
                  <a:gs pos="0">
                    <a:schemeClr val="accent1">
                      <a:gamma/>
                      <a:shade val="89020"/>
                      <a:invGamma/>
                    </a:schemeClr>
                  </a:gs>
                  <a:gs pos="50000">
                    <a:schemeClr val="accent1"/>
                  </a:gs>
                  <a:gs pos="100000">
                    <a:schemeClr val="accent1">
                      <a:gamma/>
                      <a:shade val="89020"/>
                      <a:invGamma/>
                    </a:schemeClr>
                  </a:gs>
                </a:gsLst>
                <a:lin ang="0" scaled="1"/>
              </a:gradFill>
              <a:ln w="12700">
                <a:solidFill>
                  <a:schemeClr val="accent1"/>
                </a:solidFill>
                <a:round/>
                <a:headEnd/>
                <a:tailEnd/>
              </a:ln>
              <a:effectLst>
                <a:outerShdw dist="53882" dir="2700000" algn="ctr" rotWithShape="0">
                  <a:srgbClr val="292929">
                    <a:alpha val="50000"/>
                  </a:srgbClr>
                </a:outerShdw>
              </a:effectLst>
            </p:spPr>
            <p:txBody>
              <a:bodyPr wrap="none" anchor="ctr"/>
              <a:lstStyle/>
              <a:p>
                <a:pPr>
                  <a:defRPr/>
                </a:pPr>
                <a:endParaRPr lang="zh-CN" altLang="en-US" sz="4800">
                  <a:latin typeface="Arial" pitchFamily="34" charset="0"/>
                  <a:ea typeface="宋体" pitchFamily="2" charset="-122"/>
                </a:endParaRPr>
              </a:p>
            </p:txBody>
          </p:sp>
          <p:sp>
            <p:nvSpPr>
              <p:cNvPr id="13" name="AutoShape 11"/>
              <p:cNvSpPr>
                <a:spLocks noChangeArrowheads="1"/>
              </p:cNvSpPr>
              <p:nvPr/>
            </p:nvSpPr>
            <p:spPr bwMode="gray">
              <a:xfrm flipH="1">
                <a:off x="4878"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sp>
            <p:nvSpPr>
              <p:cNvPr id="14" name="AutoShape 12"/>
              <p:cNvSpPr>
                <a:spLocks noChangeArrowheads="1"/>
              </p:cNvSpPr>
              <p:nvPr/>
            </p:nvSpPr>
            <p:spPr bwMode="gray">
              <a:xfrm>
                <a:off x="3637" y="1457"/>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grpSp>
        <p:sp>
          <p:nvSpPr>
            <p:cNvPr id="66624" name="Text Box 18"/>
            <p:cNvSpPr txBox="1">
              <a:spLocks noChangeArrowheads="1"/>
            </p:cNvSpPr>
            <p:nvPr/>
          </p:nvSpPr>
          <p:spPr bwMode="white">
            <a:xfrm>
              <a:off x="5588000" y="2200275"/>
              <a:ext cx="2238375" cy="328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800" b="1">
                  <a:solidFill>
                    <a:srgbClr val="000066"/>
                  </a:solidFill>
                  <a:latin typeface="黑体" pitchFamily="49" charset="-122"/>
                  <a:ea typeface="黑体" pitchFamily="49" charset="-122"/>
                </a:rPr>
                <a:t>实施方案设计</a:t>
              </a:r>
              <a:endParaRPr lang="en-US" altLang="zh-CN" sz="2800" b="1">
                <a:solidFill>
                  <a:srgbClr val="000066"/>
                </a:solidFill>
                <a:cs typeface="Arial" charset="0"/>
              </a:endParaRPr>
            </a:p>
          </p:txBody>
        </p:sp>
      </p:grpSp>
      <p:sp>
        <p:nvSpPr>
          <p:cNvPr id="18" name="AutoShape 16"/>
          <p:cNvSpPr>
            <a:spLocks noChangeArrowheads="1"/>
          </p:cNvSpPr>
          <p:nvPr/>
        </p:nvSpPr>
        <p:spPr bwMode="blackGray">
          <a:xfrm rot="10806395" flipH="1" flipV="1">
            <a:off x="5027084" y="2654300"/>
            <a:ext cx="1928283" cy="755650"/>
          </a:xfrm>
          <a:prstGeom prst="rightArrow">
            <a:avLst>
              <a:gd name="adj1" fmla="val 46509"/>
              <a:gd name="adj2" fmla="val 42052"/>
            </a:avLst>
          </a:prstGeom>
          <a:gradFill rotWithShape="1">
            <a:gsLst>
              <a:gs pos="0">
                <a:schemeClr val="accent2">
                  <a:gamma/>
                  <a:tint val="0"/>
                  <a:invGamma/>
                  <a:alpha val="0"/>
                </a:schemeClr>
              </a:gs>
              <a:gs pos="100000">
                <a:schemeClr val="accent2"/>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sp>
        <p:nvSpPr>
          <p:cNvPr id="19" name="Rectangle 17"/>
          <p:cNvSpPr>
            <a:spLocks noChangeArrowheads="1"/>
          </p:cNvSpPr>
          <p:nvPr/>
        </p:nvSpPr>
        <p:spPr bwMode="gray">
          <a:xfrm>
            <a:off x="7444318" y="2339975"/>
            <a:ext cx="25090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buFont typeface="Arial" pitchFamily="34" charset="0"/>
              <a:buNone/>
              <a:defRPr/>
            </a:pPr>
            <a:r>
              <a:rPr lang="zh-CN" altLang="en-US" sz="1800" b="1" dirty="0">
                <a:solidFill>
                  <a:schemeClr val="bg1"/>
                </a:solidFill>
                <a:latin typeface="黑体" pitchFamily="49" charset="-122"/>
                <a:ea typeface="黑体" pitchFamily="49" charset="-122"/>
                <a:cs typeface="Arial" pitchFamily="34" charset="0"/>
              </a:rPr>
              <a:t>课题组组成及任务分工</a:t>
            </a:r>
            <a:endParaRPr lang="en-US" altLang="zh-CN" sz="1800" b="1" dirty="0">
              <a:solidFill>
                <a:schemeClr val="bg1"/>
              </a:solidFill>
              <a:latin typeface="黑体" pitchFamily="49" charset="-122"/>
              <a:ea typeface="黑体" pitchFamily="49" charset="-122"/>
              <a:cs typeface="Arial" pitchFamily="34" charset="0"/>
            </a:endParaRPr>
          </a:p>
        </p:txBody>
      </p:sp>
      <p:sp>
        <p:nvSpPr>
          <p:cNvPr id="20" name="Rectangle 18"/>
          <p:cNvSpPr>
            <a:spLocks noChangeArrowheads="1"/>
          </p:cNvSpPr>
          <p:nvPr/>
        </p:nvSpPr>
        <p:spPr bwMode="gray">
          <a:xfrm>
            <a:off x="7452784" y="2771775"/>
            <a:ext cx="20441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研究工作总体安排</a:t>
            </a:r>
            <a:endParaRPr lang="en-US" altLang="zh-CN" sz="1800" b="1" dirty="0">
              <a:latin typeface="Arial" pitchFamily="34" charset="0"/>
              <a:ea typeface="宋体" pitchFamily="2" charset="-122"/>
              <a:cs typeface="Arial" pitchFamily="34" charset="0"/>
            </a:endParaRPr>
          </a:p>
        </p:txBody>
      </p:sp>
      <p:grpSp>
        <p:nvGrpSpPr>
          <p:cNvPr id="66572" name="Group 21"/>
          <p:cNvGrpSpPr>
            <a:grpSpLocks/>
          </p:cNvGrpSpPr>
          <p:nvPr/>
        </p:nvGrpSpPr>
        <p:grpSpPr bwMode="auto">
          <a:xfrm>
            <a:off x="7232651" y="2409826"/>
            <a:ext cx="224367" cy="168275"/>
            <a:chOff x="2928" y="2208"/>
            <a:chExt cx="262" cy="262"/>
          </a:xfrm>
        </p:grpSpPr>
        <p:sp>
          <p:nvSpPr>
            <p:cNvPr id="66621" name="Oval 22"/>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25" name="Oval 23"/>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grpSp>
        <p:nvGrpSpPr>
          <p:cNvPr id="66573" name="Group 24"/>
          <p:cNvGrpSpPr>
            <a:grpSpLocks/>
          </p:cNvGrpSpPr>
          <p:nvPr/>
        </p:nvGrpSpPr>
        <p:grpSpPr bwMode="auto">
          <a:xfrm>
            <a:off x="7226301" y="2846389"/>
            <a:ext cx="224367" cy="168275"/>
            <a:chOff x="2928" y="2208"/>
            <a:chExt cx="262" cy="262"/>
          </a:xfrm>
        </p:grpSpPr>
        <p:sp>
          <p:nvSpPr>
            <p:cNvPr id="66619"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28"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66574" name="AutoShape 28"/>
          <p:cNvSpPr>
            <a:spLocks noChangeArrowheads="1"/>
          </p:cNvSpPr>
          <p:nvPr/>
        </p:nvSpPr>
        <p:spPr bwMode="gray">
          <a:xfrm>
            <a:off x="1219200" y="2205039"/>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4800">
              <a:solidFill>
                <a:schemeClr val="bg1"/>
              </a:solidFill>
            </a:endParaRPr>
          </a:p>
        </p:txBody>
      </p:sp>
      <p:sp>
        <p:nvSpPr>
          <p:cNvPr id="66575" name="AutoShape 29"/>
          <p:cNvSpPr>
            <a:spLocks noChangeArrowheads="1"/>
          </p:cNvSpPr>
          <p:nvPr/>
        </p:nvSpPr>
        <p:spPr bwMode="gray">
          <a:xfrm>
            <a:off x="1219200" y="2668589"/>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5400"/>
          </a:p>
        </p:txBody>
      </p:sp>
      <p:sp>
        <p:nvSpPr>
          <p:cNvPr id="66576" name="AutoShape 30"/>
          <p:cNvSpPr>
            <a:spLocks noChangeArrowheads="1"/>
          </p:cNvSpPr>
          <p:nvPr/>
        </p:nvSpPr>
        <p:spPr bwMode="gray">
          <a:xfrm>
            <a:off x="1219200" y="3141664"/>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33" name="Rectangle 31"/>
          <p:cNvSpPr>
            <a:spLocks noChangeArrowheads="1"/>
          </p:cNvSpPr>
          <p:nvPr/>
        </p:nvSpPr>
        <p:spPr bwMode="gray">
          <a:xfrm>
            <a:off x="1261533" y="2278063"/>
            <a:ext cx="1220206"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研究目标</a:t>
            </a:r>
            <a:endParaRPr lang="en-US" altLang="zh-CN" sz="1800" b="1" dirty="0">
              <a:solidFill>
                <a:schemeClr val="bg1"/>
              </a:solidFill>
              <a:latin typeface="Arial" pitchFamily="34" charset="0"/>
              <a:ea typeface="宋体" pitchFamily="2" charset="-122"/>
              <a:cs typeface="Arial" pitchFamily="34" charset="0"/>
            </a:endParaRPr>
          </a:p>
        </p:txBody>
      </p:sp>
      <p:sp>
        <p:nvSpPr>
          <p:cNvPr id="34" name="Rectangle 32"/>
          <p:cNvSpPr>
            <a:spLocks noChangeArrowheads="1"/>
          </p:cNvSpPr>
          <p:nvPr/>
        </p:nvSpPr>
        <p:spPr bwMode="gray">
          <a:xfrm>
            <a:off x="1261533" y="2741613"/>
            <a:ext cx="1220206"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研究内容</a:t>
            </a:r>
            <a:endParaRPr lang="en-US" altLang="zh-CN" sz="1800" b="1" dirty="0">
              <a:solidFill>
                <a:schemeClr val="bg1"/>
              </a:solidFill>
              <a:latin typeface="Arial" pitchFamily="34" charset="0"/>
              <a:ea typeface="宋体" pitchFamily="2" charset="-122"/>
              <a:cs typeface="Arial" pitchFamily="34" charset="0"/>
            </a:endParaRPr>
          </a:p>
        </p:txBody>
      </p:sp>
      <p:sp>
        <p:nvSpPr>
          <p:cNvPr id="35" name="Rectangle 33"/>
          <p:cNvSpPr>
            <a:spLocks noChangeArrowheads="1"/>
          </p:cNvSpPr>
          <p:nvPr/>
        </p:nvSpPr>
        <p:spPr bwMode="gray">
          <a:xfrm>
            <a:off x="1261534" y="3252788"/>
            <a:ext cx="2149948"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拟解决的关键问题</a:t>
            </a:r>
            <a:endParaRPr lang="en-US" altLang="zh-CN" sz="1800" b="1" dirty="0">
              <a:solidFill>
                <a:schemeClr val="bg1"/>
              </a:solidFill>
              <a:latin typeface="Arial" pitchFamily="34" charset="0"/>
              <a:ea typeface="宋体" pitchFamily="2" charset="-122"/>
              <a:cs typeface="Arial" pitchFamily="34" charset="0"/>
            </a:endParaRPr>
          </a:p>
        </p:txBody>
      </p:sp>
      <p:sp>
        <p:nvSpPr>
          <p:cNvPr id="36" name="AutoShape 34"/>
          <p:cNvSpPr>
            <a:spLocks noChangeArrowheads="1"/>
          </p:cNvSpPr>
          <p:nvPr/>
        </p:nvSpPr>
        <p:spPr bwMode="blackGray">
          <a:xfrm rot="10793605" flipV="1">
            <a:off x="4984751" y="3259138"/>
            <a:ext cx="1930400" cy="755650"/>
          </a:xfrm>
          <a:prstGeom prst="rightArrow">
            <a:avLst>
              <a:gd name="adj1" fmla="val 46509"/>
              <a:gd name="adj2" fmla="val 42098"/>
            </a:avLst>
          </a:prstGeom>
          <a:gradFill rotWithShape="1">
            <a:gsLst>
              <a:gs pos="0">
                <a:schemeClr val="accent1">
                  <a:gamma/>
                  <a:tint val="0"/>
                  <a:invGamma/>
                  <a:alpha val="0"/>
                </a:schemeClr>
              </a:gs>
              <a:gs pos="100000">
                <a:schemeClr val="accent1"/>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a:latin typeface="Arial" pitchFamily="34" charset="0"/>
              <a:ea typeface="宋体" pitchFamily="2" charset="-122"/>
            </a:endParaRPr>
          </a:p>
        </p:txBody>
      </p:sp>
      <p:sp>
        <p:nvSpPr>
          <p:cNvPr id="66581" name="Rectangle 36"/>
          <p:cNvSpPr>
            <a:spLocks noChangeArrowheads="1"/>
          </p:cNvSpPr>
          <p:nvPr/>
        </p:nvSpPr>
        <p:spPr bwMode="auto">
          <a:xfrm>
            <a:off x="1109019" y="6165850"/>
            <a:ext cx="390683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r>
              <a:rPr lang="zh-CN" altLang="en-US" sz="1600" b="1" dirty="0">
                <a:latin typeface="黑体" pitchFamily="49" charset="-122"/>
                <a:ea typeface="黑体" pitchFamily="49" charset="-122"/>
                <a:cs typeface="Arial" charset="0"/>
              </a:rPr>
              <a:t>是衡量研究者科研水平和能力的重要内容</a:t>
            </a:r>
            <a:endParaRPr lang="en-US" altLang="zh-CN" sz="1600" b="1" dirty="0">
              <a:latin typeface="黑体" pitchFamily="49" charset="-122"/>
              <a:ea typeface="黑体" pitchFamily="49" charset="-122"/>
              <a:cs typeface="Arial" charset="0"/>
            </a:endParaRPr>
          </a:p>
        </p:txBody>
      </p:sp>
      <p:sp>
        <p:nvSpPr>
          <p:cNvPr id="66582" name="Rectangle 37"/>
          <p:cNvSpPr>
            <a:spLocks noChangeArrowheads="1"/>
          </p:cNvSpPr>
          <p:nvPr/>
        </p:nvSpPr>
        <p:spPr bwMode="auto">
          <a:xfrm>
            <a:off x="7238183" y="6165850"/>
            <a:ext cx="34932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r>
              <a:rPr lang="zh-CN" altLang="en-US" sz="1600" b="1" dirty="0">
                <a:latin typeface="黑体" pitchFamily="49" charset="-122"/>
                <a:ea typeface="黑体" pitchFamily="49" charset="-122"/>
                <a:cs typeface="Arial" charset="0"/>
              </a:rPr>
              <a:t>是保障课题顺利进行的具体工作安排</a:t>
            </a:r>
            <a:endParaRPr lang="en-US" altLang="zh-CN" sz="1600" b="1" dirty="0">
              <a:latin typeface="黑体" pitchFamily="49" charset="-122"/>
              <a:ea typeface="黑体" pitchFamily="49" charset="-122"/>
              <a:cs typeface="Arial" charset="0"/>
            </a:endParaRPr>
          </a:p>
        </p:txBody>
      </p:sp>
      <p:sp>
        <p:nvSpPr>
          <p:cNvPr id="66583" name="AutoShape 28"/>
          <p:cNvSpPr>
            <a:spLocks noChangeArrowheads="1"/>
          </p:cNvSpPr>
          <p:nvPr/>
        </p:nvSpPr>
        <p:spPr bwMode="gray">
          <a:xfrm>
            <a:off x="1200151" y="3613151"/>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43" name="Rectangle 33"/>
          <p:cNvSpPr>
            <a:spLocks noChangeArrowheads="1"/>
          </p:cNvSpPr>
          <p:nvPr/>
        </p:nvSpPr>
        <p:spPr bwMode="gray">
          <a:xfrm>
            <a:off x="1291168" y="3684588"/>
            <a:ext cx="2149948"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拟采取的研究方法</a:t>
            </a:r>
            <a:endParaRPr lang="en-US" altLang="zh-CN" sz="1800" b="1" dirty="0">
              <a:solidFill>
                <a:schemeClr val="bg1"/>
              </a:solidFill>
              <a:latin typeface="Arial" pitchFamily="34" charset="0"/>
              <a:ea typeface="宋体" pitchFamily="2" charset="-122"/>
              <a:cs typeface="Arial" pitchFamily="34" charset="0"/>
            </a:endParaRPr>
          </a:p>
        </p:txBody>
      </p:sp>
      <p:sp>
        <p:nvSpPr>
          <p:cNvPr id="66585" name="AutoShape 28"/>
          <p:cNvSpPr>
            <a:spLocks noChangeArrowheads="1"/>
          </p:cNvSpPr>
          <p:nvPr/>
        </p:nvSpPr>
        <p:spPr bwMode="gray">
          <a:xfrm>
            <a:off x="1212851" y="4064001"/>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48" name="Rectangle 33"/>
          <p:cNvSpPr>
            <a:spLocks noChangeArrowheads="1"/>
          </p:cNvSpPr>
          <p:nvPr/>
        </p:nvSpPr>
        <p:spPr bwMode="gray">
          <a:xfrm>
            <a:off x="1305984" y="4135438"/>
            <a:ext cx="1220206"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技术路线</a:t>
            </a:r>
            <a:endParaRPr lang="en-US" altLang="zh-CN" sz="1800" b="1" dirty="0">
              <a:solidFill>
                <a:schemeClr val="bg1"/>
              </a:solidFill>
              <a:latin typeface="Arial" pitchFamily="34" charset="0"/>
              <a:ea typeface="宋体" pitchFamily="2" charset="-122"/>
              <a:cs typeface="Arial" pitchFamily="34" charset="0"/>
            </a:endParaRPr>
          </a:p>
        </p:txBody>
      </p:sp>
      <p:sp>
        <p:nvSpPr>
          <p:cNvPr id="66587" name="AutoShape 28"/>
          <p:cNvSpPr>
            <a:spLocks noChangeArrowheads="1"/>
          </p:cNvSpPr>
          <p:nvPr/>
        </p:nvSpPr>
        <p:spPr bwMode="gray">
          <a:xfrm>
            <a:off x="1200151" y="4524376"/>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50" name="Rectangle 33"/>
          <p:cNvSpPr>
            <a:spLocks noChangeArrowheads="1"/>
          </p:cNvSpPr>
          <p:nvPr/>
        </p:nvSpPr>
        <p:spPr bwMode="gray">
          <a:xfrm>
            <a:off x="1291167" y="4567238"/>
            <a:ext cx="2614818"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实验方案及可行性分析</a:t>
            </a:r>
            <a:endParaRPr lang="en-US" altLang="zh-CN" sz="1800" b="1" dirty="0">
              <a:solidFill>
                <a:schemeClr val="bg1"/>
              </a:solidFill>
              <a:latin typeface="Arial" pitchFamily="34" charset="0"/>
              <a:ea typeface="宋体" pitchFamily="2" charset="-122"/>
              <a:cs typeface="Arial" pitchFamily="34" charset="0"/>
            </a:endParaRPr>
          </a:p>
        </p:txBody>
      </p:sp>
      <p:sp>
        <p:nvSpPr>
          <p:cNvPr id="66589" name="AutoShape 28"/>
          <p:cNvSpPr>
            <a:spLocks noChangeArrowheads="1"/>
          </p:cNvSpPr>
          <p:nvPr/>
        </p:nvSpPr>
        <p:spPr bwMode="gray">
          <a:xfrm>
            <a:off x="1227667" y="5448301"/>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52" name="Rectangle 33"/>
          <p:cNvSpPr>
            <a:spLocks noChangeArrowheads="1"/>
          </p:cNvSpPr>
          <p:nvPr/>
        </p:nvSpPr>
        <p:spPr bwMode="gray">
          <a:xfrm>
            <a:off x="1318684" y="5519738"/>
            <a:ext cx="1685077"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预期研究成果</a:t>
            </a:r>
            <a:endParaRPr lang="en-US" altLang="zh-CN" sz="1800" b="1" dirty="0">
              <a:solidFill>
                <a:schemeClr val="bg1"/>
              </a:solidFill>
              <a:latin typeface="Arial" pitchFamily="34" charset="0"/>
              <a:ea typeface="宋体" pitchFamily="2" charset="-122"/>
              <a:cs typeface="Arial" pitchFamily="34" charset="0"/>
            </a:endParaRPr>
          </a:p>
        </p:txBody>
      </p:sp>
      <p:sp>
        <p:nvSpPr>
          <p:cNvPr id="66591" name="AutoShape 28"/>
          <p:cNvSpPr>
            <a:spLocks noChangeArrowheads="1"/>
          </p:cNvSpPr>
          <p:nvPr/>
        </p:nvSpPr>
        <p:spPr bwMode="gray">
          <a:xfrm>
            <a:off x="1242484" y="4984751"/>
            <a:ext cx="3598333" cy="428625"/>
          </a:xfrm>
          <a:prstGeom prst="roundRect">
            <a:avLst>
              <a:gd name="adj" fmla="val 50000"/>
            </a:avLst>
          </a:prstGeom>
          <a:solidFill>
            <a:schemeClr val="accent2">
              <a:alpha val="50195"/>
            </a:schemeClr>
          </a:solidFill>
          <a:ln>
            <a:noFill/>
          </a:ln>
          <a:effectLst/>
          <a:extLst>
            <a:ext uri="{91240B29-F687-4F45-9708-019B960494DF}">
              <a14:hiddenLine xmlns:a14="http://schemas.microsoft.com/office/drawing/2010/main" w="57150" algn="ctr">
                <a:solidFill>
                  <a:srgbClr val="C68AD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54" name="Rectangle 33"/>
          <p:cNvSpPr>
            <a:spLocks noChangeArrowheads="1"/>
          </p:cNvSpPr>
          <p:nvPr/>
        </p:nvSpPr>
        <p:spPr bwMode="gray">
          <a:xfrm>
            <a:off x="1333501" y="5056188"/>
            <a:ext cx="1452642" cy="3416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buFont typeface="Wingdings" pitchFamily="2" charset="2"/>
              <a:buChar char="§"/>
              <a:defRPr/>
            </a:pPr>
            <a:r>
              <a:rPr lang="zh-CN" altLang="en-US" sz="1800" b="1" dirty="0">
                <a:solidFill>
                  <a:schemeClr val="bg1"/>
                </a:solidFill>
                <a:latin typeface="Arial" pitchFamily="34" charset="0"/>
                <a:ea typeface="黑体" pitchFamily="49" charset="-122"/>
              </a:rPr>
              <a:t>特色和创新</a:t>
            </a:r>
            <a:endParaRPr lang="en-US" altLang="zh-CN" sz="1800" b="1" dirty="0">
              <a:solidFill>
                <a:schemeClr val="bg1"/>
              </a:solidFill>
              <a:latin typeface="Arial" pitchFamily="34" charset="0"/>
              <a:ea typeface="宋体" pitchFamily="2" charset="-122"/>
              <a:cs typeface="Arial" pitchFamily="34" charset="0"/>
            </a:endParaRPr>
          </a:p>
        </p:txBody>
      </p:sp>
      <p:grpSp>
        <p:nvGrpSpPr>
          <p:cNvPr id="66593" name="Group 24"/>
          <p:cNvGrpSpPr>
            <a:grpSpLocks/>
          </p:cNvGrpSpPr>
          <p:nvPr/>
        </p:nvGrpSpPr>
        <p:grpSpPr bwMode="auto">
          <a:xfrm>
            <a:off x="7253818" y="3298826"/>
            <a:ext cx="224367" cy="168275"/>
            <a:chOff x="2928" y="2208"/>
            <a:chExt cx="262" cy="262"/>
          </a:xfrm>
        </p:grpSpPr>
        <p:sp>
          <p:nvSpPr>
            <p:cNvPr id="66617"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59"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60" name="Rectangle 18"/>
          <p:cNvSpPr>
            <a:spLocks noChangeArrowheads="1"/>
          </p:cNvSpPr>
          <p:nvPr/>
        </p:nvSpPr>
        <p:spPr bwMode="gray">
          <a:xfrm>
            <a:off x="7495118" y="3654425"/>
            <a:ext cx="15792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研究工作基础</a:t>
            </a:r>
            <a:endParaRPr lang="en-US" altLang="zh-CN" sz="1800" b="1" dirty="0">
              <a:latin typeface="Arial" pitchFamily="34" charset="0"/>
              <a:ea typeface="宋体" pitchFamily="2" charset="-122"/>
              <a:cs typeface="Arial" pitchFamily="34" charset="0"/>
            </a:endParaRPr>
          </a:p>
        </p:txBody>
      </p:sp>
      <p:grpSp>
        <p:nvGrpSpPr>
          <p:cNvPr id="66595" name="Group 24"/>
          <p:cNvGrpSpPr>
            <a:grpSpLocks/>
          </p:cNvGrpSpPr>
          <p:nvPr/>
        </p:nvGrpSpPr>
        <p:grpSpPr bwMode="auto">
          <a:xfrm>
            <a:off x="7247467" y="3713164"/>
            <a:ext cx="224367" cy="168275"/>
            <a:chOff x="2928" y="2208"/>
            <a:chExt cx="262" cy="262"/>
          </a:xfrm>
        </p:grpSpPr>
        <p:sp>
          <p:nvSpPr>
            <p:cNvPr id="66615"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63"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64" name="Rectangle 18"/>
          <p:cNvSpPr>
            <a:spLocks noChangeArrowheads="1"/>
          </p:cNvSpPr>
          <p:nvPr/>
        </p:nvSpPr>
        <p:spPr bwMode="gray">
          <a:xfrm>
            <a:off x="7495118" y="4102100"/>
            <a:ext cx="20441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已具备的研究条件</a:t>
            </a:r>
            <a:endParaRPr lang="en-US" altLang="zh-CN" sz="1800" b="1" dirty="0">
              <a:latin typeface="Arial" pitchFamily="34" charset="0"/>
              <a:ea typeface="宋体" pitchFamily="2" charset="-122"/>
              <a:cs typeface="Arial" pitchFamily="34" charset="0"/>
            </a:endParaRPr>
          </a:p>
        </p:txBody>
      </p:sp>
      <p:grpSp>
        <p:nvGrpSpPr>
          <p:cNvPr id="66597" name="Group 24"/>
          <p:cNvGrpSpPr>
            <a:grpSpLocks/>
          </p:cNvGrpSpPr>
          <p:nvPr/>
        </p:nvGrpSpPr>
        <p:grpSpPr bwMode="auto">
          <a:xfrm>
            <a:off x="7268634" y="4160839"/>
            <a:ext cx="224367" cy="168275"/>
            <a:chOff x="2928" y="2208"/>
            <a:chExt cx="262" cy="262"/>
          </a:xfrm>
        </p:grpSpPr>
        <p:sp>
          <p:nvSpPr>
            <p:cNvPr id="66613"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67"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68" name="Rectangle 18"/>
          <p:cNvSpPr>
            <a:spLocks noChangeArrowheads="1"/>
          </p:cNvSpPr>
          <p:nvPr/>
        </p:nvSpPr>
        <p:spPr bwMode="gray">
          <a:xfrm>
            <a:off x="7452784" y="4589464"/>
            <a:ext cx="25090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尚缺少的条件解决途径</a:t>
            </a:r>
            <a:endParaRPr lang="en-US" altLang="zh-CN" sz="1800" b="1" dirty="0">
              <a:latin typeface="Arial" pitchFamily="34" charset="0"/>
              <a:ea typeface="宋体" pitchFamily="2" charset="-122"/>
              <a:cs typeface="Arial" pitchFamily="34" charset="0"/>
            </a:endParaRPr>
          </a:p>
        </p:txBody>
      </p:sp>
      <p:grpSp>
        <p:nvGrpSpPr>
          <p:cNvPr id="66599" name="Group 24"/>
          <p:cNvGrpSpPr>
            <a:grpSpLocks/>
          </p:cNvGrpSpPr>
          <p:nvPr/>
        </p:nvGrpSpPr>
        <p:grpSpPr bwMode="auto">
          <a:xfrm>
            <a:off x="7247467" y="4648201"/>
            <a:ext cx="224367" cy="168275"/>
            <a:chOff x="2928" y="2208"/>
            <a:chExt cx="262" cy="262"/>
          </a:xfrm>
        </p:grpSpPr>
        <p:sp>
          <p:nvSpPr>
            <p:cNvPr id="66611"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71"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72" name="Rectangle 18"/>
          <p:cNvSpPr>
            <a:spLocks noChangeArrowheads="1"/>
          </p:cNvSpPr>
          <p:nvPr/>
        </p:nvSpPr>
        <p:spPr bwMode="gray">
          <a:xfrm>
            <a:off x="7495118" y="5029200"/>
            <a:ext cx="11144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经费预算</a:t>
            </a:r>
            <a:endParaRPr lang="en-US" altLang="zh-CN" sz="1800" b="1" dirty="0">
              <a:latin typeface="Arial" pitchFamily="34" charset="0"/>
              <a:ea typeface="宋体" pitchFamily="2" charset="-122"/>
              <a:cs typeface="Arial" pitchFamily="34" charset="0"/>
            </a:endParaRPr>
          </a:p>
        </p:txBody>
      </p:sp>
      <p:grpSp>
        <p:nvGrpSpPr>
          <p:cNvPr id="66601" name="Group 24"/>
          <p:cNvGrpSpPr>
            <a:grpSpLocks/>
          </p:cNvGrpSpPr>
          <p:nvPr/>
        </p:nvGrpSpPr>
        <p:grpSpPr bwMode="auto">
          <a:xfrm>
            <a:off x="7268634" y="5087939"/>
            <a:ext cx="224367" cy="168275"/>
            <a:chOff x="2928" y="2208"/>
            <a:chExt cx="262" cy="262"/>
          </a:xfrm>
        </p:grpSpPr>
        <p:sp>
          <p:nvSpPr>
            <p:cNvPr id="66609"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75"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
        <p:nvSpPr>
          <p:cNvPr id="80" name="Rectangle 18"/>
          <p:cNvSpPr>
            <a:spLocks noChangeArrowheads="1"/>
          </p:cNvSpPr>
          <p:nvPr/>
        </p:nvSpPr>
        <p:spPr bwMode="gray">
          <a:xfrm>
            <a:off x="7473951" y="3213100"/>
            <a:ext cx="11144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年度计划</a:t>
            </a:r>
            <a:endParaRPr lang="en-US" altLang="zh-CN" sz="1800" b="1" dirty="0">
              <a:latin typeface="Arial" pitchFamily="34" charset="0"/>
              <a:ea typeface="宋体" pitchFamily="2" charset="-122"/>
              <a:cs typeface="Arial" pitchFamily="34" charset="0"/>
            </a:endParaRPr>
          </a:p>
        </p:txBody>
      </p:sp>
      <p:sp>
        <p:nvSpPr>
          <p:cNvPr id="66603" name="Rectangle 36"/>
          <p:cNvSpPr>
            <a:spLocks noChangeArrowheads="1"/>
          </p:cNvSpPr>
          <p:nvPr/>
        </p:nvSpPr>
        <p:spPr bwMode="auto">
          <a:xfrm>
            <a:off x="5381742" y="4189413"/>
            <a:ext cx="147508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000" b="1">
                <a:latin typeface="黑体" pitchFamily="49" charset="-122"/>
                <a:ea typeface="黑体" pitchFamily="49" charset="-122"/>
                <a:cs typeface="Arial" charset="0"/>
              </a:rPr>
              <a:t>何时做？</a:t>
            </a:r>
            <a:endParaRPr lang="en-US" altLang="zh-CN" sz="2000" b="1">
              <a:latin typeface="黑体" pitchFamily="49" charset="-122"/>
              <a:ea typeface="黑体" pitchFamily="49" charset="-122"/>
              <a:cs typeface="Arial" charset="0"/>
            </a:endParaRPr>
          </a:p>
          <a:p>
            <a:pPr algn="ctr" eaLnBrk="1" hangingPunct="1"/>
            <a:r>
              <a:rPr lang="zh-CN" altLang="en-US" sz="2000" b="1">
                <a:latin typeface="黑体" pitchFamily="49" charset="-122"/>
                <a:ea typeface="黑体" pitchFamily="49" charset="-122"/>
                <a:cs typeface="Arial" charset="0"/>
              </a:rPr>
              <a:t>由谁来做？</a:t>
            </a:r>
            <a:endParaRPr lang="en-US" altLang="zh-CN" sz="2000" b="1">
              <a:latin typeface="黑体" pitchFamily="49" charset="-122"/>
              <a:ea typeface="黑体" pitchFamily="49" charset="-122"/>
              <a:cs typeface="Arial" charset="0"/>
            </a:endParaRPr>
          </a:p>
          <a:p>
            <a:pPr algn="ctr" eaLnBrk="1" hangingPunct="1"/>
            <a:endParaRPr lang="en-US" altLang="zh-CN" sz="2000" b="1">
              <a:latin typeface="黑体" pitchFamily="49" charset="-122"/>
              <a:ea typeface="黑体" pitchFamily="49" charset="-122"/>
              <a:cs typeface="Arial" charset="0"/>
            </a:endParaRPr>
          </a:p>
        </p:txBody>
      </p:sp>
      <p:sp>
        <p:nvSpPr>
          <p:cNvPr id="66604" name="矩形 81"/>
          <p:cNvSpPr>
            <a:spLocks noChangeArrowheads="1"/>
          </p:cNvSpPr>
          <p:nvPr/>
        </p:nvSpPr>
        <p:spPr bwMode="auto">
          <a:xfrm>
            <a:off x="5135033" y="1882776"/>
            <a:ext cx="183726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000" b="1" dirty="0">
                <a:latin typeface="黑体" pitchFamily="49" charset="-122"/>
                <a:ea typeface="黑体" pitchFamily="49" charset="-122"/>
                <a:cs typeface="Arial" charset="0"/>
              </a:rPr>
              <a:t>做什么？</a:t>
            </a:r>
            <a:endParaRPr lang="en-US" altLang="zh-CN" sz="2000" b="1" dirty="0">
              <a:latin typeface="黑体" pitchFamily="49" charset="-122"/>
              <a:ea typeface="黑体" pitchFamily="49" charset="-122"/>
              <a:cs typeface="Arial" charset="0"/>
            </a:endParaRPr>
          </a:p>
          <a:p>
            <a:pPr algn="ctr" eaLnBrk="1" hangingPunct="1"/>
            <a:r>
              <a:rPr lang="zh-CN" altLang="en-US" sz="2000" b="1" dirty="0">
                <a:latin typeface="黑体" pitchFamily="49" charset="-122"/>
                <a:ea typeface="黑体" pitchFamily="49" charset="-122"/>
                <a:cs typeface="Arial" charset="0"/>
              </a:rPr>
              <a:t>怎么做？</a:t>
            </a:r>
            <a:endParaRPr lang="en-US" altLang="zh-CN" sz="2000" b="1" dirty="0">
              <a:latin typeface="黑体" pitchFamily="49" charset="-122"/>
              <a:ea typeface="黑体" pitchFamily="49" charset="-122"/>
              <a:cs typeface="Arial" charset="0"/>
            </a:endParaRPr>
          </a:p>
        </p:txBody>
      </p:sp>
      <p:sp>
        <p:nvSpPr>
          <p:cNvPr id="83" name="Rectangle 18"/>
          <p:cNvSpPr>
            <a:spLocks noChangeArrowheads="1"/>
          </p:cNvSpPr>
          <p:nvPr/>
        </p:nvSpPr>
        <p:spPr bwMode="gray">
          <a:xfrm>
            <a:off x="7486651" y="5422900"/>
            <a:ext cx="11144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Clr>
                <a:srgbClr val="FF0066"/>
              </a:buClr>
              <a:buSzPct val="75000"/>
              <a:defRPr/>
            </a:pPr>
            <a:r>
              <a:rPr lang="zh-CN" altLang="en-US" sz="1800" b="1" dirty="0">
                <a:solidFill>
                  <a:schemeClr val="bg2">
                    <a:lumMod val="10000"/>
                  </a:schemeClr>
                </a:solidFill>
                <a:latin typeface="Arial" pitchFamily="34" charset="0"/>
                <a:ea typeface="黑体" pitchFamily="49" charset="-122"/>
              </a:rPr>
              <a:t>质量控制</a:t>
            </a:r>
            <a:endParaRPr lang="en-US" altLang="zh-CN" sz="1800" b="1" dirty="0">
              <a:solidFill>
                <a:schemeClr val="bg2">
                  <a:lumMod val="10000"/>
                </a:schemeClr>
              </a:solidFill>
              <a:latin typeface="Arial" pitchFamily="34" charset="0"/>
              <a:ea typeface="黑体" pitchFamily="49" charset="-122"/>
            </a:endParaRPr>
          </a:p>
        </p:txBody>
      </p:sp>
      <p:grpSp>
        <p:nvGrpSpPr>
          <p:cNvPr id="66606" name="Group 24"/>
          <p:cNvGrpSpPr>
            <a:grpSpLocks/>
          </p:cNvGrpSpPr>
          <p:nvPr/>
        </p:nvGrpSpPr>
        <p:grpSpPr bwMode="auto">
          <a:xfrm>
            <a:off x="7283451" y="5481639"/>
            <a:ext cx="224367" cy="168275"/>
            <a:chOff x="2928" y="2208"/>
            <a:chExt cx="262" cy="262"/>
          </a:xfrm>
        </p:grpSpPr>
        <p:sp>
          <p:nvSpPr>
            <p:cNvPr id="66607" name="Oval 25"/>
            <p:cNvSpPr>
              <a:spLocks noChangeArrowheads="1"/>
            </p:cNvSpPr>
            <p:nvPr/>
          </p:nvSpPr>
          <p:spPr bwMode="gray">
            <a:xfrm>
              <a:off x="2928" y="2208"/>
              <a:ext cx="262" cy="262"/>
            </a:xfrm>
            <a:prstGeom prst="ellipse">
              <a:avLst/>
            </a:prstGeom>
            <a:gradFill rotWithShape="1">
              <a:gsLst>
                <a:gs pos="0">
                  <a:srgbClr val="C0C6D3"/>
                </a:gs>
                <a:gs pos="100000">
                  <a:srgbClr val="223864"/>
                </a:gs>
              </a:gsLst>
              <a:lin ang="2700000" scaled="1"/>
            </a:gradFill>
            <a:ln w="12700">
              <a:solidFill>
                <a:srgbClr val="F8F8F8"/>
              </a:solidFill>
              <a:round/>
              <a:headEnd/>
              <a:tailEnd/>
            </a:ln>
            <a:effectLst>
              <a:outerShdw dist="35921" dir="2700000" algn="ctr" rotWithShape="0">
                <a:srgbClr val="1C1C1C">
                  <a:alpha val="50000"/>
                </a:srgbClr>
              </a:outerShdw>
            </a:effec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sz="1800"/>
            </a:p>
          </p:txBody>
        </p:sp>
        <p:sp>
          <p:nvSpPr>
            <p:cNvPr id="86" name="Oval 26"/>
            <p:cNvSpPr>
              <a:spLocks noChangeArrowheads="1"/>
            </p:cNvSpPr>
            <p:nvPr/>
          </p:nvSpPr>
          <p:spPr bwMode="gray">
            <a:xfrm>
              <a:off x="2948" y="2230"/>
              <a:ext cx="220" cy="218"/>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12700">
                  <a:solidFill>
                    <a:srgbClr val="DDDDDD"/>
                  </a:solidFill>
                  <a:round/>
                  <a:headEnd/>
                  <a:tailE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800">
                <a:latin typeface="Arial" pitchFamily="34" charset="0"/>
                <a:ea typeface="宋体" pitchFamily="2" charset="-122"/>
              </a:endParaRPr>
            </a:p>
          </p:txBody>
        </p:sp>
      </p:grpSp>
    </p:spTree>
    <p:extLst>
      <p:ext uri="{BB962C8B-B14F-4D97-AF65-F5344CB8AC3E}">
        <p14:creationId xmlns:p14="http://schemas.microsoft.com/office/powerpoint/2010/main" val="11669639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科研</a:t>
            </a:r>
            <a:r>
              <a:rPr lang="zh-CN" altLang="en-US" dirty="0" smtClean="0"/>
              <a:t>设计主要内容</a:t>
            </a:r>
            <a:endParaRPr lang="zh-CN" altLang="en-US" dirty="0"/>
          </a:p>
        </p:txBody>
      </p:sp>
      <p:sp>
        <p:nvSpPr>
          <p:cNvPr id="3" name="内容占位符 2"/>
          <p:cNvSpPr>
            <a:spLocks noGrp="1"/>
          </p:cNvSpPr>
          <p:nvPr>
            <p:ph idx="1"/>
          </p:nvPr>
        </p:nvSpPr>
        <p:spPr/>
        <p:txBody>
          <a:bodyPr/>
          <a:lstStyle/>
          <a:p>
            <a:pPr marL="36900" indent="0">
              <a:buNone/>
            </a:pPr>
            <a:r>
              <a:rPr lang="zh-CN" altLang="zh-CN" dirty="0">
                <a:effectLst/>
              </a:rPr>
              <a:t>一、明确调查目的和设计</a:t>
            </a:r>
            <a:r>
              <a:rPr lang="zh-CN" altLang="zh-CN" dirty="0" smtClean="0">
                <a:effectLst/>
              </a:rPr>
              <a:t>类型</a:t>
            </a:r>
            <a:endParaRPr lang="en-US" altLang="zh-CN" dirty="0" smtClean="0">
              <a:effectLst/>
            </a:endParaRPr>
          </a:p>
          <a:p>
            <a:pPr marL="36900" indent="0">
              <a:buNone/>
            </a:pPr>
            <a:r>
              <a:rPr lang="zh-CN" altLang="zh-CN" dirty="0">
                <a:effectLst/>
              </a:rPr>
              <a:t>二、确定研究对象</a:t>
            </a:r>
          </a:p>
          <a:p>
            <a:pPr marL="36900" indent="0">
              <a:buNone/>
            </a:pPr>
            <a:r>
              <a:rPr lang="zh-CN" altLang="zh-CN" dirty="0">
                <a:effectLst/>
              </a:rPr>
              <a:t>三、确定抽样方法和估算样本含量</a:t>
            </a:r>
          </a:p>
          <a:p>
            <a:pPr marL="36900" indent="0">
              <a:buNone/>
            </a:pPr>
            <a:r>
              <a:rPr lang="zh-CN" altLang="zh-CN" dirty="0">
                <a:effectLst/>
              </a:rPr>
              <a:t>四、资料的收集</a:t>
            </a:r>
          </a:p>
          <a:p>
            <a:pPr marL="36900" indent="0">
              <a:buNone/>
            </a:pPr>
            <a:r>
              <a:rPr lang="zh-CN" altLang="zh-CN" dirty="0">
                <a:effectLst/>
              </a:rPr>
              <a:t>五、资料的整理和分析</a:t>
            </a:r>
          </a:p>
          <a:p>
            <a:pPr marL="36900" indent="0">
              <a:buNone/>
            </a:pPr>
            <a:r>
              <a:rPr lang="zh-CN" altLang="zh-CN" dirty="0">
                <a:effectLst/>
              </a:rPr>
              <a:t>六、偏倚和</a:t>
            </a:r>
            <a:r>
              <a:rPr lang="zh-CN" altLang="zh-CN" dirty="0" smtClean="0">
                <a:effectLst/>
              </a:rPr>
              <a:t>质量控制</a:t>
            </a:r>
            <a:endParaRPr lang="zh-CN" altLang="zh-CN" dirty="0">
              <a:effectLst/>
            </a:endParaRPr>
          </a:p>
        </p:txBody>
      </p:sp>
    </p:spTree>
    <p:extLst>
      <p:ext uri="{BB962C8B-B14F-4D97-AF65-F5344CB8AC3E}">
        <p14:creationId xmlns:p14="http://schemas.microsoft.com/office/powerpoint/2010/main" val="1746467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流行病学科研设计方法</a:t>
            </a:r>
            <a:endParaRPr lang="zh-CN" altLang="en-US" dirty="0"/>
          </a:p>
        </p:txBody>
      </p:sp>
      <p:sp>
        <p:nvSpPr>
          <p:cNvPr id="4" name="Text Box 3"/>
          <p:cNvSpPr txBox="1">
            <a:spLocks noChangeArrowheads="1"/>
          </p:cNvSpPr>
          <p:nvPr/>
        </p:nvSpPr>
        <p:spPr bwMode="auto">
          <a:xfrm>
            <a:off x="6131913" y="3122250"/>
            <a:ext cx="3779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病例对照研究</a:t>
            </a:r>
            <a:r>
              <a:rPr lang="zh-CN" altLang="en-US" sz="1600">
                <a:latin typeface="Times New Roman" pitchFamily="18" charset="0"/>
              </a:rPr>
              <a:t> </a:t>
            </a:r>
            <a:r>
              <a:rPr lang="en-US" altLang="zh-CN" sz="1600">
                <a:latin typeface="Times New Roman" pitchFamily="18" charset="0"/>
              </a:rPr>
              <a:t>(Case-Control Study)</a:t>
            </a:r>
          </a:p>
        </p:txBody>
      </p:sp>
      <p:sp>
        <p:nvSpPr>
          <p:cNvPr id="5" name="Text Box 4"/>
          <p:cNvSpPr txBox="1">
            <a:spLocks noChangeArrowheads="1"/>
          </p:cNvSpPr>
          <p:nvPr/>
        </p:nvSpPr>
        <p:spPr bwMode="auto">
          <a:xfrm>
            <a:off x="6123975" y="3636600"/>
            <a:ext cx="3716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队列研究</a:t>
            </a:r>
            <a:r>
              <a:rPr lang="zh-CN" altLang="en-US" sz="1600">
                <a:latin typeface="Times New Roman" pitchFamily="18" charset="0"/>
              </a:rPr>
              <a:t> </a:t>
            </a:r>
            <a:r>
              <a:rPr lang="en-US" altLang="zh-CN" sz="1600">
                <a:latin typeface="Times New Roman" pitchFamily="18" charset="0"/>
              </a:rPr>
              <a:t>(Cohort Study)</a:t>
            </a:r>
          </a:p>
        </p:txBody>
      </p:sp>
      <p:sp>
        <p:nvSpPr>
          <p:cNvPr id="6" name="Text Box 5"/>
          <p:cNvSpPr txBox="1">
            <a:spLocks noChangeArrowheads="1"/>
          </p:cNvSpPr>
          <p:nvPr/>
        </p:nvSpPr>
        <p:spPr bwMode="auto">
          <a:xfrm>
            <a:off x="6131913" y="1610950"/>
            <a:ext cx="3779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横断面研究</a:t>
            </a:r>
            <a:r>
              <a:rPr lang="zh-CN" altLang="en-US" sz="2000">
                <a:latin typeface="Times New Roman" pitchFamily="18" charset="0"/>
              </a:rPr>
              <a:t> </a:t>
            </a:r>
            <a:r>
              <a:rPr lang="en-US" altLang="zh-CN" sz="1600">
                <a:latin typeface="Times New Roman" pitchFamily="18" charset="0"/>
              </a:rPr>
              <a:t>(Cross sectional Study)</a:t>
            </a:r>
          </a:p>
        </p:txBody>
      </p:sp>
      <p:sp>
        <p:nvSpPr>
          <p:cNvPr id="7" name="Text Box 6"/>
          <p:cNvSpPr txBox="1">
            <a:spLocks noChangeArrowheads="1"/>
          </p:cNvSpPr>
          <p:nvPr/>
        </p:nvSpPr>
        <p:spPr bwMode="auto">
          <a:xfrm>
            <a:off x="3555400" y="2055450"/>
            <a:ext cx="24987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600" b="1">
                <a:latin typeface="Times New Roman" pitchFamily="18" charset="0"/>
                <a:ea typeface="隶书" pitchFamily="49" charset="-122"/>
              </a:rPr>
              <a:t>描述流行病学</a:t>
            </a:r>
          </a:p>
          <a:p>
            <a:pPr algn="ctr" eaLnBrk="1" hangingPunct="1"/>
            <a:r>
              <a:rPr lang="en-US" altLang="zh-CN" sz="1600">
                <a:latin typeface="Times New Roman" pitchFamily="18" charset="0"/>
              </a:rPr>
              <a:t>(Descriptive Epidemiology)</a:t>
            </a:r>
          </a:p>
        </p:txBody>
      </p:sp>
      <p:sp>
        <p:nvSpPr>
          <p:cNvPr id="8" name="Text Box 7"/>
          <p:cNvSpPr txBox="1">
            <a:spLocks noChangeArrowheads="1"/>
          </p:cNvSpPr>
          <p:nvPr/>
        </p:nvSpPr>
        <p:spPr bwMode="auto">
          <a:xfrm>
            <a:off x="3580800" y="3206388"/>
            <a:ext cx="237648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600" b="1">
                <a:latin typeface="Verdana" pitchFamily="34" charset="0"/>
                <a:ea typeface="隶书" pitchFamily="49" charset="-122"/>
              </a:rPr>
              <a:t>分析流行病学</a:t>
            </a:r>
            <a:r>
              <a:rPr lang="en-US" altLang="zh-CN" sz="1600">
                <a:latin typeface="Times New Roman" pitchFamily="18" charset="0"/>
              </a:rPr>
              <a:t>(Analytical Epidemiology)</a:t>
            </a:r>
          </a:p>
        </p:txBody>
      </p:sp>
      <p:sp>
        <p:nvSpPr>
          <p:cNvPr id="9" name="Text Box 8"/>
          <p:cNvSpPr txBox="1">
            <a:spLocks noChangeArrowheads="1"/>
          </p:cNvSpPr>
          <p:nvPr/>
        </p:nvSpPr>
        <p:spPr bwMode="auto">
          <a:xfrm>
            <a:off x="6139850" y="2068150"/>
            <a:ext cx="3343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生态学研究</a:t>
            </a:r>
            <a:r>
              <a:rPr lang="zh-CN" altLang="en-US" sz="1600">
                <a:latin typeface="Times New Roman" pitchFamily="18" charset="0"/>
              </a:rPr>
              <a:t> </a:t>
            </a:r>
            <a:r>
              <a:rPr lang="en-US" altLang="zh-CN" sz="1600">
                <a:latin typeface="Times New Roman" pitchFamily="18" charset="0"/>
              </a:rPr>
              <a:t>(Ecological Study)</a:t>
            </a:r>
          </a:p>
        </p:txBody>
      </p:sp>
      <p:sp>
        <p:nvSpPr>
          <p:cNvPr id="10" name="Text Box 9"/>
          <p:cNvSpPr txBox="1">
            <a:spLocks noChangeArrowheads="1"/>
          </p:cNvSpPr>
          <p:nvPr/>
        </p:nvSpPr>
        <p:spPr bwMode="auto">
          <a:xfrm>
            <a:off x="6149375" y="2542813"/>
            <a:ext cx="2122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筛检</a:t>
            </a:r>
            <a:r>
              <a:rPr lang="zh-CN" altLang="en-US" sz="1600">
                <a:latin typeface="Times New Roman" pitchFamily="18" charset="0"/>
              </a:rPr>
              <a:t> </a:t>
            </a:r>
            <a:r>
              <a:rPr lang="en-US" altLang="zh-CN" sz="1600">
                <a:latin typeface="Times New Roman" pitchFamily="18" charset="0"/>
              </a:rPr>
              <a:t>(Screening)</a:t>
            </a:r>
          </a:p>
        </p:txBody>
      </p:sp>
      <p:sp>
        <p:nvSpPr>
          <p:cNvPr id="11" name="Text Box 10"/>
          <p:cNvSpPr txBox="1">
            <a:spLocks noChangeArrowheads="1"/>
          </p:cNvSpPr>
          <p:nvPr/>
        </p:nvSpPr>
        <p:spPr bwMode="auto">
          <a:xfrm>
            <a:off x="3433163" y="4508138"/>
            <a:ext cx="26638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600" b="1">
                <a:latin typeface="Verdana" pitchFamily="34" charset="0"/>
                <a:ea typeface="隶书" pitchFamily="49" charset="-122"/>
              </a:rPr>
              <a:t>实验流行病学</a:t>
            </a:r>
            <a:r>
              <a:rPr lang="en-US" altLang="zh-CN" sz="1600">
                <a:latin typeface="Times New Roman" pitchFamily="18" charset="0"/>
              </a:rPr>
              <a:t>(Experimental Epidemiology)</a:t>
            </a:r>
          </a:p>
        </p:txBody>
      </p:sp>
      <p:grpSp>
        <p:nvGrpSpPr>
          <p:cNvPr id="12" name="Group 11"/>
          <p:cNvGrpSpPr>
            <a:grpSpLocks/>
          </p:cNvGrpSpPr>
          <p:nvPr/>
        </p:nvGrpSpPr>
        <p:grpSpPr bwMode="auto">
          <a:xfrm>
            <a:off x="1299563" y="4538300"/>
            <a:ext cx="1960562" cy="763588"/>
            <a:chOff x="295" y="2582"/>
            <a:chExt cx="1235" cy="481"/>
          </a:xfrm>
        </p:grpSpPr>
        <p:sp>
          <p:nvSpPr>
            <p:cNvPr id="13" name="Rectangle 12"/>
            <p:cNvSpPr>
              <a:spLocks noChangeArrowheads="1"/>
            </p:cNvSpPr>
            <p:nvPr/>
          </p:nvSpPr>
          <p:spPr bwMode="auto">
            <a:xfrm>
              <a:off x="327" y="2641"/>
              <a:ext cx="1179"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14" name="Text Box 13"/>
            <p:cNvSpPr txBox="1">
              <a:spLocks noChangeArrowheads="1"/>
            </p:cNvSpPr>
            <p:nvPr/>
          </p:nvSpPr>
          <p:spPr bwMode="auto">
            <a:xfrm>
              <a:off x="295" y="2582"/>
              <a:ext cx="1235"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800" b="1">
                  <a:latin typeface="Times New Roman" pitchFamily="18" charset="0"/>
                  <a:ea typeface="隶书" pitchFamily="49" charset="-122"/>
                </a:rPr>
                <a:t>实验法</a:t>
              </a:r>
            </a:p>
            <a:p>
              <a:pPr algn="ctr" eaLnBrk="1" hangingPunct="1"/>
              <a:r>
                <a:rPr lang="en-US" altLang="zh-CN" sz="1600">
                  <a:latin typeface="Times New Roman" pitchFamily="18" charset="0"/>
                  <a:ea typeface="隶书" pitchFamily="49" charset="-122"/>
                </a:rPr>
                <a:t>(Experimental Study)</a:t>
              </a:r>
            </a:p>
          </p:txBody>
        </p:sp>
      </p:grpSp>
      <p:sp>
        <p:nvSpPr>
          <p:cNvPr id="15" name="Text Box 14"/>
          <p:cNvSpPr txBox="1">
            <a:spLocks noChangeArrowheads="1"/>
          </p:cNvSpPr>
          <p:nvPr/>
        </p:nvSpPr>
        <p:spPr bwMode="auto">
          <a:xfrm>
            <a:off x="6135088" y="5162188"/>
            <a:ext cx="35639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社区干预试验</a:t>
            </a:r>
            <a:r>
              <a:rPr lang="zh-CN" altLang="en-US" sz="1600">
                <a:latin typeface="Times New Roman" pitchFamily="18" charset="0"/>
              </a:rPr>
              <a:t> </a:t>
            </a:r>
            <a:r>
              <a:rPr lang="en-US" altLang="zh-CN" sz="1600">
                <a:latin typeface="Times New Roman" pitchFamily="18" charset="0"/>
              </a:rPr>
              <a:t>(Community Trial)</a:t>
            </a:r>
          </a:p>
        </p:txBody>
      </p:sp>
      <p:sp>
        <p:nvSpPr>
          <p:cNvPr id="16" name="Text Box 15"/>
          <p:cNvSpPr txBox="1">
            <a:spLocks noChangeArrowheads="1"/>
          </p:cNvSpPr>
          <p:nvPr/>
        </p:nvSpPr>
        <p:spPr bwMode="auto">
          <a:xfrm>
            <a:off x="6130325" y="4231913"/>
            <a:ext cx="35004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临床试验</a:t>
            </a:r>
            <a:r>
              <a:rPr lang="zh-CN" altLang="en-US" sz="1600">
                <a:latin typeface="Times New Roman" pitchFamily="18" charset="0"/>
              </a:rPr>
              <a:t> </a:t>
            </a:r>
            <a:r>
              <a:rPr lang="en-US" altLang="zh-CN" sz="1600">
                <a:latin typeface="Times New Roman" pitchFamily="18" charset="0"/>
              </a:rPr>
              <a:t>(Clinical Trial)</a:t>
            </a:r>
          </a:p>
        </p:txBody>
      </p:sp>
      <p:sp>
        <p:nvSpPr>
          <p:cNvPr id="17" name="Text Box 16"/>
          <p:cNvSpPr txBox="1">
            <a:spLocks noChangeArrowheads="1"/>
          </p:cNvSpPr>
          <p:nvPr/>
        </p:nvSpPr>
        <p:spPr bwMode="auto">
          <a:xfrm>
            <a:off x="6122388" y="4689113"/>
            <a:ext cx="345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现场试验</a:t>
            </a:r>
            <a:r>
              <a:rPr lang="zh-CN" altLang="en-US" sz="1600">
                <a:latin typeface="Times New Roman" pitchFamily="18" charset="0"/>
              </a:rPr>
              <a:t> </a:t>
            </a:r>
            <a:r>
              <a:rPr lang="en-US" altLang="zh-CN" sz="1600">
                <a:latin typeface="Times New Roman" pitchFamily="18" charset="0"/>
              </a:rPr>
              <a:t>(Field Trial)</a:t>
            </a:r>
          </a:p>
        </p:txBody>
      </p:sp>
      <p:grpSp>
        <p:nvGrpSpPr>
          <p:cNvPr id="18" name="Group 17"/>
          <p:cNvGrpSpPr>
            <a:grpSpLocks/>
          </p:cNvGrpSpPr>
          <p:nvPr/>
        </p:nvGrpSpPr>
        <p:grpSpPr bwMode="auto">
          <a:xfrm>
            <a:off x="1226538" y="2499950"/>
            <a:ext cx="2041525" cy="763588"/>
            <a:chOff x="249" y="1298"/>
            <a:chExt cx="1286" cy="481"/>
          </a:xfrm>
        </p:grpSpPr>
        <p:sp>
          <p:nvSpPr>
            <p:cNvPr id="19" name="Text Box 18"/>
            <p:cNvSpPr txBox="1">
              <a:spLocks noChangeArrowheads="1"/>
            </p:cNvSpPr>
            <p:nvPr/>
          </p:nvSpPr>
          <p:spPr bwMode="auto">
            <a:xfrm>
              <a:off x="249" y="1298"/>
              <a:ext cx="1286"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800" b="1">
                  <a:latin typeface="Times New Roman" pitchFamily="18" charset="0"/>
                  <a:ea typeface="隶书" pitchFamily="49" charset="-122"/>
                </a:rPr>
                <a:t>观察法</a:t>
              </a:r>
            </a:p>
            <a:p>
              <a:pPr algn="ctr" eaLnBrk="1" hangingPunct="1"/>
              <a:r>
                <a:rPr lang="en-US" altLang="zh-CN" sz="1600">
                  <a:latin typeface="Times New Roman" pitchFamily="18" charset="0"/>
                  <a:ea typeface="隶书" pitchFamily="49" charset="-122"/>
                </a:rPr>
                <a:t>(Observational Study)</a:t>
              </a:r>
            </a:p>
          </p:txBody>
        </p:sp>
        <p:sp>
          <p:nvSpPr>
            <p:cNvPr id="20" name="Rectangle 19"/>
            <p:cNvSpPr>
              <a:spLocks noChangeArrowheads="1"/>
            </p:cNvSpPr>
            <p:nvPr/>
          </p:nvSpPr>
          <p:spPr bwMode="auto">
            <a:xfrm>
              <a:off x="294" y="1363"/>
              <a:ext cx="1179"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grpSp>
      <p:grpSp>
        <p:nvGrpSpPr>
          <p:cNvPr id="21" name="Group 20"/>
          <p:cNvGrpSpPr>
            <a:grpSpLocks/>
          </p:cNvGrpSpPr>
          <p:nvPr/>
        </p:nvGrpSpPr>
        <p:grpSpPr bwMode="auto">
          <a:xfrm>
            <a:off x="1299563" y="5736863"/>
            <a:ext cx="1960562" cy="763587"/>
            <a:chOff x="295" y="3337"/>
            <a:chExt cx="1235" cy="481"/>
          </a:xfrm>
        </p:grpSpPr>
        <p:sp>
          <p:nvSpPr>
            <p:cNvPr id="22" name="Rectangle 21"/>
            <p:cNvSpPr>
              <a:spLocks noChangeArrowheads="1"/>
            </p:cNvSpPr>
            <p:nvPr/>
          </p:nvSpPr>
          <p:spPr bwMode="auto">
            <a:xfrm>
              <a:off x="325" y="3402"/>
              <a:ext cx="1179"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en-US"/>
            </a:p>
          </p:txBody>
        </p:sp>
        <p:sp>
          <p:nvSpPr>
            <p:cNvPr id="23" name="Text Box 22"/>
            <p:cNvSpPr txBox="1">
              <a:spLocks noChangeArrowheads="1"/>
            </p:cNvSpPr>
            <p:nvPr/>
          </p:nvSpPr>
          <p:spPr bwMode="auto">
            <a:xfrm>
              <a:off x="295" y="3337"/>
              <a:ext cx="1235"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r>
                <a:rPr lang="zh-CN" altLang="en-US" sz="2800" b="1">
                  <a:latin typeface="Times New Roman" pitchFamily="18" charset="0"/>
                  <a:ea typeface="隶书" pitchFamily="49" charset="-122"/>
                </a:rPr>
                <a:t>数理法</a:t>
              </a:r>
            </a:p>
            <a:p>
              <a:pPr algn="ctr" eaLnBrk="1" hangingPunct="1"/>
              <a:r>
                <a:rPr lang="en-US" altLang="zh-CN" sz="1600">
                  <a:latin typeface="Times New Roman" pitchFamily="18" charset="0"/>
                  <a:ea typeface="隶书" pitchFamily="49" charset="-122"/>
                </a:rPr>
                <a:t>(Theoretical Study)</a:t>
              </a:r>
            </a:p>
          </p:txBody>
        </p:sp>
      </p:grpSp>
      <p:sp>
        <p:nvSpPr>
          <p:cNvPr id="24" name="Rectangle 23"/>
          <p:cNvSpPr>
            <a:spLocks noChangeArrowheads="1"/>
          </p:cNvSpPr>
          <p:nvPr/>
        </p:nvSpPr>
        <p:spPr bwMode="auto">
          <a:xfrm>
            <a:off x="3564925" y="5733688"/>
            <a:ext cx="25050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algn="ctr" eaLnBrk="1" hangingPunct="1">
              <a:spcBef>
                <a:spcPct val="50000"/>
              </a:spcBef>
            </a:pPr>
            <a:r>
              <a:rPr lang="zh-CN" altLang="en-US" sz="2600" b="1">
                <a:latin typeface="Verdana" pitchFamily="34" charset="0"/>
                <a:ea typeface="隶书" pitchFamily="49" charset="-122"/>
              </a:rPr>
              <a:t>理论流行病学</a:t>
            </a:r>
          </a:p>
          <a:p>
            <a:pPr algn="ctr" eaLnBrk="1" hangingPunct="1"/>
            <a:r>
              <a:rPr lang="en-US" altLang="zh-CN" sz="1600">
                <a:latin typeface="Times New Roman" pitchFamily="18" charset="0"/>
              </a:rPr>
              <a:t>(Theoretical Epidemiology) </a:t>
            </a:r>
          </a:p>
        </p:txBody>
      </p:sp>
      <p:sp>
        <p:nvSpPr>
          <p:cNvPr id="25" name="AutoShape 7"/>
          <p:cNvSpPr>
            <a:spLocks/>
          </p:cNvSpPr>
          <p:nvPr/>
        </p:nvSpPr>
        <p:spPr bwMode="auto">
          <a:xfrm rot="10800000">
            <a:off x="3410938" y="2414225"/>
            <a:ext cx="144462" cy="1223963"/>
          </a:xfrm>
          <a:prstGeom prst="rightBrace">
            <a:avLst>
              <a:gd name="adj1" fmla="val 59190"/>
              <a:gd name="adj2" fmla="val 49366"/>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zh-CN" sz="1800"/>
          </a:p>
        </p:txBody>
      </p:sp>
      <p:sp>
        <p:nvSpPr>
          <p:cNvPr id="26" name="AutoShape 7"/>
          <p:cNvSpPr>
            <a:spLocks/>
          </p:cNvSpPr>
          <p:nvPr/>
        </p:nvSpPr>
        <p:spPr bwMode="auto">
          <a:xfrm rot="10800000">
            <a:off x="5996975" y="1809388"/>
            <a:ext cx="127000" cy="1030287"/>
          </a:xfrm>
          <a:prstGeom prst="rightBrace">
            <a:avLst>
              <a:gd name="adj1" fmla="val 56675"/>
              <a:gd name="adj2" fmla="val 49366"/>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zh-CN" sz="1800"/>
          </a:p>
        </p:txBody>
      </p:sp>
      <p:sp>
        <p:nvSpPr>
          <p:cNvPr id="27" name="AutoShape 7"/>
          <p:cNvSpPr>
            <a:spLocks/>
          </p:cNvSpPr>
          <p:nvPr/>
        </p:nvSpPr>
        <p:spPr bwMode="auto">
          <a:xfrm rot="10800000">
            <a:off x="6030313" y="3258775"/>
            <a:ext cx="106362" cy="762000"/>
          </a:xfrm>
          <a:prstGeom prst="rightBrace">
            <a:avLst>
              <a:gd name="adj1" fmla="val 50050"/>
              <a:gd name="adj2" fmla="val 49366"/>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zh-CN" sz="1800"/>
          </a:p>
        </p:txBody>
      </p:sp>
      <p:sp>
        <p:nvSpPr>
          <p:cNvPr id="28" name="AutoShape 7"/>
          <p:cNvSpPr>
            <a:spLocks/>
          </p:cNvSpPr>
          <p:nvPr/>
        </p:nvSpPr>
        <p:spPr bwMode="auto">
          <a:xfrm rot="10800000">
            <a:off x="6050950" y="4373200"/>
            <a:ext cx="71438" cy="1150938"/>
          </a:xfrm>
          <a:prstGeom prst="rightBrace">
            <a:avLst>
              <a:gd name="adj1" fmla="val 112553"/>
              <a:gd name="adj2" fmla="val 49366"/>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endParaRPr lang="zh-CN" altLang="zh-CN" sz="1800"/>
          </a:p>
        </p:txBody>
      </p:sp>
      <p:sp>
        <p:nvSpPr>
          <p:cNvPr id="29" name="Text Box 29"/>
          <p:cNvSpPr txBox="1">
            <a:spLocks noChangeArrowheads="1"/>
          </p:cNvSpPr>
          <p:nvPr/>
        </p:nvSpPr>
        <p:spPr bwMode="auto">
          <a:xfrm>
            <a:off x="6114450" y="5765438"/>
            <a:ext cx="3563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charset="0"/>
                <a:ea typeface="宋体" charset="-122"/>
              </a:defRPr>
            </a:lvl1pPr>
            <a:lvl2pPr marL="742950" indent="-285750" eaLnBrk="0" hangingPunct="0">
              <a:defRPr sz="3600">
                <a:solidFill>
                  <a:schemeClr val="tx1"/>
                </a:solidFill>
                <a:latin typeface="Arial" charset="0"/>
                <a:ea typeface="宋体" charset="-122"/>
              </a:defRPr>
            </a:lvl2pPr>
            <a:lvl3pPr marL="1143000" indent="-228600" eaLnBrk="0" hangingPunct="0">
              <a:defRPr sz="3600">
                <a:solidFill>
                  <a:schemeClr val="tx1"/>
                </a:solidFill>
                <a:latin typeface="Arial" charset="0"/>
                <a:ea typeface="宋体" charset="-122"/>
              </a:defRPr>
            </a:lvl3pPr>
            <a:lvl4pPr marL="1600200" indent="-228600" eaLnBrk="0" hangingPunct="0">
              <a:defRPr sz="3600">
                <a:solidFill>
                  <a:schemeClr val="tx1"/>
                </a:solidFill>
                <a:latin typeface="Arial" charset="0"/>
                <a:ea typeface="宋体" charset="-122"/>
              </a:defRPr>
            </a:lvl4pPr>
            <a:lvl5pPr marL="2057400" indent="-228600" eaLnBrk="0" hangingPunct="0">
              <a:defRPr sz="3600">
                <a:solidFill>
                  <a:schemeClr val="tx1"/>
                </a:solidFill>
                <a:latin typeface="Arial" charset="0"/>
                <a:ea typeface="宋体" charset="-122"/>
              </a:defRPr>
            </a:lvl5pPr>
            <a:lvl6pPr marL="2514600" indent="-228600" eaLnBrk="0" fontAlgn="base" hangingPunct="0">
              <a:spcBef>
                <a:spcPct val="0"/>
              </a:spcBef>
              <a:spcAft>
                <a:spcPct val="0"/>
              </a:spcAft>
              <a:defRPr sz="3600">
                <a:solidFill>
                  <a:schemeClr val="tx1"/>
                </a:solidFill>
                <a:latin typeface="Arial" charset="0"/>
                <a:ea typeface="宋体" charset="-122"/>
              </a:defRPr>
            </a:lvl6pPr>
            <a:lvl7pPr marL="2971800" indent="-228600" eaLnBrk="0" fontAlgn="base" hangingPunct="0">
              <a:spcBef>
                <a:spcPct val="0"/>
              </a:spcBef>
              <a:spcAft>
                <a:spcPct val="0"/>
              </a:spcAft>
              <a:defRPr sz="3600">
                <a:solidFill>
                  <a:schemeClr val="tx1"/>
                </a:solidFill>
                <a:latin typeface="Arial" charset="0"/>
                <a:ea typeface="宋体" charset="-122"/>
              </a:defRPr>
            </a:lvl7pPr>
            <a:lvl8pPr marL="3429000" indent="-228600" eaLnBrk="0" fontAlgn="base" hangingPunct="0">
              <a:spcBef>
                <a:spcPct val="0"/>
              </a:spcBef>
              <a:spcAft>
                <a:spcPct val="0"/>
              </a:spcAft>
              <a:defRPr sz="3600">
                <a:solidFill>
                  <a:schemeClr val="tx1"/>
                </a:solidFill>
                <a:latin typeface="Arial" charset="0"/>
                <a:ea typeface="宋体" charset="-122"/>
              </a:defRPr>
            </a:lvl8pPr>
            <a:lvl9pPr marL="3886200" indent="-228600" eaLnBrk="0" fontAlgn="base" hangingPunct="0">
              <a:spcBef>
                <a:spcPct val="0"/>
              </a:spcBef>
              <a:spcAft>
                <a:spcPct val="0"/>
              </a:spcAft>
              <a:defRPr sz="3600">
                <a:solidFill>
                  <a:schemeClr val="tx1"/>
                </a:solidFill>
                <a:latin typeface="Arial" charset="0"/>
                <a:ea typeface="宋体" charset="-122"/>
              </a:defRPr>
            </a:lvl9pPr>
          </a:lstStyle>
          <a:p>
            <a:pPr eaLnBrk="1" hangingPunct="1">
              <a:spcBef>
                <a:spcPct val="50000"/>
              </a:spcBef>
            </a:pPr>
            <a:r>
              <a:rPr lang="zh-CN" altLang="en-US" sz="2400">
                <a:latin typeface="Times New Roman" pitchFamily="18" charset="0"/>
                <a:ea typeface="隶书" pitchFamily="49" charset="-122"/>
              </a:rPr>
              <a:t>数学模型</a:t>
            </a:r>
            <a:r>
              <a:rPr lang="zh-CN" altLang="en-US" sz="1600">
                <a:latin typeface="Times New Roman" pitchFamily="18" charset="0"/>
              </a:rPr>
              <a:t> </a:t>
            </a:r>
            <a:r>
              <a:rPr lang="en-US" altLang="zh-CN" sz="1600">
                <a:latin typeface="Times New Roman" pitchFamily="18" charset="0"/>
              </a:rPr>
              <a:t>(Mathematical model)</a:t>
            </a:r>
          </a:p>
        </p:txBody>
      </p:sp>
    </p:spTree>
    <p:extLst>
      <p:ext uri="{BB962C8B-B14F-4D97-AF65-F5344CB8AC3E}">
        <p14:creationId xmlns:p14="http://schemas.microsoft.com/office/powerpoint/2010/main" val="268625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linds(horizont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8" presetClass="entr" presetSubtype="32"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diamond(out)">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3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out)">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checkerboard(across)">
                                      <p:cBhvr>
                                        <p:cTn id="40" dur="500"/>
                                        <p:tgtEl>
                                          <p:spTgt spid="6"/>
                                        </p:tgtEl>
                                      </p:cBhvr>
                                    </p:animEffect>
                                  </p:childTnLst>
                                </p:cTn>
                              </p:par>
                            </p:childTnLst>
                          </p:cTn>
                        </p:par>
                        <p:par>
                          <p:cTn id="41" fill="hold">
                            <p:stCondLst>
                              <p:cond delay="500"/>
                            </p:stCondLst>
                            <p:childTnLst>
                              <p:par>
                                <p:cTn id="42" presetID="5" presetClass="entr" presetSubtype="1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checkerboard(across)">
                                      <p:cBhvr>
                                        <p:cTn id="44" dur="500"/>
                                        <p:tgtEl>
                                          <p:spTgt spid="9"/>
                                        </p:tgtEl>
                                      </p:cBhvr>
                                    </p:animEffect>
                                  </p:childTnLst>
                                </p:cTn>
                              </p:par>
                            </p:childTnLst>
                          </p:cTn>
                        </p:par>
                        <p:par>
                          <p:cTn id="45" fill="hold">
                            <p:stCondLst>
                              <p:cond delay="1000"/>
                            </p:stCondLst>
                            <p:childTnLst>
                              <p:par>
                                <p:cTn id="46" presetID="5" presetClass="entr" presetSubtype="1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checkerboard(across)">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checkerboard(across)">
                                      <p:cBhvr>
                                        <p:cTn id="57" dur="500"/>
                                        <p:tgtEl>
                                          <p:spTgt spid="4"/>
                                        </p:tgtEl>
                                      </p:cBhvr>
                                    </p:animEffect>
                                  </p:childTnLst>
                                </p:cTn>
                              </p:par>
                            </p:childTnLst>
                          </p:cTn>
                        </p:par>
                        <p:par>
                          <p:cTn id="58" fill="hold">
                            <p:stCondLst>
                              <p:cond delay="500"/>
                            </p:stCondLst>
                            <p:childTnLst>
                              <p:par>
                                <p:cTn id="59" presetID="5" presetClass="entr" presetSubtype="10"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checkerboard(across)">
                                      <p:cBhvr>
                                        <p:cTn id="61" dur="500"/>
                                        <p:tgtEl>
                                          <p:spTgt spid="5"/>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checkerboard(across)">
                                      <p:cBhvr>
                                        <p:cTn id="66" dur="500"/>
                                        <p:tgtEl>
                                          <p:spTgt spid="11"/>
                                        </p:tgtEl>
                                      </p:cBhvr>
                                    </p:animEffect>
                                  </p:childTnLst>
                                </p:cTn>
                              </p:par>
                            </p:childTnLst>
                          </p:cTn>
                        </p:par>
                        <p:par>
                          <p:cTn id="67" fill="hold">
                            <p:stCondLst>
                              <p:cond delay="500"/>
                            </p:stCondLst>
                            <p:childTnLst>
                              <p:par>
                                <p:cTn id="68" presetID="1"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8" presetClass="entr" presetSubtype="32"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diamond(out)">
                                      <p:cBhvr>
                                        <p:cTn id="74" dur="500"/>
                                        <p:tgtEl>
                                          <p:spTgt spid="16"/>
                                        </p:tgtEl>
                                      </p:cBhvr>
                                    </p:animEffect>
                                  </p:childTnLst>
                                </p:cTn>
                              </p:par>
                            </p:childTnLst>
                          </p:cTn>
                        </p:par>
                        <p:par>
                          <p:cTn id="75" fill="hold">
                            <p:stCondLst>
                              <p:cond delay="500"/>
                            </p:stCondLst>
                            <p:childTnLst>
                              <p:par>
                                <p:cTn id="76" presetID="5" presetClass="entr" presetSubtype="10"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checkerboard(across)">
                                      <p:cBhvr>
                                        <p:cTn id="78" dur="500"/>
                                        <p:tgtEl>
                                          <p:spTgt spid="17"/>
                                        </p:tgtEl>
                                      </p:cBhvr>
                                    </p:animEffect>
                                  </p:childTnLst>
                                </p:cTn>
                              </p:par>
                            </p:childTnLst>
                          </p:cTn>
                        </p:par>
                        <p:par>
                          <p:cTn id="79" fill="hold">
                            <p:stCondLst>
                              <p:cond delay="1000"/>
                            </p:stCondLst>
                            <p:childTnLst>
                              <p:par>
                                <p:cTn id="80" presetID="4" presetClass="entr" presetSubtype="32"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box(out)">
                                      <p:cBhvr>
                                        <p:cTn id="82" dur="500"/>
                                        <p:tgtEl>
                                          <p:spTgt spid="15"/>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dissolve">
                                      <p:cBhvr>
                                        <p:cTn id="87" dur="500"/>
                                        <p:tgtEl>
                                          <p:spTgt spid="24"/>
                                        </p:tgtEl>
                                      </p:cBhvr>
                                    </p:animEffect>
                                  </p:childTnLst>
                                </p:cTn>
                              </p:par>
                            </p:childTnLst>
                          </p:cTn>
                        </p:par>
                        <p:par>
                          <p:cTn id="88" fill="hold">
                            <p:stCondLst>
                              <p:cond delay="500"/>
                            </p:stCondLst>
                            <p:childTnLst>
                              <p:par>
                                <p:cTn id="89" presetID="5" presetClass="entr" presetSubtype="10"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checkerboard(across)">
                                      <p:cBhvr>
                                        <p:cTn id="9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5" grpId="0"/>
      <p:bldP spid="16" grpId="0"/>
      <p:bldP spid="17" grpId="0"/>
      <p:bldP spid="24" grpId="0"/>
      <p:bldP spid="25" grpId="0" animBg="1"/>
      <p:bldP spid="26" grpId="0" animBg="1"/>
      <p:bldP spid="27" grpId="0" animBg="1"/>
      <p:bldP spid="28" grpId="0" animBg="1"/>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一、明确调查目的和设计</a:t>
            </a:r>
            <a:r>
              <a:rPr lang="zh-CN" altLang="zh-CN" dirty="0" smtClean="0">
                <a:effectLst/>
              </a:rPr>
              <a:t>类型</a:t>
            </a:r>
            <a:endParaRPr lang="zh-CN" altLang="en-US" dirty="0"/>
          </a:p>
        </p:txBody>
      </p:sp>
      <p:sp>
        <p:nvSpPr>
          <p:cNvPr id="3" name="内容占位符 2"/>
          <p:cNvSpPr>
            <a:spLocks noGrp="1"/>
          </p:cNvSpPr>
          <p:nvPr>
            <p:ph idx="1"/>
          </p:nvPr>
        </p:nvSpPr>
        <p:spPr>
          <a:xfrm>
            <a:off x="913795" y="1732449"/>
            <a:ext cx="10353762" cy="4873067"/>
          </a:xfrm>
        </p:spPr>
        <p:txBody>
          <a:bodyPr>
            <a:normAutofit/>
          </a:bodyPr>
          <a:lstStyle/>
          <a:p>
            <a:pPr>
              <a:lnSpc>
                <a:spcPct val="150000"/>
              </a:lnSpc>
            </a:pPr>
            <a:r>
              <a:rPr lang="zh-CN" altLang="zh-CN" sz="2800" dirty="0">
                <a:effectLst/>
              </a:rPr>
              <a:t>根据要解决的具体问题，明确本次调查的研究目的，并选择最适合的研究设计类型。如了解某疾病或健康状况分布特点、危险因素的暴露情况、或探讨某危险因素与疾病发生频率之间的关系时，可以选择普查或抽样调查。在群体水平上分析某种暴露因素与疾病或健康状态之间关系时，可以选择生态学研究。描述临床上遇到的新发或罕见疾病、常见疾病时，可以选择病例报告研究</a:t>
            </a:r>
            <a:r>
              <a:rPr lang="zh-CN" altLang="zh-CN" sz="2800" dirty="0" smtClean="0">
                <a:effectLst/>
              </a:rPr>
              <a:t>。</a:t>
            </a:r>
            <a:endParaRPr lang="zh-CN" altLang="zh-CN" sz="2800" dirty="0">
              <a:effectLst/>
            </a:endParaRPr>
          </a:p>
        </p:txBody>
      </p:sp>
    </p:spTree>
    <p:extLst>
      <p:ext uri="{BB962C8B-B14F-4D97-AF65-F5344CB8AC3E}">
        <p14:creationId xmlns:p14="http://schemas.microsoft.com/office/powerpoint/2010/main" val="596053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二、确定研究</a:t>
            </a:r>
            <a:r>
              <a:rPr lang="zh-CN" altLang="zh-CN" dirty="0" smtClean="0">
                <a:effectLst/>
              </a:rPr>
              <a:t>对象</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根据确定的研究设计类型，明确选择研究对象的范围，对纳入的研究对象的地域、人群分布特点和时间范围给出明确的规定。可以是某个（些）行政区域的全部人群，可以是抽样获得的代表总体特征的样本人群，可以是某特殊场所、特殊职业的人群。明确收集研究对象的具体时间（如某年、月、日）某医院全部门诊患者</a:t>
            </a:r>
            <a:r>
              <a:rPr lang="zh-CN" altLang="zh-CN" sz="2800" dirty="0" smtClean="0">
                <a:effectLst/>
              </a:rPr>
              <a:t>。</a:t>
            </a:r>
            <a:endParaRPr lang="zh-CN" altLang="zh-CN" sz="2800" dirty="0">
              <a:effectLst/>
            </a:endParaRPr>
          </a:p>
        </p:txBody>
      </p:sp>
    </p:spTree>
    <p:extLst>
      <p:ext uri="{BB962C8B-B14F-4D97-AF65-F5344CB8AC3E}">
        <p14:creationId xmlns:p14="http://schemas.microsoft.com/office/powerpoint/2010/main" val="26945341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三、确定抽样方法和估算样本</a:t>
            </a:r>
            <a:r>
              <a:rPr lang="zh-CN" altLang="zh-CN" dirty="0" smtClean="0">
                <a:effectLst/>
              </a:rPr>
              <a:t>含量</a:t>
            </a:r>
            <a:endParaRPr lang="zh-CN" altLang="en-US" dirty="0"/>
          </a:p>
        </p:txBody>
      </p:sp>
      <p:sp>
        <p:nvSpPr>
          <p:cNvPr id="3" name="内容占位符 2"/>
          <p:cNvSpPr>
            <a:spLocks noGrp="1"/>
          </p:cNvSpPr>
          <p:nvPr>
            <p:ph idx="1"/>
          </p:nvPr>
        </p:nvSpPr>
        <p:spPr>
          <a:xfrm>
            <a:off x="913795" y="1732449"/>
            <a:ext cx="10353762" cy="5350739"/>
          </a:xfrm>
        </p:spPr>
        <p:txBody>
          <a:bodyPr>
            <a:normAutofit/>
          </a:bodyPr>
          <a:lstStyle/>
          <a:p>
            <a:pPr marL="36900" indent="0">
              <a:lnSpc>
                <a:spcPct val="150000"/>
              </a:lnSpc>
              <a:spcBef>
                <a:spcPts val="0"/>
              </a:spcBef>
              <a:spcAft>
                <a:spcPts val="0"/>
              </a:spcAft>
              <a:buNone/>
            </a:pPr>
            <a:r>
              <a:rPr lang="zh-CN" altLang="zh-CN" sz="2800" dirty="0" smtClean="0">
                <a:effectLst/>
              </a:rPr>
              <a:t>（一</a:t>
            </a:r>
            <a:r>
              <a:rPr lang="zh-CN" altLang="zh-CN" sz="2800" dirty="0">
                <a:effectLst/>
              </a:rPr>
              <a:t>）抽样方法</a:t>
            </a:r>
            <a:r>
              <a:rPr lang="zh-CN" altLang="zh-CN" sz="2800" dirty="0" smtClean="0">
                <a:effectLst/>
              </a:rPr>
              <a:t>：</a:t>
            </a:r>
            <a:endParaRPr lang="en-US" altLang="zh-CN" sz="2800" dirty="0" smtClean="0">
              <a:effectLst/>
            </a:endParaRPr>
          </a:p>
          <a:p>
            <a:pPr marL="36900" indent="0">
              <a:lnSpc>
                <a:spcPct val="150000"/>
              </a:lnSpc>
              <a:spcBef>
                <a:spcPts val="0"/>
              </a:spcBef>
              <a:spcAft>
                <a:spcPts val="0"/>
              </a:spcAft>
              <a:buNone/>
            </a:pPr>
            <a:r>
              <a:rPr lang="en-US" altLang="zh-CN" sz="2400" dirty="0" smtClean="0">
                <a:effectLst/>
              </a:rPr>
              <a:t>             </a:t>
            </a:r>
            <a:r>
              <a:rPr lang="zh-CN" altLang="zh-CN" sz="2400" dirty="0" smtClean="0">
                <a:effectLst/>
              </a:rPr>
              <a:t>常用</a:t>
            </a:r>
            <a:r>
              <a:rPr lang="zh-CN" altLang="zh-CN" sz="2400" dirty="0">
                <a:effectLst/>
              </a:rPr>
              <a:t>的抽样方法包括随机抽样和非</a:t>
            </a:r>
            <a:r>
              <a:rPr lang="zh-CN" altLang="zh-CN" sz="2400" dirty="0" smtClean="0">
                <a:effectLst/>
              </a:rPr>
              <a:t>随机抽样</a:t>
            </a:r>
            <a:r>
              <a:rPr lang="zh-CN" altLang="en-US" sz="2400" dirty="0" smtClean="0">
                <a:effectLst/>
              </a:rPr>
              <a:t>。</a:t>
            </a:r>
            <a:endParaRPr lang="en-US" altLang="zh-CN" sz="2400" dirty="0" smtClean="0">
              <a:effectLst/>
            </a:endParaRPr>
          </a:p>
          <a:p>
            <a:pPr marL="36900" indent="0">
              <a:lnSpc>
                <a:spcPct val="150000"/>
              </a:lnSpc>
              <a:spcBef>
                <a:spcPts val="0"/>
              </a:spcBef>
              <a:spcAft>
                <a:spcPts val="0"/>
              </a:spcAft>
              <a:buNone/>
            </a:pPr>
            <a:r>
              <a:rPr lang="en-US" altLang="zh-CN" sz="2400" dirty="0">
                <a:effectLst/>
              </a:rPr>
              <a:t> </a:t>
            </a:r>
            <a:r>
              <a:rPr lang="en-US" altLang="zh-CN" sz="2400" dirty="0" smtClean="0">
                <a:effectLst/>
              </a:rPr>
              <a:t>            </a:t>
            </a:r>
            <a:r>
              <a:rPr lang="zh-CN" altLang="zh-CN" sz="2400" dirty="0" smtClean="0">
                <a:effectLst/>
              </a:rPr>
              <a:t>随机抽样包括</a:t>
            </a:r>
            <a:endParaRPr lang="en-US" altLang="zh-CN" sz="2400" dirty="0" smtClean="0">
              <a:effectLst/>
            </a:endParaRPr>
          </a:p>
          <a:p>
            <a:pPr lvl="5">
              <a:lnSpc>
                <a:spcPct val="150000"/>
              </a:lnSpc>
              <a:spcBef>
                <a:spcPts val="0"/>
              </a:spcBef>
              <a:spcAft>
                <a:spcPts val="0"/>
              </a:spcAft>
              <a:buFont typeface="Wingdings" panose="05000000000000000000" pitchFamily="2" charset="2"/>
              <a:buChar char="Ø"/>
            </a:pPr>
            <a:r>
              <a:rPr lang="zh-CN" altLang="zh-CN" sz="2400" dirty="0" smtClean="0">
                <a:solidFill>
                  <a:schemeClr val="tx1"/>
                </a:solidFill>
                <a:effectLst/>
              </a:rPr>
              <a:t>单纯随机抽样</a:t>
            </a:r>
            <a:endParaRPr lang="en-US" altLang="zh-CN" sz="2400" dirty="0" smtClean="0">
              <a:solidFill>
                <a:schemeClr val="tx1"/>
              </a:solidFill>
              <a:effectLst/>
            </a:endParaRPr>
          </a:p>
          <a:p>
            <a:pPr lvl="5">
              <a:lnSpc>
                <a:spcPct val="150000"/>
              </a:lnSpc>
              <a:spcBef>
                <a:spcPts val="0"/>
              </a:spcBef>
              <a:spcAft>
                <a:spcPts val="0"/>
              </a:spcAft>
              <a:buFont typeface="Wingdings" panose="05000000000000000000" pitchFamily="2" charset="2"/>
              <a:buChar char="Ø"/>
            </a:pPr>
            <a:r>
              <a:rPr lang="en-US" altLang="zh-CN" sz="2400" dirty="0" smtClean="0">
                <a:solidFill>
                  <a:schemeClr val="tx1"/>
                </a:solidFill>
                <a:effectLst/>
              </a:rPr>
              <a:t>系统抽样</a:t>
            </a:r>
          </a:p>
          <a:p>
            <a:pPr lvl="5">
              <a:lnSpc>
                <a:spcPct val="150000"/>
              </a:lnSpc>
              <a:spcBef>
                <a:spcPts val="0"/>
              </a:spcBef>
              <a:spcAft>
                <a:spcPts val="0"/>
              </a:spcAft>
              <a:buFont typeface="Wingdings" panose="05000000000000000000" pitchFamily="2" charset="2"/>
              <a:buChar char="Ø"/>
            </a:pPr>
            <a:r>
              <a:rPr lang="zh-CN" altLang="en-US" sz="2400" dirty="0" smtClean="0">
                <a:solidFill>
                  <a:schemeClr val="tx1"/>
                </a:solidFill>
                <a:effectLst/>
              </a:rPr>
              <a:t>分层抽样</a:t>
            </a:r>
            <a:endParaRPr lang="en-US" altLang="zh-CN" sz="2400" dirty="0" smtClean="0">
              <a:solidFill>
                <a:schemeClr val="tx1"/>
              </a:solidFill>
              <a:effectLst/>
            </a:endParaRPr>
          </a:p>
          <a:p>
            <a:pPr lvl="5">
              <a:lnSpc>
                <a:spcPct val="150000"/>
              </a:lnSpc>
              <a:spcBef>
                <a:spcPts val="0"/>
              </a:spcBef>
              <a:spcAft>
                <a:spcPts val="0"/>
              </a:spcAft>
              <a:buFont typeface="Wingdings" panose="05000000000000000000" pitchFamily="2" charset="2"/>
              <a:buChar char="Ø"/>
            </a:pPr>
            <a:r>
              <a:rPr lang="zh-CN" altLang="en-US" sz="2400" dirty="0">
                <a:solidFill>
                  <a:schemeClr val="tx1"/>
                </a:solidFill>
                <a:effectLst/>
              </a:rPr>
              <a:t>整群抽样</a:t>
            </a:r>
            <a:endParaRPr lang="en-US" altLang="zh-CN" sz="2400" dirty="0" smtClean="0">
              <a:solidFill>
                <a:schemeClr val="tx1"/>
              </a:solidFill>
              <a:effectLst/>
            </a:endParaRPr>
          </a:p>
          <a:p>
            <a:pPr lvl="5">
              <a:lnSpc>
                <a:spcPct val="150000"/>
              </a:lnSpc>
              <a:spcBef>
                <a:spcPts val="0"/>
              </a:spcBef>
              <a:spcAft>
                <a:spcPts val="0"/>
              </a:spcAft>
              <a:buFont typeface="Wingdings" panose="05000000000000000000" pitchFamily="2" charset="2"/>
              <a:buChar char="Ø"/>
            </a:pPr>
            <a:r>
              <a:rPr lang="zh-CN" altLang="zh-CN" sz="2400" dirty="0" smtClean="0">
                <a:solidFill>
                  <a:schemeClr val="tx1"/>
                </a:solidFill>
                <a:effectLst/>
              </a:rPr>
              <a:t>多</a:t>
            </a:r>
            <a:r>
              <a:rPr lang="zh-CN" altLang="zh-CN" sz="2400" dirty="0">
                <a:solidFill>
                  <a:schemeClr val="tx1"/>
                </a:solidFill>
                <a:effectLst/>
              </a:rPr>
              <a:t>阶段</a:t>
            </a:r>
            <a:r>
              <a:rPr lang="zh-CN" altLang="zh-CN" sz="2400" dirty="0" smtClean="0">
                <a:solidFill>
                  <a:schemeClr val="tx1"/>
                </a:solidFill>
                <a:effectLst/>
              </a:rPr>
              <a:t>抽样</a:t>
            </a:r>
            <a:endParaRPr lang="zh-CN" altLang="en-US" sz="2400" dirty="0">
              <a:solidFill>
                <a:schemeClr val="tx1"/>
              </a:solidFill>
              <a:effectLst/>
            </a:endParaRPr>
          </a:p>
        </p:txBody>
      </p:sp>
    </p:spTree>
    <p:extLst>
      <p:ext uri="{BB962C8B-B14F-4D97-AF65-F5344CB8AC3E}">
        <p14:creationId xmlns:p14="http://schemas.microsoft.com/office/powerpoint/2010/main" val="9532148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单纯随机抽样（</a:t>
            </a:r>
            <a:r>
              <a:rPr lang="en-US" altLang="zh-CN" dirty="0">
                <a:effectLst/>
              </a:rPr>
              <a:t>simple random sampling</a:t>
            </a:r>
            <a:r>
              <a:rPr lang="zh-CN" altLang="zh-CN" dirty="0">
                <a:effectLst/>
              </a:rPr>
              <a:t>）</a:t>
            </a:r>
            <a:endParaRPr lang="zh-CN" altLang="en-US" dirty="0"/>
          </a:p>
        </p:txBody>
      </p:sp>
      <p:sp>
        <p:nvSpPr>
          <p:cNvPr id="3" name="内容占位符 2"/>
          <p:cNvSpPr>
            <a:spLocks noGrp="1"/>
          </p:cNvSpPr>
          <p:nvPr>
            <p:ph idx="1"/>
          </p:nvPr>
        </p:nvSpPr>
        <p:spPr>
          <a:xfrm>
            <a:off x="913795" y="1732449"/>
            <a:ext cx="10353762" cy="5296148"/>
          </a:xfrm>
        </p:spPr>
        <p:txBody>
          <a:bodyPr>
            <a:normAutofit/>
          </a:bodyPr>
          <a:lstStyle/>
          <a:p>
            <a:pPr>
              <a:lnSpc>
                <a:spcPct val="150000"/>
              </a:lnSpc>
            </a:pPr>
            <a:r>
              <a:rPr lang="zh-CN" altLang="zh-CN" sz="2400" dirty="0">
                <a:effectLst/>
              </a:rPr>
              <a:t>是最简单、最基本的抽样方法。从</a:t>
            </a:r>
            <a:r>
              <a:rPr lang="en-US" altLang="zh-CN" sz="2400" i="1" dirty="0">
                <a:effectLst/>
              </a:rPr>
              <a:t>N</a:t>
            </a:r>
            <a:r>
              <a:rPr lang="zh-CN" altLang="zh-CN" sz="2400" dirty="0">
                <a:effectLst/>
              </a:rPr>
              <a:t>个总体对象中，使用随机数字表、抽签、抓阄等随机方法抽取</a:t>
            </a:r>
            <a:r>
              <a:rPr lang="en-US" altLang="zh-CN" sz="2400" i="1" dirty="0">
                <a:effectLst/>
              </a:rPr>
              <a:t>n</a:t>
            </a:r>
            <a:r>
              <a:rPr lang="zh-CN" altLang="zh-CN" sz="2400" dirty="0">
                <a:effectLst/>
              </a:rPr>
              <a:t>个，构成一个随机样本。其基本原则是总体中每一个对象被抽中选为样本的机会是相等的。</a:t>
            </a:r>
          </a:p>
          <a:p>
            <a:pPr>
              <a:lnSpc>
                <a:spcPct val="150000"/>
              </a:lnSpc>
            </a:pPr>
            <a:r>
              <a:rPr lang="zh-CN" altLang="zh-CN" sz="2400" dirty="0">
                <a:effectLst/>
              </a:rPr>
              <a:t>具体抽样</a:t>
            </a:r>
            <a:r>
              <a:rPr lang="zh-CN" altLang="zh-CN" sz="2400" dirty="0" smtClean="0">
                <a:effectLst/>
              </a:rPr>
              <a:t>方法：</a:t>
            </a:r>
            <a:endParaRPr lang="en-US" altLang="zh-CN" sz="2400" dirty="0" smtClean="0">
              <a:effectLst/>
            </a:endParaRPr>
          </a:p>
          <a:p>
            <a:pPr marL="414000" lvl="1" indent="0">
              <a:lnSpc>
                <a:spcPct val="150000"/>
              </a:lnSpc>
              <a:buNone/>
            </a:pPr>
            <a:r>
              <a:rPr lang="zh-CN" altLang="zh-CN" dirty="0" smtClean="0">
                <a:solidFill>
                  <a:schemeClr val="tx1"/>
                </a:solidFill>
                <a:effectLst/>
              </a:rPr>
              <a:t>对</a:t>
            </a:r>
            <a:r>
              <a:rPr lang="zh-CN" altLang="zh-CN" dirty="0">
                <a:solidFill>
                  <a:schemeClr val="tx1"/>
                </a:solidFill>
                <a:effectLst/>
              </a:rPr>
              <a:t>所有研究对象排列成序进行编号，然后采用随机的方法选出进入样本的号码，已经入选的号码一般不能再次列入，直至获得</a:t>
            </a:r>
            <a:r>
              <a:rPr lang="zh-CN" altLang="zh-CN" dirty="0" smtClean="0">
                <a:solidFill>
                  <a:schemeClr val="tx1"/>
                </a:solidFill>
                <a:effectLst/>
              </a:rPr>
              <a:t>预定</a:t>
            </a:r>
            <a:r>
              <a:rPr lang="zh-CN" altLang="en-US" dirty="0" smtClean="0">
                <a:solidFill>
                  <a:schemeClr val="tx1"/>
                </a:solidFill>
                <a:effectLst/>
              </a:rPr>
              <a:t>样本含量</a:t>
            </a:r>
            <a:r>
              <a:rPr lang="zh-CN" altLang="zh-CN" dirty="0" smtClean="0">
                <a:solidFill>
                  <a:schemeClr val="tx1"/>
                </a:solidFill>
                <a:effectLst/>
              </a:rPr>
              <a:t>的</a:t>
            </a:r>
            <a:r>
              <a:rPr lang="zh-CN" altLang="zh-CN" dirty="0">
                <a:solidFill>
                  <a:schemeClr val="tx1"/>
                </a:solidFill>
                <a:effectLst/>
              </a:rPr>
              <a:t>样本为止。因其简单、实用，在小范围内进行抽样使用较方便。其缺点是如果抽样范围较大，编号、抽样等工作量太大，在实际工作中难以采用；在抽样比例较小而样本含量较小时，所得样本代表性较差。</a:t>
            </a:r>
            <a:endParaRPr lang="zh-CN" altLang="en-US" dirty="0">
              <a:solidFill>
                <a:schemeClr val="tx1"/>
              </a:solidFill>
            </a:endParaRPr>
          </a:p>
        </p:txBody>
      </p:sp>
    </p:spTree>
    <p:extLst>
      <p:ext uri="{BB962C8B-B14F-4D97-AF65-F5344CB8AC3E}">
        <p14:creationId xmlns:p14="http://schemas.microsoft.com/office/powerpoint/2010/main" val="2448228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系统抽样（</a:t>
            </a:r>
            <a:r>
              <a:rPr lang="en-US" altLang="zh-CN" dirty="0">
                <a:effectLst/>
              </a:rPr>
              <a:t>systematic sampling</a:t>
            </a:r>
            <a:r>
              <a:rPr lang="zh-CN" altLang="zh-CN" dirty="0">
                <a:effectLst/>
              </a:rPr>
              <a:t>）</a:t>
            </a:r>
            <a:endParaRPr lang="zh-CN" altLang="en-US" dirty="0"/>
          </a:p>
        </p:txBody>
      </p:sp>
      <p:sp>
        <p:nvSpPr>
          <p:cNvPr id="3" name="内容占位符 2"/>
          <p:cNvSpPr>
            <a:spLocks noGrp="1"/>
          </p:cNvSpPr>
          <p:nvPr>
            <p:ph idx="1"/>
          </p:nvPr>
        </p:nvSpPr>
        <p:spPr>
          <a:xfrm>
            <a:off x="913794" y="1732449"/>
            <a:ext cx="11000701" cy="5009545"/>
          </a:xfrm>
        </p:spPr>
        <p:txBody>
          <a:bodyPr>
            <a:normAutofit fontScale="70000" lnSpcReduction="20000"/>
          </a:bodyPr>
          <a:lstStyle/>
          <a:p>
            <a:pPr>
              <a:lnSpc>
                <a:spcPct val="160000"/>
              </a:lnSpc>
            </a:pPr>
            <a:r>
              <a:rPr lang="zh-CN" altLang="zh-CN" dirty="0">
                <a:effectLst/>
              </a:rPr>
              <a:t>当总体中个体数较多时，将总体均衡地分成若干部分，然后按照预先制定的规则，从每一部分中抽取一个个体，</a:t>
            </a:r>
            <a:r>
              <a:rPr lang="zh-CN" altLang="zh-CN" dirty="0" smtClean="0">
                <a:effectLst/>
              </a:rPr>
              <a:t>得到所</a:t>
            </a:r>
            <a:r>
              <a:rPr lang="zh-CN" altLang="zh-CN" dirty="0">
                <a:effectLst/>
              </a:rPr>
              <a:t>需的样本，这种抽样方法叫做系统抽样</a:t>
            </a:r>
            <a:r>
              <a:rPr lang="zh-CN" altLang="zh-CN" dirty="0" smtClean="0">
                <a:effectLst/>
              </a:rPr>
              <a:t>。</a:t>
            </a:r>
            <a:endParaRPr lang="en-US" altLang="zh-CN" dirty="0" smtClean="0">
              <a:effectLst/>
            </a:endParaRPr>
          </a:p>
          <a:p>
            <a:pPr>
              <a:lnSpc>
                <a:spcPct val="160000"/>
              </a:lnSpc>
            </a:pPr>
            <a:r>
              <a:rPr lang="zh-CN" altLang="zh-CN" dirty="0" smtClean="0">
                <a:effectLst/>
              </a:rPr>
              <a:t>系统抽样步骤：</a:t>
            </a:r>
            <a:endParaRPr lang="en-US" altLang="zh-CN" dirty="0" smtClean="0">
              <a:effectLst/>
            </a:endParaRPr>
          </a:p>
          <a:p>
            <a:pPr marL="414000" lvl="1" indent="0">
              <a:lnSpc>
                <a:spcPct val="160000"/>
              </a:lnSpc>
              <a:buNone/>
            </a:pPr>
            <a:r>
              <a:rPr lang="en-US" altLang="zh-CN" sz="2600" dirty="0" smtClean="0">
                <a:solidFill>
                  <a:schemeClr val="tx1"/>
                </a:solidFill>
                <a:effectLst/>
              </a:rPr>
              <a:t>1</a:t>
            </a:r>
            <a:r>
              <a:rPr lang="zh-CN" altLang="zh-CN" sz="2600" dirty="0">
                <a:solidFill>
                  <a:schemeClr val="tx1"/>
                </a:solidFill>
                <a:effectLst/>
              </a:rPr>
              <a:t>）编号：先将总体的</a:t>
            </a:r>
            <a:r>
              <a:rPr lang="en-US" altLang="zh-CN" sz="2600" dirty="0">
                <a:solidFill>
                  <a:schemeClr val="tx1"/>
                </a:solidFill>
                <a:effectLst/>
              </a:rPr>
              <a:t> </a:t>
            </a:r>
            <a:r>
              <a:rPr lang="zh-CN" altLang="zh-CN" sz="2600" dirty="0">
                <a:solidFill>
                  <a:schemeClr val="tx1"/>
                </a:solidFill>
                <a:effectLst/>
              </a:rPr>
              <a:t>个个体编号</a:t>
            </a:r>
            <a:r>
              <a:rPr lang="zh-CN" altLang="zh-CN" sz="2600" dirty="0" smtClean="0">
                <a:solidFill>
                  <a:schemeClr val="tx1"/>
                </a:solidFill>
                <a:effectLst/>
              </a:rPr>
              <a:t>；</a:t>
            </a:r>
            <a:endParaRPr lang="en-US" altLang="zh-CN" sz="2600" dirty="0" smtClean="0">
              <a:solidFill>
                <a:schemeClr val="tx1"/>
              </a:solidFill>
              <a:effectLst/>
            </a:endParaRPr>
          </a:p>
          <a:p>
            <a:pPr marL="414000" lvl="1" indent="0">
              <a:lnSpc>
                <a:spcPct val="160000"/>
              </a:lnSpc>
              <a:buNone/>
            </a:pPr>
            <a:r>
              <a:rPr lang="en-US" altLang="zh-CN" sz="2600" dirty="0" smtClean="0">
                <a:solidFill>
                  <a:schemeClr val="tx1"/>
                </a:solidFill>
                <a:effectLst/>
              </a:rPr>
              <a:t>2</a:t>
            </a:r>
            <a:r>
              <a:rPr lang="zh-CN" altLang="zh-CN" sz="2600" dirty="0">
                <a:solidFill>
                  <a:schemeClr val="tx1"/>
                </a:solidFill>
                <a:effectLst/>
              </a:rPr>
              <a:t>）确定分段间隔</a:t>
            </a:r>
            <a:r>
              <a:rPr lang="en-US" altLang="zh-CN" sz="2600" i="1" dirty="0">
                <a:solidFill>
                  <a:schemeClr val="tx1"/>
                </a:solidFill>
                <a:effectLst/>
              </a:rPr>
              <a:t>K</a:t>
            </a:r>
            <a:r>
              <a:rPr lang="zh-CN" altLang="zh-CN" sz="2600" dirty="0">
                <a:solidFill>
                  <a:schemeClr val="tx1"/>
                </a:solidFill>
                <a:effectLst/>
              </a:rPr>
              <a:t>，对编号进行分段：抽样比</a:t>
            </a:r>
            <a:r>
              <a:rPr lang="zh-CN" altLang="zh-CN" sz="2600" dirty="0" smtClean="0">
                <a:solidFill>
                  <a:schemeClr val="tx1"/>
                </a:solidFill>
                <a:effectLst/>
              </a:rPr>
              <a:t>为</a:t>
            </a:r>
            <a:r>
              <a:rPr lang="en-US" altLang="zh-CN" sz="2600" i="1" dirty="0" smtClean="0">
                <a:solidFill>
                  <a:schemeClr val="tx1"/>
                </a:solidFill>
                <a:effectLst/>
              </a:rPr>
              <a:t>n/N</a:t>
            </a:r>
            <a:r>
              <a:rPr lang="zh-CN" altLang="zh-CN" sz="2600" dirty="0">
                <a:solidFill>
                  <a:schemeClr val="tx1"/>
                </a:solidFill>
                <a:effectLst/>
              </a:rPr>
              <a:t> ，</a:t>
            </a:r>
            <a:r>
              <a:rPr lang="zh-CN" altLang="zh-CN" sz="2600" dirty="0" smtClean="0">
                <a:solidFill>
                  <a:schemeClr val="tx1"/>
                </a:solidFill>
                <a:effectLst/>
              </a:rPr>
              <a:t>抽样</a:t>
            </a:r>
            <a:r>
              <a:rPr lang="zh-CN" altLang="zh-CN" sz="2600" dirty="0">
                <a:solidFill>
                  <a:schemeClr val="tx1"/>
                </a:solidFill>
                <a:effectLst/>
              </a:rPr>
              <a:t>间隔</a:t>
            </a:r>
            <a:r>
              <a:rPr lang="zh-CN" altLang="zh-CN" sz="2600" dirty="0" smtClean="0">
                <a:solidFill>
                  <a:schemeClr val="tx1"/>
                </a:solidFill>
                <a:effectLst/>
              </a:rPr>
              <a:t>为</a:t>
            </a:r>
            <a:r>
              <a:rPr lang="en-US" altLang="zh-CN" sz="2600" i="1" dirty="0" smtClean="0">
                <a:solidFill>
                  <a:schemeClr val="tx1"/>
                </a:solidFill>
                <a:effectLst/>
              </a:rPr>
              <a:t>K=N/n</a:t>
            </a:r>
            <a:r>
              <a:rPr lang="zh-CN" altLang="zh-CN" sz="2600" dirty="0" smtClean="0">
                <a:solidFill>
                  <a:schemeClr val="tx1"/>
                </a:solidFill>
                <a:effectLst/>
              </a:rPr>
              <a:t>；</a:t>
            </a:r>
            <a:endParaRPr lang="en-US" altLang="zh-CN" sz="2600" dirty="0" smtClean="0">
              <a:solidFill>
                <a:schemeClr val="tx1"/>
              </a:solidFill>
              <a:effectLst/>
            </a:endParaRPr>
          </a:p>
          <a:p>
            <a:pPr marL="414000" lvl="1" indent="0">
              <a:lnSpc>
                <a:spcPct val="160000"/>
              </a:lnSpc>
              <a:buNone/>
            </a:pPr>
            <a:r>
              <a:rPr lang="en-US" altLang="zh-CN" sz="2600" dirty="0" smtClean="0">
                <a:solidFill>
                  <a:schemeClr val="tx1"/>
                </a:solidFill>
                <a:effectLst/>
              </a:rPr>
              <a:t>3</a:t>
            </a:r>
            <a:r>
              <a:rPr lang="zh-CN" altLang="zh-CN" sz="2600" dirty="0">
                <a:solidFill>
                  <a:schemeClr val="tx1"/>
                </a:solidFill>
                <a:effectLst/>
              </a:rPr>
              <a:t>）</a:t>
            </a:r>
            <a:r>
              <a:rPr lang="zh-CN" altLang="zh-CN" sz="2600" dirty="0" smtClean="0">
                <a:solidFill>
                  <a:schemeClr val="tx1"/>
                </a:solidFill>
                <a:effectLst/>
              </a:rPr>
              <a:t>每</a:t>
            </a:r>
            <a:r>
              <a:rPr lang="en-US" altLang="zh-CN" sz="2600" i="1" dirty="0" smtClean="0">
                <a:solidFill>
                  <a:schemeClr val="tx1"/>
                </a:solidFill>
                <a:effectLst/>
              </a:rPr>
              <a:t>K</a:t>
            </a:r>
            <a:r>
              <a:rPr lang="zh-CN" altLang="zh-CN" sz="2600" dirty="0" smtClean="0">
                <a:solidFill>
                  <a:schemeClr val="tx1"/>
                </a:solidFill>
                <a:effectLst/>
              </a:rPr>
              <a:t>个</a:t>
            </a:r>
            <a:r>
              <a:rPr lang="zh-CN" altLang="zh-CN" sz="2600" dirty="0">
                <a:solidFill>
                  <a:schemeClr val="tx1"/>
                </a:solidFill>
                <a:effectLst/>
              </a:rPr>
              <a:t>单位为一组，然后采用单纯随机的方法在第一组中确定一个起始点，每</a:t>
            </a:r>
            <a:r>
              <a:rPr lang="zh-CN" altLang="zh-CN" sz="2600" dirty="0" smtClean="0">
                <a:solidFill>
                  <a:schemeClr val="tx1"/>
                </a:solidFill>
                <a:effectLst/>
              </a:rPr>
              <a:t>隔</a:t>
            </a:r>
            <a:r>
              <a:rPr lang="en-US" altLang="zh-CN" sz="2600" i="1" dirty="0">
                <a:solidFill>
                  <a:schemeClr val="tx1"/>
                </a:solidFill>
                <a:effectLst/>
              </a:rPr>
              <a:t>K</a:t>
            </a:r>
            <a:r>
              <a:rPr lang="en-US" altLang="zh-CN" sz="2600" dirty="0" smtClean="0">
                <a:solidFill>
                  <a:schemeClr val="tx1"/>
                </a:solidFill>
                <a:effectLst/>
              </a:rPr>
              <a:t>  </a:t>
            </a:r>
          </a:p>
          <a:p>
            <a:pPr marL="414000" lvl="1" indent="0">
              <a:lnSpc>
                <a:spcPct val="160000"/>
              </a:lnSpc>
              <a:buNone/>
            </a:pPr>
            <a:r>
              <a:rPr lang="en-US" altLang="zh-CN" sz="2600" dirty="0">
                <a:solidFill>
                  <a:schemeClr val="tx1"/>
                </a:solidFill>
                <a:effectLst/>
              </a:rPr>
              <a:t> </a:t>
            </a:r>
            <a:r>
              <a:rPr lang="en-US" altLang="zh-CN" sz="2600" dirty="0" smtClean="0">
                <a:solidFill>
                  <a:schemeClr val="tx1"/>
                </a:solidFill>
                <a:effectLst/>
              </a:rPr>
              <a:t>    </a:t>
            </a:r>
            <a:r>
              <a:rPr lang="zh-CN" altLang="zh-CN" sz="2600" dirty="0" smtClean="0">
                <a:solidFill>
                  <a:schemeClr val="tx1"/>
                </a:solidFill>
                <a:effectLst/>
              </a:rPr>
              <a:t>个</a:t>
            </a:r>
            <a:r>
              <a:rPr lang="zh-CN" altLang="zh-CN" sz="2600" dirty="0">
                <a:solidFill>
                  <a:schemeClr val="tx1"/>
                </a:solidFill>
                <a:effectLst/>
              </a:rPr>
              <a:t>单位抽取一个作为研究对象</a:t>
            </a:r>
            <a:r>
              <a:rPr lang="zh-CN" altLang="zh-CN" sz="2600" dirty="0" smtClean="0">
                <a:solidFill>
                  <a:schemeClr val="tx1"/>
                </a:solidFill>
                <a:effectLst/>
              </a:rPr>
              <a:t>。</a:t>
            </a:r>
            <a:endParaRPr lang="en-US" altLang="zh-CN" sz="2600" dirty="0" smtClean="0">
              <a:solidFill>
                <a:schemeClr val="tx1"/>
              </a:solidFill>
              <a:effectLst/>
            </a:endParaRPr>
          </a:p>
          <a:p>
            <a:pPr marL="414000" lvl="1" indent="0">
              <a:lnSpc>
                <a:spcPct val="160000"/>
              </a:lnSpc>
              <a:buNone/>
            </a:pPr>
            <a:r>
              <a:rPr lang="zh-CN" altLang="zh-CN" sz="2600" dirty="0" smtClean="0">
                <a:solidFill>
                  <a:schemeClr val="tx1"/>
                </a:solidFill>
                <a:effectLst/>
              </a:rPr>
              <a:t>例</a:t>
            </a:r>
            <a:r>
              <a:rPr lang="zh-CN" altLang="en-US" sz="2600" dirty="0" smtClean="0">
                <a:solidFill>
                  <a:schemeClr val="tx1"/>
                </a:solidFill>
                <a:effectLst/>
              </a:rPr>
              <a:t>：</a:t>
            </a:r>
            <a:r>
              <a:rPr lang="zh-CN" altLang="zh-CN" sz="2600" dirty="0" smtClean="0">
                <a:solidFill>
                  <a:schemeClr val="tx1"/>
                </a:solidFill>
                <a:effectLst/>
              </a:rPr>
              <a:t>拟</a:t>
            </a:r>
            <a:r>
              <a:rPr lang="zh-CN" altLang="zh-CN" sz="2600" dirty="0">
                <a:solidFill>
                  <a:schemeClr val="tx1"/>
                </a:solidFill>
                <a:effectLst/>
              </a:rPr>
              <a:t>抽选一个</a:t>
            </a:r>
            <a:r>
              <a:rPr lang="en-US" altLang="zh-CN" sz="2600" dirty="0">
                <a:solidFill>
                  <a:schemeClr val="tx1"/>
                </a:solidFill>
                <a:effectLst/>
              </a:rPr>
              <a:t>2%</a:t>
            </a:r>
            <a:r>
              <a:rPr lang="zh-CN" altLang="zh-CN" sz="2600" dirty="0">
                <a:solidFill>
                  <a:schemeClr val="tx1"/>
                </a:solidFill>
                <a:effectLst/>
              </a:rPr>
              <a:t>的样本（即抽样比为</a:t>
            </a:r>
            <a:r>
              <a:rPr lang="en-US" altLang="zh-CN" sz="2600" dirty="0">
                <a:solidFill>
                  <a:schemeClr val="tx1"/>
                </a:solidFill>
                <a:effectLst/>
              </a:rPr>
              <a:t>1/50</a:t>
            </a:r>
            <a:r>
              <a:rPr lang="zh-CN" altLang="zh-CN" sz="2600" dirty="0">
                <a:solidFill>
                  <a:schemeClr val="tx1"/>
                </a:solidFill>
                <a:effectLst/>
              </a:rPr>
              <a:t>），先在</a:t>
            </a:r>
            <a:r>
              <a:rPr lang="en-US" altLang="zh-CN" sz="2600" dirty="0">
                <a:solidFill>
                  <a:schemeClr val="tx1"/>
                </a:solidFill>
                <a:effectLst/>
              </a:rPr>
              <a:t>1</a:t>
            </a:r>
            <a:r>
              <a:rPr lang="zh-CN" altLang="zh-CN" sz="2600" dirty="0">
                <a:solidFill>
                  <a:schemeClr val="tx1"/>
                </a:solidFill>
                <a:effectLst/>
              </a:rPr>
              <a:t>～</a:t>
            </a:r>
            <a:r>
              <a:rPr lang="en-US" altLang="zh-CN" sz="2600" dirty="0">
                <a:solidFill>
                  <a:schemeClr val="tx1"/>
                </a:solidFill>
                <a:effectLst/>
              </a:rPr>
              <a:t>50</a:t>
            </a:r>
            <a:r>
              <a:rPr lang="zh-CN" altLang="zh-CN" sz="2600" dirty="0">
                <a:solidFill>
                  <a:schemeClr val="tx1"/>
                </a:solidFill>
                <a:effectLst/>
              </a:rPr>
              <a:t>间随机选一个数，如</a:t>
            </a:r>
            <a:r>
              <a:rPr lang="en-US" altLang="zh-CN" sz="2600" dirty="0">
                <a:solidFill>
                  <a:schemeClr val="tx1"/>
                </a:solidFill>
                <a:effectLst/>
              </a:rPr>
              <a:t>14</a:t>
            </a:r>
            <a:r>
              <a:rPr lang="zh-CN" altLang="zh-CN" sz="2600" dirty="0">
                <a:solidFill>
                  <a:schemeClr val="tx1"/>
                </a:solidFill>
                <a:effectLst/>
              </a:rPr>
              <a:t>作为起始点，然后每隔</a:t>
            </a:r>
            <a:r>
              <a:rPr lang="en-US" altLang="zh-CN" sz="2600" dirty="0">
                <a:solidFill>
                  <a:schemeClr val="tx1"/>
                </a:solidFill>
                <a:effectLst/>
              </a:rPr>
              <a:t>50</a:t>
            </a:r>
            <a:r>
              <a:rPr lang="zh-CN" altLang="zh-CN" sz="2600" dirty="0">
                <a:solidFill>
                  <a:schemeClr val="tx1"/>
                </a:solidFill>
                <a:effectLst/>
              </a:rPr>
              <a:t>个单位抽取一个作为研究对象，加上</a:t>
            </a:r>
            <a:r>
              <a:rPr lang="en-US" altLang="zh-CN" sz="2600" dirty="0">
                <a:solidFill>
                  <a:schemeClr val="tx1"/>
                </a:solidFill>
                <a:effectLst/>
              </a:rPr>
              <a:t>50</a:t>
            </a:r>
            <a:r>
              <a:rPr lang="zh-CN" altLang="zh-CN" sz="2600" dirty="0">
                <a:solidFill>
                  <a:schemeClr val="tx1"/>
                </a:solidFill>
                <a:effectLst/>
              </a:rPr>
              <a:t>，得</a:t>
            </a:r>
            <a:r>
              <a:rPr lang="en-US" altLang="zh-CN" sz="2600" dirty="0">
                <a:solidFill>
                  <a:schemeClr val="tx1"/>
                </a:solidFill>
                <a:effectLst/>
              </a:rPr>
              <a:t>64</a:t>
            </a:r>
            <a:r>
              <a:rPr lang="zh-CN" altLang="zh-CN" sz="2600" dirty="0">
                <a:solidFill>
                  <a:schemeClr val="tx1"/>
                </a:solidFill>
                <a:effectLst/>
              </a:rPr>
              <a:t>，</a:t>
            </a:r>
            <a:r>
              <a:rPr lang="en-US" altLang="zh-CN" sz="2600" dirty="0">
                <a:solidFill>
                  <a:schemeClr val="tx1"/>
                </a:solidFill>
                <a:effectLst/>
              </a:rPr>
              <a:t>64</a:t>
            </a:r>
            <a:r>
              <a:rPr lang="zh-CN" altLang="zh-CN" sz="2600" dirty="0">
                <a:solidFill>
                  <a:schemeClr val="tx1"/>
                </a:solidFill>
                <a:effectLst/>
              </a:rPr>
              <a:t>加</a:t>
            </a:r>
            <a:r>
              <a:rPr lang="en-US" altLang="zh-CN" sz="2600" dirty="0">
                <a:solidFill>
                  <a:schemeClr val="tx1"/>
                </a:solidFill>
                <a:effectLst/>
              </a:rPr>
              <a:t>50</a:t>
            </a:r>
            <a:r>
              <a:rPr lang="zh-CN" altLang="zh-CN" sz="2600" dirty="0">
                <a:solidFill>
                  <a:schemeClr val="tx1"/>
                </a:solidFill>
                <a:effectLst/>
              </a:rPr>
              <a:t>得</a:t>
            </a:r>
            <a:r>
              <a:rPr lang="en-US" altLang="zh-CN" sz="2600" dirty="0">
                <a:solidFill>
                  <a:schemeClr val="tx1"/>
                </a:solidFill>
                <a:effectLst/>
              </a:rPr>
              <a:t>114</a:t>
            </a:r>
            <a:r>
              <a:rPr lang="zh-CN" altLang="zh-CN" sz="2600" dirty="0">
                <a:solidFill>
                  <a:schemeClr val="tx1"/>
                </a:solidFill>
                <a:effectLst/>
              </a:rPr>
              <a:t>，……。以此类推，</a:t>
            </a:r>
            <a:r>
              <a:rPr lang="en-US" altLang="zh-CN" sz="2600" dirty="0">
                <a:solidFill>
                  <a:schemeClr val="tx1"/>
                </a:solidFill>
                <a:effectLst/>
              </a:rPr>
              <a:t>14</a:t>
            </a:r>
            <a:r>
              <a:rPr lang="zh-CN" altLang="zh-CN" sz="2600" dirty="0">
                <a:solidFill>
                  <a:schemeClr val="tx1"/>
                </a:solidFill>
                <a:effectLst/>
              </a:rPr>
              <a:t>，</a:t>
            </a:r>
            <a:r>
              <a:rPr lang="en-US" altLang="zh-CN" sz="2600" dirty="0">
                <a:solidFill>
                  <a:schemeClr val="tx1"/>
                </a:solidFill>
                <a:effectLst/>
              </a:rPr>
              <a:t>64</a:t>
            </a:r>
            <a:r>
              <a:rPr lang="zh-CN" altLang="zh-CN" sz="2600" dirty="0">
                <a:solidFill>
                  <a:schemeClr val="tx1"/>
                </a:solidFill>
                <a:effectLst/>
              </a:rPr>
              <a:t>，</a:t>
            </a:r>
            <a:r>
              <a:rPr lang="en-US" altLang="zh-CN" sz="2600" dirty="0">
                <a:solidFill>
                  <a:schemeClr val="tx1"/>
                </a:solidFill>
                <a:effectLst/>
              </a:rPr>
              <a:t>114</a:t>
            </a:r>
            <a:r>
              <a:rPr lang="zh-CN" altLang="zh-CN" sz="2600" dirty="0">
                <a:solidFill>
                  <a:schemeClr val="tx1"/>
                </a:solidFill>
                <a:effectLst/>
              </a:rPr>
              <a:t>，</a:t>
            </a:r>
            <a:r>
              <a:rPr lang="en-US" altLang="zh-CN" sz="2600" dirty="0">
                <a:solidFill>
                  <a:schemeClr val="tx1"/>
                </a:solidFill>
                <a:effectLst/>
              </a:rPr>
              <a:t>164</a:t>
            </a:r>
            <a:r>
              <a:rPr lang="zh-CN" altLang="zh-CN" sz="2600" dirty="0">
                <a:solidFill>
                  <a:schemeClr val="tx1"/>
                </a:solidFill>
                <a:effectLst/>
              </a:rPr>
              <a:t>，</a:t>
            </a:r>
            <a:r>
              <a:rPr lang="en-US" altLang="zh-CN" sz="2600" dirty="0">
                <a:solidFill>
                  <a:schemeClr val="tx1"/>
                </a:solidFill>
                <a:effectLst/>
              </a:rPr>
              <a:t>214</a:t>
            </a:r>
            <a:r>
              <a:rPr lang="zh-CN" altLang="zh-CN" sz="2600" dirty="0">
                <a:solidFill>
                  <a:schemeClr val="tx1"/>
                </a:solidFill>
                <a:effectLst/>
              </a:rPr>
              <a:t>，……就是入选的研究对象。</a:t>
            </a:r>
            <a:endParaRPr lang="zh-CN" altLang="en-US" sz="2600" dirty="0">
              <a:solidFill>
                <a:schemeClr val="tx1"/>
              </a:solidFill>
            </a:endParaRPr>
          </a:p>
        </p:txBody>
      </p:sp>
    </p:spTree>
    <p:extLst>
      <p:ext uri="{BB962C8B-B14F-4D97-AF65-F5344CB8AC3E}">
        <p14:creationId xmlns:p14="http://schemas.microsoft.com/office/powerpoint/2010/main" val="31777736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350288"/>
            <a:ext cx="10353762" cy="970450"/>
          </a:xfrm>
        </p:spPr>
        <p:txBody>
          <a:bodyPr/>
          <a:lstStyle/>
          <a:p>
            <a:r>
              <a:rPr lang="zh-CN" altLang="zh-CN" dirty="0">
                <a:effectLst/>
              </a:rPr>
              <a:t>分层抽样（</a:t>
            </a:r>
            <a:r>
              <a:rPr lang="en-US" altLang="zh-CN" dirty="0">
                <a:effectLst/>
              </a:rPr>
              <a:t>stratified sampling</a:t>
            </a:r>
            <a:r>
              <a:rPr lang="zh-CN" altLang="zh-CN" dirty="0">
                <a:effectLst/>
              </a:rPr>
              <a:t>）</a:t>
            </a:r>
            <a:endParaRPr lang="zh-CN" altLang="en-US" dirty="0"/>
          </a:p>
        </p:txBody>
      </p:sp>
      <p:sp>
        <p:nvSpPr>
          <p:cNvPr id="3" name="内容占位符 2"/>
          <p:cNvSpPr>
            <a:spLocks noGrp="1"/>
          </p:cNvSpPr>
          <p:nvPr>
            <p:ph idx="1"/>
          </p:nvPr>
        </p:nvSpPr>
        <p:spPr>
          <a:xfrm>
            <a:off x="913794" y="1473137"/>
            <a:ext cx="10632211" cy="5268852"/>
          </a:xfrm>
        </p:spPr>
        <p:txBody>
          <a:bodyPr>
            <a:normAutofit/>
          </a:bodyPr>
          <a:lstStyle/>
          <a:p>
            <a:pPr>
              <a:lnSpc>
                <a:spcPct val="150000"/>
              </a:lnSpc>
            </a:pPr>
            <a:r>
              <a:rPr lang="zh-CN" altLang="zh-CN" sz="2400" dirty="0">
                <a:effectLst/>
              </a:rPr>
              <a:t>是指按照某些人口学特征或某些标志（如性别、年龄、民族、住址、职业、教育程度等）将总体分为若干层，再在每层内进行单纯随机抽样，整合每层抽样单位组成一个随机样本</a:t>
            </a:r>
            <a:r>
              <a:rPr lang="zh-CN" altLang="zh-CN" sz="2400" dirty="0" smtClean="0">
                <a:effectLst/>
              </a:rPr>
              <a:t>。</a:t>
            </a:r>
            <a:endParaRPr lang="en-US" altLang="zh-CN" sz="2400" dirty="0" smtClean="0">
              <a:effectLst/>
            </a:endParaRPr>
          </a:p>
          <a:p>
            <a:pPr>
              <a:lnSpc>
                <a:spcPct val="150000"/>
              </a:lnSpc>
            </a:pPr>
            <a:r>
              <a:rPr lang="zh-CN" altLang="zh-CN" sz="2400" dirty="0" smtClean="0">
                <a:effectLst/>
              </a:rPr>
              <a:t>分</a:t>
            </a:r>
            <a:r>
              <a:rPr lang="zh-CN" altLang="zh-CN" sz="2400" dirty="0">
                <a:effectLst/>
              </a:rPr>
              <a:t>两种类型</a:t>
            </a:r>
            <a:r>
              <a:rPr lang="zh-CN" altLang="zh-CN" sz="2400" dirty="0" smtClean="0">
                <a:effectLst/>
              </a:rPr>
              <a:t>：</a:t>
            </a:r>
            <a:endParaRPr lang="en-US" altLang="zh-CN" sz="2400" dirty="0" smtClean="0">
              <a:effectLst/>
            </a:endParaRPr>
          </a:p>
          <a:p>
            <a:pPr lvl="1">
              <a:lnSpc>
                <a:spcPct val="150000"/>
              </a:lnSpc>
              <a:buFont typeface="Wingdings" panose="05000000000000000000" pitchFamily="2" charset="2"/>
              <a:buChar char="Ø"/>
            </a:pPr>
            <a:r>
              <a:rPr lang="zh-CN" altLang="zh-CN" sz="2000" dirty="0" smtClean="0">
                <a:solidFill>
                  <a:schemeClr val="tx1"/>
                </a:solidFill>
                <a:effectLst/>
              </a:rPr>
              <a:t>按</a:t>
            </a:r>
            <a:r>
              <a:rPr lang="zh-CN" altLang="zh-CN" sz="2000" dirty="0">
                <a:solidFill>
                  <a:schemeClr val="tx1"/>
                </a:solidFill>
                <a:effectLst/>
              </a:rPr>
              <a:t>比例分配（</a:t>
            </a:r>
            <a:r>
              <a:rPr lang="en-US" altLang="zh-CN" sz="2000" dirty="0">
                <a:solidFill>
                  <a:schemeClr val="tx1"/>
                </a:solidFill>
                <a:effectLst/>
              </a:rPr>
              <a:t>proportional allocation</a:t>
            </a:r>
            <a:r>
              <a:rPr lang="zh-CN" altLang="zh-CN" sz="2000" dirty="0">
                <a:solidFill>
                  <a:schemeClr val="tx1"/>
                </a:solidFill>
                <a:effectLst/>
              </a:rPr>
              <a:t>）分层随机抽样，即各层内抽样比例相同</a:t>
            </a:r>
            <a:r>
              <a:rPr lang="zh-CN" altLang="zh-CN" sz="2000" dirty="0" smtClean="0">
                <a:solidFill>
                  <a:schemeClr val="tx1"/>
                </a:solidFill>
                <a:effectLst/>
              </a:rPr>
              <a:t>；</a:t>
            </a:r>
            <a:endParaRPr lang="en-US" altLang="zh-CN" sz="2000" dirty="0" smtClean="0">
              <a:solidFill>
                <a:schemeClr val="tx1"/>
              </a:solidFill>
              <a:effectLst/>
            </a:endParaRPr>
          </a:p>
          <a:p>
            <a:pPr lvl="1">
              <a:lnSpc>
                <a:spcPct val="150000"/>
              </a:lnSpc>
              <a:buFont typeface="Wingdings" panose="05000000000000000000" pitchFamily="2" charset="2"/>
              <a:buChar char="Ø"/>
            </a:pPr>
            <a:r>
              <a:rPr lang="zh-CN" altLang="zh-CN" sz="2000" dirty="0" smtClean="0">
                <a:solidFill>
                  <a:schemeClr val="tx1"/>
                </a:solidFill>
                <a:effectLst/>
              </a:rPr>
              <a:t>最优分配</a:t>
            </a:r>
            <a:r>
              <a:rPr lang="zh-CN" altLang="zh-CN" sz="2000" dirty="0">
                <a:solidFill>
                  <a:schemeClr val="tx1"/>
                </a:solidFill>
                <a:effectLst/>
              </a:rPr>
              <a:t>（</a:t>
            </a:r>
            <a:r>
              <a:rPr lang="en-US" altLang="zh-CN" sz="2000" dirty="0">
                <a:solidFill>
                  <a:schemeClr val="tx1"/>
                </a:solidFill>
                <a:effectLst/>
              </a:rPr>
              <a:t>optimum allocation</a:t>
            </a:r>
            <a:r>
              <a:rPr lang="zh-CN" altLang="zh-CN" sz="2000" dirty="0">
                <a:solidFill>
                  <a:schemeClr val="tx1"/>
                </a:solidFill>
                <a:effectLst/>
              </a:rPr>
              <a:t>）分层随机抽样，即各层抽样比例不同，内部</a:t>
            </a:r>
            <a:r>
              <a:rPr lang="en-US" altLang="zh-CN" sz="2000" dirty="0" smtClean="0">
                <a:solidFill>
                  <a:schemeClr val="tx1"/>
                </a:solidFill>
                <a:effectLst/>
              </a:rPr>
              <a:t>变</a:t>
            </a:r>
            <a:r>
              <a:rPr lang="zh-CN" altLang="en-US" sz="2000" dirty="0" smtClean="0">
                <a:solidFill>
                  <a:schemeClr val="tx1"/>
                </a:solidFill>
                <a:effectLst/>
              </a:rPr>
              <a:t>异</a:t>
            </a:r>
            <a:r>
              <a:rPr lang="zh-CN" altLang="zh-CN" sz="2000" dirty="0" smtClean="0">
                <a:solidFill>
                  <a:schemeClr val="tx1"/>
                </a:solidFill>
                <a:effectLst/>
              </a:rPr>
              <a:t>小</a:t>
            </a:r>
            <a:r>
              <a:rPr lang="zh-CN" altLang="zh-CN" sz="2000" dirty="0">
                <a:solidFill>
                  <a:schemeClr val="tx1"/>
                </a:solidFill>
                <a:effectLst/>
              </a:rPr>
              <a:t>的层抽样比例小，内部变异大的层抽样比例大，此时获得的样本均数或样本率</a:t>
            </a:r>
            <a:r>
              <a:rPr lang="zh-CN" altLang="zh-CN" sz="2000" dirty="0" smtClean="0">
                <a:solidFill>
                  <a:schemeClr val="tx1"/>
                </a:solidFill>
                <a:effectLst/>
              </a:rPr>
              <a:t>的</a:t>
            </a:r>
            <a:r>
              <a:rPr lang="zh-CN" altLang="en-US" sz="2000" dirty="0">
                <a:solidFill>
                  <a:schemeClr val="tx1"/>
                </a:solidFill>
                <a:effectLst/>
              </a:rPr>
              <a:t>方差</a:t>
            </a:r>
            <a:r>
              <a:rPr lang="zh-CN" altLang="zh-CN" sz="2000" dirty="0" smtClean="0">
                <a:solidFill>
                  <a:schemeClr val="tx1"/>
                </a:solidFill>
                <a:effectLst/>
              </a:rPr>
              <a:t>最小。</a:t>
            </a:r>
            <a:endParaRPr lang="zh-CN" altLang="zh-CN" sz="2000" dirty="0">
              <a:solidFill>
                <a:schemeClr val="tx1"/>
              </a:solidFill>
              <a:effectLst/>
            </a:endParaRPr>
          </a:p>
        </p:txBody>
      </p:sp>
    </p:spTree>
    <p:extLst>
      <p:ext uri="{BB962C8B-B14F-4D97-AF65-F5344CB8AC3E}">
        <p14:creationId xmlns:p14="http://schemas.microsoft.com/office/powerpoint/2010/main" val="35735352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整群抽样（</a:t>
            </a:r>
            <a:r>
              <a:rPr lang="en-US" altLang="zh-CN" dirty="0">
                <a:effectLst/>
              </a:rPr>
              <a:t>cluster sampling</a:t>
            </a:r>
            <a:r>
              <a:rPr lang="zh-CN" altLang="zh-CN" dirty="0">
                <a:effectLst/>
              </a:rPr>
              <a:t>）</a:t>
            </a:r>
            <a:endParaRPr lang="zh-CN" altLang="en-US" dirty="0"/>
          </a:p>
        </p:txBody>
      </p:sp>
      <p:sp>
        <p:nvSpPr>
          <p:cNvPr id="3" name="内容占位符 2"/>
          <p:cNvSpPr>
            <a:spLocks noGrp="1"/>
          </p:cNvSpPr>
          <p:nvPr>
            <p:ph idx="1"/>
          </p:nvPr>
        </p:nvSpPr>
        <p:spPr>
          <a:xfrm>
            <a:off x="913795" y="1732449"/>
            <a:ext cx="10353762" cy="5391682"/>
          </a:xfrm>
        </p:spPr>
        <p:txBody>
          <a:bodyPr>
            <a:noAutofit/>
          </a:bodyPr>
          <a:lstStyle/>
          <a:p>
            <a:pPr>
              <a:lnSpc>
                <a:spcPct val="200000"/>
              </a:lnSpc>
            </a:pPr>
            <a:r>
              <a:rPr lang="zh-CN" altLang="zh-CN" sz="2400" dirty="0">
                <a:effectLst/>
              </a:rPr>
              <a:t>是将总体分为若干个群组，抽取其中部分群组组成样本的抽样方法。抽取到的群组中全部个体均作为调查对象，群内个体数可以相等，也可以不等。</a:t>
            </a:r>
          </a:p>
          <a:p>
            <a:pPr>
              <a:lnSpc>
                <a:spcPct val="200000"/>
              </a:lnSpc>
            </a:pPr>
            <a:r>
              <a:rPr lang="zh-CN" altLang="zh-CN" sz="2400" dirty="0" smtClean="0">
                <a:solidFill>
                  <a:srgbClr val="FFFF00"/>
                </a:solidFill>
                <a:effectLst/>
              </a:rPr>
              <a:t>优</a:t>
            </a:r>
            <a:r>
              <a:rPr lang="zh-CN" altLang="en-US" sz="2400" dirty="0" smtClean="0">
                <a:solidFill>
                  <a:srgbClr val="FFFF00"/>
                </a:solidFill>
                <a:effectLst/>
              </a:rPr>
              <a:t>缺</a:t>
            </a:r>
            <a:r>
              <a:rPr lang="zh-CN" altLang="zh-CN" sz="2400" dirty="0" smtClean="0">
                <a:solidFill>
                  <a:srgbClr val="FFFF00"/>
                </a:solidFill>
                <a:effectLst/>
              </a:rPr>
              <a:t>点</a:t>
            </a:r>
            <a:r>
              <a:rPr lang="zh-CN" altLang="en-US" sz="2400" dirty="0" smtClean="0">
                <a:solidFill>
                  <a:srgbClr val="FFFF00"/>
                </a:solidFill>
                <a:effectLst/>
              </a:rPr>
              <a:t>：</a:t>
            </a:r>
            <a:endParaRPr lang="en-US" altLang="zh-CN" sz="2400" dirty="0" smtClean="0">
              <a:solidFill>
                <a:srgbClr val="FFFF00"/>
              </a:solidFill>
              <a:effectLst/>
            </a:endParaRPr>
          </a:p>
          <a:p>
            <a:pPr lvl="1">
              <a:lnSpc>
                <a:spcPct val="150000"/>
              </a:lnSpc>
              <a:spcBef>
                <a:spcPts val="0"/>
              </a:spcBef>
              <a:spcAft>
                <a:spcPts val="0"/>
              </a:spcAft>
            </a:pPr>
            <a:r>
              <a:rPr lang="zh-CN" altLang="zh-CN" sz="2400" dirty="0" smtClean="0">
                <a:solidFill>
                  <a:schemeClr val="tx1"/>
                </a:solidFill>
                <a:effectLst/>
              </a:rPr>
              <a:t>在</a:t>
            </a:r>
            <a:r>
              <a:rPr lang="zh-CN" altLang="zh-CN" sz="2400" dirty="0">
                <a:solidFill>
                  <a:schemeClr val="tx1"/>
                </a:solidFill>
                <a:effectLst/>
              </a:rPr>
              <a:t>实际工作中易于实施、易被群众所接受，可节约人力、物力和时间，适用于大规模流行病学调查</a:t>
            </a:r>
            <a:r>
              <a:rPr lang="zh-CN" altLang="zh-CN" sz="2400" dirty="0" smtClean="0">
                <a:solidFill>
                  <a:schemeClr val="tx1"/>
                </a:solidFill>
                <a:effectLst/>
              </a:rPr>
              <a:t>。</a:t>
            </a:r>
            <a:endParaRPr lang="en-US" altLang="zh-CN" sz="2400" dirty="0">
              <a:solidFill>
                <a:schemeClr val="tx1"/>
              </a:solidFill>
              <a:effectLst/>
            </a:endParaRPr>
          </a:p>
          <a:p>
            <a:pPr lvl="1">
              <a:lnSpc>
                <a:spcPct val="150000"/>
              </a:lnSpc>
              <a:spcBef>
                <a:spcPts val="0"/>
              </a:spcBef>
              <a:spcAft>
                <a:spcPts val="0"/>
              </a:spcAft>
            </a:pPr>
            <a:r>
              <a:rPr lang="zh-CN" altLang="zh-CN" sz="2400" dirty="0" smtClean="0">
                <a:solidFill>
                  <a:schemeClr val="tx1"/>
                </a:solidFill>
                <a:effectLst/>
              </a:rPr>
              <a:t>群</a:t>
            </a:r>
            <a:r>
              <a:rPr lang="zh-CN" altLang="zh-CN" sz="2400" dirty="0">
                <a:solidFill>
                  <a:schemeClr val="tx1"/>
                </a:solidFill>
                <a:effectLst/>
              </a:rPr>
              <a:t>间差异性越小，抽取的群越多，样本的代表性越高</a:t>
            </a:r>
            <a:r>
              <a:rPr lang="zh-CN" altLang="zh-CN" sz="2400" dirty="0" smtClean="0">
                <a:solidFill>
                  <a:schemeClr val="tx1"/>
                </a:solidFill>
                <a:effectLst/>
              </a:rPr>
              <a:t>。</a:t>
            </a:r>
            <a:endParaRPr lang="en-US" altLang="zh-CN" sz="2400" dirty="0" smtClean="0">
              <a:solidFill>
                <a:schemeClr val="tx1"/>
              </a:solidFill>
              <a:effectLst/>
            </a:endParaRPr>
          </a:p>
          <a:p>
            <a:pPr lvl="1">
              <a:lnSpc>
                <a:spcPct val="150000"/>
              </a:lnSpc>
              <a:spcBef>
                <a:spcPts val="0"/>
              </a:spcBef>
              <a:spcAft>
                <a:spcPts val="0"/>
              </a:spcAft>
            </a:pPr>
            <a:r>
              <a:rPr lang="zh-CN" altLang="zh-CN" sz="2400" dirty="0" smtClean="0">
                <a:solidFill>
                  <a:schemeClr val="tx1"/>
                </a:solidFill>
                <a:effectLst/>
              </a:rPr>
              <a:t>当</a:t>
            </a:r>
            <a:r>
              <a:rPr lang="zh-CN" altLang="zh-CN" sz="2400" dirty="0">
                <a:solidFill>
                  <a:schemeClr val="tx1"/>
                </a:solidFill>
                <a:effectLst/>
              </a:rPr>
              <a:t>群间差异性较大时</a:t>
            </a:r>
            <a:r>
              <a:rPr lang="zh-CN" altLang="zh-CN" sz="2400" dirty="0" smtClean="0">
                <a:solidFill>
                  <a:schemeClr val="tx1"/>
                </a:solidFill>
                <a:effectLst/>
              </a:rPr>
              <a:t>，</a:t>
            </a:r>
            <a:r>
              <a:rPr lang="zh-CN" altLang="en-US" sz="2400" dirty="0" smtClean="0">
                <a:solidFill>
                  <a:schemeClr val="tx1"/>
                </a:solidFill>
                <a:effectLst/>
              </a:rPr>
              <a:t>抽样误差</a:t>
            </a:r>
            <a:r>
              <a:rPr lang="zh-CN" altLang="zh-CN" sz="2400" dirty="0" smtClean="0">
                <a:solidFill>
                  <a:schemeClr val="tx1"/>
                </a:solidFill>
                <a:effectLst/>
              </a:rPr>
              <a:t>较大</a:t>
            </a:r>
            <a:r>
              <a:rPr lang="zh-CN" altLang="zh-CN" sz="2400" dirty="0">
                <a:solidFill>
                  <a:schemeClr val="tx1"/>
                </a:solidFill>
                <a:effectLst/>
              </a:rPr>
              <a:t>，不能提供总体的可靠信息。</a:t>
            </a:r>
          </a:p>
          <a:p>
            <a:pPr>
              <a:lnSpc>
                <a:spcPct val="200000"/>
              </a:lnSpc>
            </a:pPr>
            <a:endParaRPr lang="zh-CN" altLang="en-US" sz="2400" dirty="0"/>
          </a:p>
        </p:txBody>
      </p:sp>
    </p:spTree>
    <p:extLst>
      <p:ext uri="{BB962C8B-B14F-4D97-AF65-F5344CB8AC3E}">
        <p14:creationId xmlns:p14="http://schemas.microsoft.com/office/powerpoint/2010/main" val="1277174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多阶段抽样（</a:t>
            </a:r>
            <a:r>
              <a:rPr lang="en-US" altLang="zh-CN" dirty="0">
                <a:effectLst/>
              </a:rPr>
              <a:t>multi-stage sampling</a:t>
            </a:r>
            <a:r>
              <a:rPr lang="zh-CN" altLang="zh-CN" dirty="0">
                <a:effectLst/>
              </a:rPr>
              <a:t>）</a:t>
            </a:r>
            <a:endParaRPr lang="zh-CN" altLang="en-US" dirty="0"/>
          </a:p>
        </p:txBody>
      </p:sp>
      <p:sp>
        <p:nvSpPr>
          <p:cNvPr id="3" name="内容占位符 2"/>
          <p:cNvSpPr>
            <a:spLocks noGrp="1"/>
          </p:cNvSpPr>
          <p:nvPr>
            <p:ph idx="1"/>
          </p:nvPr>
        </p:nvSpPr>
        <p:spPr/>
        <p:txBody>
          <a:bodyPr>
            <a:noAutofit/>
          </a:bodyPr>
          <a:lstStyle/>
          <a:p>
            <a:pPr>
              <a:lnSpc>
                <a:spcPct val="150000"/>
              </a:lnSpc>
            </a:pPr>
            <a:r>
              <a:rPr lang="zh-CN" altLang="zh-CN" sz="2800" dirty="0">
                <a:effectLst/>
              </a:rPr>
              <a:t>从总体中先抽取范围较大的单元，称为一级抽样单元（例如省、自治区、直辖市），再从抽中的一级单元中抽取范围较小的二级单元（如县、乡、镇、街道），这就是两阶段抽样。还可依次再抽取范围更小的单元（如村、居委会）作为调查单位，即为多阶段抽样</a:t>
            </a:r>
            <a:r>
              <a:rPr lang="zh-CN" altLang="zh-CN" sz="2800" dirty="0" smtClean="0">
                <a:effectLst/>
              </a:rPr>
              <a:t>。</a:t>
            </a:r>
            <a:endParaRPr lang="en-US" altLang="zh-CN" sz="2800" dirty="0" smtClean="0">
              <a:effectLst/>
            </a:endParaRPr>
          </a:p>
          <a:p>
            <a:pPr>
              <a:lnSpc>
                <a:spcPct val="150000"/>
              </a:lnSpc>
            </a:pPr>
            <a:r>
              <a:rPr lang="zh-CN" altLang="zh-CN" sz="2800" dirty="0">
                <a:effectLst/>
              </a:rPr>
              <a:t>是目前大规模流行病学调查比较常用的抽样方法。</a:t>
            </a:r>
          </a:p>
        </p:txBody>
      </p:sp>
    </p:spTree>
    <p:extLst>
      <p:ext uri="{BB962C8B-B14F-4D97-AF65-F5344CB8AC3E}">
        <p14:creationId xmlns:p14="http://schemas.microsoft.com/office/powerpoint/2010/main" val="35805294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（二）估算样本</a:t>
            </a:r>
            <a:r>
              <a:rPr lang="zh-CN" altLang="zh-CN" dirty="0" smtClean="0">
                <a:effectLst/>
              </a:rPr>
              <a:t>含量</a:t>
            </a:r>
            <a:endParaRPr lang="zh-CN" altLang="en-US" dirty="0"/>
          </a:p>
        </p:txBody>
      </p:sp>
      <p:sp>
        <p:nvSpPr>
          <p:cNvPr id="3" name="内容占位符 2"/>
          <p:cNvSpPr>
            <a:spLocks noGrp="1"/>
          </p:cNvSpPr>
          <p:nvPr>
            <p:ph idx="1"/>
          </p:nvPr>
        </p:nvSpPr>
        <p:spPr/>
        <p:txBody>
          <a:bodyPr>
            <a:noAutofit/>
          </a:bodyPr>
          <a:lstStyle/>
          <a:p>
            <a:r>
              <a:rPr lang="zh-CN" altLang="zh-CN" sz="2800" dirty="0">
                <a:effectLst/>
              </a:rPr>
              <a:t>影响样本含量估算的</a:t>
            </a:r>
            <a:r>
              <a:rPr lang="zh-CN" altLang="zh-CN" sz="2800" dirty="0" smtClean="0">
                <a:effectLst/>
              </a:rPr>
              <a:t>因素包括：</a:t>
            </a:r>
            <a:endParaRPr lang="en-US" altLang="zh-CN" sz="2800" dirty="0" smtClean="0">
              <a:effectLst/>
            </a:endParaRPr>
          </a:p>
          <a:p>
            <a:pPr marL="414000" lvl="1" indent="0">
              <a:buNone/>
            </a:pPr>
            <a:r>
              <a:rPr lang="zh-CN" altLang="zh-CN" sz="2800" dirty="0" smtClean="0">
                <a:solidFill>
                  <a:schemeClr val="tx1"/>
                </a:solidFill>
                <a:effectLst/>
              </a:rPr>
              <a:t>①</a:t>
            </a:r>
            <a:r>
              <a:rPr lang="en-US" altLang="zh-CN" sz="2800" dirty="0" smtClean="0">
                <a:solidFill>
                  <a:schemeClr val="tx1"/>
                </a:solidFill>
                <a:effectLst/>
              </a:rPr>
              <a:t> </a:t>
            </a:r>
            <a:r>
              <a:rPr lang="zh-CN" altLang="zh-CN" sz="2800" dirty="0" smtClean="0">
                <a:solidFill>
                  <a:schemeClr val="tx1"/>
                </a:solidFill>
                <a:effectLst/>
              </a:rPr>
              <a:t>预期</a:t>
            </a:r>
            <a:r>
              <a:rPr lang="zh-CN" altLang="zh-CN" sz="2800" dirty="0">
                <a:solidFill>
                  <a:schemeClr val="tx1"/>
                </a:solidFill>
                <a:effectLst/>
              </a:rPr>
              <a:t>的现患率（</a:t>
            </a:r>
            <a:r>
              <a:rPr lang="en-US" altLang="zh-CN" sz="2800" dirty="0">
                <a:solidFill>
                  <a:schemeClr val="tx1"/>
                </a:solidFill>
                <a:effectLst/>
              </a:rPr>
              <a:t> </a:t>
            </a:r>
            <a:r>
              <a:rPr lang="en-US" altLang="zh-CN" sz="2800" i="1" dirty="0" smtClean="0">
                <a:solidFill>
                  <a:schemeClr val="tx1"/>
                </a:solidFill>
                <a:effectLst/>
              </a:rPr>
              <a:t>p</a:t>
            </a:r>
            <a:r>
              <a:rPr lang="zh-CN" altLang="zh-CN" sz="2800" dirty="0" smtClean="0">
                <a:solidFill>
                  <a:schemeClr val="tx1"/>
                </a:solidFill>
                <a:effectLst/>
              </a:rPr>
              <a:t>），</a:t>
            </a:r>
            <a:r>
              <a:rPr lang="zh-CN" altLang="zh-CN" sz="2800" dirty="0">
                <a:solidFill>
                  <a:schemeClr val="tx1"/>
                </a:solidFill>
                <a:effectLst/>
              </a:rPr>
              <a:t>患病率越高，样本含量越小</a:t>
            </a:r>
            <a:r>
              <a:rPr lang="zh-CN" altLang="zh-CN" sz="2800" dirty="0" smtClean="0">
                <a:solidFill>
                  <a:schemeClr val="tx1"/>
                </a:solidFill>
                <a:effectLst/>
              </a:rPr>
              <a:t>；</a:t>
            </a:r>
            <a:endParaRPr lang="en-US" altLang="zh-CN" sz="2800" dirty="0" smtClean="0">
              <a:solidFill>
                <a:schemeClr val="tx1"/>
              </a:solidFill>
              <a:effectLst/>
            </a:endParaRPr>
          </a:p>
          <a:p>
            <a:pPr marL="414000" lvl="1" indent="0">
              <a:buNone/>
            </a:pPr>
            <a:r>
              <a:rPr lang="zh-CN" altLang="zh-CN" sz="2800" dirty="0" smtClean="0">
                <a:solidFill>
                  <a:schemeClr val="tx1"/>
                </a:solidFill>
                <a:effectLst/>
              </a:rPr>
              <a:t>②</a:t>
            </a:r>
            <a:r>
              <a:rPr lang="en-US" altLang="zh-CN" sz="2800" dirty="0" smtClean="0">
                <a:solidFill>
                  <a:schemeClr val="tx1"/>
                </a:solidFill>
                <a:effectLst/>
              </a:rPr>
              <a:t> </a:t>
            </a:r>
            <a:r>
              <a:rPr lang="zh-CN" altLang="zh-CN" sz="2800" dirty="0" smtClean="0">
                <a:solidFill>
                  <a:schemeClr val="tx1"/>
                </a:solidFill>
                <a:effectLst/>
              </a:rPr>
              <a:t>调查</a:t>
            </a:r>
            <a:r>
              <a:rPr lang="zh-CN" altLang="zh-CN" sz="2800" dirty="0">
                <a:solidFill>
                  <a:schemeClr val="tx1"/>
                </a:solidFill>
                <a:effectLst/>
              </a:rPr>
              <a:t>结果精度的要求，即允许误差</a:t>
            </a:r>
            <a:r>
              <a:rPr lang="zh-CN" altLang="zh-CN" sz="2800" dirty="0" smtClean="0">
                <a:solidFill>
                  <a:schemeClr val="tx1"/>
                </a:solidFill>
                <a:effectLst/>
              </a:rPr>
              <a:t>（</a:t>
            </a:r>
            <a:r>
              <a:rPr lang="en-US" altLang="zh-CN" sz="2800" i="1" dirty="0" smtClean="0">
                <a:solidFill>
                  <a:schemeClr val="tx1"/>
                </a:solidFill>
                <a:effectLst/>
              </a:rPr>
              <a:t>d</a:t>
            </a:r>
            <a:r>
              <a:rPr lang="zh-CN" altLang="zh-CN" sz="2800" dirty="0" smtClean="0">
                <a:solidFill>
                  <a:schemeClr val="tx1"/>
                </a:solidFill>
                <a:effectLst/>
              </a:rPr>
              <a:t>）</a:t>
            </a:r>
            <a:r>
              <a:rPr lang="zh-CN" altLang="zh-CN" sz="2800" dirty="0">
                <a:solidFill>
                  <a:schemeClr val="tx1"/>
                </a:solidFill>
                <a:effectLst/>
              </a:rPr>
              <a:t>越大，所</a:t>
            </a:r>
            <a:r>
              <a:rPr lang="zh-CN" altLang="zh-CN" sz="2800" dirty="0" smtClean="0">
                <a:solidFill>
                  <a:schemeClr val="tx1"/>
                </a:solidFill>
                <a:effectLst/>
              </a:rPr>
              <a:t>需</a:t>
            </a:r>
            <a:endParaRPr lang="en-US" altLang="zh-CN" sz="2800" dirty="0" smtClean="0">
              <a:solidFill>
                <a:schemeClr val="tx1"/>
              </a:solidFill>
              <a:effectLst/>
            </a:endParaRPr>
          </a:p>
          <a:p>
            <a:pPr marL="414000" lvl="1" indent="0">
              <a:buNone/>
            </a:pPr>
            <a:r>
              <a:rPr lang="en-US" altLang="zh-CN" sz="2800" dirty="0">
                <a:solidFill>
                  <a:schemeClr val="tx1"/>
                </a:solidFill>
                <a:effectLst/>
              </a:rPr>
              <a:t> </a:t>
            </a:r>
            <a:r>
              <a:rPr lang="en-US" altLang="zh-CN" sz="2800" dirty="0" smtClean="0">
                <a:solidFill>
                  <a:schemeClr val="tx1"/>
                </a:solidFill>
                <a:effectLst/>
              </a:rPr>
              <a:t>    </a:t>
            </a:r>
            <a:r>
              <a:rPr lang="zh-CN" altLang="zh-CN" sz="2800" dirty="0" smtClean="0">
                <a:solidFill>
                  <a:schemeClr val="tx1"/>
                </a:solidFill>
                <a:effectLst/>
              </a:rPr>
              <a:t>样本量</a:t>
            </a:r>
            <a:r>
              <a:rPr lang="zh-CN" altLang="zh-CN" sz="2800" dirty="0">
                <a:solidFill>
                  <a:schemeClr val="tx1"/>
                </a:solidFill>
                <a:effectLst/>
              </a:rPr>
              <a:t>越小，</a:t>
            </a:r>
            <a:r>
              <a:rPr lang="en-US" altLang="zh-CN" sz="2800" dirty="0">
                <a:solidFill>
                  <a:schemeClr val="tx1"/>
                </a:solidFill>
                <a:effectLst/>
              </a:rPr>
              <a:t> </a:t>
            </a:r>
            <a:r>
              <a:rPr lang="zh-CN" altLang="zh-CN" sz="2800" dirty="0">
                <a:solidFill>
                  <a:schemeClr val="tx1"/>
                </a:solidFill>
                <a:effectLst/>
              </a:rPr>
              <a:t>一般由研究者自己决定</a:t>
            </a:r>
            <a:r>
              <a:rPr lang="zh-CN" altLang="zh-CN" sz="2800" dirty="0">
                <a:solidFill>
                  <a:schemeClr val="tx1"/>
                </a:solidFill>
                <a:effectLst/>
              </a:rPr>
              <a:t>。</a:t>
            </a:r>
            <a:endParaRPr lang="en-US" altLang="zh-CN" sz="2800" dirty="0">
              <a:solidFill>
                <a:schemeClr val="tx1"/>
              </a:solidFill>
              <a:effectLst/>
            </a:endParaRPr>
          </a:p>
          <a:p>
            <a:pPr marL="414000" lvl="1" indent="0">
              <a:buNone/>
            </a:pPr>
            <a:r>
              <a:rPr lang="zh-CN" altLang="zh-CN" sz="2800" dirty="0" smtClean="0">
                <a:solidFill>
                  <a:schemeClr val="tx1"/>
                </a:solidFill>
                <a:effectLst/>
              </a:rPr>
              <a:t>③</a:t>
            </a:r>
            <a:r>
              <a:rPr lang="en-US" altLang="zh-CN" sz="2800" dirty="0" smtClean="0">
                <a:solidFill>
                  <a:schemeClr val="tx1"/>
                </a:solidFill>
                <a:effectLst/>
              </a:rPr>
              <a:t> </a:t>
            </a:r>
            <a:r>
              <a:rPr lang="zh-CN" altLang="zh-CN" sz="2800" dirty="0" smtClean="0">
                <a:solidFill>
                  <a:schemeClr val="tx1"/>
                </a:solidFill>
                <a:effectLst/>
              </a:rPr>
              <a:t>第一类错误</a:t>
            </a:r>
            <a:r>
              <a:rPr lang="zh-CN" altLang="zh-CN" sz="2800" dirty="0">
                <a:solidFill>
                  <a:schemeClr val="tx1"/>
                </a:solidFill>
                <a:effectLst/>
              </a:rPr>
              <a:t>的概率</a:t>
            </a:r>
            <a:r>
              <a:rPr lang="en-US" altLang="zh-CN" sz="2800" i="1" dirty="0">
                <a:solidFill>
                  <a:schemeClr val="tx1"/>
                </a:solidFill>
                <a:effectLst/>
              </a:rPr>
              <a:t> </a:t>
            </a:r>
            <a:r>
              <a:rPr lang="el-GR" altLang="zh-CN" sz="2800" i="1" dirty="0" smtClean="0">
                <a:solidFill>
                  <a:schemeClr val="tx1"/>
                </a:solidFill>
                <a:effectLst/>
              </a:rPr>
              <a:t>α</a:t>
            </a:r>
            <a:r>
              <a:rPr lang="zh-CN" altLang="zh-CN" sz="2800" dirty="0" smtClean="0">
                <a:solidFill>
                  <a:schemeClr val="tx1"/>
                </a:solidFill>
                <a:effectLst/>
              </a:rPr>
              <a:t>，</a:t>
            </a:r>
            <a:r>
              <a:rPr lang="zh-CN" altLang="zh-CN" sz="2800" dirty="0">
                <a:solidFill>
                  <a:schemeClr val="tx1"/>
                </a:solidFill>
                <a:effectLst/>
              </a:rPr>
              <a:t>检验</a:t>
            </a:r>
            <a:r>
              <a:rPr lang="zh-CN" altLang="zh-CN" sz="2800" dirty="0" smtClean="0">
                <a:solidFill>
                  <a:schemeClr val="tx1"/>
                </a:solidFill>
                <a:effectLst/>
              </a:rPr>
              <a:t>水准</a:t>
            </a:r>
            <a:r>
              <a:rPr lang="el-GR" altLang="zh-CN" sz="2800" dirty="0">
                <a:solidFill>
                  <a:schemeClr val="tx1"/>
                </a:solidFill>
                <a:effectLst/>
              </a:rPr>
              <a:t>α</a:t>
            </a:r>
            <a:r>
              <a:rPr lang="en-US" altLang="zh-CN" sz="2800" dirty="0" smtClean="0">
                <a:solidFill>
                  <a:schemeClr val="tx1"/>
                </a:solidFill>
                <a:effectLst/>
              </a:rPr>
              <a:t> </a:t>
            </a:r>
            <a:r>
              <a:rPr lang="zh-CN" altLang="zh-CN" sz="2800" dirty="0">
                <a:solidFill>
                  <a:schemeClr val="tx1"/>
                </a:solidFill>
                <a:effectLst/>
              </a:rPr>
              <a:t>越小，所需样本</a:t>
            </a:r>
            <a:r>
              <a:rPr lang="zh-CN" altLang="zh-CN" sz="2800" dirty="0" smtClean="0">
                <a:solidFill>
                  <a:schemeClr val="tx1"/>
                </a:solidFill>
                <a:effectLst/>
              </a:rPr>
              <a:t>含</a:t>
            </a:r>
            <a:r>
              <a:rPr lang="en-US" altLang="zh-CN" sz="2800" dirty="0" smtClean="0">
                <a:solidFill>
                  <a:schemeClr val="tx1"/>
                </a:solidFill>
                <a:effectLst/>
              </a:rPr>
              <a:t>  </a:t>
            </a:r>
          </a:p>
          <a:p>
            <a:pPr marL="414000" lvl="1" indent="0">
              <a:buNone/>
            </a:pPr>
            <a:r>
              <a:rPr lang="en-US" altLang="zh-CN" sz="2800" dirty="0">
                <a:solidFill>
                  <a:schemeClr val="tx1"/>
                </a:solidFill>
                <a:effectLst/>
              </a:rPr>
              <a:t> </a:t>
            </a:r>
            <a:r>
              <a:rPr lang="en-US" altLang="zh-CN" sz="2800" dirty="0" smtClean="0">
                <a:solidFill>
                  <a:schemeClr val="tx1"/>
                </a:solidFill>
                <a:effectLst/>
              </a:rPr>
              <a:t>    </a:t>
            </a:r>
            <a:r>
              <a:rPr lang="zh-CN" altLang="zh-CN" sz="2800" dirty="0" smtClean="0">
                <a:solidFill>
                  <a:schemeClr val="tx1"/>
                </a:solidFill>
                <a:effectLst/>
              </a:rPr>
              <a:t>量</a:t>
            </a:r>
            <a:r>
              <a:rPr lang="zh-CN" altLang="zh-CN" sz="2800" dirty="0">
                <a:solidFill>
                  <a:schemeClr val="tx1"/>
                </a:solidFill>
                <a:effectLst/>
              </a:rPr>
              <a:t>越多，对于相同检验水准，双侧检验比单侧检验所</a:t>
            </a:r>
            <a:r>
              <a:rPr lang="zh-CN" altLang="zh-CN" sz="2800" dirty="0" smtClean="0">
                <a:solidFill>
                  <a:schemeClr val="tx1"/>
                </a:solidFill>
                <a:effectLst/>
              </a:rPr>
              <a:t>需</a:t>
            </a:r>
            <a:endParaRPr lang="en-US" altLang="zh-CN" sz="2800" dirty="0" smtClean="0">
              <a:solidFill>
                <a:schemeClr val="tx1"/>
              </a:solidFill>
              <a:effectLst/>
            </a:endParaRPr>
          </a:p>
          <a:p>
            <a:pPr marL="414000" lvl="1" indent="0">
              <a:buNone/>
            </a:pPr>
            <a:r>
              <a:rPr lang="en-US" altLang="zh-CN" sz="2800" dirty="0">
                <a:solidFill>
                  <a:schemeClr val="tx1"/>
                </a:solidFill>
                <a:effectLst/>
              </a:rPr>
              <a:t> </a:t>
            </a:r>
            <a:r>
              <a:rPr lang="en-US" altLang="zh-CN" sz="2800" dirty="0" smtClean="0">
                <a:solidFill>
                  <a:schemeClr val="tx1"/>
                </a:solidFill>
                <a:effectLst/>
              </a:rPr>
              <a:t>    </a:t>
            </a:r>
            <a:r>
              <a:rPr lang="zh-CN" altLang="zh-CN" sz="2800" dirty="0" smtClean="0">
                <a:solidFill>
                  <a:schemeClr val="tx1"/>
                </a:solidFill>
                <a:effectLst/>
              </a:rPr>
              <a:t>的</a:t>
            </a:r>
            <a:r>
              <a:rPr lang="zh-CN" altLang="zh-CN" sz="2800" dirty="0">
                <a:solidFill>
                  <a:schemeClr val="tx1"/>
                </a:solidFill>
                <a:effectLst/>
              </a:rPr>
              <a:t>样本含量更大，</a:t>
            </a:r>
            <a:r>
              <a:rPr lang="en-US" altLang="zh-CN" sz="2800" dirty="0">
                <a:solidFill>
                  <a:schemeClr val="tx1"/>
                </a:solidFill>
                <a:effectLst/>
              </a:rPr>
              <a:t> </a:t>
            </a:r>
            <a:r>
              <a:rPr lang="zh-CN" altLang="zh-CN" sz="2800" dirty="0">
                <a:solidFill>
                  <a:schemeClr val="tx1"/>
                </a:solidFill>
                <a:effectLst/>
              </a:rPr>
              <a:t>通常取</a:t>
            </a:r>
            <a:r>
              <a:rPr lang="en-US" altLang="zh-CN" sz="2800" dirty="0">
                <a:solidFill>
                  <a:schemeClr val="tx1"/>
                </a:solidFill>
                <a:effectLst/>
              </a:rPr>
              <a:t>0.05</a:t>
            </a:r>
            <a:r>
              <a:rPr lang="zh-CN" altLang="zh-CN" sz="2800" dirty="0">
                <a:solidFill>
                  <a:schemeClr val="tx1"/>
                </a:solidFill>
                <a:effectLst/>
              </a:rPr>
              <a:t>或</a:t>
            </a:r>
            <a:r>
              <a:rPr lang="en-US" altLang="zh-CN" sz="2800" dirty="0">
                <a:solidFill>
                  <a:schemeClr val="tx1"/>
                </a:solidFill>
                <a:effectLst/>
              </a:rPr>
              <a:t>0.01</a:t>
            </a:r>
            <a:r>
              <a:rPr lang="zh-CN" altLang="zh-CN" sz="2800" dirty="0">
                <a:solidFill>
                  <a:schemeClr val="tx1"/>
                </a:solidFill>
                <a:effectLst/>
              </a:rPr>
              <a:t>。</a:t>
            </a:r>
          </a:p>
          <a:p>
            <a:endParaRPr lang="zh-CN" altLang="en-US" sz="2800" dirty="0"/>
          </a:p>
        </p:txBody>
      </p:sp>
    </p:spTree>
    <p:extLst>
      <p:ext uri="{BB962C8B-B14F-4D97-AF65-F5344CB8AC3E}">
        <p14:creationId xmlns:p14="http://schemas.microsoft.com/office/powerpoint/2010/main" val="17866638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简化公式</a:t>
            </a:r>
            <a:endParaRPr lang="zh-CN" altLang="en-US" dirty="0"/>
          </a:p>
        </p:txBody>
      </p:sp>
      <mc:AlternateContent xmlns:mc="http://schemas.openxmlformats.org/markup-compatibility/2006">
        <mc:Choice xmlns:a14="http://schemas.microsoft.com/office/drawing/2010/main" Requires="a14">
          <p:sp>
            <p:nvSpPr>
              <p:cNvPr id="3" name="内容占位符 2"/>
              <p:cNvSpPr>
                <a:spLocks noGrp="1"/>
              </p:cNvSpPr>
              <p:nvPr>
                <p:ph idx="1"/>
              </p:nvPr>
            </p:nvSpPr>
            <p:spPr/>
            <p:txBody>
              <a:bodyPr>
                <a:normAutofit fontScale="92500"/>
              </a:bodyPr>
              <a:lstStyle/>
              <a:p>
                <a:pPr>
                  <a:lnSpc>
                    <a:spcPct val="150000"/>
                  </a:lnSpc>
                </a:pPr>
                <a:r>
                  <a:rPr lang="zh-CN" altLang="zh-CN" dirty="0" smtClean="0">
                    <a:effectLst/>
                  </a:rPr>
                  <a:t>当做现患率调查时，如果</a:t>
                </a:r>
                <a:r>
                  <a:rPr lang="en-US" altLang="zh-CN" dirty="0">
                    <a:effectLst/>
                  </a:rPr>
                  <a:t> </a:t>
                </a:r>
                <a:r>
                  <a:rPr lang="en-US" altLang="zh-CN" dirty="0">
                    <a:effectLst/>
                  </a:rPr>
                  <a:t> </a:t>
                </a:r>
                <a:r>
                  <a:rPr lang="el-GR" altLang="zh-CN" dirty="0">
                    <a:effectLst/>
                  </a:rPr>
                  <a:t>α</a:t>
                </a:r>
                <a:r>
                  <a:rPr lang="en-US" altLang="zh-CN" dirty="0" smtClean="0">
                    <a:effectLst/>
                  </a:rPr>
                  <a:t>=0.05</a:t>
                </a:r>
                <a:r>
                  <a:rPr lang="zh-CN" altLang="zh-CN" dirty="0">
                    <a:effectLst/>
                  </a:rPr>
                  <a:t>，</a:t>
                </a:r>
                <a:r>
                  <a:rPr lang="en-US" altLang="zh-CN" dirty="0">
                    <a:effectLst/>
                  </a:rPr>
                  <a:t> </a:t>
                </a:r>
                <a:r>
                  <a:rPr lang="en-US" altLang="zh-CN" dirty="0" smtClean="0">
                    <a:effectLst/>
                  </a:rPr>
                  <a:t>Z</a:t>
                </a:r>
                <a:r>
                  <a:rPr lang="el-GR" altLang="zh-CN" baseline="-25000" dirty="0" smtClean="0">
                    <a:effectLst/>
                  </a:rPr>
                  <a:t>α</a:t>
                </a:r>
                <a:r>
                  <a:rPr lang="en-US" altLang="zh-CN" dirty="0" smtClean="0">
                    <a:effectLst/>
                  </a:rPr>
                  <a:t>=1.96</a:t>
                </a:r>
                <a:r>
                  <a:rPr lang="zh-CN" altLang="zh-CN" dirty="0">
                    <a:effectLst/>
                  </a:rPr>
                  <a:t>≈</a:t>
                </a:r>
                <a:r>
                  <a:rPr lang="en-US" altLang="zh-CN" dirty="0">
                    <a:effectLst/>
                  </a:rPr>
                  <a:t>2</a:t>
                </a:r>
                <a:r>
                  <a:rPr lang="zh-CN" altLang="zh-CN" dirty="0" smtClean="0">
                    <a:effectLst/>
                  </a:rPr>
                  <a:t>，</a:t>
                </a:r>
                <a:r>
                  <a:rPr lang="zh-CN" altLang="en-US" dirty="0" smtClean="0">
                    <a:effectLst/>
                  </a:rPr>
                  <a:t>容许</a:t>
                </a:r>
                <a:r>
                  <a:rPr lang="zh-CN" altLang="zh-CN" dirty="0" smtClean="0">
                    <a:effectLst/>
                  </a:rPr>
                  <a:t>误差</a:t>
                </a:r>
                <a:r>
                  <a:rPr lang="en-US" altLang="zh-CN" dirty="0" smtClean="0">
                    <a:effectLst/>
                  </a:rPr>
                  <a:t> </a:t>
                </a:r>
                <a:r>
                  <a:rPr lang="en-US" altLang="zh-CN" dirty="0">
                    <a:effectLst/>
                  </a:rPr>
                  <a:t>=10% </a:t>
                </a:r>
                <a:r>
                  <a:rPr lang="en-US" altLang="zh-CN" i="1" dirty="0">
                    <a:effectLst/>
                  </a:rPr>
                  <a:t>p</a:t>
                </a:r>
                <a:r>
                  <a:rPr lang="zh-CN" altLang="zh-CN" dirty="0">
                    <a:effectLst/>
                  </a:rPr>
                  <a:t>，可以使用下面的简化公式估算样本含量</a:t>
                </a:r>
                <a:r>
                  <a:rPr lang="zh-CN" altLang="zh-CN" dirty="0" smtClean="0">
                    <a:effectLst/>
                  </a:rPr>
                  <a:t>。</a:t>
                </a:r>
                <a:endParaRPr lang="en-US" altLang="zh-CN" dirty="0" smtClean="0">
                  <a:effectLst/>
                </a:endParaRPr>
              </a:p>
              <a:p>
                <a:pPr marL="36900" indent="0">
                  <a:lnSpc>
                    <a:spcPct val="150000"/>
                  </a:lnSpc>
                  <a:buNone/>
                </a:pPr>
                <a14:m>
                  <m:oMathPara xmlns:m="http://schemas.openxmlformats.org/officeDocument/2006/math">
                    <m:oMathParaPr>
                      <m:jc m:val="center"/>
                    </m:oMathParaPr>
                    <m:oMath xmlns:m="http://schemas.openxmlformats.org/officeDocument/2006/math">
                      <m:f>
                        <m:fPr>
                          <m:type m:val="lin"/>
                          <m:ctrlPr>
                            <a:rPr lang="zh-CN" altLang="en-US" i="1" smtClean="0">
                              <a:effectLst/>
                              <a:latin typeface="Cambria Math"/>
                            </a:rPr>
                          </m:ctrlPr>
                        </m:fPr>
                        <m:num>
                          <m:r>
                            <a:rPr lang="en-US" altLang="zh-CN" b="1" i="1" smtClean="0">
                              <a:effectLst/>
                              <a:latin typeface="Cambria Math"/>
                            </a:rPr>
                            <m:t>𝒏</m:t>
                          </m:r>
                          <m:r>
                            <a:rPr lang="en-US" altLang="zh-CN" b="1" i="1" smtClean="0">
                              <a:effectLst/>
                              <a:latin typeface="Cambria Math"/>
                            </a:rPr>
                            <m:t>=</m:t>
                          </m:r>
                          <m:r>
                            <a:rPr lang="en-US" altLang="zh-CN" b="1" i="1" smtClean="0">
                              <a:effectLst/>
                              <a:latin typeface="Cambria Math"/>
                            </a:rPr>
                            <m:t>𝟒𝟎𝟎</m:t>
                          </m:r>
                          <m:r>
                            <a:rPr lang="en-US" altLang="zh-CN" b="1" i="1" smtClean="0">
                              <a:effectLst/>
                              <a:latin typeface="Cambria Math"/>
                            </a:rPr>
                            <m:t>𝒒</m:t>
                          </m:r>
                        </m:num>
                        <m:den>
                          <m:r>
                            <a:rPr lang="en-US" altLang="zh-CN" b="1" i="1" smtClean="0">
                              <a:effectLst/>
                              <a:latin typeface="Cambria Math"/>
                            </a:rPr>
                            <m:t>𝒑</m:t>
                          </m:r>
                        </m:den>
                      </m:f>
                    </m:oMath>
                  </m:oMathPara>
                </a14:m>
                <a:endParaRPr lang="zh-CN" altLang="zh-CN" dirty="0">
                  <a:effectLst/>
                </a:endParaRPr>
              </a:p>
              <a:p>
                <a:pPr marL="36900" indent="0">
                  <a:lnSpc>
                    <a:spcPct val="150000"/>
                  </a:lnSpc>
                  <a:buNone/>
                </a:pPr>
                <a:r>
                  <a:rPr lang="en-US" altLang="zh-CN" dirty="0" smtClean="0">
                    <a:effectLst/>
                  </a:rPr>
                  <a:t>  n</a:t>
                </a:r>
                <a:r>
                  <a:rPr lang="zh-CN" altLang="zh-CN" dirty="0" smtClean="0">
                    <a:effectLst/>
                  </a:rPr>
                  <a:t>为</a:t>
                </a:r>
                <a:r>
                  <a:rPr lang="zh-CN" altLang="zh-CN" dirty="0">
                    <a:effectLst/>
                  </a:rPr>
                  <a:t>样本量，</a:t>
                </a:r>
                <a:r>
                  <a:rPr lang="en-US" altLang="zh-CN" i="1" dirty="0">
                    <a:effectLst/>
                  </a:rPr>
                  <a:t>p</a:t>
                </a:r>
                <a:r>
                  <a:rPr lang="zh-CN" altLang="zh-CN" dirty="0">
                    <a:effectLst/>
                  </a:rPr>
                  <a:t>为预期阳性率</a:t>
                </a:r>
                <a:r>
                  <a:rPr lang="zh-CN" altLang="zh-CN" dirty="0" smtClean="0">
                    <a:effectLst/>
                  </a:rPr>
                  <a:t>，</a:t>
                </a:r>
                <a14:m>
                  <m:oMath xmlns:m="http://schemas.openxmlformats.org/officeDocument/2006/math">
                    <m:r>
                      <a:rPr lang="en-US" altLang="zh-CN" i="1" dirty="0">
                        <a:effectLst/>
                        <a:latin typeface="Cambria Math"/>
                      </a:rPr>
                      <m:t>𝑞</m:t>
                    </m:r>
                    <m:r>
                      <a:rPr lang="en-US" altLang="zh-CN" b="1" i="0" dirty="0" smtClean="0">
                        <a:effectLst/>
                        <a:latin typeface="Cambria Math"/>
                      </a:rPr>
                      <m:t>=</m:t>
                    </m:r>
                    <m:r>
                      <a:rPr lang="en-US" altLang="zh-CN" b="1" i="0" dirty="0" smtClean="0">
                        <a:effectLst/>
                        <a:latin typeface="Cambria Math"/>
                      </a:rPr>
                      <m:t>𝟏</m:t>
                    </m:r>
                    <m:r>
                      <a:rPr lang="en-US" altLang="zh-CN" b="1" i="0" dirty="0" smtClean="0">
                        <a:effectLst/>
                        <a:latin typeface="Cambria Math"/>
                      </a:rPr>
                      <m:t>−</m:t>
                    </m:r>
                    <m:r>
                      <a:rPr lang="en-US" altLang="zh-CN" b="1" i="1" dirty="0" smtClean="0">
                        <a:effectLst/>
                        <a:latin typeface="Cambria Math"/>
                      </a:rPr>
                      <m:t>𝒑</m:t>
                    </m:r>
                  </m:oMath>
                </a14:m>
                <a:r>
                  <a:rPr lang="en-US" altLang="zh-CN" dirty="0" smtClean="0">
                    <a:effectLst/>
                  </a:rPr>
                  <a:t> </a:t>
                </a:r>
                <a:r>
                  <a:rPr lang="zh-CN" altLang="zh-CN" dirty="0">
                    <a:effectLst/>
                  </a:rPr>
                  <a:t>。</a:t>
                </a:r>
                <a:endParaRPr lang="zh-CN" altLang="en-US" dirty="0"/>
              </a:p>
            </p:txBody>
          </p:sp>
        </mc:Choice>
        <mc:Fallback>
          <p:sp>
            <p:nvSpPr>
              <p:cNvPr id="3" name="内容占位符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09509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教学内容</a:t>
            </a:r>
            <a:endParaRPr lang="zh-CN" altLang="en-US" dirty="0"/>
          </a:p>
        </p:txBody>
      </p:sp>
      <p:sp>
        <p:nvSpPr>
          <p:cNvPr id="3" name="内容占位符 2"/>
          <p:cNvSpPr>
            <a:spLocks noGrp="1"/>
          </p:cNvSpPr>
          <p:nvPr>
            <p:ph idx="1"/>
          </p:nvPr>
        </p:nvSpPr>
        <p:spPr/>
        <p:txBody>
          <a:bodyPr>
            <a:normAutofit/>
          </a:bodyPr>
          <a:lstStyle/>
          <a:p>
            <a:pPr>
              <a:lnSpc>
                <a:spcPct val="150000"/>
              </a:lnSpc>
              <a:buNone/>
            </a:pPr>
            <a:r>
              <a:rPr lang="zh-CN" altLang="en-US" dirty="0">
                <a:effectLst/>
                <a:hlinkClick r:id="rId2" action="ppaction://hlinksldjump"/>
              </a:rPr>
              <a:t>第一节 </a:t>
            </a:r>
            <a:r>
              <a:rPr lang="zh-CN" altLang="en-US" dirty="0" smtClean="0">
                <a:effectLst/>
                <a:hlinkClick r:id="rId2" action="ppaction://hlinksldjump"/>
              </a:rPr>
              <a:t> 概述 </a:t>
            </a:r>
            <a:endParaRPr lang="zh-CN" altLang="en-US" dirty="0">
              <a:effectLst/>
            </a:endParaRPr>
          </a:p>
          <a:p>
            <a:pPr marL="36900" indent="0">
              <a:buNone/>
            </a:pPr>
            <a:r>
              <a:rPr lang="zh-CN" altLang="en-US" dirty="0">
                <a:effectLst/>
                <a:hlinkClick r:id="rId3" action="ppaction://hlinksldjump"/>
              </a:rPr>
              <a:t>第二</a:t>
            </a:r>
            <a:r>
              <a:rPr lang="zh-CN" altLang="en-US" dirty="0">
                <a:effectLst/>
                <a:hlinkClick r:id="rId3" action="ppaction://hlinksldjump"/>
              </a:rPr>
              <a:t>节 </a:t>
            </a:r>
            <a:r>
              <a:rPr lang="zh-CN" altLang="en-US" dirty="0" smtClean="0">
                <a:effectLst/>
                <a:hlinkClick r:id="rId3" action="ppaction://hlinksldjump"/>
              </a:rPr>
              <a:t> </a:t>
            </a:r>
            <a:r>
              <a:rPr lang="zh-CN" altLang="zh-CN" dirty="0" smtClean="0">
                <a:effectLst/>
                <a:hlinkClick r:id="rId3" action="ppaction://hlinksldjump"/>
              </a:rPr>
              <a:t>横断面</a:t>
            </a:r>
            <a:r>
              <a:rPr lang="zh-CN" altLang="zh-CN" dirty="0">
                <a:effectLst/>
                <a:hlinkClick r:id="rId3" action="ppaction://hlinksldjump"/>
              </a:rPr>
              <a:t>研究</a:t>
            </a:r>
            <a:endParaRPr lang="zh-CN" altLang="zh-CN" dirty="0">
              <a:effectLst/>
            </a:endParaRPr>
          </a:p>
          <a:p>
            <a:pPr>
              <a:lnSpc>
                <a:spcPct val="150000"/>
              </a:lnSpc>
              <a:buNone/>
            </a:pPr>
            <a:r>
              <a:rPr lang="zh-CN" altLang="en-US" dirty="0" smtClean="0">
                <a:effectLst/>
                <a:hlinkClick r:id="rId4" action="ppaction://hlinksldjump"/>
              </a:rPr>
              <a:t>第三节  </a:t>
            </a:r>
            <a:r>
              <a:rPr lang="zh-CN" altLang="zh-CN" dirty="0" smtClean="0">
                <a:effectLst/>
                <a:hlinkClick r:id="rId4" action="ppaction://hlinksldjump"/>
              </a:rPr>
              <a:t>研究</a:t>
            </a:r>
            <a:r>
              <a:rPr lang="zh-CN" altLang="zh-CN" dirty="0">
                <a:effectLst/>
                <a:hlinkClick r:id="rId4" action="ppaction://hlinksldjump"/>
              </a:rPr>
              <a:t>设计与</a:t>
            </a:r>
            <a:r>
              <a:rPr lang="zh-CN" altLang="zh-CN" dirty="0">
                <a:effectLst/>
                <a:hlinkClick r:id="rId4" action="ppaction://hlinksldjump"/>
              </a:rPr>
              <a:t>实施</a:t>
            </a:r>
            <a:endParaRPr lang="en-US" altLang="zh-CN" dirty="0">
              <a:effectLst/>
            </a:endParaRPr>
          </a:p>
          <a:p>
            <a:pPr>
              <a:lnSpc>
                <a:spcPct val="150000"/>
              </a:lnSpc>
              <a:buNone/>
            </a:pPr>
            <a:r>
              <a:rPr lang="zh-CN" altLang="en-US" dirty="0">
                <a:effectLst/>
                <a:hlinkClick r:id="rId5" action="ppaction://hlinksldjump"/>
              </a:rPr>
              <a:t>第四</a:t>
            </a:r>
            <a:r>
              <a:rPr lang="zh-CN" altLang="en-US" dirty="0" smtClean="0">
                <a:effectLst/>
                <a:hlinkClick r:id="rId5" action="ppaction://hlinksldjump"/>
              </a:rPr>
              <a:t>节  </a:t>
            </a:r>
            <a:r>
              <a:rPr lang="zh-CN" altLang="zh-CN" dirty="0" smtClean="0">
                <a:effectLst/>
                <a:hlinkClick r:id="rId5" action="ppaction://hlinksldjump"/>
              </a:rPr>
              <a:t>生态学</a:t>
            </a:r>
            <a:r>
              <a:rPr lang="zh-CN" altLang="zh-CN" dirty="0">
                <a:effectLst/>
                <a:hlinkClick r:id="rId5" action="ppaction://hlinksldjump"/>
              </a:rPr>
              <a:t>研究</a:t>
            </a:r>
            <a:endParaRPr lang="zh-CN" altLang="en-US" dirty="0">
              <a:effectLst/>
            </a:endParaRPr>
          </a:p>
        </p:txBody>
      </p:sp>
    </p:spTree>
    <p:extLst>
      <p:ext uri="{BB962C8B-B14F-4D97-AF65-F5344CB8AC3E}">
        <p14:creationId xmlns:p14="http://schemas.microsoft.com/office/powerpoint/2010/main" val="25977436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2852" y="131928"/>
            <a:ext cx="10353762" cy="970450"/>
          </a:xfrm>
        </p:spPr>
        <p:txBody>
          <a:bodyPr/>
          <a:lstStyle/>
          <a:p>
            <a:r>
              <a:rPr lang="zh-CN" altLang="en-US" dirty="0" smtClean="0"/>
              <a:t>表格估算样本含量</a:t>
            </a:r>
            <a:endParaRPr lang="zh-CN" altLang="en-US" dirty="0"/>
          </a:p>
        </p:txBody>
      </p:sp>
      <p:sp>
        <p:nvSpPr>
          <p:cNvPr id="3" name="内容占位符 2"/>
          <p:cNvSpPr>
            <a:spLocks noGrp="1"/>
          </p:cNvSpPr>
          <p:nvPr>
            <p:ph idx="1"/>
          </p:nvPr>
        </p:nvSpPr>
        <p:spPr>
          <a:xfrm>
            <a:off x="913795" y="1128041"/>
            <a:ext cx="10353762" cy="4058751"/>
          </a:xfrm>
        </p:spPr>
        <p:txBody>
          <a:bodyPr>
            <a:normAutofit/>
          </a:bodyPr>
          <a:lstStyle/>
          <a:p>
            <a:pPr>
              <a:lnSpc>
                <a:spcPct val="150000"/>
              </a:lnSpc>
            </a:pPr>
            <a:r>
              <a:rPr lang="zh-CN" altLang="zh-CN" sz="2800" dirty="0">
                <a:effectLst/>
              </a:rPr>
              <a:t>当患病率或阳性率大于</a:t>
            </a:r>
            <a:r>
              <a:rPr lang="en-US" altLang="zh-CN" sz="2800" dirty="0">
                <a:effectLst/>
              </a:rPr>
              <a:t>1%</a:t>
            </a:r>
            <a:r>
              <a:rPr lang="zh-CN" altLang="zh-CN" sz="2800" dirty="0">
                <a:effectLst/>
              </a:rPr>
              <a:t>，可以参照下面表格中计算出来的数据估算样本含量</a:t>
            </a:r>
            <a:r>
              <a:rPr lang="zh-CN" altLang="zh-CN" sz="2800" dirty="0" smtClean="0">
                <a:effectLst/>
              </a:rPr>
              <a:t>。</a:t>
            </a:r>
            <a:endParaRPr lang="en-US" altLang="zh-CN" sz="2800" dirty="0" smtClean="0">
              <a:effectLst/>
            </a:endParaRPr>
          </a:p>
          <a:p>
            <a:pPr>
              <a:lnSpc>
                <a:spcPct val="150000"/>
              </a:lnSpc>
            </a:pPr>
            <a:endParaRPr lang="zh-CN" altLang="en-US" sz="2800" dirty="0"/>
          </a:p>
        </p:txBody>
      </p:sp>
      <p:graphicFrame>
        <p:nvGraphicFramePr>
          <p:cNvPr id="4" name="表格 3"/>
          <p:cNvGraphicFramePr>
            <a:graphicFrameLocks noGrp="1"/>
          </p:cNvGraphicFramePr>
          <p:nvPr>
            <p:extLst>
              <p:ext uri="{D42A27DB-BD31-4B8C-83A1-F6EECF244321}">
                <p14:modId xmlns:p14="http://schemas.microsoft.com/office/powerpoint/2010/main" val="2239789358"/>
              </p:ext>
            </p:extLst>
          </p:nvPr>
        </p:nvGraphicFramePr>
        <p:xfrm>
          <a:off x="3103715" y="3071508"/>
          <a:ext cx="6695375" cy="3709390"/>
        </p:xfrm>
        <a:graphic>
          <a:graphicData uri="http://schemas.openxmlformats.org/drawingml/2006/table">
            <a:tbl>
              <a:tblPr firstRow="1" firstCol="1" bandRow="1" bandCol="1">
                <a:tableStyleId>{793D81CF-94F2-401A-BA57-92F5A7B2D0C5}</a:tableStyleId>
              </a:tblPr>
              <a:tblGrid>
                <a:gridCol w="2103848"/>
                <a:gridCol w="1530509"/>
                <a:gridCol w="1530509"/>
                <a:gridCol w="1530509"/>
              </a:tblGrid>
              <a:tr h="370939">
                <a:tc rowSpan="2">
                  <a:txBody>
                    <a:bodyPr/>
                    <a:lstStyle/>
                    <a:p>
                      <a:pPr algn="ctr">
                        <a:spcAft>
                          <a:spcPts val="0"/>
                        </a:spcAft>
                      </a:pPr>
                      <a:r>
                        <a:rPr lang="zh-CN" sz="2000" kern="0" dirty="0">
                          <a:effectLst/>
                        </a:rPr>
                        <a:t>预期患病率</a:t>
                      </a:r>
                      <a:endParaRPr lang="zh-CN" sz="2000" kern="100" dirty="0">
                        <a:solidFill>
                          <a:schemeClr val="bg2"/>
                        </a:solidFill>
                        <a:effectLst/>
                        <a:latin typeface="Calibri"/>
                        <a:ea typeface="宋体"/>
                        <a:cs typeface="Times New Roman"/>
                      </a:endParaRPr>
                    </a:p>
                  </a:txBody>
                  <a:tcPr marL="30480" marR="30480" marT="30480" marB="30480" anchor="ctr"/>
                </a:tc>
                <a:tc gridSpan="3">
                  <a:txBody>
                    <a:bodyPr/>
                    <a:lstStyle/>
                    <a:p>
                      <a:pPr algn="ctr">
                        <a:spcAft>
                          <a:spcPts val="0"/>
                        </a:spcAft>
                      </a:pPr>
                      <a:r>
                        <a:rPr lang="zh-CN" sz="2000" kern="0">
                          <a:effectLst/>
                        </a:rPr>
                        <a:t>容　许　误　差</a:t>
                      </a:r>
                      <a:endParaRPr lang="zh-CN" sz="2000" kern="100">
                        <a:solidFill>
                          <a:schemeClr val="bg2"/>
                        </a:solidFill>
                        <a:effectLst/>
                        <a:latin typeface="Calibri"/>
                        <a:ea typeface="宋体"/>
                        <a:cs typeface="Times New Roman"/>
                      </a:endParaRPr>
                    </a:p>
                  </a:txBody>
                  <a:tcPr marL="30480" marR="30480" marT="30480" marB="30480" anchor="ctr"/>
                </a:tc>
                <a:tc hMerge="1">
                  <a:txBody>
                    <a:bodyPr/>
                    <a:lstStyle/>
                    <a:p>
                      <a:endParaRPr lang="zh-CN" altLang="en-US"/>
                    </a:p>
                  </a:txBody>
                  <a:tcPr/>
                </a:tc>
                <a:tc hMerge="1">
                  <a:txBody>
                    <a:bodyPr/>
                    <a:lstStyle/>
                    <a:p>
                      <a:endParaRPr lang="zh-CN" altLang="en-US"/>
                    </a:p>
                  </a:txBody>
                  <a:tcPr/>
                </a:tc>
              </a:tr>
              <a:tr h="370939">
                <a:tc vMerge="1">
                  <a:txBody>
                    <a:bodyPr/>
                    <a:lstStyle/>
                    <a:p>
                      <a:endParaRPr lang="zh-CN" altLang="en-US"/>
                    </a:p>
                  </a:txBody>
                  <a:tcPr/>
                </a:tc>
                <a:tc>
                  <a:txBody>
                    <a:bodyPr/>
                    <a:lstStyle/>
                    <a:p>
                      <a:pPr algn="ctr">
                        <a:spcAft>
                          <a:spcPts val="0"/>
                        </a:spcAft>
                      </a:pPr>
                      <a:r>
                        <a:rPr lang="en-US" sz="2000" kern="0" dirty="0">
                          <a:effectLst/>
                        </a:rPr>
                        <a:t>0.1</a:t>
                      </a:r>
                      <a:r>
                        <a:rPr lang="en-US" sz="2000" kern="100" dirty="0">
                          <a:effectLst/>
                        </a:rPr>
                        <a:t> </a:t>
                      </a:r>
                      <a:endParaRPr lang="zh-CN" sz="2000" kern="100" dirty="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0.15</a:t>
                      </a:r>
                      <a:r>
                        <a:rPr lang="en-US" sz="2000" kern="100">
                          <a:effectLst/>
                        </a:rPr>
                        <a:t> </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0.2</a:t>
                      </a:r>
                      <a:r>
                        <a:rPr lang="en-US" sz="2000" kern="100">
                          <a:effectLst/>
                        </a:rPr>
                        <a:t> </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0.050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7600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3382</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1900</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0.075</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4933</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2193</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1328</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0.100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3600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1602</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900</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0.150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2264</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1000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566</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0.200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1600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712</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400</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0.250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algn="ctr">
                        <a:spcAft>
                          <a:spcPts val="0"/>
                        </a:spcAft>
                      </a:pPr>
                      <a:r>
                        <a:rPr lang="en-US" sz="2000" kern="0">
                          <a:effectLst/>
                        </a:rPr>
                        <a:t>1200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533</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300</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0.300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930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415</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233</a:t>
                      </a:r>
                      <a:endParaRPr lang="zh-CN" sz="2000" kern="100">
                        <a:solidFill>
                          <a:schemeClr val="bg2"/>
                        </a:solidFill>
                        <a:effectLst/>
                        <a:latin typeface="Calibri"/>
                        <a:ea typeface="宋体"/>
                        <a:cs typeface="Times New Roman"/>
                      </a:endParaRPr>
                    </a:p>
                  </a:txBody>
                  <a:tcPr marL="30480" marR="30480" marT="30480" marB="30480" anchor="ctr"/>
                </a:tc>
              </a:tr>
              <a:tr h="370939">
                <a:tc>
                  <a:txBody>
                    <a:bodyPr/>
                    <a:lstStyle/>
                    <a:p>
                      <a:pPr algn="ctr">
                        <a:spcAft>
                          <a:spcPts val="0"/>
                        </a:spcAft>
                      </a:pPr>
                      <a:r>
                        <a:rPr lang="en-US" sz="2000" kern="0">
                          <a:effectLst/>
                        </a:rPr>
                        <a:t>0.350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743</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a:effectLst/>
                        </a:rPr>
                        <a:t>330</a:t>
                      </a:r>
                      <a:endParaRPr lang="zh-CN" sz="2000" kern="100">
                        <a:solidFill>
                          <a:schemeClr val="bg2"/>
                        </a:solidFill>
                        <a:effectLst/>
                        <a:latin typeface="Calibri"/>
                        <a:ea typeface="宋体"/>
                        <a:cs typeface="Times New Roman"/>
                      </a:endParaRPr>
                    </a:p>
                  </a:txBody>
                  <a:tcPr marL="30480" marR="30480" marT="30480" marB="30480" anchor="ctr"/>
                </a:tc>
                <a:tc>
                  <a:txBody>
                    <a:bodyPr/>
                    <a:lstStyle/>
                    <a:p>
                      <a:pPr indent="66675" algn="ctr">
                        <a:spcAft>
                          <a:spcPts val="0"/>
                        </a:spcAft>
                      </a:pPr>
                      <a:r>
                        <a:rPr lang="en-US" sz="2000" kern="0" dirty="0">
                          <a:effectLst/>
                        </a:rPr>
                        <a:t>186</a:t>
                      </a:r>
                      <a:endParaRPr lang="zh-CN" sz="2000" kern="100" dirty="0">
                        <a:solidFill>
                          <a:schemeClr val="bg2"/>
                        </a:solidFill>
                        <a:effectLst/>
                        <a:latin typeface="Calibri"/>
                        <a:ea typeface="宋体"/>
                        <a:cs typeface="Times New Roman"/>
                      </a:endParaRPr>
                    </a:p>
                  </a:txBody>
                  <a:tcPr marL="30480" marR="30480" marT="30480" marB="30480" anchor="ctr"/>
                </a:tc>
              </a:tr>
            </a:tbl>
          </a:graphicData>
        </a:graphic>
      </p:graphicFrame>
      <p:sp>
        <p:nvSpPr>
          <p:cNvPr id="5" name="Rectangle 4"/>
          <p:cNvSpPr>
            <a:spLocks noChangeArrowheads="1"/>
          </p:cNvSpPr>
          <p:nvPr/>
        </p:nvSpPr>
        <p:spPr bwMode="auto">
          <a:xfrm>
            <a:off x="2579423" y="2629096"/>
            <a:ext cx="69194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1000125" algn="l" defTabSz="914400" rtl="0" eaLnBrk="1" fontAlgn="base" latinLnBrk="0" hangingPunct="1">
              <a:lnSpc>
                <a:spcPct val="100000"/>
              </a:lnSpc>
              <a:spcBef>
                <a:spcPct val="0"/>
              </a:spcBef>
              <a:spcAft>
                <a:spcPct val="0"/>
              </a:spcAft>
              <a:buClrTx/>
              <a:buSzTx/>
              <a:buFontTx/>
              <a:buNone/>
              <a:tabLst/>
            </a:pPr>
            <a:r>
              <a:rPr kumimoji="0" lang="zh-CN" altLang="zh-CN" b="1" i="0" u="none" strike="noStrike" cap="none" normalizeH="0" baseline="0" dirty="0" smtClean="0">
                <a:ln>
                  <a:noFill/>
                </a:ln>
                <a:effectLst/>
                <a:latin typeface="Times New Roman" pitchFamily="18" charset="0"/>
                <a:ea typeface="宋体" pitchFamily="2" charset="-122"/>
                <a:cs typeface="Times New Roman" pitchFamily="18" charset="0"/>
              </a:rPr>
              <a:t>表</a:t>
            </a:r>
            <a:r>
              <a:rPr kumimoji="0" lang="en-US" altLang="zh-CN" b="1" i="0" u="none" strike="noStrike" cap="none" normalizeH="0" baseline="0" dirty="0" smtClean="0">
                <a:ln>
                  <a:noFill/>
                </a:ln>
                <a:effectLst/>
                <a:latin typeface="Times New Roman" pitchFamily="18" charset="0"/>
                <a:ea typeface="宋体" pitchFamily="2" charset="-122"/>
                <a:cs typeface="Times New Roman" pitchFamily="18" charset="0"/>
              </a:rPr>
              <a:t>4-1</a:t>
            </a:r>
            <a:r>
              <a:rPr kumimoji="0" lang="zh-CN" altLang="en-US" b="1" i="0" u="none" strike="noStrike" cap="none" normalizeH="0" baseline="0" dirty="0" smtClean="0">
                <a:ln>
                  <a:noFill/>
                </a:ln>
                <a:effectLst/>
                <a:latin typeface="Times New Roman" pitchFamily="18" charset="0"/>
                <a:ea typeface="宋体" pitchFamily="2" charset="-122"/>
                <a:cs typeface="Times New Roman" pitchFamily="18" charset="0"/>
              </a:rPr>
              <a:t>　不同预期患病率和容许误差时现况调查样本含量</a:t>
            </a:r>
            <a:endParaRPr kumimoji="0" lang="zh-CN" altLang="en-US" sz="2800" b="1" i="0" u="none" strike="noStrike" cap="none" normalizeH="0" baseline="0" dirty="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9052429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四、资料的</a:t>
            </a:r>
            <a:r>
              <a:rPr lang="zh-CN" altLang="zh-CN" dirty="0" smtClean="0">
                <a:effectLst/>
              </a:rPr>
              <a:t>收集</a:t>
            </a:r>
            <a:endParaRPr lang="zh-CN" altLang="en-US" dirty="0"/>
          </a:p>
        </p:txBody>
      </p:sp>
      <p:sp>
        <p:nvSpPr>
          <p:cNvPr id="3" name="内容占位符 2"/>
          <p:cNvSpPr>
            <a:spLocks noGrp="1"/>
          </p:cNvSpPr>
          <p:nvPr>
            <p:ph idx="1"/>
          </p:nvPr>
        </p:nvSpPr>
        <p:spPr>
          <a:xfrm>
            <a:off x="913794" y="1732449"/>
            <a:ext cx="10823281" cy="4477281"/>
          </a:xfrm>
        </p:spPr>
        <p:txBody>
          <a:bodyPr>
            <a:normAutofit fontScale="85000" lnSpcReduction="10000"/>
          </a:bodyPr>
          <a:lstStyle/>
          <a:p>
            <a:pPr>
              <a:lnSpc>
                <a:spcPct val="150000"/>
              </a:lnSpc>
            </a:pPr>
            <a:r>
              <a:rPr lang="zh-CN" altLang="zh-CN" dirty="0">
                <a:effectLst/>
              </a:rPr>
              <a:t>应结合具体的研究目的，确定适宜的调查指标</a:t>
            </a:r>
            <a:r>
              <a:rPr lang="zh-CN" altLang="zh-CN" dirty="0" smtClean="0">
                <a:effectLst/>
              </a:rPr>
              <a:t>。</a:t>
            </a:r>
            <a:endParaRPr lang="en-US" altLang="zh-CN" dirty="0" smtClean="0">
              <a:effectLst/>
            </a:endParaRPr>
          </a:p>
          <a:p>
            <a:pPr>
              <a:lnSpc>
                <a:spcPct val="150000"/>
              </a:lnSpc>
            </a:pPr>
            <a:r>
              <a:rPr lang="zh-CN" altLang="zh-CN" dirty="0" smtClean="0">
                <a:effectLst/>
              </a:rPr>
              <a:t>收集</a:t>
            </a:r>
            <a:r>
              <a:rPr lang="zh-CN" altLang="zh-CN" dirty="0">
                <a:effectLst/>
              </a:rPr>
              <a:t>资料之前要做好充分的准备工作，做好调查的组织计划，包括确定调查现场并进行协调与沟通、召开启动会、宣传动员群众、对调查员进行统一和标准化的培训、制定调查手册、人员分工与联系方式、准备收集生化标本的耗材并进行编号、准备宣传资料、调查问卷和表格。大规模的横断面调查可以开展预调查，发现问题及时修改。</a:t>
            </a:r>
          </a:p>
          <a:p>
            <a:pPr marL="36900" indent="0">
              <a:lnSpc>
                <a:spcPct val="150000"/>
              </a:lnSpc>
              <a:buNone/>
            </a:pPr>
            <a:endParaRPr lang="zh-CN" altLang="en-US" dirty="0"/>
          </a:p>
        </p:txBody>
      </p:sp>
    </p:spTree>
    <p:extLst>
      <p:ext uri="{BB962C8B-B14F-4D97-AF65-F5344CB8AC3E}">
        <p14:creationId xmlns:p14="http://schemas.microsoft.com/office/powerpoint/2010/main" val="24879908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（一）确定研究变量</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描述性研究主要关注研究对象的疾病和健康的状况和分布特点，危险因素的暴露情况，还需要收集社会、心理、经济和环境等其他资料的信息。即掌握有关的背景资料、疾病测量、暴露测量等信息。</a:t>
            </a:r>
            <a:endParaRPr lang="zh-CN" altLang="en-US" sz="2800" dirty="0"/>
          </a:p>
        </p:txBody>
      </p:sp>
    </p:spTree>
    <p:extLst>
      <p:ext uri="{BB962C8B-B14F-4D97-AF65-F5344CB8AC3E}">
        <p14:creationId xmlns:p14="http://schemas.microsoft.com/office/powerpoint/2010/main" val="31402435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常见资料收集的</a:t>
            </a:r>
            <a:r>
              <a:rPr lang="zh-CN" altLang="zh-CN" dirty="0" smtClean="0">
                <a:effectLst/>
              </a:rPr>
              <a:t>内容</a:t>
            </a:r>
            <a:endParaRPr lang="zh-CN" altLang="en-US" dirty="0"/>
          </a:p>
        </p:txBody>
      </p:sp>
      <p:sp>
        <p:nvSpPr>
          <p:cNvPr id="3" name="内容占位符 2"/>
          <p:cNvSpPr>
            <a:spLocks noGrp="1"/>
          </p:cNvSpPr>
          <p:nvPr>
            <p:ph idx="1"/>
          </p:nvPr>
        </p:nvSpPr>
        <p:spPr>
          <a:xfrm>
            <a:off x="913795" y="1732449"/>
            <a:ext cx="10353762" cy="5023193"/>
          </a:xfrm>
        </p:spPr>
        <p:txBody>
          <a:bodyPr>
            <a:normAutofit/>
          </a:bodyPr>
          <a:lstStyle/>
          <a:p>
            <a:pPr lvl="0">
              <a:lnSpc>
                <a:spcPct val="160000"/>
              </a:lnSpc>
            </a:pPr>
            <a:r>
              <a:rPr lang="zh-CN" altLang="zh-CN" sz="2400" dirty="0" smtClean="0">
                <a:effectLst/>
              </a:rPr>
              <a:t>个人</a:t>
            </a:r>
            <a:r>
              <a:rPr lang="zh-CN" altLang="zh-CN" sz="2400" dirty="0">
                <a:effectLst/>
              </a:rPr>
              <a:t>基本情况：年龄（出生日期）、性别、民族、职业、文化程度、婚姻状况、家庭人数及组成、医疗保险种类及家庭经济状况等。</a:t>
            </a:r>
          </a:p>
          <a:p>
            <a:pPr lvl="0">
              <a:lnSpc>
                <a:spcPct val="160000"/>
              </a:lnSpc>
            </a:pPr>
            <a:r>
              <a:rPr lang="zh-CN" altLang="zh-CN" sz="2400" dirty="0">
                <a:effectLst/>
              </a:rPr>
              <a:t>生活方式：吸烟、饮酒、运动、饮食、睡眠等情况。</a:t>
            </a:r>
          </a:p>
          <a:p>
            <a:pPr lvl="0">
              <a:lnSpc>
                <a:spcPct val="160000"/>
              </a:lnSpc>
            </a:pPr>
            <a:r>
              <a:rPr lang="zh-CN" altLang="zh-CN" sz="2400" dirty="0">
                <a:effectLst/>
              </a:rPr>
              <a:t>患病及药物使用情况：常见慢性疾病既往史、家族史及用药情况。</a:t>
            </a:r>
          </a:p>
          <a:p>
            <a:pPr lvl="0">
              <a:lnSpc>
                <a:spcPct val="160000"/>
              </a:lnSpc>
            </a:pPr>
            <a:r>
              <a:rPr lang="zh-CN" altLang="zh-CN" sz="2400" dirty="0">
                <a:effectLst/>
              </a:rPr>
              <a:t>妇女生育情况：调查某些疾病常需收集月经史、绝经期、生育史、妊娠情况、使用避孕药及激素情况。</a:t>
            </a:r>
          </a:p>
          <a:p>
            <a:pPr lvl="0">
              <a:lnSpc>
                <a:spcPct val="160000"/>
              </a:lnSpc>
            </a:pPr>
            <a:r>
              <a:rPr lang="zh-CN" altLang="zh-CN" sz="2400" dirty="0">
                <a:effectLst/>
              </a:rPr>
              <a:t>环境信息：可能与疾病发生相关的生活环境和职业环境特点。</a:t>
            </a:r>
          </a:p>
          <a:p>
            <a:pPr>
              <a:lnSpc>
                <a:spcPct val="160000"/>
              </a:lnSpc>
            </a:pPr>
            <a:endParaRPr lang="zh-CN" altLang="en-US" sz="2400" dirty="0"/>
          </a:p>
        </p:txBody>
      </p:sp>
    </p:spTree>
    <p:extLst>
      <p:ext uri="{BB962C8B-B14F-4D97-AF65-F5344CB8AC3E}">
        <p14:creationId xmlns:p14="http://schemas.microsoft.com/office/powerpoint/2010/main" val="24621604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（二）选择适宜的收集资料方法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a:effectLst/>
              </a:rPr>
              <a:t>1. </a:t>
            </a:r>
            <a:r>
              <a:rPr lang="zh-CN" altLang="zh-CN" sz="2800" dirty="0">
                <a:effectLst/>
              </a:rPr>
              <a:t>常规登记、报告资料</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通过</a:t>
            </a:r>
            <a:r>
              <a:rPr lang="zh-CN" altLang="zh-CN" sz="2800" dirty="0">
                <a:effectLst/>
              </a:rPr>
              <a:t>收集统计报表、统计年鉴、日常性工作记录和数据库等收集资料，如传染病报表和网站、慢病检测系统、体检记录、医院年度统计报表、医疗记录、病案资料、出生与死亡登记或其他现成的有关记录。</a:t>
            </a:r>
          </a:p>
          <a:p>
            <a:pPr>
              <a:lnSpc>
                <a:spcPct val="150000"/>
              </a:lnSpc>
            </a:pPr>
            <a:endParaRPr lang="zh-CN" altLang="en-US" sz="2800" dirty="0"/>
          </a:p>
        </p:txBody>
      </p:sp>
    </p:spTree>
    <p:extLst>
      <p:ext uri="{BB962C8B-B14F-4D97-AF65-F5344CB8AC3E}">
        <p14:creationId xmlns:p14="http://schemas.microsoft.com/office/powerpoint/2010/main" val="16682367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（二）选择适宜的收集资料方法</a:t>
            </a:r>
            <a:endParaRPr lang="zh-CN" altLang="en-US" dirty="0"/>
          </a:p>
        </p:txBody>
      </p:sp>
      <p:sp>
        <p:nvSpPr>
          <p:cNvPr id="3" name="内容占位符 2"/>
          <p:cNvSpPr>
            <a:spLocks noGrp="1"/>
          </p:cNvSpPr>
          <p:nvPr>
            <p:ph idx="1"/>
          </p:nvPr>
        </p:nvSpPr>
        <p:spPr>
          <a:xfrm>
            <a:off x="777315" y="1732450"/>
            <a:ext cx="7321705" cy="4531872"/>
          </a:xfrm>
        </p:spPr>
        <p:txBody>
          <a:bodyPr>
            <a:normAutofit fontScale="77500" lnSpcReduction="20000"/>
          </a:bodyPr>
          <a:lstStyle/>
          <a:p>
            <a:pPr marL="36900" indent="0">
              <a:lnSpc>
                <a:spcPct val="160000"/>
              </a:lnSpc>
              <a:buNone/>
            </a:pPr>
            <a:r>
              <a:rPr lang="en-US" altLang="zh-CN" sz="3600" dirty="0">
                <a:effectLst/>
              </a:rPr>
              <a:t>2. </a:t>
            </a:r>
            <a:r>
              <a:rPr lang="zh-CN" altLang="zh-CN" sz="3600" dirty="0">
                <a:effectLst/>
              </a:rPr>
              <a:t>问卷调查</a:t>
            </a:r>
            <a:r>
              <a:rPr lang="zh-CN" altLang="zh-CN" sz="3600" dirty="0">
                <a:effectLst/>
              </a:rPr>
              <a:t>：</a:t>
            </a:r>
            <a:endParaRPr lang="en-US" altLang="zh-CN" sz="3600" dirty="0">
              <a:effectLst/>
            </a:endParaRPr>
          </a:p>
          <a:p>
            <a:pPr marL="36900" indent="0">
              <a:lnSpc>
                <a:spcPct val="160000"/>
              </a:lnSpc>
              <a:buNone/>
            </a:pPr>
            <a:r>
              <a:rPr lang="en-US" altLang="zh-CN" dirty="0">
                <a:effectLst/>
              </a:rPr>
              <a:t> </a:t>
            </a:r>
            <a:r>
              <a:rPr lang="en-US" altLang="zh-CN" dirty="0" smtClean="0">
                <a:effectLst/>
              </a:rPr>
              <a:t>      </a:t>
            </a:r>
            <a:r>
              <a:rPr lang="zh-CN" altLang="zh-CN" dirty="0" smtClean="0">
                <a:effectLst/>
              </a:rPr>
              <a:t>是</a:t>
            </a:r>
            <a:r>
              <a:rPr lang="zh-CN" altLang="zh-CN" dirty="0">
                <a:effectLst/>
              </a:rPr>
              <a:t>使用调查表（</a:t>
            </a:r>
            <a:r>
              <a:rPr lang="en-US" altLang="zh-CN" dirty="0">
                <a:effectLst/>
              </a:rPr>
              <a:t>questionnaire</a:t>
            </a:r>
            <a:r>
              <a:rPr lang="zh-CN" altLang="zh-CN" dirty="0">
                <a:effectLst/>
              </a:rPr>
              <a:t>）通过面对面的询问、电话、网络或信访的方法，向被调查者询问情况获取相关信息的一种书面调查方法。可以选择现有问卷或根据研究目的自行制定问卷进行调查。问卷调查获取资料比较经济、便捷，是医学研究中收集资料最常用的重要方法。</a:t>
            </a:r>
          </a:p>
          <a:p>
            <a:pPr>
              <a:lnSpc>
                <a:spcPct val="160000"/>
              </a:lnSpc>
            </a:pPr>
            <a:endParaRPr lang="zh-CN" altLang="en-US" dirty="0"/>
          </a:p>
        </p:txBody>
      </p:sp>
      <p:pic>
        <p:nvPicPr>
          <p:cNvPr id="4" name="Picture 2"/>
          <p:cNvPicPr>
            <a:picLocks noChangeAspect="1" noChangeArrowheads="1"/>
          </p:cNvPicPr>
          <p:nvPr/>
        </p:nvPicPr>
        <p:blipFill>
          <a:blip r:embed="rId2"/>
          <a:srcRect/>
          <a:stretch>
            <a:fillRect/>
          </a:stretch>
        </p:blipFill>
        <p:spPr bwMode="auto">
          <a:xfrm>
            <a:off x="8235500" y="1689030"/>
            <a:ext cx="3541712" cy="4743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82059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（二）选择适宜的收集资料方法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a:effectLst/>
              </a:rPr>
              <a:t>3. </a:t>
            </a:r>
            <a:r>
              <a:rPr lang="zh-CN" altLang="zh-CN" sz="2800" dirty="0" smtClean="0">
                <a:effectLst/>
              </a:rPr>
              <a:t>访谈：</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通过</a:t>
            </a:r>
            <a:r>
              <a:rPr lang="zh-CN" altLang="zh-CN" sz="2800" dirty="0">
                <a:effectLst/>
              </a:rPr>
              <a:t>电话或面对面口头谈话的方式，从被研究者那里收集第一手资料的一种研究方法。访谈包括个别访谈和集体访谈，</a:t>
            </a:r>
            <a:r>
              <a:rPr lang="en-US" altLang="zh-CN" sz="2800" dirty="0">
                <a:effectLst/>
              </a:rPr>
              <a:t>Delphi</a:t>
            </a:r>
            <a:r>
              <a:rPr lang="zh-CN" altLang="zh-CN" sz="2800" dirty="0">
                <a:effectLst/>
              </a:rPr>
              <a:t>法和头脑风暴法等是定性研究中常用的研究方法。</a:t>
            </a:r>
          </a:p>
          <a:p>
            <a:pPr>
              <a:lnSpc>
                <a:spcPct val="150000"/>
              </a:lnSpc>
            </a:pPr>
            <a:endParaRPr lang="zh-CN" altLang="en-US" sz="2800" dirty="0"/>
          </a:p>
        </p:txBody>
      </p:sp>
    </p:spTree>
    <p:extLst>
      <p:ext uri="{BB962C8B-B14F-4D97-AF65-F5344CB8AC3E}">
        <p14:creationId xmlns:p14="http://schemas.microsoft.com/office/powerpoint/2010/main" val="22240211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（二）选择适宜的收集资料方法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a:effectLst/>
              </a:rPr>
              <a:t>4. </a:t>
            </a:r>
            <a:r>
              <a:rPr lang="zh-CN" altLang="zh-CN" sz="2800" dirty="0">
                <a:effectLst/>
              </a:rPr>
              <a:t>临床检查和实验室检测</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通过</a:t>
            </a:r>
            <a:r>
              <a:rPr lang="zh-CN" altLang="zh-CN" sz="2800" dirty="0">
                <a:effectLst/>
              </a:rPr>
              <a:t>体格检查可以获得升高、体重、腰围等指标，通过生化检查获得血脂、血糖等指标，通过分子生物学实验室检测可以获得核酸、蛋白水平生物标记物等相关指标。</a:t>
            </a:r>
          </a:p>
          <a:p>
            <a:pPr>
              <a:lnSpc>
                <a:spcPct val="150000"/>
              </a:lnSpc>
            </a:pPr>
            <a:endParaRPr lang="zh-CN" altLang="en-US" sz="2800" dirty="0"/>
          </a:p>
        </p:txBody>
      </p:sp>
      <p:grpSp>
        <p:nvGrpSpPr>
          <p:cNvPr id="4" name="组合 3"/>
          <p:cNvGrpSpPr/>
          <p:nvPr/>
        </p:nvGrpSpPr>
        <p:grpSpPr>
          <a:xfrm>
            <a:off x="2768336" y="4877182"/>
            <a:ext cx="6389311" cy="1409504"/>
            <a:chOff x="386517" y="2581438"/>
            <a:chExt cx="8001907" cy="2340000"/>
          </a:xfrm>
        </p:grpSpPr>
        <p:pic>
          <p:nvPicPr>
            <p:cNvPr id="5" name="Picture 6"/>
            <p:cNvPicPr>
              <a:picLocks noChangeAspect="1" noChangeArrowheads="1"/>
            </p:cNvPicPr>
            <p:nvPr/>
          </p:nvPicPr>
          <p:blipFill>
            <a:blip r:embed="rId2"/>
            <a:srcRect l="12509" t="13112" r="12439" b="8212"/>
            <a:stretch>
              <a:fillRect/>
            </a:stretch>
          </p:blipFill>
          <p:spPr bwMode="auto">
            <a:xfrm>
              <a:off x="2184718" y="2851438"/>
              <a:ext cx="1800000" cy="1800000"/>
            </a:xfrm>
            <a:prstGeom prst="rect">
              <a:avLst/>
            </a:prstGeom>
            <a:noFill/>
            <a:ln w="9525">
              <a:noFill/>
              <a:miter lim="800000"/>
              <a:headEnd/>
              <a:tailEnd/>
            </a:ln>
          </p:spPr>
        </p:pic>
        <p:pic>
          <p:nvPicPr>
            <p:cNvPr id="6" name="Picture 5" descr="皮尺"/>
            <p:cNvPicPr>
              <a:picLocks noChangeAspect="1" noChangeArrowheads="1"/>
            </p:cNvPicPr>
            <p:nvPr/>
          </p:nvPicPr>
          <p:blipFill>
            <a:blip r:embed="rId3"/>
            <a:srcRect/>
            <a:stretch>
              <a:fillRect/>
            </a:stretch>
          </p:blipFill>
          <p:spPr bwMode="auto">
            <a:xfrm>
              <a:off x="4115912" y="2851438"/>
              <a:ext cx="2007633" cy="1800000"/>
            </a:xfrm>
            <a:prstGeom prst="rect">
              <a:avLst/>
            </a:prstGeom>
            <a:noFill/>
            <a:ln w="9525">
              <a:noFill/>
              <a:miter lim="800000"/>
              <a:headEnd/>
              <a:tailEnd/>
            </a:ln>
          </p:spPr>
        </p:pic>
        <p:pic>
          <p:nvPicPr>
            <p:cNvPr id="7" name="Picture 2" descr="http://www.nuoyier.com/upimage/2011329190826767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0221" y="2851438"/>
              <a:ext cx="1958203" cy="180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img.chinawj.com.cn/picture/info/2010/6-18/104871718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6517" y="2581438"/>
              <a:ext cx="1577527" cy="2340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277692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五、资料的整理和</a:t>
            </a:r>
            <a:r>
              <a:rPr lang="zh-CN" altLang="zh-CN" dirty="0" smtClean="0">
                <a:effectLst/>
              </a:rPr>
              <a:t>分析</a:t>
            </a:r>
            <a:endParaRPr lang="zh-CN" altLang="en-US" dirty="0"/>
          </a:p>
        </p:txBody>
      </p:sp>
      <p:sp>
        <p:nvSpPr>
          <p:cNvPr id="3" name="内容占位符 2"/>
          <p:cNvSpPr>
            <a:spLocks noGrp="1"/>
          </p:cNvSpPr>
          <p:nvPr>
            <p:ph idx="1"/>
          </p:nvPr>
        </p:nvSpPr>
        <p:spPr>
          <a:xfrm>
            <a:off x="518615" y="1950817"/>
            <a:ext cx="5759355" cy="4149735"/>
          </a:xfrm>
        </p:spPr>
        <p:txBody>
          <a:bodyPr>
            <a:normAutofit/>
          </a:bodyPr>
          <a:lstStyle/>
          <a:p>
            <a:pPr>
              <a:lnSpc>
                <a:spcPct val="150000"/>
              </a:lnSpc>
            </a:pPr>
            <a:r>
              <a:rPr lang="zh-CN" altLang="zh-CN" sz="2800" dirty="0" smtClean="0">
                <a:effectLst/>
              </a:rPr>
              <a:t>先</a:t>
            </a:r>
            <a:r>
              <a:rPr lang="zh-CN" altLang="zh-CN" sz="2800" dirty="0">
                <a:effectLst/>
              </a:rPr>
              <a:t>仔细检查原始资料的完整性和准确性，查缺补漏，去伪存真</a:t>
            </a:r>
            <a:r>
              <a:rPr lang="zh-CN" altLang="zh-CN" sz="2800" dirty="0" smtClean="0">
                <a:effectLst/>
              </a:rPr>
              <a:t>。</a:t>
            </a:r>
            <a:endParaRPr lang="en-US" altLang="zh-CN" sz="2800" dirty="0" smtClean="0">
              <a:effectLst/>
            </a:endParaRPr>
          </a:p>
          <a:p>
            <a:pPr>
              <a:lnSpc>
                <a:spcPct val="150000"/>
              </a:lnSpc>
            </a:pPr>
            <a:r>
              <a:rPr lang="zh-CN" altLang="zh-CN" sz="2800" dirty="0" smtClean="0">
                <a:effectLst/>
              </a:rPr>
              <a:t>可以</a:t>
            </a:r>
            <a:r>
              <a:rPr lang="zh-CN" altLang="zh-CN" sz="2800" dirty="0">
                <a:effectLst/>
              </a:rPr>
              <a:t>使用</a:t>
            </a:r>
            <a:r>
              <a:rPr lang="en-US" altLang="zh-CN" sz="2800" dirty="0" err="1">
                <a:effectLst/>
              </a:rPr>
              <a:t>Epidata</a:t>
            </a:r>
            <a:r>
              <a:rPr lang="zh-CN" altLang="zh-CN" sz="2800" dirty="0">
                <a:effectLst/>
              </a:rPr>
              <a:t>等软件进行数据双录并核查，逻辑检错，保证原始资料的正确性，以提高研究的真实性。</a:t>
            </a:r>
            <a:endParaRPr lang="zh-CN" altLang="en-US" sz="2800" dirty="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l="37241" t="21310" r="10001" b="19312"/>
          <a:stretch>
            <a:fillRect/>
          </a:stretch>
        </p:blipFill>
        <p:spPr bwMode="auto">
          <a:xfrm>
            <a:off x="6545892" y="2122557"/>
            <a:ext cx="5345266" cy="3759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28416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（一）常用的分析指标</a:t>
            </a:r>
            <a:r>
              <a:rPr lang="en-US" altLang="zh-CN" dirty="0">
                <a:effectLst/>
              </a:rPr>
              <a:t>  </a:t>
            </a:r>
            <a:endParaRPr lang="zh-CN" altLang="en-US" dirty="0"/>
          </a:p>
        </p:txBody>
      </p:sp>
      <p:sp>
        <p:nvSpPr>
          <p:cNvPr id="3" name="内容占位符 2"/>
          <p:cNvSpPr>
            <a:spLocks noGrp="1"/>
          </p:cNvSpPr>
          <p:nvPr>
            <p:ph idx="1"/>
          </p:nvPr>
        </p:nvSpPr>
        <p:spPr/>
        <p:txBody>
          <a:bodyPr>
            <a:noAutofit/>
          </a:bodyPr>
          <a:lstStyle/>
          <a:p>
            <a:pPr>
              <a:lnSpc>
                <a:spcPct val="150000"/>
              </a:lnSpc>
            </a:pPr>
            <a:r>
              <a:rPr lang="zh-CN" altLang="zh-CN" sz="2800" dirty="0" smtClean="0">
                <a:effectLst/>
              </a:rPr>
              <a:t>对</a:t>
            </a:r>
            <a:r>
              <a:rPr lang="zh-CN" altLang="zh-CN" sz="2800" dirty="0">
                <a:effectLst/>
              </a:rPr>
              <a:t>疾病分布频率进行描述时可以选择频率或均数，如描述某种疾病某时点患病率、死亡率等</a:t>
            </a:r>
            <a:r>
              <a:rPr lang="zh-CN" altLang="zh-CN" sz="2800" dirty="0" smtClean="0">
                <a:effectLst/>
              </a:rPr>
              <a:t>。</a:t>
            </a:r>
            <a:endParaRPr lang="en-US" altLang="zh-CN" sz="2800" dirty="0" smtClean="0">
              <a:effectLst/>
            </a:endParaRPr>
          </a:p>
          <a:p>
            <a:pPr>
              <a:lnSpc>
                <a:spcPct val="150000"/>
              </a:lnSpc>
            </a:pPr>
            <a:r>
              <a:rPr lang="zh-CN" altLang="zh-CN" sz="2800" dirty="0" smtClean="0">
                <a:effectLst/>
              </a:rPr>
              <a:t>为了</a:t>
            </a:r>
            <a:r>
              <a:rPr lang="zh-CN" altLang="zh-CN" sz="2800" dirty="0">
                <a:effectLst/>
              </a:rPr>
              <a:t>比较不同地区的差异，常采用率的标准化方法，如标化患病率、标化死亡率等</a:t>
            </a:r>
            <a:r>
              <a:rPr lang="zh-CN" altLang="zh-CN" sz="2800" dirty="0" smtClean="0">
                <a:effectLst/>
              </a:rPr>
              <a:t>。</a:t>
            </a:r>
            <a:endParaRPr lang="en-US" altLang="zh-CN" sz="2800" dirty="0" smtClean="0">
              <a:effectLst/>
            </a:endParaRPr>
          </a:p>
          <a:p>
            <a:pPr>
              <a:lnSpc>
                <a:spcPct val="150000"/>
              </a:lnSpc>
            </a:pPr>
            <a:r>
              <a:rPr lang="zh-CN" altLang="zh-CN" sz="2800" dirty="0" smtClean="0">
                <a:effectLst/>
              </a:rPr>
              <a:t>现况</a:t>
            </a:r>
            <a:r>
              <a:rPr lang="zh-CN" altLang="zh-CN" sz="2800" dirty="0">
                <a:effectLst/>
              </a:rPr>
              <a:t>调查中还常使用感染率、病原携带率、抗体阳性率、某因素的流行率，如吸烟率等指标。</a:t>
            </a:r>
          </a:p>
          <a:p>
            <a:pPr>
              <a:lnSpc>
                <a:spcPct val="150000"/>
              </a:lnSpc>
            </a:pPr>
            <a:endParaRPr lang="zh-CN" altLang="en-US" sz="2800" dirty="0"/>
          </a:p>
        </p:txBody>
      </p:sp>
    </p:spTree>
    <p:extLst>
      <p:ext uri="{BB962C8B-B14F-4D97-AF65-F5344CB8AC3E}">
        <p14:creationId xmlns:p14="http://schemas.microsoft.com/office/powerpoint/2010/main" val="2382665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概述</a:t>
            </a:r>
            <a:endParaRPr lang="zh-CN" altLang="en-US" dirty="0"/>
          </a:p>
        </p:txBody>
      </p:sp>
      <p:sp>
        <p:nvSpPr>
          <p:cNvPr id="3" name="内容占位符 2"/>
          <p:cNvSpPr>
            <a:spLocks noGrp="1"/>
          </p:cNvSpPr>
          <p:nvPr>
            <p:ph idx="1"/>
          </p:nvPr>
        </p:nvSpPr>
        <p:spPr>
          <a:xfrm>
            <a:off x="913795" y="1732449"/>
            <a:ext cx="10353762" cy="4545521"/>
          </a:xfrm>
        </p:spPr>
        <p:txBody>
          <a:bodyPr>
            <a:normAutofit fontScale="92500" lnSpcReduction="20000"/>
          </a:bodyPr>
          <a:lstStyle/>
          <a:p>
            <a:r>
              <a:rPr lang="zh-CN" altLang="en-US" sz="3500" dirty="0" smtClean="0">
                <a:solidFill>
                  <a:srgbClr val="FFFF00"/>
                </a:solidFill>
              </a:rPr>
              <a:t>描述性研究</a:t>
            </a:r>
            <a:r>
              <a:rPr lang="zh-CN" altLang="en-US" sz="3500" dirty="0" smtClean="0">
                <a:solidFill>
                  <a:srgbClr val="FFFF00"/>
                </a:solidFill>
              </a:rPr>
              <a:t>的</a:t>
            </a:r>
            <a:r>
              <a:rPr lang="zh-CN" altLang="en-US" sz="3500" dirty="0" smtClean="0">
                <a:solidFill>
                  <a:srgbClr val="FFFF00"/>
                </a:solidFill>
              </a:rPr>
              <a:t>定义</a:t>
            </a:r>
            <a:endParaRPr lang="en-US" altLang="zh-CN" sz="3500" dirty="0" smtClean="0">
              <a:solidFill>
                <a:srgbClr val="FFFF00"/>
              </a:solidFill>
            </a:endParaRPr>
          </a:p>
          <a:p>
            <a:pPr marL="36900" indent="0">
              <a:lnSpc>
                <a:spcPct val="150000"/>
              </a:lnSpc>
              <a:buNone/>
            </a:pPr>
            <a:r>
              <a:rPr lang="en-US" altLang="zh-CN" dirty="0" smtClean="0">
                <a:effectLst/>
              </a:rPr>
              <a:t>   </a:t>
            </a:r>
            <a:r>
              <a:rPr lang="zh-CN" altLang="zh-CN" dirty="0" smtClean="0">
                <a:effectLst/>
              </a:rPr>
              <a:t>描述性</a:t>
            </a:r>
            <a:r>
              <a:rPr lang="zh-CN" altLang="zh-CN" dirty="0">
                <a:effectLst/>
              </a:rPr>
              <a:t>研究（</a:t>
            </a:r>
            <a:r>
              <a:rPr lang="en-US" altLang="zh-CN" dirty="0">
                <a:effectLst/>
              </a:rPr>
              <a:t>descriptive study</a:t>
            </a:r>
            <a:r>
              <a:rPr lang="zh-CN" altLang="zh-CN" dirty="0">
                <a:effectLst/>
              </a:rPr>
              <a:t>）又称描述流行病学（</a:t>
            </a:r>
            <a:r>
              <a:rPr lang="en-US" altLang="zh-CN" dirty="0">
                <a:effectLst/>
              </a:rPr>
              <a:t>descriptive epidemiology</a:t>
            </a:r>
            <a:r>
              <a:rPr lang="zh-CN" altLang="zh-CN" dirty="0">
                <a:effectLst/>
              </a:rPr>
              <a:t>），是指利用常规数据或通过调查获得数据资料，描述疾病或健康状态以及暴露因素的分布特征，获得疾病三间分布（人群、时间和地区）的特征，从而得到有关研究假设的启发，在此基础上建立病因假说，为分析流行病学研究提供线索。</a:t>
            </a:r>
          </a:p>
          <a:p>
            <a:pPr marL="36900" indent="0">
              <a:buNone/>
            </a:pPr>
            <a:endParaRPr lang="zh-CN" altLang="en-US" dirty="0"/>
          </a:p>
        </p:txBody>
      </p:sp>
    </p:spTree>
    <p:extLst>
      <p:ext uri="{BB962C8B-B14F-4D97-AF65-F5344CB8AC3E}">
        <p14:creationId xmlns:p14="http://schemas.microsoft.com/office/powerpoint/2010/main" val="37258777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（二）分析</a:t>
            </a:r>
            <a:r>
              <a:rPr lang="zh-CN" altLang="zh-CN" dirty="0" smtClean="0">
                <a:effectLst/>
              </a:rPr>
              <a:t>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smtClean="0">
                <a:effectLst/>
              </a:rPr>
              <a:t>1. </a:t>
            </a:r>
            <a:r>
              <a:rPr lang="zh-CN" altLang="zh-CN" sz="2800" dirty="0" smtClean="0">
                <a:effectLst/>
              </a:rPr>
              <a:t>描述</a:t>
            </a:r>
            <a:r>
              <a:rPr lang="zh-CN" altLang="zh-CN" sz="2800" dirty="0">
                <a:effectLst/>
              </a:rPr>
              <a:t>三间分布</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将</a:t>
            </a:r>
            <a:r>
              <a:rPr lang="zh-CN" altLang="zh-CN" sz="2800" dirty="0">
                <a:effectLst/>
              </a:rPr>
              <a:t>疾病的现况调查资料按不同的人口学特征、时间、地区、某种生活习惯等因素分别进行整理，计算疾病的患病率等分析指标，描述某疾病在不同人群、时间、地区上的分布特征，即疾病的三间分布。</a:t>
            </a:r>
          </a:p>
        </p:txBody>
      </p:sp>
    </p:spTree>
    <p:extLst>
      <p:ext uri="{BB962C8B-B14F-4D97-AF65-F5344CB8AC3E}">
        <p14:creationId xmlns:p14="http://schemas.microsoft.com/office/powerpoint/2010/main" val="39793636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（二）分析方法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a:effectLst/>
              </a:rPr>
              <a:t>2. </a:t>
            </a:r>
            <a:r>
              <a:rPr lang="zh-CN" altLang="zh-CN" sz="2800" dirty="0">
                <a:effectLst/>
              </a:rPr>
              <a:t>相关分析</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相关分析</a:t>
            </a:r>
            <a:r>
              <a:rPr lang="zh-CN" altLang="zh-CN" sz="2800" dirty="0">
                <a:effectLst/>
              </a:rPr>
              <a:t>是描述一个变量随另一个变量的变化而发生线性变化的关系，相关分析适用于双变量正态分布资料或等级资料。如生态学研究中分析</a:t>
            </a:r>
            <a:r>
              <a:rPr lang="en-US" altLang="zh-CN" sz="2800" dirty="0">
                <a:effectLst/>
              </a:rPr>
              <a:t>PM</a:t>
            </a:r>
            <a:r>
              <a:rPr lang="en-US" altLang="zh-CN" sz="2800" baseline="-25000" dirty="0">
                <a:effectLst/>
              </a:rPr>
              <a:t>2.5</a:t>
            </a:r>
            <a:r>
              <a:rPr lang="zh-CN" altLang="zh-CN" sz="2800" dirty="0">
                <a:effectLst/>
              </a:rPr>
              <a:t>浓度与心血管疾病之间关联的分析。</a:t>
            </a:r>
          </a:p>
          <a:p>
            <a:pPr>
              <a:lnSpc>
                <a:spcPct val="150000"/>
              </a:lnSpc>
            </a:pPr>
            <a:endParaRPr lang="zh-CN" altLang="en-US" sz="2800" dirty="0"/>
          </a:p>
        </p:txBody>
      </p:sp>
    </p:spTree>
    <p:extLst>
      <p:ext uri="{BB962C8B-B14F-4D97-AF65-F5344CB8AC3E}">
        <p14:creationId xmlns:p14="http://schemas.microsoft.com/office/powerpoint/2010/main" val="9677984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（二）分析方法</a:t>
            </a:r>
            <a:endParaRPr lang="zh-CN" altLang="en-US" dirty="0"/>
          </a:p>
        </p:txBody>
      </p:sp>
      <p:sp>
        <p:nvSpPr>
          <p:cNvPr id="3" name="内容占位符 2"/>
          <p:cNvSpPr>
            <a:spLocks noGrp="1"/>
          </p:cNvSpPr>
          <p:nvPr>
            <p:ph idx="1"/>
          </p:nvPr>
        </p:nvSpPr>
        <p:spPr/>
        <p:txBody>
          <a:bodyPr>
            <a:noAutofit/>
          </a:bodyPr>
          <a:lstStyle/>
          <a:p>
            <a:pPr marL="36900" indent="0">
              <a:lnSpc>
                <a:spcPct val="150000"/>
              </a:lnSpc>
              <a:buNone/>
            </a:pPr>
            <a:r>
              <a:rPr lang="en-US" altLang="zh-CN" sz="2800" dirty="0">
                <a:effectLst/>
              </a:rPr>
              <a:t>3. </a:t>
            </a:r>
            <a:r>
              <a:rPr lang="zh-CN" altLang="zh-CN" sz="2800" dirty="0">
                <a:effectLst/>
              </a:rPr>
              <a:t>单因素比较分析</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对于</a:t>
            </a:r>
            <a:r>
              <a:rPr lang="zh-CN" altLang="zh-CN" sz="2800" dirty="0">
                <a:effectLst/>
              </a:rPr>
              <a:t>二分类变量（如是否患肝癌、是否饮酒）的资料，可以分析比较患病与未患病组之间某因素阳性率的差异（例如，肝癌组与非肝癌组的饮酒率的差异</a:t>
            </a:r>
            <a:r>
              <a:rPr lang="en-US" altLang="zh-CN" sz="2800" dirty="0">
                <a:effectLst/>
              </a:rPr>
              <a:t>)</a:t>
            </a:r>
            <a:r>
              <a:rPr lang="zh-CN" altLang="zh-CN" sz="2800" dirty="0">
                <a:effectLst/>
              </a:rPr>
              <a:t>，分析两者是否存在关联。也可以反过来比较有无某因素组的患病率差异（例如，饮酒组与非饮酒组肝癌患病率的差异</a:t>
            </a:r>
            <a:r>
              <a:rPr lang="en-US" altLang="zh-CN" sz="2800" dirty="0">
                <a:effectLst/>
              </a:rPr>
              <a:t>)</a:t>
            </a:r>
            <a:r>
              <a:rPr lang="zh-CN" altLang="zh-CN" sz="2800" dirty="0">
                <a:effectLst/>
              </a:rPr>
              <a:t>。</a:t>
            </a:r>
          </a:p>
          <a:p>
            <a:pPr>
              <a:lnSpc>
                <a:spcPct val="150000"/>
              </a:lnSpc>
            </a:pPr>
            <a:endParaRPr lang="zh-CN" altLang="en-US" sz="2800" dirty="0"/>
          </a:p>
        </p:txBody>
      </p:sp>
    </p:spTree>
    <p:extLst>
      <p:ext uri="{BB962C8B-B14F-4D97-AF65-F5344CB8AC3E}">
        <p14:creationId xmlns:p14="http://schemas.microsoft.com/office/powerpoint/2010/main" val="33278429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（二）分析方法</a:t>
            </a:r>
            <a:endParaRPr lang="zh-CN" altLang="en-US" dirty="0"/>
          </a:p>
        </p:txBody>
      </p:sp>
      <p:sp>
        <p:nvSpPr>
          <p:cNvPr id="3" name="内容占位符 2"/>
          <p:cNvSpPr>
            <a:spLocks noGrp="1"/>
          </p:cNvSpPr>
          <p:nvPr>
            <p:ph idx="1"/>
          </p:nvPr>
        </p:nvSpPr>
        <p:spPr/>
        <p:txBody>
          <a:bodyPr>
            <a:normAutofit/>
          </a:bodyPr>
          <a:lstStyle/>
          <a:p>
            <a:pPr marL="36900" indent="0">
              <a:lnSpc>
                <a:spcPct val="150000"/>
              </a:lnSpc>
              <a:buNone/>
            </a:pPr>
            <a:r>
              <a:rPr lang="en-US" altLang="zh-CN" sz="2800" dirty="0">
                <a:effectLst/>
              </a:rPr>
              <a:t>4. </a:t>
            </a:r>
            <a:r>
              <a:rPr lang="zh-CN" altLang="zh-CN" sz="2800" dirty="0">
                <a:effectLst/>
              </a:rPr>
              <a:t>多因素分析</a:t>
            </a:r>
            <a:r>
              <a:rPr lang="zh-CN" altLang="zh-CN" sz="2800" dirty="0" smtClean="0">
                <a:effectLst/>
              </a:rPr>
              <a:t>：</a:t>
            </a:r>
            <a:endParaRPr lang="en-US" altLang="zh-CN" sz="2800" dirty="0" smtClean="0">
              <a:effectLst/>
            </a:endParaRP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在</a:t>
            </a:r>
            <a:r>
              <a:rPr lang="zh-CN" altLang="zh-CN" sz="2800" dirty="0">
                <a:effectLst/>
              </a:rPr>
              <a:t>单因素分析的基础上，进一步采用多因素分析（多元线性回归、</a:t>
            </a:r>
            <a:r>
              <a:rPr lang="en-US" altLang="zh-CN" sz="2800" dirty="0">
                <a:effectLst/>
              </a:rPr>
              <a:t>logistic</a:t>
            </a:r>
            <a:r>
              <a:rPr lang="zh-CN" altLang="zh-CN" sz="2800" dirty="0">
                <a:effectLst/>
              </a:rPr>
              <a:t>回归等）方法进行统计分析。</a:t>
            </a:r>
          </a:p>
          <a:p>
            <a:pPr>
              <a:lnSpc>
                <a:spcPct val="150000"/>
              </a:lnSpc>
            </a:pPr>
            <a:endParaRPr lang="zh-CN" altLang="en-US" sz="2800" dirty="0"/>
          </a:p>
        </p:txBody>
      </p:sp>
    </p:spTree>
    <p:extLst>
      <p:ext uri="{BB962C8B-B14F-4D97-AF65-F5344CB8AC3E}">
        <p14:creationId xmlns:p14="http://schemas.microsoft.com/office/powerpoint/2010/main" val="11709960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（三）结果的解释</a:t>
            </a:r>
            <a:r>
              <a:rPr lang="en-US" altLang="zh-CN" dirty="0">
                <a:effectLst/>
              </a:rPr>
              <a:t>  </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通过三间分布和统计分析，归纳疾病分布特点并提供病因线索，为进一步进行分析流行病学研究提供病因假设。应说明研究样本代表性、应答率，分析可能存在的偏倚及控制方法，客观推广和应用研究结果。横断面研究由于无法判定因和果的时间先后顺序，无法确定因果关联，只能为进一步的流行病学研究提供病因线索，不能进行因果推断。</a:t>
            </a:r>
          </a:p>
          <a:p>
            <a:pPr>
              <a:lnSpc>
                <a:spcPct val="150000"/>
              </a:lnSpc>
            </a:pPr>
            <a:endParaRPr lang="zh-CN" altLang="en-US" sz="2800" dirty="0"/>
          </a:p>
        </p:txBody>
      </p:sp>
    </p:spTree>
    <p:extLst>
      <p:ext uri="{BB962C8B-B14F-4D97-AF65-F5344CB8AC3E}">
        <p14:creationId xmlns:p14="http://schemas.microsoft.com/office/powerpoint/2010/main" val="2669744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六、偏倚和</a:t>
            </a:r>
            <a:r>
              <a:rPr lang="zh-CN" altLang="zh-CN" dirty="0" smtClean="0">
                <a:effectLst/>
              </a:rPr>
              <a:t>质量控制</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偏倚（</a:t>
            </a:r>
            <a:r>
              <a:rPr lang="en-US" altLang="zh-CN" sz="2800" dirty="0">
                <a:effectLst/>
              </a:rPr>
              <a:t>bias</a:t>
            </a:r>
            <a:r>
              <a:rPr lang="zh-CN" altLang="zh-CN" sz="2800" dirty="0" smtClean="0">
                <a:effectLst/>
              </a:rPr>
              <a:t>）</a:t>
            </a:r>
            <a:r>
              <a:rPr lang="en-US" altLang="zh-CN" sz="2800" dirty="0" smtClean="0">
                <a:effectLst/>
              </a:rPr>
              <a:t>:</a:t>
            </a:r>
          </a:p>
          <a:p>
            <a:pPr marL="36900" indent="0">
              <a:lnSpc>
                <a:spcPct val="150000"/>
              </a:lnSpc>
              <a:buNone/>
            </a:pPr>
            <a:r>
              <a:rPr lang="en-US" altLang="zh-CN" sz="2800" dirty="0">
                <a:effectLst/>
              </a:rPr>
              <a:t> </a:t>
            </a:r>
            <a:r>
              <a:rPr lang="en-US" altLang="zh-CN" sz="2800" dirty="0" smtClean="0">
                <a:effectLst/>
              </a:rPr>
              <a:t>    </a:t>
            </a:r>
            <a:r>
              <a:rPr lang="zh-CN" altLang="zh-CN" sz="2800" dirty="0" smtClean="0">
                <a:effectLst/>
              </a:rPr>
              <a:t> </a:t>
            </a:r>
            <a:r>
              <a:rPr lang="zh-CN" altLang="zh-CN" sz="2800" dirty="0">
                <a:effectLst/>
              </a:rPr>
              <a:t>是一种系统误差，是指在研究设计、实施、数据处理和分析各个环节中产生的系统误差，可能导致研究结果偏离真实值，从而错误地描述暴露于疾病之间的联系，成为偏倚。</a:t>
            </a:r>
            <a:endParaRPr lang="zh-CN" altLang="en-US" sz="2800" dirty="0"/>
          </a:p>
        </p:txBody>
      </p:sp>
    </p:spTree>
    <p:extLst>
      <p:ext uri="{BB962C8B-B14F-4D97-AF65-F5344CB8AC3E}">
        <p14:creationId xmlns:p14="http://schemas.microsoft.com/office/powerpoint/2010/main" val="33253986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68386" y="268406"/>
            <a:ext cx="10353762" cy="970450"/>
          </a:xfrm>
        </p:spPr>
        <p:txBody>
          <a:bodyPr/>
          <a:lstStyle/>
          <a:p>
            <a:r>
              <a:rPr lang="zh-CN" altLang="zh-CN" dirty="0">
                <a:effectLst/>
              </a:rPr>
              <a:t>横断面研究常见的偏倚</a:t>
            </a:r>
            <a:endParaRPr lang="zh-CN" altLang="en-US" dirty="0"/>
          </a:p>
        </p:txBody>
      </p:sp>
      <p:sp>
        <p:nvSpPr>
          <p:cNvPr id="3" name="内容占位符 2"/>
          <p:cNvSpPr>
            <a:spLocks noGrp="1"/>
          </p:cNvSpPr>
          <p:nvPr>
            <p:ph idx="1"/>
          </p:nvPr>
        </p:nvSpPr>
        <p:spPr>
          <a:xfrm>
            <a:off x="913795" y="1404906"/>
            <a:ext cx="10353762" cy="4982250"/>
          </a:xfrm>
        </p:spPr>
        <p:txBody>
          <a:bodyPr>
            <a:noAutofit/>
          </a:bodyPr>
          <a:lstStyle/>
          <a:p>
            <a:pPr>
              <a:lnSpc>
                <a:spcPct val="150000"/>
              </a:lnSpc>
              <a:spcBef>
                <a:spcPts val="0"/>
              </a:spcBef>
              <a:spcAft>
                <a:spcPts val="0"/>
              </a:spcAft>
            </a:pPr>
            <a:r>
              <a:rPr lang="zh-CN" altLang="zh-CN" sz="2400" dirty="0" smtClean="0">
                <a:effectLst/>
              </a:rPr>
              <a:t>包括</a:t>
            </a:r>
            <a:r>
              <a:rPr lang="zh-CN" altLang="zh-CN" sz="2400" dirty="0">
                <a:effectLst/>
              </a:rPr>
              <a:t>研究对象不合作或其他原因导致的不能或不愿意参加调查从而降低应答率的</a:t>
            </a:r>
            <a:r>
              <a:rPr lang="zh-CN" altLang="zh-CN" sz="2400" dirty="0">
                <a:solidFill>
                  <a:srgbClr val="FFFF00"/>
                </a:solidFill>
                <a:effectLst/>
              </a:rPr>
              <a:t>无应答偏倚</a:t>
            </a:r>
            <a:r>
              <a:rPr lang="zh-CN" altLang="zh-CN" sz="2400" dirty="0">
                <a:effectLst/>
              </a:rPr>
              <a:t>，通常如果应答率低于</a:t>
            </a:r>
            <a:r>
              <a:rPr lang="en-US" altLang="zh-CN" sz="2400" dirty="0">
                <a:effectLst/>
              </a:rPr>
              <a:t>70%</a:t>
            </a:r>
            <a:r>
              <a:rPr lang="zh-CN" altLang="zh-CN" sz="2400" dirty="0">
                <a:effectLst/>
              </a:rPr>
              <a:t>就较难以调查结果来估计总体研究对象的特征</a:t>
            </a:r>
            <a:r>
              <a:rPr lang="zh-CN" altLang="zh-CN" sz="2400" dirty="0" smtClean="0">
                <a:effectLst/>
              </a:rPr>
              <a:t>。</a:t>
            </a:r>
            <a:endParaRPr lang="en-US" altLang="zh-CN" sz="2400" dirty="0" smtClean="0">
              <a:effectLst/>
            </a:endParaRPr>
          </a:p>
          <a:p>
            <a:pPr>
              <a:lnSpc>
                <a:spcPct val="150000"/>
              </a:lnSpc>
              <a:spcBef>
                <a:spcPts val="0"/>
              </a:spcBef>
              <a:spcAft>
                <a:spcPts val="0"/>
              </a:spcAft>
            </a:pPr>
            <a:r>
              <a:rPr lang="zh-CN" altLang="zh-CN" sz="2400" dirty="0" smtClean="0">
                <a:effectLst/>
              </a:rPr>
              <a:t>横断面</a:t>
            </a:r>
            <a:r>
              <a:rPr lang="zh-CN" altLang="zh-CN" sz="2400" dirty="0">
                <a:effectLst/>
              </a:rPr>
              <a:t>研究的对象均为幸存者，无法调查死亡人群，因此有一定的局限性和片面性，这种偏倚叫</a:t>
            </a:r>
            <a:r>
              <a:rPr lang="zh-CN" altLang="zh-CN" sz="2400" dirty="0">
                <a:solidFill>
                  <a:srgbClr val="FFFF00"/>
                </a:solidFill>
                <a:effectLst/>
              </a:rPr>
              <a:t>幸存者偏倚</a:t>
            </a:r>
            <a:r>
              <a:rPr lang="zh-CN" altLang="zh-CN" sz="2400" dirty="0" smtClean="0">
                <a:effectLst/>
              </a:rPr>
              <a:t>。</a:t>
            </a:r>
            <a:endParaRPr lang="en-US" altLang="zh-CN" sz="2400" dirty="0" smtClean="0">
              <a:effectLst/>
            </a:endParaRPr>
          </a:p>
          <a:p>
            <a:pPr>
              <a:lnSpc>
                <a:spcPct val="150000"/>
              </a:lnSpc>
              <a:spcBef>
                <a:spcPts val="0"/>
              </a:spcBef>
              <a:spcAft>
                <a:spcPts val="0"/>
              </a:spcAft>
            </a:pPr>
            <a:r>
              <a:rPr lang="zh-CN" altLang="zh-CN" sz="2400" dirty="0" smtClean="0">
                <a:effectLst/>
              </a:rPr>
              <a:t>在</a:t>
            </a:r>
            <a:r>
              <a:rPr lang="zh-CN" altLang="zh-CN" sz="2400" dirty="0">
                <a:effectLst/>
              </a:rPr>
              <a:t>进行资料收集的时候，研究对象可能无法回忆起过去的信息导致获得信息的不准确性，从而产生</a:t>
            </a:r>
            <a:r>
              <a:rPr lang="zh-CN" altLang="zh-CN" sz="2400" dirty="0">
                <a:solidFill>
                  <a:srgbClr val="FFFF00"/>
                </a:solidFill>
                <a:effectLst/>
              </a:rPr>
              <a:t>回忆性偏倚</a:t>
            </a:r>
            <a:r>
              <a:rPr lang="zh-CN" altLang="zh-CN" sz="2400" dirty="0" smtClean="0">
                <a:effectLst/>
              </a:rPr>
              <a:t>。</a:t>
            </a:r>
            <a:endParaRPr lang="en-US" altLang="zh-CN" sz="2400" dirty="0" smtClean="0">
              <a:effectLst/>
            </a:endParaRPr>
          </a:p>
          <a:p>
            <a:pPr>
              <a:lnSpc>
                <a:spcPct val="150000"/>
              </a:lnSpc>
              <a:spcBef>
                <a:spcPts val="0"/>
              </a:spcBef>
              <a:spcAft>
                <a:spcPts val="0"/>
              </a:spcAft>
            </a:pPr>
            <a:r>
              <a:rPr lang="zh-CN" altLang="zh-CN" sz="2400" dirty="0" smtClean="0">
                <a:effectLst/>
              </a:rPr>
              <a:t>调查</a:t>
            </a:r>
            <a:r>
              <a:rPr lang="zh-CN" altLang="zh-CN" sz="2400" dirty="0">
                <a:effectLst/>
              </a:rPr>
              <a:t>过程中由于调查员或调查方法的不准确可能会产生</a:t>
            </a:r>
            <a:r>
              <a:rPr lang="zh-CN" altLang="zh-CN" sz="2400" dirty="0">
                <a:solidFill>
                  <a:srgbClr val="FFFF00"/>
                </a:solidFill>
                <a:effectLst/>
              </a:rPr>
              <a:t>测量偏倚。</a:t>
            </a:r>
            <a:endParaRPr lang="zh-CN" altLang="en-US" sz="2400" dirty="0">
              <a:solidFill>
                <a:srgbClr val="FFFF00"/>
              </a:solidFill>
            </a:endParaRPr>
          </a:p>
        </p:txBody>
      </p:sp>
    </p:spTree>
    <p:extLst>
      <p:ext uri="{BB962C8B-B14F-4D97-AF65-F5344CB8AC3E}">
        <p14:creationId xmlns:p14="http://schemas.microsoft.com/office/powerpoint/2010/main" val="31280079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偏倚的控制</a:t>
            </a:r>
            <a:endParaRPr lang="zh-CN" altLang="en-US" dirty="0"/>
          </a:p>
        </p:txBody>
      </p:sp>
      <p:sp>
        <p:nvSpPr>
          <p:cNvPr id="3" name="内容占位符 2"/>
          <p:cNvSpPr>
            <a:spLocks noGrp="1"/>
          </p:cNvSpPr>
          <p:nvPr>
            <p:ph idx="1"/>
          </p:nvPr>
        </p:nvSpPr>
        <p:spPr>
          <a:xfrm>
            <a:off x="913794" y="1732449"/>
            <a:ext cx="10645859" cy="4900363"/>
          </a:xfrm>
        </p:spPr>
        <p:txBody>
          <a:bodyPr>
            <a:noAutofit/>
          </a:bodyPr>
          <a:lstStyle/>
          <a:p>
            <a:pPr>
              <a:lnSpc>
                <a:spcPct val="170000"/>
              </a:lnSpc>
              <a:spcBef>
                <a:spcPts val="0"/>
              </a:spcBef>
              <a:spcAft>
                <a:spcPts val="0"/>
              </a:spcAft>
            </a:pPr>
            <a:r>
              <a:rPr lang="zh-CN" altLang="zh-CN" sz="2400" dirty="0">
                <a:effectLst/>
              </a:rPr>
              <a:t>通过严格的设计，遵照严谨的抽样方法，提高研究对象的随机性和代表性</a:t>
            </a:r>
            <a:r>
              <a:rPr lang="zh-CN" altLang="zh-CN" sz="2400" dirty="0" smtClean="0">
                <a:effectLst/>
              </a:rPr>
              <a:t>。</a:t>
            </a:r>
            <a:endParaRPr lang="en-US" altLang="zh-CN" sz="2400" dirty="0" smtClean="0">
              <a:effectLst/>
            </a:endParaRPr>
          </a:p>
          <a:p>
            <a:pPr>
              <a:lnSpc>
                <a:spcPct val="170000"/>
              </a:lnSpc>
              <a:spcBef>
                <a:spcPts val="0"/>
              </a:spcBef>
              <a:spcAft>
                <a:spcPts val="0"/>
              </a:spcAft>
            </a:pPr>
            <a:r>
              <a:rPr lang="zh-CN" altLang="zh-CN" sz="2400" dirty="0" smtClean="0">
                <a:effectLst/>
              </a:rPr>
              <a:t>尽可能</a:t>
            </a:r>
            <a:r>
              <a:rPr lang="zh-CN" altLang="zh-CN" sz="2400" dirty="0">
                <a:effectLst/>
              </a:rPr>
              <a:t>提高应答率，一般应高于</a:t>
            </a:r>
            <a:r>
              <a:rPr lang="en-US" altLang="zh-CN" sz="2400" dirty="0">
                <a:effectLst/>
              </a:rPr>
              <a:t>80%</a:t>
            </a:r>
            <a:r>
              <a:rPr lang="zh-CN" altLang="zh-CN" sz="2400" dirty="0" smtClean="0">
                <a:effectLst/>
              </a:rPr>
              <a:t>。</a:t>
            </a:r>
            <a:endParaRPr lang="en-US" altLang="zh-CN" sz="2400" dirty="0" smtClean="0">
              <a:effectLst/>
            </a:endParaRPr>
          </a:p>
          <a:p>
            <a:pPr>
              <a:lnSpc>
                <a:spcPct val="170000"/>
              </a:lnSpc>
              <a:spcBef>
                <a:spcPts val="0"/>
              </a:spcBef>
              <a:spcAft>
                <a:spcPts val="0"/>
              </a:spcAft>
            </a:pPr>
            <a:r>
              <a:rPr lang="zh-CN" altLang="zh-CN" sz="2400" dirty="0" smtClean="0">
                <a:effectLst/>
              </a:rPr>
              <a:t>统一</a:t>
            </a:r>
            <a:r>
              <a:rPr lang="zh-CN" altLang="zh-CN" sz="2400" dirty="0">
                <a:effectLst/>
              </a:rPr>
              <a:t>培训调查员，采用正确的测量工具和检测方法，保证调查和检查方法标准化且前后一致</a:t>
            </a:r>
            <a:r>
              <a:rPr lang="zh-CN" altLang="zh-CN" sz="2400" dirty="0" smtClean="0">
                <a:effectLst/>
              </a:rPr>
              <a:t>。</a:t>
            </a:r>
            <a:endParaRPr lang="en-US" altLang="zh-CN" sz="2400" dirty="0" smtClean="0">
              <a:effectLst/>
            </a:endParaRPr>
          </a:p>
          <a:p>
            <a:pPr>
              <a:lnSpc>
                <a:spcPct val="170000"/>
              </a:lnSpc>
              <a:spcBef>
                <a:spcPts val="0"/>
              </a:spcBef>
              <a:spcAft>
                <a:spcPts val="0"/>
              </a:spcAft>
            </a:pPr>
            <a:r>
              <a:rPr lang="zh-CN" altLang="zh-CN" sz="2400" dirty="0" smtClean="0">
                <a:effectLst/>
              </a:rPr>
              <a:t>做好</a:t>
            </a:r>
            <a:r>
              <a:rPr lang="zh-CN" altLang="zh-CN" sz="2400" dirty="0">
                <a:effectLst/>
              </a:rPr>
              <a:t>资料的整理、复查核对，选择合适的统计分析方法控制混杂因素的影响。</a:t>
            </a:r>
          </a:p>
          <a:p>
            <a:pPr>
              <a:lnSpc>
                <a:spcPct val="170000"/>
              </a:lnSpc>
              <a:spcBef>
                <a:spcPts val="0"/>
              </a:spcBef>
              <a:spcAft>
                <a:spcPts val="0"/>
              </a:spcAft>
            </a:pPr>
            <a:endParaRPr lang="zh-CN" altLang="en-US" sz="2400" dirty="0"/>
          </a:p>
        </p:txBody>
      </p:sp>
    </p:spTree>
    <p:extLst>
      <p:ext uri="{BB962C8B-B14F-4D97-AF65-F5344CB8AC3E}">
        <p14:creationId xmlns:p14="http://schemas.microsoft.com/office/powerpoint/2010/main" val="36074937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第四节 生态学</a:t>
            </a:r>
            <a:r>
              <a:rPr lang="zh-CN" altLang="zh-CN" dirty="0" smtClean="0">
                <a:effectLst/>
              </a:rPr>
              <a:t>研究</a:t>
            </a:r>
            <a:endParaRPr lang="zh-CN" altLang="en-US" dirty="0"/>
          </a:p>
        </p:txBody>
      </p:sp>
      <p:sp>
        <p:nvSpPr>
          <p:cNvPr id="3" name="内容占位符 2"/>
          <p:cNvSpPr>
            <a:spLocks noGrp="1"/>
          </p:cNvSpPr>
          <p:nvPr>
            <p:ph idx="1"/>
          </p:nvPr>
        </p:nvSpPr>
        <p:spPr>
          <a:xfrm>
            <a:off x="913795" y="1732449"/>
            <a:ext cx="10353762" cy="4463635"/>
          </a:xfrm>
        </p:spPr>
        <p:txBody>
          <a:bodyPr>
            <a:noAutofit/>
          </a:bodyPr>
          <a:lstStyle/>
          <a:p>
            <a:pPr>
              <a:lnSpc>
                <a:spcPct val="150000"/>
              </a:lnSpc>
            </a:pPr>
            <a:r>
              <a:rPr lang="zh-CN" altLang="zh-CN" sz="2800" dirty="0" smtClean="0">
                <a:solidFill>
                  <a:srgbClr val="FFFF00"/>
                </a:solidFill>
                <a:effectLst/>
              </a:rPr>
              <a:t>概念</a:t>
            </a:r>
            <a:endParaRPr lang="en-US" altLang="zh-CN" sz="2800" dirty="0" smtClean="0">
              <a:solidFill>
                <a:srgbClr val="FFFF00"/>
              </a:solidFill>
              <a:effectLst/>
            </a:endParaRPr>
          </a:p>
          <a:p>
            <a:pPr marL="36900" indent="0">
              <a:lnSpc>
                <a:spcPct val="150000"/>
              </a:lnSpc>
              <a:buNone/>
            </a:pPr>
            <a:r>
              <a:rPr lang="en-US" altLang="zh-CN" sz="2400" dirty="0" smtClean="0">
                <a:effectLst/>
              </a:rPr>
              <a:t>       </a:t>
            </a:r>
            <a:r>
              <a:rPr lang="zh-CN" altLang="zh-CN" sz="2400" dirty="0" smtClean="0">
                <a:effectLst/>
              </a:rPr>
              <a:t>生态学</a:t>
            </a:r>
            <a:r>
              <a:rPr lang="zh-CN" altLang="zh-CN" sz="2400" dirty="0">
                <a:effectLst/>
              </a:rPr>
              <a:t>研究（</a:t>
            </a:r>
            <a:r>
              <a:rPr lang="en-US" altLang="zh-CN" sz="2400" dirty="0">
                <a:effectLst/>
              </a:rPr>
              <a:t>ecological study</a:t>
            </a:r>
            <a:r>
              <a:rPr lang="zh-CN" altLang="zh-CN" sz="2400" dirty="0">
                <a:effectLst/>
              </a:rPr>
              <a:t>）又称为相关性研究（</a:t>
            </a:r>
            <a:r>
              <a:rPr lang="en-US" altLang="zh-CN" sz="2400" dirty="0">
                <a:effectLst/>
              </a:rPr>
              <a:t>correlational study</a:t>
            </a:r>
            <a:r>
              <a:rPr lang="zh-CN" altLang="zh-CN" sz="2400" dirty="0">
                <a:effectLst/>
              </a:rPr>
              <a:t>）。是在群体水平上探讨某种暴露因素与疾病或</a:t>
            </a:r>
            <a:r>
              <a:rPr lang="zh-CN" altLang="zh-CN" sz="2400" dirty="0" smtClean="0">
                <a:effectLst/>
              </a:rPr>
              <a:t>健康</a:t>
            </a:r>
            <a:r>
              <a:rPr lang="zh-CN" altLang="zh-CN" sz="2400" dirty="0">
                <a:effectLst/>
              </a:rPr>
              <a:t>状态之间关系的描述性研究</a:t>
            </a:r>
            <a:r>
              <a:rPr lang="zh-CN" altLang="zh-CN" sz="2400" dirty="0" smtClean="0">
                <a:effectLst/>
              </a:rPr>
              <a:t>。</a:t>
            </a:r>
            <a:r>
              <a:rPr lang="zh-CN" altLang="zh-CN" sz="2400" dirty="0">
                <a:effectLst/>
              </a:rPr>
              <a:t>研究对象不是个体而是以群体为调查和分析单位，通过描述群体某种暴露因素暴露水平与疾病发生频率之间的关系，分析该暴露因素与疾病之间的关联，从而探求病因线索。</a:t>
            </a:r>
          </a:p>
        </p:txBody>
      </p:sp>
    </p:spTree>
    <p:extLst>
      <p:ext uri="{BB962C8B-B14F-4D97-AF65-F5344CB8AC3E}">
        <p14:creationId xmlns:p14="http://schemas.microsoft.com/office/powerpoint/2010/main" val="8560933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二、研究</a:t>
            </a:r>
            <a:r>
              <a:rPr lang="zh-CN" altLang="zh-CN" dirty="0" smtClean="0">
                <a:effectLst/>
              </a:rPr>
              <a:t>类型</a:t>
            </a:r>
            <a:endParaRPr lang="zh-CN" altLang="en-US" dirty="0"/>
          </a:p>
        </p:txBody>
      </p:sp>
      <p:sp>
        <p:nvSpPr>
          <p:cNvPr id="3" name="内容占位符 2"/>
          <p:cNvSpPr>
            <a:spLocks noGrp="1"/>
          </p:cNvSpPr>
          <p:nvPr>
            <p:ph idx="1"/>
          </p:nvPr>
        </p:nvSpPr>
        <p:spPr>
          <a:xfrm>
            <a:off x="913794" y="1732449"/>
            <a:ext cx="10645859" cy="4886715"/>
          </a:xfrm>
        </p:spPr>
        <p:txBody>
          <a:bodyPr>
            <a:normAutofit/>
          </a:bodyPr>
          <a:lstStyle/>
          <a:p>
            <a:pPr>
              <a:lnSpc>
                <a:spcPct val="160000"/>
              </a:lnSpc>
            </a:pPr>
            <a:r>
              <a:rPr lang="zh-CN" altLang="zh-CN" sz="2400" dirty="0" smtClean="0">
                <a:solidFill>
                  <a:srgbClr val="FFFF00"/>
                </a:solidFill>
                <a:effectLst/>
              </a:rPr>
              <a:t>生态</a:t>
            </a:r>
            <a:r>
              <a:rPr lang="zh-CN" altLang="zh-CN" sz="2400" dirty="0">
                <a:solidFill>
                  <a:srgbClr val="FFFF00"/>
                </a:solidFill>
                <a:effectLst/>
              </a:rPr>
              <a:t>比较研究（</a:t>
            </a:r>
            <a:r>
              <a:rPr lang="en-US" altLang="zh-CN" sz="2400" dirty="0">
                <a:solidFill>
                  <a:srgbClr val="FFFF00"/>
                </a:solidFill>
                <a:effectLst/>
              </a:rPr>
              <a:t>ecological comparison study</a:t>
            </a:r>
            <a:r>
              <a:rPr lang="zh-CN" altLang="zh-CN" sz="2400" dirty="0" smtClean="0">
                <a:solidFill>
                  <a:srgbClr val="FFFF00"/>
                </a:solidFill>
                <a:effectLst/>
              </a:rPr>
              <a:t>）</a:t>
            </a:r>
            <a:endParaRPr lang="en-US" altLang="zh-CN" sz="2400" dirty="0" smtClean="0">
              <a:solidFill>
                <a:srgbClr val="FFFF00"/>
              </a:solidFill>
              <a:effectLst/>
            </a:endParaRPr>
          </a:p>
          <a:p>
            <a:pPr marL="36900" indent="0">
              <a:lnSpc>
                <a:spcPct val="160000"/>
              </a:lnSpc>
              <a:buNone/>
            </a:pPr>
            <a:r>
              <a:rPr lang="en-US" altLang="zh-CN" sz="2400" dirty="0">
                <a:effectLst/>
              </a:rPr>
              <a:t> </a:t>
            </a:r>
            <a:r>
              <a:rPr lang="en-US" altLang="zh-CN" sz="2400" dirty="0" smtClean="0">
                <a:effectLst/>
              </a:rPr>
              <a:t>  </a:t>
            </a:r>
            <a:r>
              <a:rPr lang="zh-CN" altLang="zh-CN" sz="2400" dirty="0" smtClean="0">
                <a:effectLst/>
              </a:rPr>
              <a:t>比较</a:t>
            </a:r>
            <a:r>
              <a:rPr lang="zh-CN" altLang="zh-CN" sz="2400" dirty="0">
                <a:effectLst/>
              </a:rPr>
              <a:t>在不同人群中疾病的发病率或死亡率的差别，了解人群中某些因素的出现率并同疾病的发病率或死亡率对比看是否一致，从而为探索病因找到线索</a:t>
            </a:r>
            <a:r>
              <a:rPr lang="zh-CN" altLang="zh-CN" sz="2400" dirty="0" smtClean="0">
                <a:effectLst/>
              </a:rPr>
              <a:t>。</a:t>
            </a:r>
            <a:endParaRPr lang="en-US" altLang="zh-CN" sz="2400" dirty="0">
              <a:effectLst/>
            </a:endParaRPr>
          </a:p>
          <a:p>
            <a:pPr>
              <a:lnSpc>
                <a:spcPct val="160000"/>
              </a:lnSpc>
            </a:pPr>
            <a:r>
              <a:rPr lang="zh-CN" altLang="zh-CN" sz="2400" dirty="0">
                <a:solidFill>
                  <a:srgbClr val="FFFF00"/>
                </a:solidFill>
                <a:effectLst/>
              </a:rPr>
              <a:t>生态趋势研究（</a:t>
            </a:r>
            <a:r>
              <a:rPr lang="en-US" altLang="zh-CN" sz="2400" dirty="0">
                <a:solidFill>
                  <a:srgbClr val="FFFF00"/>
                </a:solidFill>
                <a:effectLst/>
              </a:rPr>
              <a:t>ecological trend study</a:t>
            </a:r>
            <a:r>
              <a:rPr lang="zh-CN" altLang="zh-CN" sz="2400" dirty="0">
                <a:solidFill>
                  <a:srgbClr val="FFFF00"/>
                </a:solidFill>
                <a:effectLst/>
              </a:rPr>
              <a:t>）</a:t>
            </a:r>
          </a:p>
          <a:p>
            <a:pPr marL="36900" indent="0">
              <a:lnSpc>
                <a:spcPct val="160000"/>
              </a:lnSpc>
              <a:buNone/>
            </a:pPr>
            <a:r>
              <a:rPr lang="en-US" altLang="zh-CN" sz="2400" dirty="0" smtClean="0">
                <a:effectLst/>
              </a:rPr>
              <a:t>   </a:t>
            </a:r>
            <a:r>
              <a:rPr lang="zh-CN" altLang="zh-CN" sz="2400" dirty="0" smtClean="0">
                <a:effectLst/>
              </a:rPr>
              <a:t>是</a:t>
            </a:r>
            <a:r>
              <a:rPr lang="zh-CN" altLang="zh-CN" sz="2400" dirty="0">
                <a:effectLst/>
              </a:rPr>
              <a:t>指长期连续观察不同人群中某种暴露因素平均暴露水平的变化和某种疾病频率（发病率或死亡率）变化之间的关系，了解动态变化趋势。</a:t>
            </a:r>
            <a:endParaRPr lang="en-US" altLang="zh-CN" sz="2400" dirty="0" smtClean="0">
              <a:effectLst/>
            </a:endParaRPr>
          </a:p>
          <a:p>
            <a:pPr marL="36900" indent="0">
              <a:lnSpc>
                <a:spcPct val="160000"/>
              </a:lnSpc>
              <a:buNone/>
            </a:pPr>
            <a:endParaRPr lang="zh-CN" altLang="zh-CN" sz="2400" dirty="0">
              <a:effectLst/>
            </a:endParaRPr>
          </a:p>
          <a:p>
            <a:pPr>
              <a:lnSpc>
                <a:spcPct val="160000"/>
              </a:lnSpc>
            </a:pPr>
            <a:endParaRPr lang="zh-CN" altLang="en-US" sz="2400" dirty="0"/>
          </a:p>
        </p:txBody>
      </p:sp>
    </p:spTree>
    <p:extLst>
      <p:ext uri="{BB962C8B-B14F-4D97-AF65-F5344CB8AC3E}">
        <p14:creationId xmlns:p14="http://schemas.microsoft.com/office/powerpoint/2010/main" val="2369998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特点</a:t>
            </a:r>
            <a:endParaRPr lang="zh-CN" altLang="en-US" dirty="0"/>
          </a:p>
        </p:txBody>
      </p:sp>
      <p:sp>
        <p:nvSpPr>
          <p:cNvPr id="3" name="内容占位符 2"/>
          <p:cNvSpPr>
            <a:spLocks noGrp="1"/>
          </p:cNvSpPr>
          <p:nvPr>
            <p:ph idx="1"/>
          </p:nvPr>
        </p:nvSpPr>
        <p:spPr>
          <a:xfrm>
            <a:off x="913794" y="1732449"/>
            <a:ext cx="10768689" cy="4058751"/>
          </a:xfrm>
        </p:spPr>
        <p:txBody>
          <a:bodyPr>
            <a:noAutofit/>
          </a:bodyPr>
          <a:lstStyle/>
          <a:p>
            <a:pPr lvl="0">
              <a:lnSpc>
                <a:spcPct val="160000"/>
              </a:lnSpc>
            </a:pPr>
            <a:r>
              <a:rPr lang="zh-CN" altLang="zh-CN" sz="2800" dirty="0">
                <a:effectLst/>
              </a:rPr>
              <a:t>属于观察性研究方法，不对研究对象施加任何干预措施。</a:t>
            </a:r>
          </a:p>
          <a:p>
            <a:pPr lvl="0">
              <a:lnSpc>
                <a:spcPct val="160000"/>
              </a:lnSpc>
            </a:pPr>
            <a:r>
              <a:rPr lang="zh-CN" altLang="zh-CN" sz="2800" dirty="0">
                <a:effectLst/>
              </a:rPr>
              <a:t>利用现有资料或组织调查收集资料，并进行资料的整理与分析。</a:t>
            </a:r>
          </a:p>
          <a:p>
            <a:pPr lvl="0">
              <a:lnSpc>
                <a:spcPct val="160000"/>
              </a:lnSpc>
            </a:pPr>
            <a:r>
              <a:rPr lang="zh-CN" altLang="zh-CN" sz="2800" dirty="0">
                <a:effectLst/>
              </a:rPr>
              <a:t>是流行病学调查研究的起点，能够提供病因假说。</a:t>
            </a:r>
          </a:p>
          <a:p>
            <a:pPr lvl="0">
              <a:lnSpc>
                <a:spcPct val="160000"/>
              </a:lnSpc>
            </a:pPr>
            <a:r>
              <a:rPr lang="zh-CN" altLang="zh-CN" sz="2800" dirty="0">
                <a:effectLst/>
              </a:rPr>
              <a:t>研究开始时不设立对照。</a:t>
            </a:r>
          </a:p>
          <a:p>
            <a:pPr lvl="0">
              <a:lnSpc>
                <a:spcPct val="160000"/>
              </a:lnSpc>
            </a:pPr>
            <a:r>
              <a:rPr lang="zh-CN" altLang="zh-CN" sz="2800" dirty="0">
                <a:effectLst/>
              </a:rPr>
              <a:t>暴露与结局同时存在，无法确定时序关系，因果推断存在局限性</a:t>
            </a:r>
            <a:r>
              <a:rPr lang="zh-CN" altLang="zh-CN" sz="2800" dirty="0" smtClean="0">
                <a:effectLst/>
              </a:rPr>
              <a:t>。</a:t>
            </a:r>
            <a:endParaRPr lang="zh-CN" altLang="zh-CN" sz="2800" dirty="0">
              <a:effectLst/>
            </a:endParaRPr>
          </a:p>
        </p:txBody>
      </p:sp>
    </p:spTree>
    <p:extLst>
      <p:ext uri="{BB962C8B-B14F-4D97-AF65-F5344CB8AC3E}">
        <p14:creationId xmlns:p14="http://schemas.microsoft.com/office/powerpoint/2010/main" val="16807091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三、研究的优点与</a:t>
            </a:r>
            <a:r>
              <a:rPr lang="zh-CN" altLang="zh-CN" dirty="0" smtClean="0">
                <a:effectLst/>
              </a:rPr>
              <a:t>局限性</a:t>
            </a:r>
            <a:endParaRPr lang="zh-CN" altLang="en-US" dirty="0"/>
          </a:p>
        </p:txBody>
      </p:sp>
      <p:sp>
        <p:nvSpPr>
          <p:cNvPr id="3" name="内容占位符 2"/>
          <p:cNvSpPr>
            <a:spLocks noGrp="1"/>
          </p:cNvSpPr>
          <p:nvPr>
            <p:ph idx="1"/>
          </p:nvPr>
        </p:nvSpPr>
        <p:spPr>
          <a:xfrm>
            <a:off x="913795" y="1732449"/>
            <a:ext cx="10353762" cy="4801701"/>
          </a:xfrm>
        </p:spPr>
        <p:txBody>
          <a:bodyPr>
            <a:normAutofit fontScale="92500"/>
          </a:bodyPr>
          <a:lstStyle/>
          <a:p>
            <a:pPr marL="36900" indent="0">
              <a:lnSpc>
                <a:spcPct val="160000"/>
              </a:lnSpc>
              <a:buNone/>
            </a:pPr>
            <a:r>
              <a:rPr lang="zh-CN" altLang="zh-CN" sz="3300" dirty="0" smtClean="0">
                <a:solidFill>
                  <a:srgbClr val="FFFF00"/>
                </a:solidFill>
                <a:effectLst/>
              </a:rPr>
              <a:t>优点</a:t>
            </a:r>
            <a:endParaRPr lang="en-US" altLang="zh-CN" sz="3300" dirty="0" smtClean="0">
              <a:solidFill>
                <a:srgbClr val="FFFF00"/>
              </a:solidFill>
              <a:effectLst/>
            </a:endParaRPr>
          </a:p>
          <a:p>
            <a:pPr>
              <a:lnSpc>
                <a:spcPct val="160000"/>
              </a:lnSpc>
            </a:pPr>
            <a:r>
              <a:rPr lang="zh-CN" altLang="zh-CN" sz="2600" dirty="0">
                <a:effectLst/>
              </a:rPr>
              <a:t>可以利用现有资料，如人口学、气象学、疾病登记资料、卫生监测数据等资料，快速、经济地完成调查。</a:t>
            </a:r>
          </a:p>
          <a:p>
            <a:pPr>
              <a:lnSpc>
                <a:spcPct val="160000"/>
              </a:lnSpc>
            </a:pPr>
            <a:r>
              <a:rPr lang="zh-CN" altLang="zh-CN" sz="2600" dirty="0" smtClean="0">
                <a:effectLst/>
              </a:rPr>
              <a:t>对于</a:t>
            </a:r>
            <a:r>
              <a:rPr lang="zh-CN" altLang="zh-CN" sz="2600" dirty="0">
                <a:effectLst/>
              </a:rPr>
              <a:t>无法测量个体暴露水平的情况，生态学研究是不可多得的研究方法</a:t>
            </a:r>
            <a:r>
              <a:rPr lang="zh-CN" altLang="zh-CN" sz="2600" dirty="0" smtClean="0">
                <a:effectLst/>
              </a:rPr>
              <a:t>。</a:t>
            </a:r>
            <a:endParaRPr lang="en-US" altLang="zh-CN" sz="2600" dirty="0" smtClean="0">
              <a:effectLst/>
            </a:endParaRPr>
          </a:p>
          <a:p>
            <a:pPr>
              <a:lnSpc>
                <a:spcPct val="160000"/>
              </a:lnSpc>
            </a:pPr>
            <a:r>
              <a:rPr lang="zh-CN" altLang="zh-CN" sz="2600" dirty="0" smtClean="0">
                <a:effectLst/>
              </a:rPr>
              <a:t>对于</a:t>
            </a:r>
            <a:r>
              <a:rPr lang="zh-CN" altLang="zh-CN" sz="2600" dirty="0">
                <a:effectLst/>
              </a:rPr>
              <a:t>病因不明的疾病，可以利用生态学研究提供初步病因线索。</a:t>
            </a:r>
          </a:p>
          <a:p>
            <a:pPr>
              <a:lnSpc>
                <a:spcPct val="160000"/>
              </a:lnSpc>
            </a:pPr>
            <a:r>
              <a:rPr lang="zh-CN" altLang="zh-CN" sz="2600" dirty="0" smtClean="0">
                <a:effectLst/>
              </a:rPr>
              <a:t>适于</a:t>
            </a:r>
            <a:r>
              <a:rPr lang="zh-CN" altLang="zh-CN" sz="2600" dirty="0">
                <a:effectLst/>
              </a:rPr>
              <a:t>群体水平干预措施的</a:t>
            </a:r>
            <a:r>
              <a:rPr lang="zh-CN" altLang="zh-CN" sz="2600" dirty="0" smtClean="0">
                <a:effectLst/>
              </a:rPr>
              <a:t>评价</a:t>
            </a:r>
            <a:r>
              <a:rPr lang="zh-CN" altLang="en-US" sz="2600" dirty="0">
                <a:effectLst/>
              </a:rPr>
              <a:t>。</a:t>
            </a:r>
            <a:endParaRPr lang="zh-CN" altLang="zh-CN" sz="2600" dirty="0">
              <a:effectLst/>
            </a:endParaRPr>
          </a:p>
        </p:txBody>
      </p:sp>
    </p:spTree>
    <p:extLst>
      <p:ext uri="{BB962C8B-B14F-4D97-AF65-F5344CB8AC3E}">
        <p14:creationId xmlns:p14="http://schemas.microsoft.com/office/powerpoint/2010/main" val="21315775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1909" y="377580"/>
            <a:ext cx="10353762" cy="970450"/>
          </a:xfrm>
        </p:spPr>
        <p:txBody>
          <a:bodyPr/>
          <a:lstStyle/>
          <a:p>
            <a:r>
              <a:rPr lang="zh-CN" altLang="zh-CN" dirty="0">
                <a:effectLst/>
              </a:rPr>
              <a:t>三、研究的优点与局限性</a:t>
            </a:r>
            <a:endParaRPr lang="zh-CN" altLang="en-US" dirty="0"/>
          </a:p>
        </p:txBody>
      </p:sp>
      <p:sp>
        <p:nvSpPr>
          <p:cNvPr id="3" name="内容占位符 2"/>
          <p:cNvSpPr>
            <a:spLocks noGrp="1"/>
          </p:cNvSpPr>
          <p:nvPr>
            <p:ph idx="1"/>
          </p:nvPr>
        </p:nvSpPr>
        <p:spPr>
          <a:xfrm>
            <a:off x="777315" y="1460317"/>
            <a:ext cx="10946110" cy="4599295"/>
          </a:xfrm>
        </p:spPr>
        <p:txBody>
          <a:bodyPr>
            <a:noAutofit/>
          </a:bodyPr>
          <a:lstStyle/>
          <a:p>
            <a:pPr marL="36900" indent="0">
              <a:lnSpc>
                <a:spcPct val="130000"/>
              </a:lnSpc>
              <a:buNone/>
            </a:pPr>
            <a:r>
              <a:rPr lang="zh-CN" altLang="en-US" sz="2800" dirty="0" smtClean="0">
                <a:solidFill>
                  <a:srgbClr val="FFFF00"/>
                </a:solidFill>
              </a:rPr>
              <a:t>局限性</a:t>
            </a:r>
            <a:endParaRPr lang="en-US" altLang="zh-CN" sz="2800" dirty="0" smtClean="0">
              <a:solidFill>
                <a:srgbClr val="FFFF00"/>
              </a:solidFill>
            </a:endParaRPr>
          </a:p>
          <a:p>
            <a:pPr>
              <a:lnSpc>
                <a:spcPct val="150000"/>
              </a:lnSpc>
            </a:pPr>
            <a:r>
              <a:rPr lang="zh-CN" altLang="zh-CN" sz="2400" dirty="0" smtClean="0">
                <a:effectLst/>
              </a:rPr>
              <a:t>无法</a:t>
            </a:r>
            <a:r>
              <a:rPr lang="zh-CN" altLang="zh-CN" sz="2400" dirty="0">
                <a:effectLst/>
              </a:rPr>
              <a:t>估计每个个体的暴露水平，只能通过估计群体水平的暴露程度，研究暴露与疾病发生频率之间的关联，存在“生态学谬误”（</a:t>
            </a:r>
            <a:r>
              <a:rPr lang="en-US" altLang="zh-CN" sz="2400" dirty="0">
                <a:effectLst/>
              </a:rPr>
              <a:t>ecological fallacy</a:t>
            </a:r>
            <a:r>
              <a:rPr lang="zh-CN" altLang="zh-CN" sz="2400" dirty="0">
                <a:effectLst/>
              </a:rPr>
              <a:t>）</a:t>
            </a:r>
            <a:r>
              <a:rPr lang="zh-CN" altLang="zh-CN" sz="2400" dirty="0" smtClean="0">
                <a:effectLst/>
              </a:rPr>
              <a:t>。</a:t>
            </a:r>
            <a:endParaRPr lang="en-US" altLang="zh-CN" sz="2400" dirty="0" smtClean="0">
              <a:effectLst/>
            </a:endParaRPr>
          </a:p>
          <a:p>
            <a:pPr>
              <a:lnSpc>
                <a:spcPct val="150000"/>
              </a:lnSpc>
            </a:pPr>
            <a:r>
              <a:rPr lang="zh-CN" altLang="zh-CN" sz="2400" dirty="0" smtClean="0">
                <a:effectLst/>
              </a:rPr>
              <a:t>生态学</a:t>
            </a:r>
            <a:r>
              <a:rPr lang="zh-CN" altLang="zh-CN" sz="2400" dirty="0">
                <a:effectLst/>
              </a:rPr>
              <a:t>研究是以群体（组）为观察和分析单位，观测到某种暴露与疾病之间分布的一致性，可能是真正存在关联，也可能是由于混杂因素的影响得到的虚假关联，这种现象叫做“生态学谬误”或者</a:t>
            </a:r>
            <a:r>
              <a:rPr lang="en-US" altLang="zh-CN" sz="2400" dirty="0">
                <a:effectLst/>
              </a:rPr>
              <a:t>“</a:t>
            </a:r>
            <a:r>
              <a:rPr lang="zh-CN" altLang="zh-CN" sz="2400" dirty="0">
                <a:effectLst/>
              </a:rPr>
              <a:t>生态偏倚</a:t>
            </a:r>
            <a:r>
              <a:rPr lang="en-US" altLang="zh-CN" sz="2400" dirty="0">
                <a:effectLst/>
              </a:rPr>
              <a:t>”</a:t>
            </a:r>
            <a:r>
              <a:rPr lang="zh-CN" altLang="zh-CN" sz="2400" dirty="0">
                <a:effectLst/>
              </a:rPr>
              <a:t>（</a:t>
            </a:r>
            <a:r>
              <a:rPr lang="en-US" altLang="zh-CN" sz="2400" dirty="0">
                <a:effectLst/>
              </a:rPr>
              <a:t>ecological bias</a:t>
            </a:r>
            <a:r>
              <a:rPr lang="zh-CN" altLang="zh-CN" sz="2400" dirty="0">
                <a:effectLst/>
              </a:rPr>
              <a:t>）</a:t>
            </a:r>
            <a:r>
              <a:rPr lang="zh-CN" altLang="zh-CN" sz="2400" dirty="0" smtClean="0">
                <a:effectLst/>
              </a:rPr>
              <a:t>。</a:t>
            </a:r>
            <a:endParaRPr lang="en-US" altLang="zh-CN" sz="2400" dirty="0" smtClean="0">
              <a:effectLst/>
            </a:endParaRPr>
          </a:p>
          <a:p>
            <a:pPr marL="36900" indent="0">
              <a:lnSpc>
                <a:spcPct val="130000"/>
              </a:lnSpc>
              <a:buNone/>
            </a:pPr>
            <a:endParaRPr lang="zh-CN" altLang="en-US" sz="1400" dirty="0"/>
          </a:p>
        </p:txBody>
      </p:sp>
    </p:spTree>
    <p:extLst>
      <p:ext uri="{BB962C8B-B14F-4D97-AF65-F5344CB8AC3E}">
        <p14:creationId xmlns:p14="http://schemas.microsoft.com/office/powerpoint/2010/main" val="33956316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三、研究的优点与局限性</a:t>
            </a:r>
            <a:endParaRPr lang="zh-CN" altLang="en-US" dirty="0"/>
          </a:p>
        </p:txBody>
      </p:sp>
      <p:sp>
        <p:nvSpPr>
          <p:cNvPr id="3" name="内容占位符 2"/>
          <p:cNvSpPr>
            <a:spLocks noGrp="1"/>
          </p:cNvSpPr>
          <p:nvPr>
            <p:ph idx="1"/>
          </p:nvPr>
        </p:nvSpPr>
        <p:spPr>
          <a:xfrm>
            <a:off x="913795" y="1595969"/>
            <a:ext cx="10353762" cy="4845772"/>
          </a:xfrm>
        </p:spPr>
        <p:txBody>
          <a:bodyPr>
            <a:noAutofit/>
          </a:bodyPr>
          <a:lstStyle/>
          <a:p>
            <a:pPr>
              <a:lnSpc>
                <a:spcPct val="150000"/>
              </a:lnSpc>
              <a:spcBef>
                <a:spcPts val="0"/>
              </a:spcBef>
              <a:spcAft>
                <a:spcPts val="0"/>
              </a:spcAft>
            </a:pPr>
            <a:r>
              <a:rPr lang="zh-CN" altLang="zh-CN" sz="2400" dirty="0">
                <a:effectLst/>
              </a:rPr>
              <a:t>生态学研究暴露和疾病资料是分别独立获得的，即可以获得群体的暴露数和非暴露数，疾病结局的患病数和非患病数，但由于是以群体为测量单位，无法获得暴露者和非暴露者中有多少人发病，因此不能在特定的个体中将暴露与疾病联系起来。</a:t>
            </a:r>
          </a:p>
          <a:p>
            <a:pPr>
              <a:lnSpc>
                <a:spcPct val="150000"/>
              </a:lnSpc>
              <a:spcBef>
                <a:spcPts val="0"/>
              </a:spcBef>
              <a:spcAft>
                <a:spcPts val="0"/>
              </a:spcAft>
            </a:pPr>
            <a:r>
              <a:rPr lang="zh-CN" altLang="zh-CN" sz="2400" dirty="0">
                <a:effectLst/>
              </a:rPr>
              <a:t>生态学研究观测的是群体单位的暴露与疾病之间的关联，很难控制潜在的混杂因素的影响，某些因素之间常存在多重共线性问题，从而影响研究结果的真实性。</a:t>
            </a:r>
          </a:p>
          <a:p>
            <a:pPr>
              <a:lnSpc>
                <a:spcPct val="150000"/>
              </a:lnSpc>
              <a:spcBef>
                <a:spcPts val="0"/>
              </a:spcBef>
              <a:spcAft>
                <a:spcPts val="0"/>
              </a:spcAft>
            </a:pPr>
            <a:r>
              <a:rPr lang="zh-CN" altLang="zh-CN" sz="2400" dirty="0">
                <a:effectLst/>
              </a:rPr>
              <a:t>属于描述性研究，收集到的资料因和果同时存在，很难判定时间先后顺序，无法确定因果关联。因此，生态学研究下结论时应该慎重。</a:t>
            </a:r>
          </a:p>
          <a:p>
            <a:pPr>
              <a:lnSpc>
                <a:spcPct val="150000"/>
              </a:lnSpc>
              <a:spcBef>
                <a:spcPts val="0"/>
              </a:spcBef>
              <a:spcAft>
                <a:spcPts val="0"/>
              </a:spcAft>
            </a:pPr>
            <a:endParaRPr lang="zh-CN" altLang="en-US" sz="2400" dirty="0"/>
          </a:p>
        </p:txBody>
      </p:sp>
    </p:spTree>
    <p:extLst>
      <p:ext uri="{BB962C8B-B14F-4D97-AF65-F5344CB8AC3E}">
        <p14:creationId xmlns:p14="http://schemas.microsoft.com/office/powerpoint/2010/main" val="26011009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21122" y="1856095"/>
            <a:ext cx="6810233" cy="221599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zh-CN" altLang="en-US" sz="138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谢谢！</a:t>
            </a:r>
            <a:endParaRPr lang="zh-CN" altLang="en-US" sz="13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723186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用途</a:t>
            </a:r>
            <a:endParaRPr lang="zh-CN" altLang="en-US" dirty="0"/>
          </a:p>
        </p:txBody>
      </p:sp>
      <p:sp>
        <p:nvSpPr>
          <p:cNvPr id="3" name="内容占位符 2"/>
          <p:cNvSpPr>
            <a:spLocks noGrp="1"/>
          </p:cNvSpPr>
          <p:nvPr>
            <p:ph idx="1"/>
          </p:nvPr>
        </p:nvSpPr>
        <p:spPr/>
        <p:txBody>
          <a:bodyPr>
            <a:noAutofit/>
          </a:bodyPr>
          <a:lstStyle/>
          <a:p>
            <a:pPr lvl="0">
              <a:lnSpc>
                <a:spcPct val="130000"/>
              </a:lnSpc>
            </a:pPr>
            <a:r>
              <a:rPr lang="zh-CN" altLang="zh-CN" sz="2400" dirty="0">
                <a:effectLst/>
              </a:rPr>
              <a:t>描述疾病及暴露因素的分布特征</a:t>
            </a:r>
            <a:r>
              <a:rPr lang="en-US" altLang="zh-CN" sz="2400" dirty="0">
                <a:effectLst/>
              </a:rPr>
              <a:t>  </a:t>
            </a:r>
            <a:r>
              <a:rPr lang="zh-CN" altLang="zh-CN" sz="2400" dirty="0">
                <a:effectLst/>
              </a:rPr>
              <a:t>通过三间分布描述疾病和暴露因素在不同人群、不同时间和不同地区的分布特点，有助于得出疾病或健康状态的分布和发生发展规律。</a:t>
            </a:r>
          </a:p>
          <a:p>
            <a:pPr lvl="0">
              <a:lnSpc>
                <a:spcPct val="130000"/>
              </a:lnSpc>
            </a:pPr>
            <a:r>
              <a:rPr lang="zh-CN" altLang="zh-CN" sz="2400" dirty="0">
                <a:effectLst/>
              </a:rPr>
              <a:t>提出病因假说</a:t>
            </a:r>
            <a:r>
              <a:rPr lang="en-US" altLang="zh-CN" sz="2400" dirty="0">
                <a:effectLst/>
              </a:rPr>
              <a:t>  </a:t>
            </a:r>
            <a:r>
              <a:rPr lang="zh-CN" altLang="zh-CN" sz="2400" dirty="0">
                <a:effectLst/>
              </a:rPr>
              <a:t>发现病因线索，初步建立病因假说，为分析流行病学研究提供依据。</a:t>
            </a:r>
          </a:p>
          <a:p>
            <a:pPr lvl="0">
              <a:lnSpc>
                <a:spcPct val="130000"/>
              </a:lnSpc>
            </a:pPr>
            <a:r>
              <a:rPr lang="zh-CN" altLang="zh-CN" sz="2400" dirty="0">
                <a:effectLst/>
              </a:rPr>
              <a:t>可以发现危险因素，确定高危人群，早期发现患者达到早期治疗的效果，可以进行疾病自然史的研究。</a:t>
            </a:r>
          </a:p>
          <a:p>
            <a:pPr lvl="0">
              <a:lnSpc>
                <a:spcPct val="130000"/>
              </a:lnSpc>
            </a:pPr>
            <a:r>
              <a:rPr lang="zh-CN" altLang="zh-CN" sz="2400" dirty="0">
                <a:effectLst/>
              </a:rPr>
              <a:t>为人群疾病防治策略措施的制定、卫生政策和医疗卫生计划的制定提供基础资料</a:t>
            </a:r>
            <a:r>
              <a:rPr lang="zh-CN" altLang="zh-CN" sz="2400" dirty="0" smtClean="0">
                <a:effectLst/>
              </a:rPr>
              <a:t>。</a:t>
            </a:r>
            <a:endParaRPr lang="zh-CN" altLang="zh-CN" sz="2400" dirty="0">
              <a:effectLst/>
            </a:endParaRPr>
          </a:p>
        </p:txBody>
      </p:sp>
    </p:spTree>
    <p:extLst>
      <p:ext uri="{BB962C8B-B14F-4D97-AF65-F5344CB8AC3E}">
        <p14:creationId xmlns:p14="http://schemas.microsoft.com/office/powerpoint/2010/main" val="4228069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主要类型</a:t>
            </a:r>
            <a:endParaRPr lang="zh-CN" altLang="en-US" dirty="0"/>
          </a:p>
        </p:txBody>
      </p:sp>
      <p:sp>
        <p:nvSpPr>
          <p:cNvPr id="3" name="内容占位符 2"/>
          <p:cNvSpPr>
            <a:spLocks noGrp="1"/>
          </p:cNvSpPr>
          <p:nvPr>
            <p:ph idx="1"/>
          </p:nvPr>
        </p:nvSpPr>
        <p:spPr/>
        <p:txBody>
          <a:bodyPr>
            <a:noAutofit/>
          </a:bodyPr>
          <a:lstStyle/>
          <a:p>
            <a:pPr>
              <a:lnSpc>
                <a:spcPct val="160000"/>
              </a:lnSpc>
            </a:pPr>
            <a:r>
              <a:rPr lang="zh-CN" altLang="zh-CN" sz="2400" dirty="0" smtClean="0">
                <a:effectLst/>
              </a:rPr>
              <a:t>横断面</a:t>
            </a:r>
            <a:r>
              <a:rPr lang="zh-CN" altLang="zh-CN" sz="2400" dirty="0">
                <a:effectLst/>
              </a:rPr>
              <a:t>研究（</a:t>
            </a:r>
            <a:r>
              <a:rPr lang="en-US" altLang="zh-CN" sz="2400" dirty="0">
                <a:effectLst/>
              </a:rPr>
              <a:t>cross-sectional study</a:t>
            </a:r>
            <a:r>
              <a:rPr lang="zh-CN" altLang="zh-CN" sz="2400" dirty="0" smtClean="0">
                <a:effectLst/>
              </a:rPr>
              <a:t>）</a:t>
            </a:r>
            <a:endParaRPr lang="en-US" altLang="zh-CN" sz="2400" dirty="0">
              <a:effectLst/>
            </a:endParaRPr>
          </a:p>
          <a:p>
            <a:pPr>
              <a:lnSpc>
                <a:spcPct val="160000"/>
              </a:lnSpc>
            </a:pPr>
            <a:r>
              <a:rPr lang="zh-CN" altLang="zh-CN" sz="2400" dirty="0" smtClean="0">
                <a:effectLst/>
              </a:rPr>
              <a:t>个案</a:t>
            </a:r>
            <a:r>
              <a:rPr lang="zh-CN" altLang="zh-CN" sz="2400" dirty="0">
                <a:effectLst/>
              </a:rPr>
              <a:t>调查（</a:t>
            </a:r>
            <a:r>
              <a:rPr lang="en-US" altLang="zh-CN" sz="2400" dirty="0">
                <a:effectLst/>
              </a:rPr>
              <a:t>case survey</a:t>
            </a:r>
            <a:r>
              <a:rPr lang="zh-CN" altLang="zh-CN" sz="2400" dirty="0" smtClean="0">
                <a:effectLst/>
              </a:rPr>
              <a:t>）</a:t>
            </a:r>
            <a:endParaRPr lang="en-US" altLang="zh-CN" sz="2400" dirty="0">
              <a:effectLst/>
            </a:endParaRPr>
          </a:p>
          <a:p>
            <a:pPr>
              <a:lnSpc>
                <a:spcPct val="160000"/>
              </a:lnSpc>
            </a:pPr>
            <a:r>
              <a:rPr lang="zh-CN" altLang="zh-CN" sz="2400" dirty="0" smtClean="0">
                <a:effectLst/>
              </a:rPr>
              <a:t>病例</a:t>
            </a:r>
            <a:r>
              <a:rPr lang="zh-CN" altLang="zh-CN" sz="2400" dirty="0">
                <a:effectLst/>
              </a:rPr>
              <a:t>报告（</a:t>
            </a:r>
            <a:r>
              <a:rPr lang="en-US" altLang="zh-CN" sz="2400" dirty="0">
                <a:effectLst/>
              </a:rPr>
              <a:t>case report</a:t>
            </a:r>
            <a:r>
              <a:rPr lang="zh-CN" altLang="zh-CN" sz="2400" dirty="0" smtClean="0">
                <a:effectLst/>
              </a:rPr>
              <a:t>）</a:t>
            </a:r>
            <a:endParaRPr lang="en-US" altLang="zh-CN" sz="2400" dirty="0">
              <a:effectLst/>
            </a:endParaRPr>
          </a:p>
          <a:p>
            <a:pPr>
              <a:lnSpc>
                <a:spcPct val="160000"/>
              </a:lnSpc>
            </a:pPr>
            <a:r>
              <a:rPr lang="zh-CN" altLang="zh-CN" sz="2400" dirty="0" smtClean="0">
                <a:effectLst/>
              </a:rPr>
              <a:t>病例</a:t>
            </a:r>
            <a:r>
              <a:rPr lang="zh-CN" altLang="zh-CN" sz="2400" dirty="0">
                <a:effectLst/>
              </a:rPr>
              <a:t>组分析（</a:t>
            </a:r>
            <a:r>
              <a:rPr lang="en-US" altLang="zh-CN" sz="2400" dirty="0">
                <a:effectLst/>
              </a:rPr>
              <a:t>case series</a:t>
            </a:r>
            <a:r>
              <a:rPr lang="zh-CN" altLang="zh-CN" sz="2400" dirty="0" smtClean="0">
                <a:effectLst/>
              </a:rPr>
              <a:t>）</a:t>
            </a:r>
            <a:endParaRPr lang="en-US" altLang="zh-CN" sz="2400" dirty="0">
              <a:effectLst/>
            </a:endParaRPr>
          </a:p>
          <a:p>
            <a:pPr>
              <a:lnSpc>
                <a:spcPct val="160000"/>
              </a:lnSpc>
            </a:pPr>
            <a:r>
              <a:rPr lang="zh-CN" altLang="zh-CN" sz="2400" dirty="0" smtClean="0">
                <a:effectLst/>
              </a:rPr>
              <a:t>疾病监测</a:t>
            </a:r>
            <a:r>
              <a:rPr lang="en-US" altLang="zh-CN" sz="2400" dirty="0" smtClean="0">
                <a:effectLst/>
              </a:rPr>
              <a:t> (</a:t>
            </a:r>
            <a:r>
              <a:rPr lang="en-US" altLang="zh-CN" sz="2400" dirty="0">
                <a:effectLst/>
              </a:rPr>
              <a:t>surveillance of disease</a:t>
            </a:r>
            <a:r>
              <a:rPr lang="en-US" altLang="zh-CN" sz="2400" dirty="0" smtClean="0">
                <a:effectLst/>
              </a:rPr>
              <a:t>)</a:t>
            </a:r>
            <a:endParaRPr lang="en-US" altLang="zh-CN" sz="2400" dirty="0">
              <a:effectLst/>
            </a:endParaRPr>
          </a:p>
          <a:p>
            <a:pPr>
              <a:lnSpc>
                <a:spcPct val="160000"/>
              </a:lnSpc>
            </a:pPr>
            <a:r>
              <a:rPr lang="zh-CN" altLang="zh-CN" sz="2400" dirty="0" smtClean="0">
                <a:effectLst/>
              </a:rPr>
              <a:t>生态学</a:t>
            </a:r>
            <a:r>
              <a:rPr lang="zh-CN" altLang="zh-CN" sz="2400" dirty="0">
                <a:effectLst/>
              </a:rPr>
              <a:t>研究（</a:t>
            </a:r>
            <a:r>
              <a:rPr lang="en-US" altLang="zh-CN" sz="2400" dirty="0">
                <a:effectLst/>
              </a:rPr>
              <a:t>ecological study</a:t>
            </a:r>
            <a:r>
              <a:rPr lang="zh-CN" altLang="zh-CN" sz="2400" dirty="0" smtClean="0">
                <a:effectLst/>
              </a:rPr>
              <a:t>）</a:t>
            </a:r>
            <a:endParaRPr lang="zh-CN" altLang="zh-CN" sz="2400" dirty="0">
              <a:effectLst/>
            </a:endParaRPr>
          </a:p>
        </p:txBody>
      </p:sp>
    </p:spTree>
    <p:extLst>
      <p:ext uri="{BB962C8B-B14F-4D97-AF65-F5344CB8AC3E}">
        <p14:creationId xmlns:p14="http://schemas.microsoft.com/office/powerpoint/2010/main" val="3620875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（二）个案</a:t>
            </a:r>
            <a:r>
              <a:rPr lang="zh-CN" altLang="zh-CN" dirty="0" smtClean="0">
                <a:effectLst/>
              </a:rPr>
              <a:t>调查</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smtClean="0">
                <a:effectLst/>
              </a:rPr>
              <a:t>个案</a:t>
            </a:r>
            <a:r>
              <a:rPr lang="zh-CN" altLang="zh-CN" sz="2800" dirty="0">
                <a:effectLst/>
              </a:rPr>
              <a:t>调查又称个案研究，是卫生防疫部门或基层防疫保健人员在每一个新发病例发生时，到发病现场调查单个病例的接触史、接触者的发病或健康状况及病例家庭及周围环境可能相关的发病因素。</a:t>
            </a:r>
          </a:p>
          <a:p>
            <a:pPr>
              <a:lnSpc>
                <a:spcPct val="150000"/>
              </a:lnSpc>
            </a:pPr>
            <a:endParaRPr lang="zh-CN" altLang="en-US" sz="2800" dirty="0"/>
          </a:p>
        </p:txBody>
      </p:sp>
    </p:spTree>
    <p:extLst>
      <p:ext uri="{BB962C8B-B14F-4D97-AF65-F5344CB8AC3E}">
        <p14:creationId xmlns:p14="http://schemas.microsoft.com/office/powerpoint/2010/main" val="3807236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（三）病例报告</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zh-CN" sz="2800" dirty="0">
                <a:effectLst/>
              </a:rPr>
              <a:t>病例报告是临床上针对某个单个病例，如新发疾病、罕见疾病、或某些</a:t>
            </a:r>
            <a:r>
              <a:rPr lang="zh-CN" altLang="zh-CN" sz="2800" dirty="0" smtClean="0">
                <a:effectLst/>
              </a:rPr>
              <a:t>常见疾病</a:t>
            </a:r>
            <a:r>
              <a:rPr lang="zh-CN" altLang="zh-CN" sz="2800" dirty="0">
                <a:effectLst/>
              </a:rPr>
              <a:t>的特殊表现等进行描述，通过描述疾病临床特征、危险因素和治疗方法提供丰富的临床资源，为建立病因假说提供线索和重要临床依据。</a:t>
            </a:r>
            <a:endParaRPr lang="zh-CN" altLang="en-US" sz="2800" dirty="0"/>
          </a:p>
        </p:txBody>
      </p:sp>
    </p:spTree>
    <p:extLst>
      <p:ext uri="{BB962C8B-B14F-4D97-AF65-F5344CB8AC3E}">
        <p14:creationId xmlns:p14="http://schemas.microsoft.com/office/powerpoint/2010/main" val="5396890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TC104033929[[fn=石板]]</Template>
  <TotalTime>430</TotalTime>
  <Words>4141</Words>
  <Application>Microsoft Office PowerPoint</Application>
  <PresentationFormat>自定义</PresentationFormat>
  <Paragraphs>314</Paragraphs>
  <Slides>53</Slides>
  <Notes>0</Notes>
  <HiddenSlides>0</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石板</vt:lpstr>
      <vt:lpstr>流行病学 第四章  描述性研究 Descriptive study</vt:lpstr>
      <vt:lpstr>流行病学科研设计方法</vt:lpstr>
      <vt:lpstr>教学内容</vt:lpstr>
      <vt:lpstr>第一节  概述</vt:lpstr>
      <vt:lpstr>特点</vt:lpstr>
      <vt:lpstr>用途</vt:lpstr>
      <vt:lpstr>主要类型</vt:lpstr>
      <vt:lpstr>（二）个案调查</vt:lpstr>
      <vt:lpstr>（三）病例报告</vt:lpstr>
      <vt:lpstr>（四）病例组分析</vt:lpstr>
      <vt:lpstr>（五）疾病监测</vt:lpstr>
      <vt:lpstr>第二节 横断面研究</vt:lpstr>
      <vt:lpstr>研究目的</vt:lpstr>
      <vt:lpstr>研究类型</vt:lpstr>
      <vt:lpstr>优点与局限性</vt:lpstr>
      <vt:lpstr>优点与局限性</vt:lpstr>
      <vt:lpstr>第三节 研究设计与实施</vt:lpstr>
      <vt:lpstr>课题设计的主要内容</vt:lpstr>
      <vt:lpstr>科研设计主要内容</vt:lpstr>
      <vt:lpstr>一、明确调查目的和设计类型</vt:lpstr>
      <vt:lpstr>二、确定研究对象</vt:lpstr>
      <vt:lpstr>三、确定抽样方法和估算样本含量</vt:lpstr>
      <vt:lpstr>单纯随机抽样（simple random sampling）</vt:lpstr>
      <vt:lpstr>系统抽样（systematic sampling）</vt:lpstr>
      <vt:lpstr>分层抽样（stratified sampling）</vt:lpstr>
      <vt:lpstr>整群抽样（cluster sampling）</vt:lpstr>
      <vt:lpstr>多阶段抽样（multi-stage sampling）</vt:lpstr>
      <vt:lpstr>（二）估算样本含量</vt:lpstr>
      <vt:lpstr>简化公式</vt:lpstr>
      <vt:lpstr>表格估算样本含量</vt:lpstr>
      <vt:lpstr>四、资料的收集</vt:lpstr>
      <vt:lpstr>（一）确定研究变量</vt:lpstr>
      <vt:lpstr>常见资料收集的内容</vt:lpstr>
      <vt:lpstr>（二）选择适宜的收集资料方法</vt:lpstr>
      <vt:lpstr>（二）选择适宜的收集资料方法</vt:lpstr>
      <vt:lpstr>（二）选择适宜的收集资料方法</vt:lpstr>
      <vt:lpstr>（二）选择适宜的收集资料方法</vt:lpstr>
      <vt:lpstr>五、资料的整理和分析</vt:lpstr>
      <vt:lpstr>（一）常用的分析指标  </vt:lpstr>
      <vt:lpstr>（二）分析方法</vt:lpstr>
      <vt:lpstr>（二）分析方法</vt:lpstr>
      <vt:lpstr>（二）分析方法</vt:lpstr>
      <vt:lpstr>（二）分析方法</vt:lpstr>
      <vt:lpstr>（三）结果的解释  </vt:lpstr>
      <vt:lpstr>六、偏倚和质量控制</vt:lpstr>
      <vt:lpstr>横断面研究常见的偏倚</vt:lpstr>
      <vt:lpstr>偏倚的控制</vt:lpstr>
      <vt:lpstr>第四节 生态学研究</vt:lpstr>
      <vt:lpstr>二、研究类型</vt:lpstr>
      <vt:lpstr>三、研究的优点与局限性</vt:lpstr>
      <vt:lpstr>三、研究的优点与局限性</vt:lpstr>
      <vt:lpstr>三、研究的优点与局限性</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webuser</cp:lastModifiedBy>
  <cp:revision>21</cp:revision>
  <dcterms:created xsi:type="dcterms:W3CDTF">2014-03-30T08:50:07Z</dcterms:created>
  <dcterms:modified xsi:type="dcterms:W3CDTF">2014-04-04T09:25:09Z</dcterms:modified>
</cp:coreProperties>
</file>