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notesMasterIdLst>
    <p:notesMasterId r:id="rId24"/>
  </p:notesMasterIdLst>
  <p:sldIdLst>
    <p:sldId id="256" r:id="rId2"/>
    <p:sldId id="257" r:id="rId3"/>
    <p:sldId id="282" r:id="rId4"/>
    <p:sldId id="301" r:id="rId5"/>
    <p:sldId id="283" r:id="rId6"/>
    <p:sldId id="284" r:id="rId7"/>
    <p:sldId id="285" r:id="rId8"/>
    <p:sldId id="286" r:id="rId9"/>
    <p:sldId id="295" r:id="rId10"/>
    <p:sldId id="287" r:id="rId11"/>
    <p:sldId id="288" r:id="rId12"/>
    <p:sldId id="296" r:id="rId13"/>
    <p:sldId id="297" r:id="rId14"/>
    <p:sldId id="300" r:id="rId15"/>
    <p:sldId id="298" r:id="rId16"/>
    <p:sldId id="289" r:id="rId17"/>
    <p:sldId id="290" r:id="rId18"/>
    <p:sldId id="291" r:id="rId19"/>
    <p:sldId id="292" r:id="rId20"/>
    <p:sldId id="293" r:id="rId21"/>
    <p:sldId id="302" r:id="rId22"/>
    <p:sldId id="29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varScale="1">
        <p:scale>
          <a:sx n="52" d="100"/>
          <a:sy n="52" d="100"/>
        </p:scale>
        <p:origin x="667" y="43"/>
      </p:cViewPr>
      <p:guideLst/>
    </p:cSldViewPr>
  </p:slideViewPr>
  <p:notesTextViewPr>
    <p:cViewPr>
      <p:scale>
        <a:sx n="1" d="1"/>
        <a:sy n="1" d="1"/>
      </p:scale>
      <p:origin x="0" y="0"/>
    </p:cViewPr>
  </p:notesTextViewPr>
  <p:sorterViewPr>
    <p:cViewPr>
      <p:scale>
        <a:sx n="100" d="100"/>
        <a:sy n="100" d="100"/>
      </p:scale>
      <p:origin x="0" y="-1289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40A0DE-DE69-4A05-A3E4-DF5B066DF340}" type="datetimeFigureOut">
              <a:rPr lang="zh-CN" altLang="en-US" smtClean="0"/>
              <a:t>2014/4/8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54A4BD-CA2A-4A54-8689-2C71991B7C46}" type="slidenum">
              <a:rPr lang="zh-CN" altLang="en-US" smtClean="0"/>
              <a:t>‹#›</a:t>
            </a:fld>
            <a:endParaRPr lang="zh-CN" altLang="en-US"/>
          </a:p>
        </p:txBody>
      </p:sp>
    </p:spTree>
    <p:extLst>
      <p:ext uri="{BB962C8B-B14F-4D97-AF65-F5344CB8AC3E}">
        <p14:creationId xmlns:p14="http://schemas.microsoft.com/office/powerpoint/2010/main" val="128630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1AEE49BD-F2CB-479B-A20B-C5C6E966683C}" type="slidenum">
              <a:rPr lang="zh-CN" altLang="en-US"/>
              <a:pPr/>
              <a:t>9</a:t>
            </a:fld>
            <a:endParaRPr lang="en-US" altLang="zh-CN"/>
          </a:p>
        </p:txBody>
      </p:sp>
      <p:sp>
        <p:nvSpPr>
          <p:cNvPr id="437250" name="Rectangle 2"/>
          <p:cNvSpPr>
            <a:spLocks noChangeArrowheads="1"/>
          </p:cNvSpPr>
          <p:nvPr/>
        </p:nvSpPr>
        <p:spPr bwMode="auto">
          <a:xfrm>
            <a:off x="3884613" y="7938"/>
            <a:ext cx="2973387"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7251" name="Rectangle 3"/>
          <p:cNvSpPr>
            <a:spLocks noChangeArrowheads="1"/>
          </p:cNvSpPr>
          <p:nvPr/>
        </p:nvSpPr>
        <p:spPr bwMode="auto">
          <a:xfrm>
            <a:off x="3884613" y="8704263"/>
            <a:ext cx="2973387"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lvl1pPr defTabSz="762000" eaLnBrk="0" hangingPunct="0">
              <a:defRPr sz="2400">
                <a:solidFill>
                  <a:schemeClr val="tx1"/>
                </a:solidFill>
                <a:latin typeface="Times New Roman" panose="02020603050405020304" pitchFamily="18" charset="0"/>
                <a:ea typeface="宋体" panose="02010600030101010101" pitchFamily="2" charset="-122"/>
              </a:defRPr>
            </a:lvl1pPr>
            <a:lvl2pPr marL="571500" defTabSz="762000" eaLnBrk="0" hangingPunct="0">
              <a:defRPr sz="2400">
                <a:solidFill>
                  <a:schemeClr val="tx1"/>
                </a:solidFill>
                <a:latin typeface="Times New Roman" panose="02020603050405020304" pitchFamily="18" charset="0"/>
                <a:ea typeface="宋体" panose="02010600030101010101" pitchFamily="2" charset="-122"/>
              </a:defRPr>
            </a:lvl2pPr>
            <a:lvl3pPr marL="1143000" defTabSz="762000" eaLnBrk="0" hangingPunct="0">
              <a:defRPr sz="2400">
                <a:solidFill>
                  <a:schemeClr val="tx1"/>
                </a:solidFill>
                <a:latin typeface="Times New Roman" panose="02020603050405020304" pitchFamily="18" charset="0"/>
                <a:ea typeface="宋体" panose="02010600030101010101" pitchFamily="2" charset="-122"/>
              </a:defRPr>
            </a:lvl3pPr>
            <a:lvl4pPr marL="1714500" defTabSz="762000" eaLnBrk="0" hangingPunct="0">
              <a:defRPr sz="2400">
                <a:solidFill>
                  <a:schemeClr val="tx1"/>
                </a:solidFill>
                <a:latin typeface="Times New Roman" panose="02020603050405020304" pitchFamily="18" charset="0"/>
                <a:ea typeface="宋体" panose="02010600030101010101" pitchFamily="2" charset="-122"/>
              </a:defRPr>
            </a:lvl4pPr>
            <a:lvl5pPr marL="2286000" defTabSz="762000" eaLnBrk="0" hangingPunct="0">
              <a:defRPr sz="2400">
                <a:solidFill>
                  <a:schemeClr val="tx1"/>
                </a:solidFill>
                <a:latin typeface="Times New Roman" panose="02020603050405020304" pitchFamily="18" charset="0"/>
                <a:ea typeface="宋体" panose="02010600030101010101" pitchFamily="2" charset="-122"/>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r"/>
            <a:r>
              <a:rPr kumimoji="0" lang="fr-FR" sz="1000" i="1">
                <a:latin typeface="Arial" panose="020B0604020202020204" pitchFamily="34" charset="0"/>
              </a:rPr>
              <a:t>7</a:t>
            </a:r>
          </a:p>
        </p:txBody>
      </p:sp>
      <p:sp>
        <p:nvSpPr>
          <p:cNvPr id="437252" name="Rectangle 4"/>
          <p:cNvSpPr>
            <a:spLocks noChangeArrowheads="1"/>
          </p:cNvSpPr>
          <p:nvPr/>
        </p:nvSpPr>
        <p:spPr bwMode="auto">
          <a:xfrm>
            <a:off x="0" y="8704263"/>
            <a:ext cx="2971800"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7253" name="Rectangle 5"/>
          <p:cNvSpPr>
            <a:spLocks noChangeArrowheads="1"/>
          </p:cNvSpPr>
          <p:nvPr/>
        </p:nvSpPr>
        <p:spPr bwMode="auto">
          <a:xfrm>
            <a:off x="0" y="7938"/>
            <a:ext cx="2971800"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7254" name="Rectangle 6"/>
          <p:cNvSpPr>
            <a:spLocks noGrp="1" noRot="1" noChangeAspect="1" noChangeArrowheads="1" noTextEdit="1"/>
          </p:cNvSpPr>
          <p:nvPr>
            <p:ph type="sldImg"/>
          </p:nvPr>
        </p:nvSpPr>
        <p:spPr>
          <a:xfrm>
            <a:off x="588963" y="801688"/>
            <a:ext cx="5680075" cy="3195637"/>
          </a:xfrm>
          <a:ln w="12700" cap="flat">
            <a:solidFill>
              <a:schemeClr val="tx1"/>
            </a:solidFill>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7255" name="Rectangle 7"/>
          <p:cNvSpPr>
            <a:spLocks noGrp="1" noChangeArrowheads="1"/>
          </p:cNvSpPr>
          <p:nvPr>
            <p:ph type="body" idx="1"/>
          </p:nvPr>
        </p:nvSpPr>
        <p:spPr>
          <a:xfrm>
            <a:off x="914400" y="4359275"/>
            <a:ext cx="5027613" cy="3867150"/>
          </a:xfrm>
          <a:ln/>
        </p:spPr>
        <p:txBody>
          <a:bodyPr lIns="90488" tIns="44450" rIns="90488" bIns="44450"/>
          <a:lstStyle/>
          <a:p>
            <a:endParaRPr lang="fr-FR"/>
          </a:p>
        </p:txBody>
      </p:sp>
    </p:spTree>
    <p:extLst>
      <p:ext uri="{BB962C8B-B14F-4D97-AF65-F5344CB8AC3E}">
        <p14:creationId xmlns:p14="http://schemas.microsoft.com/office/powerpoint/2010/main" val="392427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a:t>
            </a:fld>
            <a:endParaRPr lang="en-US" dirty="0"/>
          </a:p>
        </p:txBody>
      </p:sp>
    </p:spTree>
    <p:extLst>
      <p:ext uri="{BB962C8B-B14F-4D97-AF65-F5344CB8AC3E}">
        <p14:creationId xmlns:p14="http://schemas.microsoft.com/office/powerpoint/2010/main" val="1653896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1143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923355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53940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355816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53672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02738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32737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828272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1715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796027F-7875-4030-9381-8BD8C4F21935}" type="datetimeFigureOut">
              <a:rPr lang="en-US" smtClean="0"/>
              <a:t>4/8/2014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03813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72722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4/8/2014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94843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179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92213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83503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t>4/8/2014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584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AAD347D-5ACD-4C99-B74B-A9C85AD731AF}" type="datetimeFigureOut">
              <a:rPr lang="en-US" smtClean="0"/>
              <a:t>4/8/2014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3126735622"/>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88142" y="1239864"/>
            <a:ext cx="10368115" cy="3096162"/>
          </a:xfrm>
        </p:spPr>
        <p:txBody>
          <a:bodyPr>
            <a:normAutofit/>
          </a:bodyPr>
          <a:lstStyle/>
          <a:p>
            <a:r>
              <a:rPr lang="zh-CN" altLang="en-US" dirty="0" smtClean="0"/>
              <a:t>流行病学</a:t>
            </a:r>
            <a:r>
              <a:rPr lang="en-US" altLang="zh-CN" dirty="0" smtClean="0"/>
              <a:t/>
            </a:r>
            <a:br>
              <a:rPr lang="en-US" altLang="zh-CN" dirty="0" smtClean="0"/>
            </a:br>
            <a:r>
              <a:rPr lang="en-US" altLang="zh-CN" dirty="0" smtClean="0"/>
              <a:t/>
            </a:r>
            <a:br>
              <a:rPr lang="en-US" altLang="zh-CN" dirty="0" smtClean="0"/>
            </a:br>
            <a:r>
              <a:rPr lang="zh-CN" altLang="en-US" dirty="0" smtClean="0"/>
              <a:t>第八章   </a:t>
            </a:r>
            <a:r>
              <a:rPr lang="zh-CN" altLang="zh-CN" dirty="0" smtClean="0">
                <a:effectLst/>
              </a:rPr>
              <a:t>流行病学</a:t>
            </a:r>
            <a:r>
              <a:rPr lang="zh-CN" altLang="zh-CN" dirty="0">
                <a:effectLst/>
              </a:rPr>
              <a:t>研究的质量控制</a:t>
            </a:r>
          </a:p>
        </p:txBody>
      </p:sp>
      <p:sp>
        <p:nvSpPr>
          <p:cNvPr id="3" name="副标题 2"/>
          <p:cNvSpPr>
            <a:spLocks noGrp="1"/>
          </p:cNvSpPr>
          <p:nvPr>
            <p:ph type="subTitle" idx="1"/>
          </p:nvPr>
        </p:nvSpPr>
        <p:spPr>
          <a:xfrm>
            <a:off x="1262205" y="4698719"/>
            <a:ext cx="9440034" cy="1049867"/>
          </a:xfrm>
        </p:spPr>
        <p:txBody>
          <a:bodyPr/>
          <a:lstStyle/>
          <a:p>
            <a:endParaRPr lang="zh-CN" altLang="en-US" dirty="0"/>
          </a:p>
        </p:txBody>
      </p:sp>
    </p:spTree>
    <p:extLst>
      <p:ext uri="{BB962C8B-B14F-4D97-AF65-F5344CB8AC3E}">
        <p14:creationId xmlns:p14="http://schemas.microsoft.com/office/powerpoint/2010/main" val="859904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8324" y="953728"/>
            <a:ext cx="10353762" cy="1096298"/>
          </a:xfrm>
        </p:spPr>
        <p:txBody>
          <a:bodyPr>
            <a:normAutofit/>
          </a:bodyPr>
          <a:lstStyle/>
          <a:p>
            <a:r>
              <a:rPr lang="zh-CN" altLang="zh-CN" dirty="0">
                <a:effectLst/>
              </a:rPr>
              <a:t>第二节 流行病学研究中常见的</a:t>
            </a:r>
            <a:r>
              <a:rPr lang="zh-CN" altLang="zh-CN" dirty="0" smtClean="0">
                <a:effectLst/>
              </a:rPr>
              <a:t>偏倚</a:t>
            </a:r>
            <a:endParaRPr lang="zh-CN" altLang="en-US" dirty="0"/>
          </a:p>
        </p:txBody>
      </p:sp>
      <p:sp>
        <p:nvSpPr>
          <p:cNvPr id="3" name="内容占位符 2"/>
          <p:cNvSpPr>
            <a:spLocks noGrp="1"/>
          </p:cNvSpPr>
          <p:nvPr>
            <p:ph idx="1"/>
          </p:nvPr>
        </p:nvSpPr>
        <p:spPr>
          <a:xfrm>
            <a:off x="2934929" y="2050026"/>
            <a:ext cx="4911213" cy="3741174"/>
          </a:xfrm>
        </p:spPr>
        <p:txBody>
          <a:bodyPr/>
          <a:lstStyle/>
          <a:p>
            <a:pPr marL="36900" indent="0">
              <a:buNone/>
            </a:pPr>
            <a:r>
              <a:rPr lang="zh-CN" altLang="en-US" dirty="0">
                <a:solidFill>
                  <a:srgbClr val="FFFFFF"/>
                </a:solidFill>
              </a:rPr>
              <a:t>偏倚产生的原因</a:t>
            </a:r>
            <a:endParaRPr lang="en-US" altLang="zh-CN" dirty="0" smtClean="0">
              <a:solidFill>
                <a:srgbClr val="66FF33"/>
              </a:solidFill>
            </a:endParaRPr>
          </a:p>
          <a:p>
            <a:r>
              <a:rPr lang="zh-CN" altLang="en-US" dirty="0" smtClean="0">
                <a:solidFill>
                  <a:srgbClr val="66FF33"/>
                </a:solidFill>
              </a:rPr>
              <a:t>设计</a:t>
            </a:r>
            <a:r>
              <a:rPr lang="zh-CN" altLang="en-US" dirty="0">
                <a:solidFill>
                  <a:srgbClr val="66FF33"/>
                </a:solidFill>
              </a:rPr>
              <a:t>不合理</a:t>
            </a:r>
          </a:p>
          <a:p>
            <a:r>
              <a:rPr lang="zh-CN" altLang="en-US" dirty="0">
                <a:solidFill>
                  <a:srgbClr val="66FF33"/>
                </a:solidFill>
              </a:rPr>
              <a:t>实施不严格</a:t>
            </a:r>
          </a:p>
          <a:p>
            <a:r>
              <a:rPr lang="zh-CN" altLang="en-US" dirty="0">
                <a:solidFill>
                  <a:srgbClr val="66FF33"/>
                </a:solidFill>
              </a:rPr>
              <a:t>资料不正确</a:t>
            </a:r>
            <a:endParaRPr lang="en-US" altLang="zh-CN" dirty="0">
              <a:solidFill>
                <a:srgbClr val="66FF33"/>
              </a:solidFill>
            </a:endParaRPr>
          </a:p>
          <a:p>
            <a:endParaRPr lang="zh-CN" altLang="en-US" dirty="0"/>
          </a:p>
        </p:txBody>
      </p:sp>
    </p:spTree>
    <p:extLst>
      <p:ext uri="{BB962C8B-B14F-4D97-AF65-F5344CB8AC3E}">
        <p14:creationId xmlns:p14="http://schemas.microsoft.com/office/powerpoint/2010/main" val="1084512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286000" y="533400"/>
            <a:ext cx="6172200" cy="641350"/>
          </a:xfrm>
        </p:spPr>
        <p:txBody>
          <a:bodyPr/>
          <a:lstStyle/>
          <a:p>
            <a:r>
              <a:rPr lang="zh-CN" altLang="en-US">
                <a:latin typeface="宋体" panose="02010600030101010101" pitchFamily="2" charset="-122"/>
              </a:rPr>
              <a:t>偏倚的分类</a:t>
            </a:r>
          </a:p>
        </p:txBody>
      </p:sp>
      <p:sp>
        <p:nvSpPr>
          <p:cNvPr id="44035" name="Rectangle 3"/>
          <p:cNvSpPr>
            <a:spLocks noGrp="1" noChangeArrowheads="1"/>
          </p:cNvSpPr>
          <p:nvPr>
            <p:ph type="body" idx="1"/>
          </p:nvPr>
        </p:nvSpPr>
        <p:spPr>
          <a:xfrm>
            <a:off x="2438400" y="1941514"/>
            <a:ext cx="7239000" cy="2630487"/>
          </a:xfrm>
        </p:spPr>
        <p:txBody>
          <a:bodyPr/>
          <a:lstStyle/>
          <a:p>
            <a:pPr>
              <a:buClr>
                <a:srgbClr val="FFFFFF"/>
              </a:buClr>
              <a:buSzPct val="85000"/>
            </a:pPr>
            <a:r>
              <a:rPr lang="zh-CN" altLang="en-US" sz="3600">
                <a:latin typeface="宋体" panose="02010600030101010101" pitchFamily="2" charset="-122"/>
              </a:rPr>
              <a:t>选择偏倚(</a:t>
            </a:r>
            <a:r>
              <a:rPr lang="en-US" altLang="zh-CN" sz="3600">
                <a:latin typeface="宋体" panose="02010600030101010101" pitchFamily="2" charset="-122"/>
              </a:rPr>
              <a:t>selection bias)</a:t>
            </a:r>
          </a:p>
          <a:p>
            <a:pPr>
              <a:buClr>
                <a:srgbClr val="FFFFFF"/>
              </a:buClr>
              <a:buSzPct val="85000"/>
            </a:pPr>
            <a:r>
              <a:rPr lang="zh-CN" altLang="en-US" sz="3600">
                <a:latin typeface="宋体" panose="02010600030101010101" pitchFamily="2" charset="-122"/>
              </a:rPr>
              <a:t>信息偏倚(</a:t>
            </a:r>
            <a:r>
              <a:rPr lang="en-US" altLang="zh-CN" sz="3600">
                <a:latin typeface="宋体" panose="02010600030101010101" pitchFamily="2" charset="-122"/>
              </a:rPr>
              <a:t>information bias)</a:t>
            </a:r>
          </a:p>
          <a:p>
            <a:pPr>
              <a:buClr>
                <a:srgbClr val="FFFFFF"/>
              </a:buClr>
              <a:buSzPct val="85000"/>
            </a:pPr>
            <a:r>
              <a:rPr lang="zh-CN" altLang="en-US" sz="3600">
                <a:latin typeface="宋体" panose="02010600030101010101" pitchFamily="2" charset="-122"/>
              </a:rPr>
              <a:t>混杂偏倚(</a:t>
            </a:r>
            <a:r>
              <a:rPr lang="en-US" altLang="zh-CN" sz="3600">
                <a:latin typeface="宋体" panose="02010600030101010101" pitchFamily="2" charset="-122"/>
              </a:rPr>
              <a:t>confounding bias)</a:t>
            </a:r>
          </a:p>
          <a:p>
            <a:endParaRPr lang="zh-CN" altLang="en-US"/>
          </a:p>
        </p:txBody>
      </p:sp>
    </p:spTree>
    <p:extLst>
      <p:ext uri="{BB962C8B-B14F-4D97-AF65-F5344CB8AC3E}">
        <p14:creationId xmlns:p14="http://schemas.microsoft.com/office/powerpoint/2010/main" val="3931555424"/>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一、选择偏倚</a:t>
            </a:r>
          </a:p>
          <a:p>
            <a:pPr marL="36900" indent="0">
              <a:buNone/>
            </a:pPr>
            <a:r>
              <a:rPr lang="zh-CN" altLang="zh-CN" dirty="0">
                <a:effectLst/>
              </a:rPr>
              <a:t>因研究对象的问题导致研究结果偏离了真实值称为选择偏倚。理想的研究样本人群应当是总体人群的一个无偏样本，如果研究人群在某些重要因素上与一般人群或待研究的目标人群存在差异，则可能引起选择偏倚。</a:t>
            </a:r>
          </a:p>
          <a:p>
            <a:endParaRPr lang="zh-CN" altLang="en-US" dirty="0"/>
          </a:p>
        </p:txBody>
      </p:sp>
    </p:spTree>
    <p:extLst>
      <p:ext uri="{BB962C8B-B14F-4D97-AF65-F5344CB8AC3E}">
        <p14:creationId xmlns:p14="http://schemas.microsoft.com/office/powerpoint/2010/main" val="1666481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二、测量偏倚</a:t>
            </a:r>
          </a:p>
          <a:p>
            <a:pPr marL="36900" indent="0">
              <a:buNone/>
            </a:pPr>
            <a:r>
              <a:rPr lang="zh-CN" altLang="zh-CN" dirty="0">
                <a:effectLst/>
              </a:rPr>
              <a:t>测量偏倚也称为信息偏倚。在研究的实施阶段，若在观察、测量或收集资料的过程中存在问题，会影响研究结果的真实性。测量偏倚既可以来自研究者，也可以来源于研究对象。</a:t>
            </a:r>
          </a:p>
          <a:p>
            <a:endParaRPr lang="zh-CN" altLang="en-US" dirty="0"/>
          </a:p>
        </p:txBody>
      </p:sp>
    </p:spTree>
    <p:extLst>
      <p:ext uri="{BB962C8B-B14F-4D97-AF65-F5344CB8AC3E}">
        <p14:creationId xmlns:p14="http://schemas.microsoft.com/office/powerpoint/2010/main" val="2437832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1828800" y="677863"/>
            <a:ext cx="8077200" cy="641350"/>
          </a:xfrm>
        </p:spPr>
        <p:txBody>
          <a:bodyPr/>
          <a:lstStyle/>
          <a:p>
            <a:r>
              <a:rPr lang="zh-CN" altLang="en-US" dirty="0">
                <a:latin typeface="宋体" panose="02010600030101010101" pitchFamily="2" charset="-122"/>
              </a:rPr>
              <a:t>信息偏倚的主要来源</a:t>
            </a:r>
          </a:p>
        </p:txBody>
      </p:sp>
      <p:sp>
        <p:nvSpPr>
          <p:cNvPr id="357379" name="Rectangle 3"/>
          <p:cNvSpPr>
            <a:spLocks noGrp="1" noChangeArrowheads="1"/>
          </p:cNvSpPr>
          <p:nvPr>
            <p:ph type="body" idx="1"/>
          </p:nvPr>
        </p:nvSpPr>
        <p:spPr>
          <a:xfrm>
            <a:off x="2438400" y="1676400"/>
            <a:ext cx="6858000" cy="3849688"/>
          </a:xfrm>
        </p:spPr>
        <p:txBody>
          <a:bodyPr>
            <a:normAutofit/>
          </a:bodyPr>
          <a:lstStyle/>
          <a:p>
            <a:pPr>
              <a:lnSpc>
                <a:spcPct val="90000"/>
              </a:lnSpc>
            </a:pPr>
            <a:r>
              <a:rPr lang="zh-CN" altLang="en-US" dirty="0" smtClean="0">
                <a:latin typeface="宋体" panose="02010600030101010101" pitchFamily="2" charset="-122"/>
              </a:rPr>
              <a:t>诊断</a:t>
            </a:r>
            <a:r>
              <a:rPr lang="zh-CN" altLang="en-US" dirty="0">
                <a:latin typeface="宋体" panose="02010600030101010101" pitchFamily="2" charset="-122"/>
              </a:rPr>
              <a:t>标准不明确</a:t>
            </a:r>
          </a:p>
          <a:p>
            <a:pPr>
              <a:lnSpc>
                <a:spcPct val="90000"/>
              </a:lnSpc>
            </a:pPr>
            <a:r>
              <a:rPr lang="zh-CN" altLang="en-US" dirty="0">
                <a:latin typeface="宋体" panose="02010600030101010101" pitchFamily="2" charset="-122"/>
              </a:rPr>
              <a:t>诊断方法敏感性和特异差</a:t>
            </a:r>
          </a:p>
          <a:p>
            <a:pPr>
              <a:lnSpc>
                <a:spcPct val="90000"/>
              </a:lnSpc>
            </a:pPr>
            <a:r>
              <a:rPr lang="zh-CN" altLang="en-US" dirty="0">
                <a:latin typeface="宋体" panose="02010600030101010101" pitchFamily="2" charset="-122"/>
              </a:rPr>
              <a:t>测量（调查）方法不准确</a:t>
            </a:r>
          </a:p>
          <a:p>
            <a:pPr>
              <a:lnSpc>
                <a:spcPct val="90000"/>
              </a:lnSpc>
            </a:pPr>
            <a:r>
              <a:rPr lang="zh-CN" altLang="en-US" dirty="0">
                <a:latin typeface="宋体" panose="02010600030101010101" pitchFamily="2" charset="-122"/>
              </a:rPr>
              <a:t>仪器不准确</a:t>
            </a:r>
          </a:p>
          <a:p>
            <a:pPr>
              <a:lnSpc>
                <a:spcPct val="90000"/>
              </a:lnSpc>
            </a:pPr>
            <a:r>
              <a:rPr lang="zh-CN" altLang="en-US" dirty="0">
                <a:latin typeface="宋体" panose="02010600030101010101" pitchFamily="2" charset="-122"/>
              </a:rPr>
              <a:t>原始记录不完整</a:t>
            </a:r>
          </a:p>
          <a:p>
            <a:pPr>
              <a:lnSpc>
                <a:spcPct val="90000"/>
              </a:lnSpc>
            </a:pPr>
            <a:r>
              <a:rPr lang="zh-CN" altLang="en-US" dirty="0">
                <a:latin typeface="宋体" panose="02010600030101010101" pitchFamily="2" charset="-122"/>
              </a:rPr>
              <a:t>统计分析方法不正确</a:t>
            </a:r>
          </a:p>
          <a:p>
            <a:pPr>
              <a:lnSpc>
                <a:spcPct val="90000"/>
              </a:lnSpc>
            </a:pPr>
            <a:endParaRPr lang="zh-CN" altLang="en-US" sz="2800" dirty="0"/>
          </a:p>
        </p:txBody>
      </p:sp>
    </p:spTree>
    <p:extLst>
      <p:ext uri="{BB962C8B-B14F-4D97-AF65-F5344CB8AC3E}">
        <p14:creationId xmlns:p14="http://schemas.microsoft.com/office/powerpoint/2010/main" val="2146090515"/>
      </p:ext>
    </p:extLst>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958645"/>
            <a:ext cx="10353762" cy="5604387"/>
          </a:xfrm>
        </p:spPr>
        <p:txBody>
          <a:bodyPr>
            <a:normAutofit/>
          </a:bodyPr>
          <a:lstStyle/>
          <a:p>
            <a:pPr marL="36900" indent="0">
              <a:buNone/>
            </a:pPr>
            <a:r>
              <a:rPr lang="zh-CN" altLang="zh-CN" dirty="0">
                <a:solidFill>
                  <a:srgbClr val="66FF33"/>
                </a:solidFill>
                <a:effectLst/>
              </a:rPr>
              <a:t>三、混杂偏倚</a:t>
            </a:r>
          </a:p>
          <a:p>
            <a:pPr marL="36900" indent="0">
              <a:buNone/>
            </a:pPr>
            <a:r>
              <a:rPr lang="en-US" altLang="zh-CN" dirty="0">
                <a:effectLst/>
              </a:rPr>
              <a:t>    </a:t>
            </a:r>
            <a:r>
              <a:rPr lang="zh-CN" altLang="zh-CN" dirty="0">
                <a:effectLst/>
              </a:rPr>
              <a:t>混杂偏倚是指由于</a:t>
            </a:r>
            <a:r>
              <a:rPr lang="en-US" altLang="zh-CN" dirty="0">
                <a:effectLst/>
              </a:rPr>
              <a:t>1</a:t>
            </a:r>
            <a:r>
              <a:rPr lang="zh-CN" altLang="zh-CN" dirty="0">
                <a:effectLst/>
              </a:rPr>
              <a:t>个或多个潜在的非研究因素的影响，掩盖或夸大了研究因素与疾病（或结局事件）之间的联系，从而使两者之间的真正联系被错误地估计。引起混杂偏倚的因素被称为</a:t>
            </a:r>
            <a:r>
              <a:rPr lang="zh-CN" altLang="zh-CN" u="sng" dirty="0">
                <a:effectLst/>
              </a:rPr>
              <a:t>混杂因素（</a:t>
            </a:r>
            <a:r>
              <a:rPr lang="en-US" altLang="zh-CN" u="sng" dirty="0">
                <a:effectLst/>
              </a:rPr>
              <a:t>confounder</a:t>
            </a:r>
            <a:r>
              <a:rPr lang="zh-CN" altLang="zh-CN" u="sng" dirty="0" smtClean="0">
                <a:effectLst/>
              </a:rPr>
              <a:t>）</a:t>
            </a:r>
            <a:r>
              <a:rPr lang="zh-CN" altLang="zh-CN" dirty="0" smtClean="0">
                <a:effectLst/>
              </a:rPr>
              <a:t>。</a:t>
            </a:r>
            <a:endParaRPr lang="en-US" altLang="zh-CN" dirty="0" smtClean="0">
              <a:effectLst/>
            </a:endParaRPr>
          </a:p>
          <a:p>
            <a:pPr marL="36900" indent="0">
              <a:buNone/>
            </a:pPr>
            <a:r>
              <a:rPr lang="zh-CN" altLang="zh-CN" dirty="0" smtClean="0">
                <a:effectLst/>
              </a:rPr>
              <a:t>混杂</a:t>
            </a:r>
            <a:r>
              <a:rPr lang="zh-CN" altLang="zh-CN" dirty="0">
                <a:effectLst/>
              </a:rPr>
              <a:t>因素的基本特点是：①必须是所研究疾病的独立的影响因子；②必须与研究因素有关；③不是研究因素与疾病因果链上的中间变量。</a:t>
            </a:r>
          </a:p>
          <a:p>
            <a:endParaRPr lang="zh-CN" altLang="en-US" dirty="0"/>
          </a:p>
        </p:txBody>
      </p:sp>
    </p:spTree>
    <p:extLst>
      <p:ext uri="{BB962C8B-B14F-4D97-AF65-F5344CB8AC3E}">
        <p14:creationId xmlns:p14="http://schemas.microsoft.com/office/powerpoint/2010/main" val="2331967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1573212" y="899652"/>
            <a:ext cx="8637588" cy="641350"/>
          </a:xfrm>
        </p:spPr>
        <p:txBody>
          <a:bodyPr/>
          <a:lstStyle/>
          <a:p>
            <a:r>
              <a:rPr lang="zh-CN" altLang="en-US" dirty="0" smtClean="0"/>
              <a:t>第三节  偏倚</a:t>
            </a:r>
            <a:r>
              <a:rPr lang="zh-CN" altLang="en-US" dirty="0"/>
              <a:t>的控制</a:t>
            </a:r>
          </a:p>
        </p:txBody>
      </p:sp>
      <p:sp>
        <p:nvSpPr>
          <p:cNvPr id="376835" name="Rectangle 3"/>
          <p:cNvSpPr>
            <a:spLocks noGrp="1" noChangeArrowheads="1"/>
          </p:cNvSpPr>
          <p:nvPr>
            <p:ph type="body" idx="1"/>
          </p:nvPr>
        </p:nvSpPr>
        <p:spPr>
          <a:xfrm>
            <a:off x="2209800" y="1941513"/>
            <a:ext cx="8001000" cy="4114800"/>
          </a:xfrm>
        </p:spPr>
        <p:txBody>
          <a:bodyPr/>
          <a:lstStyle/>
          <a:p>
            <a:r>
              <a:rPr lang="zh-CN" altLang="en-US" sz="3600"/>
              <a:t>研究者对在整个研究中可能会出现的各种偏倚应有充分的了解、掌握</a:t>
            </a:r>
          </a:p>
          <a:p>
            <a:r>
              <a:rPr lang="zh-CN" altLang="en-US" sz="3600"/>
              <a:t>针对可能出现的偏倚采取措施</a:t>
            </a:r>
          </a:p>
        </p:txBody>
      </p:sp>
      <p:sp>
        <p:nvSpPr>
          <p:cNvPr id="376836" name="Text Box 4"/>
          <p:cNvSpPr txBox="1">
            <a:spLocks noChangeArrowheads="1"/>
          </p:cNvSpPr>
          <p:nvPr/>
        </p:nvSpPr>
        <p:spPr bwMode="auto">
          <a:xfrm>
            <a:off x="2514600" y="4038601"/>
            <a:ext cx="7253288"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rgbClr val="CCFF33"/>
              </a:buClr>
              <a:buSzPct val="70000"/>
              <a:buFont typeface="Wingdings" panose="05000000000000000000" pitchFamily="2" charset="2"/>
              <a:buNone/>
            </a:pPr>
            <a:r>
              <a:rPr lang="zh-CN" altLang="en-US" sz="3600" b="1">
                <a:solidFill>
                  <a:srgbClr val="66FF33"/>
                </a:solidFill>
                <a:latin typeface="Arial" panose="020B0604020202020204" pitchFamily="34" charset="0"/>
                <a:ea typeface="黑体" panose="02010609060101010101" pitchFamily="49" charset="-122"/>
              </a:rPr>
              <a:t>科学的设计、严格的实施、正确的分析是预防和控制偏倚的关键</a:t>
            </a:r>
            <a:r>
              <a:rPr lang="zh-CN" altLang="en-US" sz="3200" b="1">
                <a:solidFill>
                  <a:srgbClr val="66FF33"/>
                </a:solidFill>
                <a:latin typeface="Arial" panose="020B0604020202020204" pitchFamily="34" charset="0"/>
                <a:ea typeface="黑体" panose="02010609060101010101" pitchFamily="49" charset="-122"/>
              </a:rPr>
              <a:t>！</a:t>
            </a:r>
            <a:endParaRPr lang="zh-CN" altLang="en-US">
              <a:solidFill>
                <a:srgbClr val="66FF33"/>
              </a:solidFill>
            </a:endParaRPr>
          </a:p>
        </p:txBody>
      </p:sp>
    </p:spTree>
    <p:extLst>
      <p:ext uri="{BB962C8B-B14F-4D97-AF65-F5344CB8AC3E}">
        <p14:creationId xmlns:p14="http://schemas.microsoft.com/office/powerpoint/2010/main" val="32079572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76836"/>
                                        </p:tgtEl>
                                        <p:attrNameLst>
                                          <p:attrName>style.visibility</p:attrName>
                                        </p:attrNameLst>
                                      </p:cBhvr>
                                      <p:to>
                                        <p:strVal val="visible"/>
                                      </p:to>
                                    </p:set>
                                    <p:anim calcmode="lin" valueType="num">
                                      <p:cBhvr>
                                        <p:cTn id="7" dur="1000" fill="hold"/>
                                        <p:tgtEl>
                                          <p:spTgt spid="376836"/>
                                        </p:tgtEl>
                                        <p:attrNameLst>
                                          <p:attrName>ppt_w</p:attrName>
                                        </p:attrNameLst>
                                      </p:cBhvr>
                                      <p:tavLst>
                                        <p:tav tm="0">
                                          <p:val>
                                            <p:fltVal val="0"/>
                                          </p:val>
                                        </p:tav>
                                        <p:tav tm="100000">
                                          <p:val>
                                            <p:strVal val="#ppt_w"/>
                                          </p:val>
                                        </p:tav>
                                      </p:tavLst>
                                    </p:anim>
                                    <p:anim calcmode="lin" valueType="num">
                                      <p:cBhvr>
                                        <p:cTn id="8" dur="1000" fill="hold"/>
                                        <p:tgtEl>
                                          <p:spTgt spid="376836"/>
                                        </p:tgtEl>
                                        <p:attrNameLst>
                                          <p:attrName>ppt_h</p:attrName>
                                        </p:attrNameLst>
                                      </p:cBhvr>
                                      <p:tavLst>
                                        <p:tav tm="0">
                                          <p:val>
                                            <p:fltVal val="0"/>
                                          </p:val>
                                        </p:tav>
                                        <p:tav tm="100000">
                                          <p:val>
                                            <p:strVal val="#ppt_h"/>
                                          </p:val>
                                        </p:tav>
                                      </p:tavLst>
                                    </p:anim>
                                    <p:anim calcmode="lin" valueType="num">
                                      <p:cBhvr>
                                        <p:cTn id="9" dur="1000" fill="hold"/>
                                        <p:tgtEl>
                                          <p:spTgt spid="37683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7683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a:xfrm>
            <a:off x="1371600" y="793955"/>
            <a:ext cx="8637588" cy="641350"/>
          </a:xfrm>
        </p:spPr>
        <p:txBody>
          <a:bodyPr/>
          <a:lstStyle/>
          <a:p>
            <a:r>
              <a:rPr lang="zh-CN" altLang="en-US" dirty="0">
                <a:solidFill>
                  <a:srgbClr val="00FF00"/>
                </a:solidFill>
                <a:latin typeface="宋体" panose="02010600030101010101" pitchFamily="2" charset="-122"/>
              </a:rPr>
              <a:t>选择偏倚的控制</a:t>
            </a:r>
            <a:r>
              <a:rPr lang="zh-CN" altLang="en-US" b="0" dirty="0">
                <a:solidFill>
                  <a:schemeClr val="tx1"/>
                </a:solidFill>
                <a:latin typeface="宋体" panose="02010600030101010101" pitchFamily="2" charset="-122"/>
              </a:rPr>
              <a:t> </a:t>
            </a:r>
          </a:p>
        </p:txBody>
      </p:sp>
      <p:sp>
        <p:nvSpPr>
          <p:cNvPr id="378883" name="Rectangle 3"/>
          <p:cNvSpPr>
            <a:spLocks noGrp="1" noChangeArrowheads="1"/>
          </p:cNvSpPr>
          <p:nvPr>
            <p:ph type="body" idx="1"/>
          </p:nvPr>
        </p:nvSpPr>
        <p:spPr>
          <a:xfrm>
            <a:off x="2590800" y="1676400"/>
            <a:ext cx="7054850" cy="4038600"/>
          </a:xfrm>
        </p:spPr>
        <p:txBody>
          <a:bodyPr/>
          <a:lstStyle/>
          <a:p>
            <a:r>
              <a:rPr lang="zh-CN" altLang="en-US" sz="3600">
                <a:latin typeface="宋体" panose="02010600030101010101" pitchFamily="2" charset="-122"/>
              </a:rPr>
              <a:t>研究对象的合理选择和正确分组</a:t>
            </a:r>
            <a:endParaRPr lang="en-US" altLang="zh-CN" sz="3600">
              <a:latin typeface="宋体" panose="02010600030101010101" pitchFamily="2" charset="-122"/>
            </a:endParaRPr>
          </a:p>
          <a:p>
            <a:r>
              <a:rPr lang="zh-CN" altLang="en-US" sz="3600">
                <a:latin typeface="宋体" panose="02010600030101010101" pitchFamily="2" charset="-122"/>
              </a:rPr>
              <a:t>研究对象的配合</a:t>
            </a:r>
          </a:p>
          <a:p>
            <a:r>
              <a:rPr lang="zh-CN" altLang="en-US" sz="3600">
                <a:latin typeface="宋体" panose="02010600030101010101" pitchFamily="2" charset="-122"/>
              </a:rPr>
              <a:t>多中心研究</a:t>
            </a:r>
          </a:p>
          <a:p>
            <a:r>
              <a:rPr lang="zh-CN" altLang="en-US" sz="3600">
                <a:latin typeface="宋体" panose="02010600030101010101" pitchFamily="2" charset="-122"/>
              </a:rPr>
              <a:t>多种对照</a:t>
            </a:r>
          </a:p>
        </p:txBody>
      </p:sp>
    </p:spTree>
    <p:extLst>
      <p:ext uri="{BB962C8B-B14F-4D97-AF65-F5344CB8AC3E}">
        <p14:creationId xmlns:p14="http://schemas.microsoft.com/office/powerpoint/2010/main" val="3561386241"/>
      </p:ext>
    </p:extLst>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1150374" y="755599"/>
            <a:ext cx="8382000" cy="641350"/>
          </a:xfrm>
        </p:spPr>
        <p:txBody>
          <a:bodyPr/>
          <a:lstStyle/>
          <a:p>
            <a:r>
              <a:rPr lang="zh-CN" altLang="en-US" dirty="0">
                <a:solidFill>
                  <a:srgbClr val="00FF00"/>
                </a:solidFill>
                <a:latin typeface="宋体" panose="02010600030101010101" pitchFamily="2" charset="-122"/>
              </a:rPr>
              <a:t>信息偏倚的控制</a:t>
            </a:r>
          </a:p>
        </p:txBody>
      </p:sp>
      <p:sp>
        <p:nvSpPr>
          <p:cNvPr id="379907" name="Rectangle 3"/>
          <p:cNvSpPr>
            <a:spLocks noGrp="1" noChangeArrowheads="1"/>
          </p:cNvSpPr>
          <p:nvPr>
            <p:ph type="body" idx="1"/>
          </p:nvPr>
        </p:nvSpPr>
        <p:spPr>
          <a:xfrm>
            <a:off x="2590800" y="1941513"/>
            <a:ext cx="7086600" cy="4114800"/>
          </a:xfrm>
        </p:spPr>
        <p:txBody>
          <a:bodyPr/>
          <a:lstStyle/>
          <a:p>
            <a:r>
              <a:rPr lang="zh-CN" altLang="en-US" sz="3600">
                <a:latin typeface="宋体" panose="02010600030101010101" pitchFamily="2" charset="-122"/>
              </a:rPr>
              <a:t>严格的质量控制</a:t>
            </a:r>
          </a:p>
          <a:p>
            <a:r>
              <a:rPr lang="zh-CN" altLang="en-US" sz="3600"/>
              <a:t>诊断、测量方法要统一</a:t>
            </a:r>
          </a:p>
          <a:p>
            <a:r>
              <a:rPr lang="zh-CN" altLang="en-US" sz="3600"/>
              <a:t>盲法的应用</a:t>
            </a:r>
          </a:p>
          <a:p>
            <a:r>
              <a:rPr lang="zh-CN" altLang="en-US" sz="3600">
                <a:latin typeface="宋体" panose="02010600030101010101" pitchFamily="2" charset="-122"/>
              </a:rPr>
              <a:t>尽量采用客观指标</a:t>
            </a:r>
          </a:p>
          <a:p>
            <a:r>
              <a:rPr lang="zh-CN" altLang="en-US" sz="3600">
                <a:latin typeface="宋体" panose="02010600030101010101" pitchFamily="2" charset="-122"/>
              </a:rPr>
              <a:t>正确整理和分析</a:t>
            </a:r>
          </a:p>
          <a:p>
            <a:endParaRPr lang="zh-CN" altLang="en-US" sz="3600"/>
          </a:p>
        </p:txBody>
      </p:sp>
    </p:spTree>
    <p:extLst>
      <p:ext uri="{BB962C8B-B14F-4D97-AF65-F5344CB8AC3E}">
        <p14:creationId xmlns:p14="http://schemas.microsoft.com/office/powerpoint/2010/main" val="1675487169"/>
      </p:ext>
    </p:extLst>
  </p:cSld>
  <p:clrMapOvr>
    <a:masterClrMapping/>
  </p:clrMapOvr>
  <p:transition spd="med">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ChangeArrowheads="1"/>
          </p:cNvSpPr>
          <p:nvPr>
            <p:ph type="body" idx="1"/>
          </p:nvPr>
        </p:nvSpPr>
        <p:spPr>
          <a:xfrm>
            <a:off x="1992313" y="1524000"/>
            <a:ext cx="8229600" cy="5334000"/>
          </a:xfrm>
        </p:spPr>
        <p:txBody>
          <a:bodyPr/>
          <a:lstStyle/>
          <a:p>
            <a:r>
              <a:rPr lang="zh-CN" altLang="en-US" sz="3600">
                <a:solidFill>
                  <a:srgbClr val="FFFF00"/>
                </a:solidFill>
              </a:rPr>
              <a:t>研究设计阶段</a:t>
            </a:r>
          </a:p>
          <a:p>
            <a:pPr>
              <a:buFont typeface="Wingdings" panose="05000000000000000000" pitchFamily="2" charset="2"/>
              <a:buNone/>
            </a:pPr>
            <a:r>
              <a:rPr lang="zh-CN" altLang="en-US" sz="2800"/>
              <a:t>         1. 随机化</a:t>
            </a:r>
          </a:p>
          <a:p>
            <a:pPr>
              <a:buFont typeface="Wingdings" panose="05000000000000000000" pitchFamily="2" charset="2"/>
              <a:buNone/>
            </a:pPr>
            <a:r>
              <a:rPr lang="zh-CN" altLang="en-US" sz="2800"/>
              <a:t>         2. 匹配</a:t>
            </a:r>
          </a:p>
          <a:p>
            <a:pPr>
              <a:buFont typeface="Wingdings" panose="05000000000000000000" pitchFamily="2" charset="2"/>
              <a:buNone/>
            </a:pPr>
            <a:r>
              <a:rPr lang="zh-CN" altLang="en-US" sz="2800"/>
              <a:t>         3. 限制    指针对某些潜在的混杂变量, 对研究对象的入选条件加以限制</a:t>
            </a:r>
          </a:p>
          <a:p>
            <a:r>
              <a:rPr lang="zh-CN" altLang="en-US" sz="3600">
                <a:solidFill>
                  <a:srgbClr val="FFFF00"/>
                </a:solidFill>
              </a:rPr>
              <a:t>资料分析阶段</a:t>
            </a:r>
          </a:p>
          <a:p>
            <a:pPr>
              <a:buFont typeface="Wingdings" panose="05000000000000000000" pitchFamily="2" charset="2"/>
              <a:buNone/>
            </a:pPr>
            <a:r>
              <a:rPr lang="zh-CN" altLang="en-US"/>
              <a:t>         </a:t>
            </a:r>
            <a:r>
              <a:rPr lang="zh-CN" altLang="en-US" sz="2800"/>
              <a:t>4. 分层分析</a:t>
            </a:r>
          </a:p>
          <a:p>
            <a:pPr>
              <a:buFont typeface="Wingdings" panose="05000000000000000000" pitchFamily="2" charset="2"/>
              <a:buNone/>
            </a:pPr>
            <a:r>
              <a:rPr lang="zh-CN" altLang="en-US" sz="2800"/>
              <a:t>          5. 多因素分析</a:t>
            </a:r>
          </a:p>
        </p:txBody>
      </p:sp>
      <p:sp>
        <p:nvSpPr>
          <p:cNvPr id="380931" name="Rectangle 3"/>
          <p:cNvSpPr>
            <a:spLocks noGrp="1" noChangeArrowheads="1"/>
          </p:cNvSpPr>
          <p:nvPr>
            <p:ph type="title"/>
          </p:nvPr>
        </p:nvSpPr>
        <p:spPr>
          <a:xfrm>
            <a:off x="1474838" y="681858"/>
            <a:ext cx="8637588" cy="641350"/>
          </a:xfrm>
        </p:spPr>
        <p:txBody>
          <a:bodyPr/>
          <a:lstStyle/>
          <a:p>
            <a:r>
              <a:rPr lang="zh-CN" altLang="en-US" dirty="0">
                <a:solidFill>
                  <a:srgbClr val="00FF00"/>
                </a:solidFill>
              </a:rPr>
              <a:t>混杂偏倚的控制</a:t>
            </a:r>
          </a:p>
        </p:txBody>
      </p:sp>
    </p:spTree>
    <p:extLst>
      <p:ext uri="{BB962C8B-B14F-4D97-AF65-F5344CB8AC3E}">
        <p14:creationId xmlns:p14="http://schemas.microsoft.com/office/powerpoint/2010/main" val="1047032411"/>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effectLst/>
              </a:rPr>
              <a:t>第一</a:t>
            </a:r>
            <a:r>
              <a:rPr lang="zh-CN" altLang="zh-CN" dirty="0">
                <a:effectLst/>
              </a:rPr>
              <a:t>节 研究的质量</a:t>
            </a:r>
          </a:p>
        </p:txBody>
      </p:sp>
      <p:sp>
        <p:nvSpPr>
          <p:cNvPr id="3" name="内容占位符 2"/>
          <p:cNvSpPr>
            <a:spLocks noGrp="1"/>
          </p:cNvSpPr>
          <p:nvPr>
            <p:ph idx="1"/>
          </p:nvPr>
        </p:nvSpPr>
        <p:spPr>
          <a:xfrm>
            <a:off x="913795" y="2448232"/>
            <a:ext cx="10353762" cy="2268013"/>
          </a:xfrm>
        </p:spPr>
        <p:txBody>
          <a:bodyPr/>
          <a:lstStyle/>
          <a:p>
            <a:r>
              <a:rPr lang="zh-CN" altLang="zh-CN" dirty="0">
                <a:effectLst/>
              </a:rPr>
              <a:t>一、误差、效度与信度</a:t>
            </a:r>
          </a:p>
          <a:p>
            <a:pPr marL="36900" indent="0">
              <a:buNone/>
            </a:pPr>
            <a:endParaRPr lang="zh-CN" altLang="en-US" dirty="0"/>
          </a:p>
        </p:txBody>
      </p:sp>
      <p:sp>
        <p:nvSpPr>
          <p:cNvPr id="4" name="Rectangle 3"/>
          <p:cNvSpPr txBox="1">
            <a:spLocks noChangeArrowheads="1"/>
          </p:cNvSpPr>
          <p:nvPr/>
        </p:nvSpPr>
        <p:spPr>
          <a:xfrm>
            <a:off x="1730478" y="3606185"/>
            <a:ext cx="7162800" cy="1978242"/>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rgbClr val="92D050"/>
              </a:buClr>
              <a:buSzPct val="80000"/>
              <a:buFont typeface="Wingdings" panose="05000000000000000000" pitchFamily="2" charset="2"/>
              <a:buChar char="u"/>
              <a:defRPr sz="3200" b="1" kern="120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a:buClr>
                <a:srgbClr val="FFFF00"/>
              </a:buClr>
              <a:buFont typeface="Wingdings" panose="05000000000000000000" pitchFamily="2" charset="2"/>
              <a:buNone/>
            </a:pPr>
            <a:r>
              <a:rPr lang="zh-CN" altLang="en-US" sz="3600" dirty="0" smtClean="0">
                <a:latin typeface="宋体" panose="02010600030101010101" pitchFamily="2" charset="-122"/>
              </a:rPr>
              <a:t>误差是研究</a:t>
            </a:r>
            <a:r>
              <a:rPr lang="zh-CN" altLang="en-US" sz="3600" dirty="0" smtClean="0">
                <a:latin typeface="宋体" panose="02010600030101010101" pitchFamily="2" charset="-122"/>
              </a:rPr>
              <a:t>结果值与真实值之</a:t>
            </a:r>
            <a:r>
              <a:rPr lang="zh-CN" altLang="en-US" sz="3600" dirty="0" smtClean="0">
                <a:latin typeface="宋体" panose="02010600030101010101" pitchFamily="2" charset="-122"/>
              </a:rPr>
              <a:t>差</a:t>
            </a:r>
            <a:endParaRPr lang="en-US" altLang="zh-CN" sz="3600" dirty="0" smtClean="0">
              <a:latin typeface="宋体" panose="02010600030101010101" pitchFamily="2" charset="-122"/>
            </a:endParaRPr>
          </a:p>
          <a:p>
            <a:pPr>
              <a:buClr>
                <a:srgbClr val="FFFF00"/>
              </a:buClr>
              <a:buFont typeface="Wingdings" panose="05000000000000000000" pitchFamily="2" charset="2"/>
              <a:buNone/>
            </a:pPr>
            <a:r>
              <a:rPr lang="zh-CN" altLang="en-US" sz="3600" dirty="0" smtClean="0">
                <a:latin typeface="宋体" panose="02010600030101010101" pitchFamily="2" charset="-122"/>
              </a:rPr>
              <a:t>误差大则研究质量差</a:t>
            </a:r>
            <a:endParaRPr lang="zh-CN" altLang="en-US" sz="3600" dirty="0" smtClean="0">
              <a:latin typeface="宋体" panose="02010600030101010101" pitchFamily="2" charset="-122"/>
            </a:endParaRPr>
          </a:p>
          <a:p>
            <a:pPr>
              <a:buClr>
                <a:srgbClr val="FFFF00"/>
              </a:buClr>
              <a:buFont typeface="Wingdings" panose="05000000000000000000" pitchFamily="2" charset="2"/>
              <a:buNone/>
            </a:pPr>
            <a:endParaRPr lang="zh-CN" altLang="en-US" sz="3600" dirty="0" smtClean="0">
              <a:latin typeface="宋体" panose="02010600030101010101" pitchFamily="2" charset="-122"/>
            </a:endParaRPr>
          </a:p>
          <a:p>
            <a:pPr>
              <a:buClr>
                <a:srgbClr val="FFFF00"/>
              </a:buClr>
              <a:buFont typeface="Wingdings" panose="05000000000000000000" pitchFamily="2" charset="2"/>
              <a:buNone/>
            </a:pPr>
            <a:endParaRPr lang="zh-CN" altLang="en-US" sz="3600" dirty="0">
              <a:latin typeface="宋体" panose="02010600030101010101" pitchFamily="2" charset="-122"/>
            </a:endParaRPr>
          </a:p>
        </p:txBody>
      </p:sp>
    </p:spTree>
    <p:extLst>
      <p:ext uri="{BB962C8B-B14F-4D97-AF65-F5344CB8AC3E}">
        <p14:creationId xmlns:p14="http://schemas.microsoft.com/office/powerpoint/2010/main" val="3725877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第四节 流行病学研究质量的评价</a:t>
            </a:r>
            <a:r>
              <a:rPr lang="zh-CN" altLang="zh-CN" dirty="0" smtClean="0">
                <a:effectLst/>
              </a:rPr>
              <a:t>标准</a:t>
            </a:r>
            <a:endParaRPr lang="zh-CN" altLang="en-US" dirty="0"/>
          </a:p>
        </p:txBody>
      </p:sp>
      <p:sp>
        <p:nvSpPr>
          <p:cNvPr id="3" name="内容占位符 2"/>
          <p:cNvSpPr>
            <a:spLocks noGrp="1"/>
          </p:cNvSpPr>
          <p:nvPr>
            <p:ph idx="1"/>
          </p:nvPr>
        </p:nvSpPr>
        <p:spPr>
          <a:xfrm>
            <a:off x="913795" y="1580050"/>
            <a:ext cx="10353762" cy="4599524"/>
          </a:xfrm>
        </p:spPr>
        <p:txBody>
          <a:bodyPr>
            <a:normAutofit/>
          </a:bodyPr>
          <a:lstStyle/>
          <a:p>
            <a:r>
              <a:rPr lang="zh-CN" altLang="zh-CN" dirty="0">
                <a:solidFill>
                  <a:srgbClr val="66FF33"/>
                </a:solidFill>
                <a:effectLst/>
              </a:rPr>
              <a:t>一项好的流行病学研究计划必须包含以下内容：</a:t>
            </a:r>
          </a:p>
          <a:p>
            <a:pPr marL="442913" indent="-406400">
              <a:buNone/>
            </a:pPr>
            <a:r>
              <a:rPr lang="en-US" altLang="zh-CN" dirty="0">
                <a:effectLst/>
              </a:rPr>
              <a:t>1.</a:t>
            </a:r>
            <a:r>
              <a:rPr lang="zh-CN" altLang="zh-CN" dirty="0">
                <a:effectLst/>
              </a:rPr>
              <a:t>研究背景及研究目的。</a:t>
            </a:r>
          </a:p>
          <a:p>
            <a:pPr marL="442913" indent="-406400">
              <a:buNone/>
            </a:pPr>
            <a:r>
              <a:rPr lang="en-US" altLang="zh-CN" dirty="0">
                <a:effectLst/>
              </a:rPr>
              <a:t>2.</a:t>
            </a:r>
            <a:r>
              <a:rPr lang="zh-CN" altLang="zh-CN" dirty="0">
                <a:effectLst/>
              </a:rPr>
              <a:t>研究假设。</a:t>
            </a:r>
          </a:p>
          <a:p>
            <a:pPr marL="442913" indent="-406400">
              <a:buNone/>
            </a:pPr>
            <a:r>
              <a:rPr lang="en-US" altLang="zh-CN" dirty="0">
                <a:effectLst/>
              </a:rPr>
              <a:t>3.</a:t>
            </a:r>
            <a:r>
              <a:rPr lang="zh-CN" altLang="zh-CN" dirty="0">
                <a:effectLst/>
              </a:rPr>
              <a:t>目标人群、研究样本的抽取方法以及样本含量的估算方法。</a:t>
            </a:r>
          </a:p>
          <a:p>
            <a:pPr marL="442913" indent="-406400">
              <a:buNone/>
            </a:pPr>
            <a:r>
              <a:rPr lang="en-US" altLang="zh-CN" dirty="0">
                <a:effectLst/>
              </a:rPr>
              <a:t>4.</a:t>
            </a:r>
            <a:r>
              <a:rPr lang="zh-CN" altLang="zh-CN" dirty="0">
                <a:effectLst/>
              </a:rPr>
              <a:t>资料收集方法，如调查问卷的设计、拟采用的调查或测量的方法，测量指标与研究假设的关系等。</a:t>
            </a:r>
          </a:p>
          <a:p>
            <a:pPr marL="442913" indent="-406400"/>
            <a:endParaRPr lang="zh-CN" altLang="en-US" dirty="0"/>
          </a:p>
        </p:txBody>
      </p:sp>
    </p:spTree>
    <p:extLst>
      <p:ext uri="{BB962C8B-B14F-4D97-AF65-F5344CB8AC3E}">
        <p14:creationId xmlns:p14="http://schemas.microsoft.com/office/powerpoint/2010/main" val="3750401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327353" y="1511223"/>
            <a:ext cx="9881209" cy="4058751"/>
          </a:xfrm>
        </p:spPr>
        <p:txBody>
          <a:bodyPr/>
          <a:lstStyle/>
          <a:p>
            <a:pPr marL="36900" indent="0">
              <a:buNone/>
            </a:pPr>
            <a:r>
              <a:rPr lang="en-US" altLang="zh-CN" dirty="0">
                <a:effectLst/>
              </a:rPr>
              <a:t>5.</a:t>
            </a:r>
            <a:r>
              <a:rPr lang="zh-CN" altLang="zh-CN" dirty="0">
                <a:effectLst/>
              </a:rPr>
              <a:t>拟采用的统计学方法。</a:t>
            </a:r>
          </a:p>
          <a:p>
            <a:pPr marL="36900" indent="0">
              <a:buNone/>
            </a:pPr>
            <a:r>
              <a:rPr lang="en-US" altLang="zh-CN" dirty="0">
                <a:effectLst/>
              </a:rPr>
              <a:t>6.</a:t>
            </a:r>
            <a:r>
              <a:rPr lang="zh-CN" altLang="zh-CN" dirty="0">
                <a:effectLst/>
              </a:rPr>
              <a:t>研究必须合法，应得到医学伦理委员会的批准。</a:t>
            </a:r>
          </a:p>
          <a:p>
            <a:pPr marL="36900" indent="0">
              <a:buNone/>
            </a:pPr>
            <a:r>
              <a:rPr lang="en-US" altLang="zh-CN" dirty="0">
                <a:effectLst/>
              </a:rPr>
              <a:t>7.</a:t>
            </a:r>
            <a:r>
              <a:rPr lang="zh-CN" altLang="zh-CN" dirty="0">
                <a:effectLst/>
              </a:rPr>
              <a:t>质量控制的方案。</a:t>
            </a:r>
          </a:p>
          <a:p>
            <a:pPr marL="36900" indent="0">
              <a:buNone/>
            </a:pPr>
            <a:r>
              <a:rPr lang="en-US" altLang="zh-CN" dirty="0">
                <a:effectLst/>
              </a:rPr>
              <a:t>8.</a:t>
            </a:r>
            <a:r>
              <a:rPr lang="zh-CN" altLang="zh-CN" dirty="0">
                <a:effectLst/>
              </a:rPr>
              <a:t>具备研究的条件。</a:t>
            </a:r>
          </a:p>
          <a:p>
            <a:pPr marL="36900" indent="0">
              <a:buNone/>
            </a:pPr>
            <a:r>
              <a:rPr lang="en-US" altLang="zh-CN" dirty="0">
                <a:effectLst/>
              </a:rPr>
              <a:t>9.</a:t>
            </a:r>
            <a:r>
              <a:rPr lang="zh-CN" altLang="zh-CN" dirty="0">
                <a:effectLst/>
              </a:rPr>
              <a:t>说明在何种情况下可能提前终止研究。</a:t>
            </a:r>
          </a:p>
          <a:p>
            <a:endParaRPr lang="zh-CN" altLang="en-US" dirty="0"/>
          </a:p>
        </p:txBody>
      </p:sp>
    </p:spTree>
    <p:extLst>
      <p:ext uri="{BB962C8B-B14F-4D97-AF65-F5344CB8AC3E}">
        <p14:creationId xmlns:p14="http://schemas.microsoft.com/office/powerpoint/2010/main" val="1164352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87537" y="1054023"/>
            <a:ext cx="10353762" cy="4058751"/>
          </a:xfrm>
        </p:spPr>
        <p:txBody>
          <a:bodyPr>
            <a:normAutofit lnSpcReduction="10000"/>
          </a:bodyPr>
          <a:lstStyle/>
          <a:p>
            <a:r>
              <a:rPr lang="zh-CN" altLang="en-US" dirty="0" smtClean="0">
                <a:solidFill>
                  <a:srgbClr val="66FF33"/>
                </a:solidFill>
                <a:effectLst/>
              </a:rPr>
              <a:t>流行病学研究实施过程中要做到</a:t>
            </a:r>
            <a:r>
              <a:rPr lang="zh-CN" altLang="en-US" dirty="0" smtClean="0">
                <a:effectLst/>
              </a:rPr>
              <a:t>：</a:t>
            </a:r>
            <a:endParaRPr lang="en-US" altLang="zh-CN" dirty="0" smtClean="0">
              <a:effectLst/>
            </a:endParaRPr>
          </a:p>
          <a:p>
            <a:pPr marL="354013" indent="-317500">
              <a:buNone/>
            </a:pPr>
            <a:r>
              <a:rPr lang="en-US" altLang="zh-CN" dirty="0" smtClean="0">
                <a:effectLst/>
              </a:rPr>
              <a:t>1</a:t>
            </a:r>
            <a:r>
              <a:rPr lang="en-US" altLang="zh-CN" dirty="0">
                <a:effectLst/>
              </a:rPr>
              <a:t>.</a:t>
            </a:r>
            <a:r>
              <a:rPr lang="zh-CN" altLang="zh-CN" dirty="0">
                <a:effectLst/>
              </a:rPr>
              <a:t>研究人员的职责和分工必须明确。</a:t>
            </a:r>
          </a:p>
          <a:p>
            <a:pPr marL="354013" indent="-317500">
              <a:buNone/>
            </a:pPr>
            <a:r>
              <a:rPr lang="en-US" altLang="zh-CN" dirty="0" smtClean="0">
                <a:effectLst/>
              </a:rPr>
              <a:t>2</a:t>
            </a:r>
            <a:r>
              <a:rPr lang="en-US" altLang="zh-CN" dirty="0">
                <a:effectLst/>
              </a:rPr>
              <a:t>.</a:t>
            </a:r>
            <a:r>
              <a:rPr lang="zh-CN" altLang="zh-CN" dirty="0">
                <a:effectLst/>
              </a:rPr>
              <a:t>研究人员须经过统一的培训。</a:t>
            </a:r>
          </a:p>
          <a:p>
            <a:pPr marL="354013" indent="-317500">
              <a:buNone/>
            </a:pPr>
            <a:r>
              <a:rPr lang="en-US" altLang="zh-CN" dirty="0" smtClean="0">
                <a:effectLst/>
              </a:rPr>
              <a:t>3</a:t>
            </a:r>
            <a:r>
              <a:rPr lang="en-US" altLang="zh-CN" dirty="0">
                <a:effectLst/>
              </a:rPr>
              <a:t>.</a:t>
            </a:r>
            <a:r>
              <a:rPr lang="zh-CN" altLang="zh-CN" dirty="0">
                <a:effectLst/>
              </a:rPr>
              <a:t>有合适的数据管理方法。</a:t>
            </a:r>
          </a:p>
          <a:p>
            <a:pPr marL="354013" indent="-317500">
              <a:buNone/>
            </a:pPr>
            <a:r>
              <a:rPr lang="en-US" altLang="zh-CN" dirty="0" smtClean="0">
                <a:effectLst/>
              </a:rPr>
              <a:t>4</a:t>
            </a:r>
            <a:r>
              <a:rPr lang="en-US" altLang="zh-CN" dirty="0">
                <a:effectLst/>
              </a:rPr>
              <a:t>.</a:t>
            </a:r>
            <a:r>
              <a:rPr lang="zh-CN" altLang="zh-CN" dirty="0">
                <a:effectLst/>
              </a:rPr>
              <a:t>按照研究计划的要求和拟采用的统计学分析方法正确分析数据。</a:t>
            </a:r>
          </a:p>
          <a:p>
            <a:pPr marL="354013" indent="-317500">
              <a:buNone/>
            </a:pPr>
            <a:r>
              <a:rPr lang="en-US" altLang="zh-CN" dirty="0">
                <a:effectLst/>
              </a:rPr>
              <a:t>5.</a:t>
            </a:r>
            <a:r>
              <a:rPr lang="zh-CN" altLang="zh-CN" dirty="0">
                <a:effectLst/>
              </a:rPr>
              <a:t>客观地表达研究结果，研究报告符合规范。</a:t>
            </a:r>
            <a:endParaRPr lang="zh-CN" altLang="en-US" dirty="0"/>
          </a:p>
        </p:txBody>
      </p:sp>
    </p:spTree>
    <p:extLst>
      <p:ext uri="{BB962C8B-B14F-4D97-AF65-F5344CB8AC3E}">
        <p14:creationId xmlns:p14="http://schemas.microsoft.com/office/powerpoint/2010/main" val="3830770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133600" y="609600"/>
            <a:ext cx="7543800" cy="641350"/>
          </a:xfrm>
        </p:spPr>
        <p:txBody>
          <a:bodyPr/>
          <a:lstStyle/>
          <a:p>
            <a:r>
              <a:rPr lang="zh-CN" altLang="en-US">
                <a:latin typeface="宋体" panose="02010600030101010101" pitchFamily="2" charset="-122"/>
              </a:rPr>
              <a:t>误差的种类</a:t>
            </a:r>
          </a:p>
        </p:txBody>
      </p:sp>
      <p:sp>
        <p:nvSpPr>
          <p:cNvPr id="13315" name="Rectangle 3"/>
          <p:cNvSpPr>
            <a:spLocks noGrp="1" noChangeArrowheads="1"/>
          </p:cNvSpPr>
          <p:nvPr>
            <p:ph type="body" idx="1"/>
          </p:nvPr>
        </p:nvSpPr>
        <p:spPr>
          <a:xfrm>
            <a:off x="1676400" y="1676400"/>
            <a:ext cx="8763000" cy="4243388"/>
          </a:xfrm>
          <a:noFill/>
          <a:extLst>
            <a:ext uri="{909E8E84-426E-40DD-AFC4-6F175D3DCCD1}">
              <a14:hiddenFill xmlns:a14="http://schemas.microsoft.com/office/drawing/2010/main">
                <a:solidFill>
                  <a:schemeClr val="tx1"/>
                </a:solidFill>
              </a14:hiddenFill>
            </a:ext>
          </a:extLst>
        </p:spPr>
        <p:txBody>
          <a:bodyPr/>
          <a:lstStyle/>
          <a:p>
            <a:pPr>
              <a:buClr>
                <a:srgbClr val="FF3300"/>
              </a:buClr>
              <a:buFont typeface="Wingdings" panose="05000000000000000000" pitchFamily="2" charset="2"/>
              <a:buChar char="u"/>
            </a:pPr>
            <a:r>
              <a:rPr lang="zh-CN" altLang="en-US" dirty="0">
                <a:solidFill>
                  <a:srgbClr val="FFFF00"/>
                </a:solidFill>
                <a:latin typeface="宋体" panose="02010600030101010101" pitchFamily="2" charset="-122"/>
              </a:rPr>
              <a:t>随机误差：</a:t>
            </a:r>
            <a:r>
              <a:rPr lang="zh-CN" altLang="en-US" dirty="0">
                <a:latin typeface="宋体" panose="02010600030101010101" pitchFamily="2" charset="-122"/>
              </a:rPr>
              <a:t>流行病学研究中的随机误差主要来源于研究对象的选择过程，即抽样</a:t>
            </a:r>
          </a:p>
          <a:p>
            <a:pPr>
              <a:spcBef>
                <a:spcPct val="50000"/>
              </a:spcBef>
              <a:buClr>
                <a:srgbClr val="FF3300"/>
              </a:buClr>
              <a:buFont typeface="Wingdings" panose="05000000000000000000" pitchFamily="2" charset="2"/>
              <a:buChar char="u"/>
            </a:pPr>
            <a:r>
              <a:rPr lang="zh-CN" altLang="en-US" dirty="0">
                <a:solidFill>
                  <a:srgbClr val="FFFF00"/>
                </a:solidFill>
                <a:latin typeface="宋体" panose="02010600030101010101" pitchFamily="2" charset="-122"/>
              </a:rPr>
              <a:t>系统误差：</a:t>
            </a:r>
            <a:r>
              <a:rPr lang="zh-CN" altLang="en-US" dirty="0">
                <a:latin typeface="宋体" panose="02010600030101010101" pitchFamily="2" charset="-122"/>
              </a:rPr>
              <a:t>因研究设计或实施过程不恰当、或结果分析错误所致</a:t>
            </a:r>
          </a:p>
          <a:p>
            <a:pPr>
              <a:buClr>
                <a:srgbClr val="FF3300"/>
              </a:buClr>
              <a:buFont typeface="Wingdings" panose="05000000000000000000" pitchFamily="2" charset="2"/>
              <a:buNone/>
            </a:pPr>
            <a:r>
              <a:rPr lang="zh-CN" altLang="en-US" b="0" dirty="0">
                <a:solidFill>
                  <a:srgbClr val="FFFF00"/>
                </a:solidFill>
                <a:latin typeface="宋体" panose="02010600030101010101" pitchFamily="2" charset="-122"/>
              </a:rPr>
              <a:t>  </a:t>
            </a:r>
          </a:p>
          <a:p>
            <a:pPr>
              <a:buClr>
                <a:srgbClr val="FF3300"/>
              </a:buClr>
              <a:buFont typeface="Wingdings" panose="05000000000000000000" pitchFamily="2" charset="2"/>
              <a:buNone/>
            </a:pPr>
            <a:r>
              <a:rPr lang="zh-CN" altLang="en-US" b="0" dirty="0">
                <a:solidFill>
                  <a:srgbClr val="00FF00"/>
                </a:solidFill>
                <a:latin typeface="宋体" panose="02010600030101010101" pitchFamily="2" charset="-122"/>
              </a:rPr>
              <a:t> </a:t>
            </a:r>
            <a:r>
              <a:rPr lang="zh-CN" altLang="en-US" u="sng" dirty="0">
                <a:solidFill>
                  <a:srgbClr val="00FF00"/>
                </a:solidFill>
                <a:latin typeface="宋体" panose="02010600030101010101" pitchFamily="2" charset="-122"/>
              </a:rPr>
              <a:t>流行病学研究中的各种系统误差被称为偏倚(</a:t>
            </a:r>
            <a:r>
              <a:rPr lang="en-US" altLang="zh-CN" u="sng" dirty="0">
                <a:solidFill>
                  <a:srgbClr val="00FF00"/>
                </a:solidFill>
                <a:latin typeface="宋体" panose="02010600030101010101" pitchFamily="2" charset="-122"/>
              </a:rPr>
              <a:t>bias)</a:t>
            </a:r>
            <a:endParaRPr lang="en-US" altLang="zh-CN" u="sng" dirty="0">
              <a:solidFill>
                <a:srgbClr val="FFFF00"/>
              </a:solidFill>
              <a:latin typeface="宋体" panose="02010600030101010101" pitchFamily="2" charset="-122"/>
            </a:endParaRPr>
          </a:p>
        </p:txBody>
      </p:sp>
    </p:spTree>
    <p:extLst>
      <p:ext uri="{BB962C8B-B14F-4D97-AF65-F5344CB8AC3E}">
        <p14:creationId xmlns:p14="http://schemas.microsoft.com/office/powerpoint/2010/main" val="406927642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Grp="1" noChangeArrowheads="1"/>
          </p:cNvSpPr>
          <p:nvPr>
            <p:ph type="title"/>
          </p:nvPr>
        </p:nvSpPr>
        <p:spPr>
          <a:xfrm>
            <a:off x="2030413" y="593725"/>
            <a:ext cx="7161212" cy="641350"/>
          </a:xfrm>
        </p:spPr>
        <p:txBody>
          <a:bodyPr/>
          <a:lstStyle/>
          <a:p>
            <a:r>
              <a:rPr lang="zh-CN" altLang="en-US"/>
              <a:t>偏倚的方向</a:t>
            </a:r>
          </a:p>
        </p:txBody>
      </p:sp>
      <p:sp>
        <p:nvSpPr>
          <p:cNvPr id="432131" name="Rectangle 3"/>
          <p:cNvSpPr>
            <a:spLocks noGrp="1" noChangeArrowheads="1"/>
          </p:cNvSpPr>
          <p:nvPr>
            <p:ph type="body" idx="1"/>
          </p:nvPr>
        </p:nvSpPr>
        <p:spPr/>
        <p:txBody>
          <a:bodyPr/>
          <a:lstStyle/>
          <a:p>
            <a:pPr>
              <a:buFont typeface="Wingdings" panose="05000000000000000000" pitchFamily="2" charset="2"/>
              <a:buNone/>
            </a:pPr>
            <a:r>
              <a:rPr lang="zh-CN" altLang="en-US">
                <a:latin typeface="宋体" panose="02010600030101010101" pitchFamily="2" charset="-122"/>
              </a:rPr>
              <a:t>   正偏倚：夸大真值（结果）</a:t>
            </a:r>
          </a:p>
          <a:p>
            <a:pPr>
              <a:buFont typeface="Wingdings" panose="05000000000000000000" pitchFamily="2" charset="2"/>
              <a:buNone/>
            </a:pPr>
            <a:r>
              <a:rPr lang="zh-CN" altLang="en-US">
                <a:latin typeface="宋体" panose="02010600030101010101" pitchFamily="2" charset="-122"/>
              </a:rPr>
              <a:t>   负偏倚：缩小真值（结果）</a:t>
            </a:r>
          </a:p>
          <a:p>
            <a:pPr>
              <a:buFont typeface="Wingdings" panose="05000000000000000000" pitchFamily="2" charset="2"/>
              <a:buNone/>
            </a:pPr>
            <a:r>
              <a:rPr lang="zh-CN" altLang="en-US">
                <a:latin typeface="宋体" panose="02010600030101010101" pitchFamily="2" charset="-122"/>
              </a:rPr>
              <a:t>   颠倒偏倚：与结果相反</a:t>
            </a:r>
          </a:p>
          <a:p>
            <a:endParaRPr lang="zh-CN" altLang="en-US"/>
          </a:p>
        </p:txBody>
      </p:sp>
    </p:spTree>
    <p:extLst>
      <p:ext uri="{BB962C8B-B14F-4D97-AF65-F5344CB8AC3E}">
        <p14:creationId xmlns:p14="http://schemas.microsoft.com/office/powerpoint/2010/main" val="3767527053"/>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body" idx="1"/>
          </p:nvPr>
        </p:nvSpPr>
        <p:spPr>
          <a:xfrm>
            <a:off x="1356247" y="1289997"/>
            <a:ext cx="9218347" cy="4058751"/>
          </a:xfrm>
        </p:spPr>
        <p:txBody>
          <a:bodyPr/>
          <a:lstStyle/>
          <a:p>
            <a:pPr>
              <a:lnSpc>
                <a:spcPct val="150000"/>
              </a:lnSpc>
              <a:buFont typeface="Wingdings" panose="05000000000000000000" pitchFamily="2" charset="2"/>
              <a:buNone/>
            </a:pPr>
            <a:r>
              <a:rPr lang="zh-CN" altLang="en-US" sz="3600" b="0" dirty="0">
                <a:solidFill>
                  <a:srgbClr val="FFFF00"/>
                </a:solidFill>
              </a:rPr>
              <a:t>  </a:t>
            </a:r>
            <a:r>
              <a:rPr lang="zh-CN" altLang="en-US" sz="3600" dirty="0" smtClean="0">
                <a:solidFill>
                  <a:srgbClr val="FFFF00"/>
                </a:solidFill>
              </a:rPr>
              <a:t>流行病学研究比</a:t>
            </a:r>
            <a:r>
              <a:rPr lang="zh-CN" altLang="en-US" sz="3600" dirty="0">
                <a:solidFill>
                  <a:srgbClr val="FFFF00"/>
                </a:solidFill>
              </a:rPr>
              <a:t>一般的基础性科研容易产生偏倚，为什么？</a:t>
            </a:r>
          </a:p>
        </p:txBody>
      </p:sp>
    </p:spTree>
    <p:extLst>
      <p:ext uri="{BB962C8B-B14F-4D97-AF65-F5344CB8AC3E}">
        <p14:creationId xmlns:p14="http://schemas.microsoft.com/office/powerpoint/2010/main" val="1000834802"/>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marL="36900" indent="0">
              <a:buNone/>
            </a:pPr>
            <a:r>
              <a:rPr lang="zh-CN" altLang="zh-CN" u="sng" dirty="0">
                <a:solidFill>
                  <a:srgbClr val="FFFF00"/>
                </a:solidFill>
                <a:effectLst/>
              </a:rPr>
              <a:t>效度（</a:t>
            </a:r>
            <a:r>
              <a:rPr lang="en-US" altLang="zh-CN" u="sng" dirty="0">
                <a:solidFill>
                  <a:srgbClr val="FFFF00"/>
                </a:solidFill>
                <a:effectLst/>
              </a:rPr>
              <a:t>validity</a:t>
            </a:r>
            <a:r>
              <a:rPr lang="zh-CN" altLang="zh-CN" u="sng" dirty="0">
                <a:solidFill>
                  <a:srgbClr val="FFFF00"/>
                </a:solidFill>
                <a:effectLst/>
              </a:rPr>
              <a:t>）</a:t>
            </a:r>
            <a:r>
              <a:rPr lang="zh-CN" altLang="zh-CN" dirty="0">
                <a:solidFill>
                  <a:srgbClr val="FFFF00"/>
                </a:solidFill>
                <a:effectLst/>
              </a:rPr>
              <a:t> </a:t>
            </a:r>
            <a:r>
              <a:rPr lang="zh-CN" altLang="zh-CN" dirty="0">
                <a:effectLst/>
              </a:rPr>
              <a:t>也称为</a:t>
            </a:r>
            <a:r>
              <a:rPr lang="zh-CN" altLang="zh-CN" u="sng" dirty="0">
                <a:effectLst/>
              </a:rPr>
              <a:t>真实性</a:t>
            </a:r>
            <a:r>
              <a:rPr lang="zh-CN" altLang="zh-CN" dirty="0">
                <a:effectLst/>
              </a:rPr>
              <a:t>，指研究收集的数据、分析的结果和所得的结论与客观实际的符合程度</a:t>
            </a:r>
            <a:r>
              <a:rPr lang="zh-CN" altLang="zh-CN" dirty="0" smtClean="0">
                <a:effectLst/>
              </a:rPr>
              <a:t>。</a:t>
            </a:r>
            <a:endParaRPr lang="en-US" altLang="zh-CN" dirty="0" smtClean="0">
              <a:effectLst/>
            </a:endParaRPr>
          </a:p>
          <a:p>
            <a:pPr marL="36900" indent="0">
              <a:buNone/>
            </a:pPr>
            <a:endParaRPr lang="en-US" altLang="zh-CN" dirty="0">
              <a:effectLst/>
            </a:endParaRPr>
          </a:p>
          <a:p>
            <a:pPr marL="36900" indent="0">
              <a:buNone/>
            </a:pPr>
            <a:r>
              <a:rPr lang="zh-CN" altLang="zh-CN" dirty="0" smtClean="0">
                <a:effectLst/>
              </a:rPr>
              <a:t>效度</a:t>
            </a:r>
            <a:r>
              <a:rPr lang="zh-CN" altLang="zh-CN" dirty="0">
                <a:effectLst/>
              </a:rPr>
              <a:t>分为内部效度和外部效度。</a:t>
            </a:r>
            <a:endParaRPr lang="zh-CN" altLang="en-US" dirty="0"/>
          </a:p>
        </p:txBody>
      </p:sp>
    </p:spTree>
    <p:extLst>
      <p:ext uri="{BB962C8B-B14F-4D97-AF65-F5344CB8AC3E}">
        <p14:creationId xmlns:p14="http://schemas.microsoft.com/office/powerpoint/2010/main" val="2544674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zh-CN" dirty="0">
                <a:solidFill>
                  <a:srgbClr val="FFFF00"/>
                </a:solidFill>
                <a:effectLst/>
              </a:rPr>
              <a:t>内部效度（</a:t>
            </a:r>
            <a:r>
              <a:rPr lang="en-US" altLang="zh-CN" dirty="0">
                <a:solidFill>
                  <a:srgbClr val="FFFF00"/>
                </a:solidFill>
                <a:effectLst/>
              </a:rPr>
              <a:t>internal validity</a:t>
            </a:r>
            <a:r>
              <a:rPr lang="zh-CN" altLang="zh-CN" dirty="0">
                <a:solidFill>
                  <a:srgbClr val="FFFF00"/>
                </a:solidFill>
                <a:effectLst/>
              </a:rPr>
              <a:t>）</a:t>
            </a:r>
            <a:r>
              <a:rPr lang="zh-CN" altLang="zh-CN" dirty="0">
                <a:effectLst/>
              </a:rPr>
              <a:t>即内部真实性，指研究结果与实际研究对象真实情况的符合程度</a:t>
            </a:r>
            <a:r>
              <a:rPr lang="en-US" altLang="zh-CN" dirty="0">
                <a:effectLst/>
              </a:rPr>
              <a:t>,</a:t>
            </a:r>
            <a:r>
              <a:rPr lang="zh-CN" altLang="zh-CN" dirty="0">
                <a:effectLst/>
              </a:rPr>
              <a:t>它回答研究本身是否真实或</a:t>
            </a:r>
            <a:r>
              <a:rPr lang="zh-CN" altLang="zh-CN" dirty="0" smtClean="0">
                <a:effectLst/>
              </a:rPr>
              <a:t>有效</a:t>
            </a:r>
            <a:endParaRPr lang="en-US" altLang="zh-CN" dirty="0" smtClean="0">
              <a:effectLst/>
            </a:endParaRPr>
          </a:p>
          <a:p>
            <a:r>
              <a:rPr lang="zh-CN" altLang="zh-CN" dirty="0">
                <a:solidFill>
                  <a:srgbClr val="FFFF00"/>
                </a:solidFill>
                <a:effectLst/>
              </a:rPr>
              <a:t>外部效度（</a:t>
            </a:r>
            <a:r>
              <a:rPr lang="en-US" altLang="zh-CN" dirty="0">
                <a:solidFill>
                  <a:srgbClr val="FFFF00"/>
                </a:solidFill>
                <a:effectLst/>
              </a:rPr>
              <a:t>external validity</a:t>
            </a:r>
            <a:r>
              <a:rPr lang="zh-CN" altLang="zh-CN" dirty="0">
                <a:solidFill>
                  <a:srgbClr val="FFFF00"/>
                </a:solidFill>
                <a:effectLst/>
              </a:rPr>
              <a:t>）</a:t>
            </a:r>
            <a:r>
              <a:rPr lang="zh-CN" altLang="zh-CN" dirty="0">
                <a:effectLst/>
              </a:rPr>
              <a:t>即外部真实性，指研究结果与推论对象真实情况的符合程度，又称为代表性或外推性（</a:t>
            </a:r>
            <a:r>
              <a:rPr lang="en-US" altLang="zh-CN" dirty="0">
                <a:effectLst/>
              </a:rPr>
              <a:t>generalizability</a:t>
            </a:r>
            <a:r>
              <a:rPr lang="zh-CN" altLang="zh-CN" dirty="0">
                <a:effectLst/>
              </a:rPr>
              <a:t>），它回答研究能否推广应用到研究对象以外的目标人群。</a:t>
            </a:r>
          </a:p>
          <a:p>
            <a:endParaRPr lang="zh-CN" altLang="en-US" dirty="0"/>
          </a:p>
        </p:txBody>
      </p:sp>
    </p:spTree>
    <p:extLst>
      <p:ext uri="{BB962C8B-B14F-4D97-AF65-F5344CB8AC3E}">
        <p14:creationId xmlns:p14="http://schemas.microsoft.com/office/powerpoint/2010/main" val="3326201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u="sng" dirty="0">
                <a:solidFill>
                  <a:srgbClr val="FFFF00"/>
                </a:solidFill>
                <a:effectLst/>
              </a:rPr>
              <a:t>信度（</a:t>
            </a:r>
            <a:r>
              <a:rPr lang="en-US" altLang="zh-CN" u="sng" dirty="0">
                <a:solidFill>
                  <a:srgbClr val="FFFF00"/>
                </a:solidFill>
                <a:effectLst/>
              </a:rPr>
              <a:t>reliability</a:t>
            </a:r>
            <a:r>
              <a:rPr lang="zh-CN" altLang="zh-CN" u="sng" dirty="0">
                <a:solidFill>
                  <a:srgbClr val="FFFF00"/>
                </a:solidFill>
                <a:effectLst/>
              </a:rPr>
              <a:t>）</a:t>
            </a:r>
            <a:r>
              <a:rPr lang="zh-CN" altLang="zh-CN" dirty="0">
                <a:solidFill>
                  <a:srgbClr val="FFFF00"/>
                </a:solidFill>
                <a:effectLst/>
              </a:rPr>
              <a:t> </a:t>
            </a:r>
            <a:r>
              <a:rPr lang="zh-CN" altLang="zh-CN" dirty="0">
                <a:effectLst/>
              </a:rPr>
              <a:t>也称为</a:t>
            </a:r>
            <a:r>
              <a:rPr lang="zh-CN" altLang="zh-CN" u="sng" dirty="0">
                <a:effectLst/>
              </a:rPr>
              <a:t>可靠性</a:t>
            </a:r>
            <a:r>
              <a:rPr lang="zh-CN" altLang="zh-CN" dirty="0">
                <a:effectLst/>
              </a:rPr>
              <a:t>，即研究结果的可重复性，是指采取同样的方法对同一对象重复进行测量时，其所得结果一致的程度。</a:t>
            </a:r>
            <a:endParaRPr lang="zh-CN" altLang="en-US" dirty="0"/>
          </a:p>
        </p:txBody>
      </p:sp>
    </p:spTree>
    <p:extLst>
      <p:ext uri="{BB962C8B-B14F-4D97-AF65-F5344CB8AC3E}">
        <p14:creationId xmlns:p14="http://schemas.microsoft.com/office/powerpoint/2010/main" val="2734203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a:xfrm>
            <a:off x="1524000" y="654050"/>
            <a:ext cx="9144000" cy="641350"/>
          </a:xfrm>
        </p:spPr>
        <p:txBody>
          <a:bodyPr/>
          <a:lstStyle/>
          <a:p>
            <a:r>
              <a:rPr lang="zh-CN" altLang="en-US" dirty="0" smtClean="0">
                <a:solidFill>
                  <a:schemeClr val="tx1"/>
                </a:solidFill>
              </a:rPr>
              <a:t>效度与信度的关系</a:t>
            </a:r>
            <a:endParaRPr lang="fr-FR" dirty="0">
              <a:solidFill>
                <a:schemeClr val="tx1"/>
              </a:solidFill>
            </a:endParaRPr>
          </a:p>
        </p:txBody>
      </p:sp>
      <p:grpSp>
        <p:nvGrpSpPr>
          <p:cNvPr id="436227" name="Group 3"/>
          <p:cNvGrpSpPr>
            <a:grpSpLocks/>
          </p:cNvGrpSpPr>
          <p:nvPr/>
        </p:nvGrpSpPr>
        <p:grpSpPr bwMode="auto">
          <a:xfrm>
            <a:off x="1905000" y="3276600"/>
            <a:ext cx="2133600" cy="1905000"/>
            <a:chOff x="113" y="2304"/>
            <a:chExt cx="1512" cy="1200"/>
          </a:xfrm>
        </p:grpSpPr>
        <p:sp>
          <p:nvSpPr>
            <p:cNvPr id="436228" name="Oval 4"/>
            <p:cNvSpPr>
              <a:spLocks noChangeArrowheads="1"/>
            </p:cNvSpPr>
            <p:nvPr/>
          </p:nvSpPr>
          <p:spPr bwMode="auto">
            <a:xfrm>
              <a:off x="113" y="2304"/>
              <a:ext cx="1512" cy="1200"/>
            </a:xfrm>
            <a:prstGeom prst="ellipse">
              <a:avLst/>
            </a:prstGeom>
            <a:solidFill>
              <a:schemeClr val="bg2">
                <a:alpha val="50000"/>
              </a:schemeClr>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29" name="Oval 5"/>
            <p:cNvSpPr>
              <a:spLocks noChangeArrowheads="1"/>
            </p:cNvSpPr>
            <p:nvPr/>
          </p:nvSpPr>
          <p:spPr bwMode="auto">
            <a:xfrm>
              <a:off x="437" y="2592"/>
              <a:ext cx="810" cy="624"/>
            </a:xfrm>
            <a:prstGeom prst="ellipse">
              <a:avLst/>
            </a:prstGeom>
            <a:solidFill>
              <a:srgbClr val="00CC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30" name="Oval 6"/>
            <p:cNvSpPr>
              <a:spLocks noChangeArrowheads="1"/>
            </p:cNvSpPr>
            <p:nvPr/>
          </p:nvSpPr>
          <p:spPr bwMode="auto">
            <a:xfrm>
              <a:off x="707" y="2784"/>
              <a:ext cx="270" cy="24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436231" name="Group 7"/>
          <p:cNvGrpSpPr>
            <a:grpSpLocks/>
          </p:cNvGrpSpPr>
          <p:nvPr/>
        </p:nvGrpSpPr>
        <p:grpSpPr bwMode="auto">
          <a:xfrm>
            <a:off x="2438401" y="3962400"/>
            <a:ext cx="576263" cy="533400"/>
            <a:chOff x="1296" y="2064"/>
            <a:chExt cx="408" cy="336"/>
          </a:xfrm>
        </p:grpSpPr>
        <p:sp>
          <p:nvSpPr>
            <p:cNvPr id="436232" name="Oval 8"/>
            <p:cNvSpPr>
              <a:spLocks noChangeArrowheads="1"/>
            </p:cNvSpPr>
            <p:nvPr/>
          </p:nvSpPr>
          <p:spPr bwMode="auto">
            <a:xfrm>
              <a:off x="1494" y="2112"/>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33" name="Oval 9"/>
            <p:cNvSpPr>
              <a:spLocks noChangeArrowheads="1"/>
            </p:cNvSpPr>
            <p:nvPr/>
          </p:nvSpPr>
          <p:spPr bwMode="auto">
            <a:xfrm>
              <a:off x="1326" y="2160"/>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34" name="Oval 10"/>
            <p:cNvSpPr>
              <a:spLocks noChangeArrowheads="1"/>
            </p:cNvSpPr>
            <p:nvPr/>
          </p:nvSpPr>
          <p:spPr bwMode="auto">
            <a:xfrm>
              <a:off x="1440" y="2208"/>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35" name="Oval 11"/>
            <p:cNvSpPr>
              <a:spLocks noChangeArrowheads="1"/>
            </p:cNvSpPr>
            <p:nvPr/>
          </p:nvSpPr>
          <p:spPr bwMode="auto">
            <a:xfrm>
              <a:off x="1386" y="2208"/>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36" name="Oval 12"/>
            <p:cNvSpPr>
              <a:spLocks noChangeArrowheads="1"/>
            </p:cNvSpPr>
            <p:nvPr/>
          </p:nvSpPr>
          <p:spPr bwMode="auto">
            <a:xfrm>
              <a:off x="1488" y="2160"/>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37" name="Oval 13"/>
            <p:cNvSpPr>
              <a:spLocks noChangeArrowheads="1"/>
            </p:cNvSpPr>
            <p:nvPr/>
          </p:nvSpPr>
          <p:spPr bwMode="auto">
            <a:xfrm>
              <a:off x="1488" y="2352"/>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38" name="Oval 14"/>
            <p:cNvSpPr>
              <a:spLocks noChangeArrowheads="1"/>
            </p:cNvSpPr>
            <p:nvPr/>
          </p:nvSpPr>
          <p:spPr bwMode="auto">
            <a:xfrm>
              <a:off x="1410" y="2064"/>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39" name="Oval 15"/>
            <p:cNvSpPr>
              <a:spLocks noChangeArrowheads="1"/>
            </p:cNvSpPr>
            <p:nvPr/>
          </p:nvSpPr>
          <p:spPr bwMode="auto">
            <a:xfrm>
              <a:off x="1296" y="2112"/>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40" name="Oval 16"/>
            <p:cNvSpPr>
              <a:spLocks noChangeArrowheads="1"/>
            </p:cNvSpPr>
            <p:nvPr/>
          </p:nvSpPr>
          <p:spPr bwMode="auto">
            <a:xfrm>
              <a:off x="1572" y="2112"/>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41" name="Oval 17"/>
            <p:cNvSpPr>
              <a:spLocks noChangeArrowheads="1"/>
            </p:cNvSpPr>
            <p:nvPr/>
          </p:nvSpPr>
          <p:spPr bwMode="auto">
            <a:xfrm>
              <a:off x="1626" y="2256"/>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42" name="Oval 18"/>
            <p:cNvSpPr>
              <a:spLocks noChangeArrowheads="1"/>
            </p:cNvSpPr>
            <p:nvPr/>
          </p:nvSpPr>
          <p:spPr bwMode="auto">
            <a:xfrm>
              <a:off x="1464" y="2256"/>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43" name="Oval 19"/>
            <p:cNvSpPr>
              <a:spLocks noChangeArrowheads="1"/>
            </p:cNvSpPr>
            <p:nvPr/>
          </p:nvSpPr>
          <p:spPr bwMode="auto">
            <a:xfrm>
              <a:off x="1572" y="2352"/>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44" name="Oval 20"/>
            <p:cNvSpPr>
              <a:spLocks noChangeArrowheads="1"/>
            </p:cNvSpPr>
            <p:nvPr/>
          </p:nvSpPr>
          <p:spPr bwMode="auto">
            <a:xfrm>
              <a:off x="1344" y="2304"/>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45" name="Oval 21"/>
            <p:cNvSpPr>
              <a:spLocks noChangeArrowheads="1"/>
            </p:cNvSpPr>
            <p:nvPr/>
          </p:nvSpPr>
          <p:spPr bwMode="auto">
            <a:xfrm>
              <a:off x="1650" y="2208"/>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436247" name="Group 23"/>
          <p:cNvGrpSpPr>
            <a:grpSpLocks/>
          </p:cNvGrpSpPr>
          <p:nvPr/>
        </p:nvGrpSpPr>
        <p:grpSpPr bwMode="auto">
          <a:xfrm>
            <a:off x="5006685" y="3265488"/>
            <a:ext cx="2135475" cy="2366963"/>
            <a:chOff x="4930" y="2248"/>
            <a:chExt cx="1512" cy="1491"/>
          </a:xfrm>
        </p:grpSpPr>
        <p:grpSp>
          <p:nvGrpSpPr>
            <p:cNvPr id="436248" name="Group 24"/>
            <p:cNvGrpSpPr>
              <a:grpSpLocks/>
            </p:cNvGrpSpPr>
            <p:nvPr/>
          </p:nvGrpSpPr>
          <p:grpSpPr bwMode="auto">
            <a:xfrm>
              <a:off x="4930" y="2248"/>
              <a:ext cx="1512" cy="1200"/>
              <a:chOff x="4914" y="2352"/>
              <a:chExt cx="1512" cy="1200"/>
            </a:xfrm>
          </p:grpSpPr>
          <p:sp>
            <p:nvSpPr>
              <p:cNvPr id="436249" name="Oval 25"/>
              <p:cNvSpPr>
                <a:spLocks noChangeArrowheads="1"/>
              </p:cNvSpPr>
              <p:nvPr/>
            </p:nvSpPr>
            <p:spPr bwMode="auto">
              <a:xfrm>
                <a:off x="4914" y="2352"/>
                <a:ext cx="1512" cy="1200"/>
              </a:xfrm>
              <a:prstGeom prst="ellipse">
                <a:avLst/>
              </a:prstGeom>
              <a:solidFill>
                <a:schemeClr val="bg2">
                  <a:alpha val="50000"/>
                </a:schemeClr>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50" name="Oval 26"/>
              <p:cNvSpPr>
                <a:spLocks noChangeArrowheads="1"/>
              </p:cNvSpPr>
              <p:nvPr/>
            </p:nvSpPr>
            <p:spPr bwMode="auto">
              <a:xfrm>
                <a:off x="5238" y="2640"/>
                <a:ext cx="810" cy="624"/>
              </a:xfrm>
              <a:prstGeom prst="ellipse">
                <a:avLst/>
              </a:prstGeom>
              <a:solidFill>
                <a:srgbClr val="00CC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51" name="Oval 27"/>
              <p:cNvSpPr>
                <a:spLocks noChangeArrowheads="1"/>
              </p:cNvSpPr>
              <p:nvPr/>
            </p:nvSpPr>
            <p:spPr bwMode="auto">
              <a:xfrm>
                <a:off x="5508" y="2832"/>
                <a:ext cx="270" cy="24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436252" name="Group 28"/>
            <p:cNvGrpSpPr>
              <a:grpSpLocks/>
            </p:cNvGrpSpPr>
            <p:nvPr/>
          </p:nvGrpSpPr>
          <p:grpSpPr bwMode="auto">
            <a:xfrm>
              <a:off x="5248" y="2392"/>
              <a:ext cx="972" cy="912"/>
              <a:chOff x="3822" y="1584"/>
              <a:chExt cx="972" cy="912"/>
            </a:xfrm>
          </p:grpSpPr>
          <p:sp>
            <p:nvSpPr>
              <p:cNvPr id="436253" name="Oval 29"/>
              <p:cNvSpPr>
                <a:spLocks noChangeArrowheads="1"/>
              </p:cNvSpPr>
              <p:nvPr/>
            </p:nvSpPr>
            <p:spPr bwMode="auto">
              <a:xfrm>
                <a:off x="3822" y="1584"/>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54" name="Oval 30"/>
              <p:cNvSpPr>
                <a:spLocks noChangeArrowheads="1"/>
              </p:cNvSpPr>
              <p:nvPr/>
            </p:nvSpPr>
            <p:spPr bwMode="auto">
              <a:xfrm>
                <a:off x="4740" y="2208"/>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55" name="Oval 31"/>
              <p:cNvSpPr>
                <a:spLocks noChangeArrowheads="1"/>
              </p:cNvSpPr>
              <p:nvPr/>
            </p:nvSpPr>
            <p:spPr bwMode="auto">
              <a:xfrm>
                <a:off x="4416" y="1776"/>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56" name="Oval 32"/>
              <p:cNvSpPr>
                <a:spLocks noChangeArrowheads="1"/>
              </p:cNvSpPr>
              <p:nvPr/>
            </p:nvSpPr>
            <p:spPr bwMode="auto">
              <a:xfrm>
                <a:off x="4038" y="2064"/>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57" name="Oval 33"/>
              <p:cNvSpPr>
                <a:spLocks noChangeArrowheads="1"/>
              </p:cNvSpPr>
              <p:nvPr/>
            </p:nvSpPr>
            <p:spPr bwMode="auto">
              <a:xfrm>
                <a:off x="4524" y="1584"/>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58" name="Oval 34"/>
              <p:cNvSpPr>
                <a:spLocks noChangeArrowheads="1"/>
              </p:cNvSpPr>
              <p:nvPr/>
            </p:nvSpPr>
            <p:spPr bwMode="auto">
              <a:xfrm>
                <a:off x="4308" y="2448"/>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59" name="Oval 35"/>
              <p:cNvSpPr>
                <a:spLocks noChangeArrowheads="1"/>
              </p:cNvSpPr>
              <p:nvPr/>
            </p:nvSpPr>
            <p:spPr bwMode="auto">
              <a:xfrm>
                <a:off x="4146" y="1776"/>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436261" name="Rectangle 37"/>
            <p:cNvSpPr>
              <a:spLocks noChangeArrowheads="1"/>
            </p:cNvSpPr>
            <p:nvPr/>
          </p:nvSpPr>
          <p:spPr bwMode="auto">
            <a:xfrm>
              <a:off x="5107" y="3419"/>
              <a:ext cx="1324"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spcBef>
                  <a:spcPct val="75000"/>
                </a:spcBef>
              </a:pPr>
              <a:r>
                <a:rPr lang="zh-CN" altLang="en-US" sz="900" b="1" dirty="0">
                  <a:solidFill>
                    <a:srgbClr val="FFFF00"/>
                  </a:solidFill>
                  <a:latin typeface="Arial" panose="020B0604020202020204" pitchFamily="34" charset="0"/>
                </a:rPr>
                <a:t/>
              </a:r>
              <a:br>
                <a:rPr lang="zh-CN" altLang="en-US" sz="900" b="1" dirty="0">
                  <a:solidFill>
                    <a:srgbClr val="FFFF00"/>
                  </a:solidFill>
                  <a:latin typeface="Arial" panose="020B0604020202020204" pitchFamily="34" charset="0"/>
                </a:rPr>
              </a:br>
              <a:endParaRPr lang="fr-FR" b="1" dirty="0">
                <a:solidFill>
                  <a:srgbClr val="FFFF00"/>
                </a:solidFill>
                <a:latin typeface="Arial" panose="020B0604020202020204" pitchFamily="34" charset="0"/>
              </a:endParaRPr>
            </a:p>
          </p:txBody>
        </p:sp>
      </p:grpSp>
      <p:grpSp>
        <p:nvGrpSpPr>
          <p:cNvPr id="436262" name="Group 38"/>
          <p:cNvGrpSpPr>
            <a:grpSpLocks/>
          </p:cNvGrpSpPr>
          <p:nvPr/>
        </p:nvGrpSpPr>
        <p:grpSpPr bwMode="auto">
          <a:xfrm>
            <a:off x="8009426" y="3276600"/>
            <a:ext cx="2132522" cy="1905000"/>
            <a:chOff x="2560" y="2248"/>
            <a:chExt cx="1512" cy="1200"/>
          </a:xfrm>
        </p:grpSpPr>
        <p:grpSp>
          <p:nvGrpSpPr>
            <p:cNvPr id="436265" name="Group 41"/>
            <p:cNvGrpSpPr>
              <a:grpSpLocks/>
            </p:cNvGrpSpPr>
            <p:nvPr/>
          </p:nvGrpSpPr>
          <p:grpSpPr bwMode="auto">
            <a:xfrm>
              <a:off x="2560" y="2248"/>
              <a:ext cx="1512" cy="1200"/>
              <a:chOff x="2544" y="2352"/>
              <a:chExt cx="1512" cy="1200"/>
            </a:xfrm>
          </p:grpSpPr>
          <p:sp>
            <p:nvSpPr>
              <p:cNvPr id="436266" name="Oval 42"/>
              <p:cNvSpPr>
                <a:spLocks noChangeArrowheads="1"/>
              </p:cNvSpPr>
              <p:nvPr/>
            </p:nvSpPr>
            <p:spPr bwMode="auto">
              <a:xfrm>
                <a:off x="2544" y="2352"/>
                <a:ext cx="1512" cy="1200"/>
              </a:xfrm>
              <a:prstGeom prst="ellipse">
                <a:avLst/>
              </a:prstGeom>
              <a:solidFill>
                <a:schemeClr val="bg2">
                  <a:alpha val="50000"/>
                </a:schemeClr>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67" name="Oval 43"/>
              <p:cNvSpPr>
                <a:spLocks noChangeArrowheads="1"/>
              </p:cNvSpPr>
              <p:nvPr/>
            </p:nvSpPr>
            <p:spPr bwMode="auto">
              <a:xfrm>
                <a:off x="2862" y="2640"/>
                <a:ext cx="810" cy="624"/>
              </a:xfrm>
              <a:prstGeom prst="ellipse">
                <a:avLst/>
              </a:prstGeom>
              <a:solidFill>
                <a:srgbClr val="00CC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68" name="Oval 44"/>
              <p:cNvSpPr>
                <a:spLocks noChangeArrowheads="1"/>
              </p:cNvSpPr>
              <p:nvPr/>
            </p:nvSpPr>
            <p:spPr bwMode="auto">
              <a:xfrm>
                <a:off x="3132" y="2832"/>
                <a:ext cx="270" cy="24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436269" name="Group 45"/>
            <p:cNvGrpSpPr>
              <a:grpSpLocks/>
            </p:cNvGrpSpPr>
            <p:nvPr/>
          </p:nvGrpSpPr>
          <p:grpSpPr bwMode="auto">
            <a:xfrm>
              <a:off x="2656" y="2248"/>
              <a:ext cx="378" cy="288"/>
              <a:chOff x="2238" y="2064"/>
              <a:chExt cx="378" cy="288"/>
            </a:xfrm>
          </p:grpSpPr>
          <p:sp>
            <p:nvSpPr>
              <p:cNvPr id="436270" name="Oval 46"/>
              <p:cNvSpPr>
                <a:spLocks noChangeArrowheads="1"/>
              </p:cNvSpPr>
              <p:nvPr/>
            </p:nvSpPr>
            <p:spPr bwMode="auto">
              <a:xfrm>
                <a:off x="2400" y="2064"/>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71" name="Oval 47"/>
              <p:cNvSpPr>
                <a:spLocks noChangeArrowheads="1"/>
              </p:cNvSpPr>
              <p:nvPr/>
            </p:nvSpPr>
            <p:spPr bwMode="auto">
              <a:xfrm>
                <a:off x="2544" y="2208"/>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72" name="Oval 48"/>
              <p:cNvSpPr>
                <a:spLocks noChangeArrowheads="1"/>
              </p:cNvSpPr>
              <p:nvPr/>
            </p:nvSpPr>
            <p:spPr bwMode="auto">
              <a:xfrm>
                <a:off x="2352" y="2160"/>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73" name="Oval 49"/>
              <p:cNvSpPr>
                <a:spLocks noChangeArrowheads="1"/>
              </p:cNvSpPr>
              <p:nvPr/>
            </p:nvSpPr>
            <p:spPr bwMode="auto">
              <a:xfrm>
                <a:off x="2454" y="2256"/>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74" name="Oval 50"/>
              <p:cNvSpPr>
                <a:spLocks noChangeArrowheads="1"/>
              </p:cNvSpPr>
              <p:nvPr/>
            </p:nvSpPr>
            <p:spPr bwMode="auto">
              <a:xfrm>
                <a:off x="2400" y="2256"/>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75" name="Oval 51"/>
              <p:cNvSpPr>
                <a:spLocks noChangeArrowheads="1"/>
              </p:cNvSpPr>
              <p:nvPr/>
            </p:nvSpPr>
            <p:spPr bwMode="auto">
              <a:xfrm>
                <a:off x="2238" y="2304"/>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6276" name="Oval 52"/>
              <p:cNvSpPr>
                <a:spLocks noChangeArrowheads="1"/>
              </p:cNvSpPr>
              <p:nvPr/>
            </p:nvSpPr>
            <p:spPr bwMode="auto">
              <a:xfrm>
                <a:off x="2562" y="2112"/>
                <a:ext cx="54" cy="48"/>
              </a:xfrm>
              <a:prstGeom prst="ellipse">
                <a:avLst/>
              </a:prstGeom>
              <a:solidFill>
                <a:srgbClr val="FF0033"/>
              </a:solidFill>
              <a:ln w="12700">
                <a:solidFill>
                  <a:srgbClr val="FF00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2" name="文本框 1"/>
          <p:cNvSpPr txBox="1"/>
          <p:nvPr/>
        </p:nvSpPr>
        <p:spPr>
          <a:xfrm>
            <a:off x="1651819" y="2374490"/>
            <a:ext cx="2684207" cy="523220"/>
          </a:xfrm>
          <a:prstGeom prst="rect">
            <a:avLst/>
          </a:prstGeom>
          <a:noFill/>
        </p:spPr>
        <p:txBody>
          <a:bodyPr wrap="square" rtlCol="0">
            <a:spAutoFit/>
          </a:bodyPr>
          <a:lstStyle/>
          <a:p>
            <a:r>
              <a:rPr lang="zh-CN" altLang="en-US" sz="2800" b="1" dirty="0" smtClean="0"/>
              <a:t>效度和信度好</a:t>
            </a:r>
            <a:endParaRPr lang="zh-CN" altLang="en-US" sz="2800" b="1" dirty="0"/>
          </a:p>
        </p:txBody>
      </p:sp>
      <p:sp>
        <p:nvSpPr>
          <p:cNvPr id="54" name="文本框 53"/>
          <p:cNvSpPr txBox="1"/>
          <p:nvPr/>
        </p:nvSpPr>
        <p:spPr>
          <a:xfrm>
            <a:off x="4952645" y="2389377"/>
            <a:ext cx="2684207" cy="523220"/>
          </a:xfrm>
          <a:prstGeom prst="rect">
            <a:avLst/>
          </a:prstGeom>
          <a:noFill/>
        </p:spPr>
        <p:txBody>
          <a:bodyPr wrap="square" rtlCol="0">
            <a:spAutoFit/>
          </a:bodyPr>
          <a:lstStyle/>
          <a:p>
            <a:r>
              <a:rPr lang="zh-CN" altLang="en-US" sz="2800" b="1" dirty="0" smtClean="0"/>
              <a:t>信度不好</a:t>
            </a:r>
            <a:endParaRPr lang="zh-CN" altLang="en-US" sz="2800" b="1" dirty="0"/>
          </a:p>
        </p:txBody>
      </p:sp>
      <p:sp>
        <p:nvSpPr>
          <p:cNvPr id="55" name="文本框 54"/>
          <p:cNvSpPr txBox="1"/>
          <p:nvPr/>
        </p:nvSpPr>
        <p:spPr>
          <a:xfrm>
            <a:off x="8182905" y="2394293"/>
            <a:ext cx="2684207" cy="523220"/>
          </a:xfrm>
          <a:prstGeom prst="rect">
            <a:avLst/>
          </a:prstGeom>
          <a:noFill/>
        </p:spPr>
        <p:txBody>
          <a:bodyPr wrap="square" rtlCol="0">
            <a:spAutoFit/>
          </a:bodyPr>
          <a:lstStyle/>
          <a:p>
            <a:r>
              <a:rPr lang="zh-CN" altLang="en-US" sz="2800" b="1" dirty="0" smtClean="0"/>
              <a:t>效度不好</a:t>
            </a:r>
            <a:endParaRPr lang="zh-CN" altLang="en-US" sz="2800" b="1" dirty="0"/>
          </a:p>
        </p:txBody>
      </p:sp>
    </p:spTree>
    <p:extLst>
      <p:ext uri="{BB962C8B-B14F-4D97-AF65-F5344CB8AC3E}">
        <p14:creationId xmlns:p14="http://schemas.microsoft.com/office/powerpoint/2010/main" val="47803598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624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3626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32" fill="hold" nodeType="clickEffect">
                                  <p:stCondLst>
                                    <p:cond delay="0"/>
                                  </p:stCondLst>
                                  <p:childTnLst>
                                    <p:set>
                                      <p:cBhvr>
                                        <p:cTn id="14" dur="1" fill="hold">
                                          <p:stCondLst>
                                            <p:cond delay="0"/>
                                          </p:stCondLst>
                                        </p:cTn>
                                        <p:tgtEl>
                                          <p:spTgt spid="436231"/>
                                        </p:tgtEl>
                                        <p:attrNameLst>
                                          <p:attrName>style.visibility</p:attrName>
                                        </p:attrNameLst>
                                      </p:cBhvr>
                                      <p:to>
                                        <p:strVal val="visible"/>
                                      </p:to>
                                    </p:set>
                                    <p:anim calcmode="lin" valueType="num">
                                      <p:cBhvr>
                                        <p:cTn id="15" dur="500" fill="hold"/>
                                        <p:tgtEl>
                                          <p:spTgt spid="436231"/>
                                        </p:tgtEl>
                                        <p:attrNameLst>
                                          <p:attrName>ppt_w</p:attrName>
                                        </p:attrNameLst>
                                      </p:cBhvr>
                                      <p:tavLst>
                                        <p:tav tm="0">
                                          <p:val>
                                            <p:strVal val="4*#ppt_w"/>
                                          </p:val>
                                        </p:tav>
                                        <p:tav tm="100000">
                                          <p:val>
                                            <p:strVal val="#ppt_w"/>
                                          </p:val>
                                        </p:tav>
                                      </p:tavLst>
                                    </p:anim>
                                    <p:anim calcmode="lin" valueType="num">
                                      <p:cBhvr>
                                        <p:cTn id="16" dur="500" fill="hold"/>
                                        <p:tgtEl>
                                          <p:spTgt spid="43623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TC104033929[[fn=石板]]</Template>
  <TotalTime>243</TotalTime>
  <Words>907</Words>
  <Application>Microsoft Office PowerPoint</Application>
  <PresentationFormat>宽屏</PresentationFormat>
  <Paragraphs>91</Paragraphs>
  <Slides>22</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黑体</vt:lpstr>
      <vt:lpstr>华文琥珀</vt:lpstr>
      <vt:lpstr>宋体</vt:lpstr>
      <vt:lpstr>Arial</vt:lpstr>
      <vt:lpstr>Calibri</vt:lpstr>
      <vt:lpstr>Trebuchet MS</vt:lpstr>
      <vt:lpstr>Wingdings</vt:lpstr>
      <vt:lpstr>Wingdings 2</vt:lpstr>
      <vt:lpstr>石板</vt:lpstr>
      <vt:lpstr>流行病学  第八章   流行病学研究的质量控制</vt:lpstr>
      <vt:lpstr>第一节 研究的质量</vt:lpstr>
      <vt:lpstr>误差的种类</vt:lpstr>
      <vt:lpstr>偏倚的方向</vt:lpstr>
      <vt:lpstr>PowerPoint 演示文稿</vt:lpstr>
      <vt:lpstr>PowerPoint 演示文稿</vt:lpstr>
      <vt:lpstr>PowerPoint 演示文稿</vt:lpstr>
      <vt:lpstr>PowerPoint 演示文稿</vt:lpstr>
      <vt:lpstr>效度与信度的关系</vt:lpstr>
      <vt:lpstr>第二节 流行病学研究中常见的偏倚</vt:lpstr>
      <vt:lpstr>偏倚的分类</vt:lpstr>
      <vt:lpstr>PowerPoint 演示文稿</vt:lpstr>
      <vt:lpstr>PowerPoint 演示文稿</vt:lpstr>
      <vt:lpstr>信息偏倚的主要来源</vt:lpstr>
      <vt:lpstr>PowerPoint 演示文稿</vt:lpstr>
      <vt:lpstr>第三节  偏倚的控制</vt:lpstr>
      <vt:lpstr>选择偏倚的控制 </vt:lpstr>
      <vt:lpstr>信息偏倚的控制</vt:lpstr>
      <vt:lpstr>混杂偏倚的控制</vt:lpstr>
      <vt:lpstr>第四节 流行病学研究质量的评价标准</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q ch</cp:lastModifiedBy>
  <cp:revision>89</cp:revision>
  <dcterms:created xsi:type="dcterms:W3CDTF">2014-03-30T08:50:07Z</dcterms:created>
  <dcterms:modified xsi:type="dcterms:W3CDTF">2014-04-08T13:26:47Z</dcterms:modified>
</cp:coreProperties>
</file>