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Lst>
  <p:notesMasterIdLst>
    <p:notesMasterId r:id="rId62"/>
  </p:notesMasterIdLst>
  <p:sldIdLst>
    <p:sldId id="256" r:id="rId2"/>
    <p:sldId id="257" r:id="rId3"/>
    <p:sldId id="258" r:id="rId4"/>
    <p:sldId id="274" r:id="rId5"/>
    <p:sldId id="270" r:id="rId6"/>
    <p:sldId id="269" r:id="rId7"/>
    <p:sldId id="259" r:id="rId8"/>
    <p:sldId id="261" r:id="rId9"/>
    <p:sldId id="262" r:id="rId10"/>
    <p:sldId id="273" r:id="rId11"/>
    <p:sldId id="264" r:id="rId12"/>
    <p:sldId id="265" r:id="rId13"/>
    <p:sldId id="267" r:id="rId14"/>
    <p:sldId id="271" r:id="rId15"/>
    <p:sldId id="275" r:id="rId16"/>
    <p:sldId id="272" r:id="rId17"/>
    <p:sldId id="276" r:id="rId18"/>
    <p:sldId id="277" r:id="rId19"/>
    <p:sldId id="278" r:id="rId20"/>
    <p:sldId id="279" r:id="rId21"/>
    <p:sldId id="280" r:id="rId22"/>
    <p:sldId id="281" r:id="rId23"/>
    <p:sldId id="282" r:id="rId24"/>
    <p:sldId id="283" r:id="rId25"/>
    <p:sldId id="284" r:id="rId26"/>
    <p:sldId id="285" r:id="rId27"/>
    <p:sldId id="286" r:id="rId28"/>
    <p:sldId id="288" r:id="rId29"/>
    <p:sldId id="293" r:id="rId30"/>
    <p:sldId id="289" r:id="rId31"/>
    <p:sldId id="292" r:id="rId32"/>
    <p:sldId id="291" r:id="rId33"/>
    <p:sldId id="290" r:id="rId34"/>
    <p:sldId id="294" r:id="rId35"/>
    <p:sldId id="298" r:id="rId36"/>
    <p:sldId id="297" r:id="rId37"/>
    <p:sldId id="296" r:id="rId38"/>
    <p:sldId id="295" r:id="rId39"/>
    <p:sldId id="302" r:id="rId40"/>
    <p:sldId id="301" r:id="rId41"/>
    <p:sldId id="300" r:id="rId42"/>
    <p:sldId id="299" r:id="rId43"/>
    <p:sldId id="303" r:id="rId44"/>
    <p:sldId id="309" r:id="rId45"/>
    <p:sldId id="310" r:id="rId46"/>
    <p:sldId id="311" r:id="rId47"/>
    <p:sldId id="304" r:id="rId48"/>
    <p:sldId id="306" r:id="rId49"/>
    <p:sldId id="305" r:id="rId50"/>
    <p:sldId id="307" r:id="rId51"/>
    <p:sldId id="308" r:id="rId52"/>
    <p:sldId id="287" r:id="rId53"/>
    <p:sldId id="312" r:id="rId54"/>
    <p:sldId id="313" r:id="rId55"/>
    <p:sldId id="314" r:id="rId56"/>
    <p:sldId id="315" r:id="rId57"/>
    <p:sldId id="316" r:id="rId58"/>
    <p:sldId id="317" r:id="rId59"/>
    <p:sldId id="322" r:id="rId60"/>
    <p:sldId id="318" r:id="rId6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ED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13" autoAdjust="0"/>
    <p:restoredTop sz="94660"/>
  </p:normalViewPr>
  <p:slideViewPr>
    <p:cSldViewPr snapToGrid="0">
      <p:cViewPr>
        <p:scale>
          <a:sx n="103" d="100"/>
          <a:sy n="103" d="100"/>
        </p:scale>
        <p:origin x="-84" y="-24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D99CB3-354A-4E28-AE10-7A63F625E6DC}" type="datetimeFigureOut">
              <a:rPr lang="zh-CN" altLang="en-US" smtClean="0"/>
              <a:pPr/>
              <a:t>2014/4/11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FA9265-B6BD-4925-AF57-83E72A648AEC}" type="slidenum">
              <a:rPr lang="zh-CN" altLang="en-US" smtClean="0"/>
              <a:pPr/>
              <a:t>‹#›</a:t>
            </a:fld>
            <a:endParaRPr lang="zh-CN" altLang="en-US"/>
          </a:p>
        </p:txBody>
      </p:sp>
    </p:spTree>
    <p:extLst>
      <p:ext uri="{BB962C8B-B14F-4D97-AF65-F5344CB8AC3E}">
        <p14:creationId xmlns:p14="http://schemas.microsoft.com/office/powerpoint/2010/main" val="1818049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BDEEB9-C37D-4ABF-B07F-CE51C28C6FBC}" type="slidenum">
              <a:rPr lang="en-US" altLang="zh-CN"/>
              <a:pPr/>
              <a:t>44</a:t>
            </a:fld>
            <a:endParaRPr lang="en-US" altLang="zh-CN"/>
          </a:p>
        </p:txBody>
      </p:sp>
      <p:sp>
        <p:nvSpPr>
          <p:cNvPr id="429058" name="Rectangle 2"/>
          <p:cNvSpPr>
            <a:spLocks noGrp="1" noRot="1" noChangeAspect="1" noChangeArrowheads="1" noTextEdit="1"/>
          </p:cNvSpPr>
          <p:nvPr>
            <p:ph type="sldImg"/>
          </p:nvPr>
        </p:nvSpPr>
        <p:spPr>
          <a:ln/>
        </p:spPr>
      </p:sp>
      <p:sp>
        <p:nvSpPr>
          <p:cNvPr id="429059" name="Rectangle 3"/>
          <p:cNvSpPr>
            <a:spLocks noGrp="1" noChangeArrowheads="1"/>
          </p:cNvSpPr>
          <p:nvPr>
            <p:ph type="body" idx="1"/>
          </p:nvPr>
        </p:nvSpPr>
        <p:spPr/>
        <p:txBody>
          <a:bodyPr/>
          <a:lstStyle/>
          <a:p>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b="1">
                <a:solidFill>
                  <a:srgbClr val="00B050"/>
                </a:solidFill>
                <a:latin typeface="华文琥珀" panose="02010800040101010101" pitchFamily="2" charset="-122"/>
                <a:ea typeface="华文琥珀" panose="02010800040101010101" pitchFamily="2" charset="-122"/>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dirty="0"/>
              <a:pPr/>
              <a:t>4/11/2014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dirty="0"/>
              <a:pPr/>
              <a:t>‹#›</a:t>
            </a:fld>
            <a:endParaRPr lang="en-US" dirty="0"/>
          </a:p>
        </p:txBody>
      </p:sp>
    </p:spTree>
    <p:extLst>
      <p:ext uri="{BB962C8B-B14F-4D97-AF65-F5344CB8AC3E}">
        <p14:creationId xmlns:p14="http://schemas.microsoft.com/office/powerpoint/2010/main" val="1653896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11438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1923355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zh-CN" altLang="en-US" smtClean="0"/>
              <a:t>单击此处编辑母版标题样式</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953940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3558162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zh-CN" altLang="en-US" smtClean="0"/>
              <a:t>单击此处编辑母版标题样式</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Date Placeholder 2"/>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5367267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zh-CN" altLang="en-US" smtClean="0"/>
              <a:t>单击此处编辑母版标题样式</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Date Placeholder 2"/>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1027384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4327377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8282720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0" y="1600201"/>
            <a:ext cx="5384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FFFF00"/>
                </a:solidFill>
              </a:defRPr>
            </a:lvl1pPr>
          </a:lstStyle>
          <a:p>
            <a:r>
              <a:rPr lang="zh-CN" altLang="en-US" dirty="0" smtClean="0"/>
              <a:t>单击此处编辑母版标题样式</a:t>
            </a:r>
            <a:endParaRPr lang="en-US" dirty="0"/>
          </a:p>
        </p:txBody>
      </p:sp>
      <p:sp>
        <p:nvSpPr>
          <p:cNvPr id="3" name="Content Placeholder 2"/>
          <p:cNvSpPr>
            <a:spLocks noGrp="1"/>
          </p:cNvSpPr>
          <p:nvPr>
            <p:ph idx="1"/>
          </p:nvPr>
        </p:nvSpPr>
        <p:spPr/>
        <p:txBody>
          <a:bodyPr/>
          <a:lstStyle>
            <a:lvl1pPr marL="342900" indent="-306000">
              <a:buClr>
                <a:srgbClr val="92D050"/>
              </a:buClr>
              <a:buSzPct val="80000"/>
              <a:buFont typeface="Wingdings" panose="05000000000000000000" pitchFamily="2" charset="2"/>
              <a:buChar char="u"/>
              <a:defRPr sz="3200" b="1">
                <a:solidFill>
                  <a:schemeClr val="tx1"/>
                </a:solidFill>
              </a:defRPr>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2017156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9796027F-7875-4030-9381-8BD8C4F21935}" type="datetimeFigureOut">
              <a:rPr lang="en-US" smtClean="0"/>
              <a:pPr/>
              <a:t>4/11/2014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4038138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pPr/>
              <a:t>4/11/2014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727225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pPr/>
              <a:t>4/11/2014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2094843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2417942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1922134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2835031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2958487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4AAD347D-5ACD-4C99-B74B-A9C85AD731AF}" type="datetimeFigureOut">
              <a:rPr lang="en-US" smtClean="0"/>
              <a:pPr/>
              <a:t>4/11/2014</a:t>
            </a:fld>
            <a:endParaRPr lang="en-US" dirty="0"/>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126735622"/>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Lst>
  <p:hf sldNum="0"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7.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8.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0.wmf"/><Relationship Id="rId5" Type="http://schemas.openxmlformats.org/officeDocument/2006/relationships/oleObject" Target="../embeddings/oleObject5.bin"/><Relationship Id="rId4" Type="http://schemas.openxmlformats.org/officeDocument/2006/relationships/image" Target="../media/image9.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2.wmf"/><Relationship Id="rId5" Type="http://schemas.openxmlformats.org/officeDocument/2006/relationships/oleObject" Target="../embeddings/oleObject7.bin"/><Relationship Id="rId4" Type="http://schemas.openxmlformats.org/officeDocument/2006/relationships/image" Target="../media/image11.wmf"/></Relationships>
</file>

<file path=ppt/slides/_rels/slide41.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5.wmf"/><Relationship Id="rId5" Type="http://schemas.openxmlformats.org/officeDocument/2006/relationships/oleObject" Target="../embeddings/oleObject9.bin"/><Relationship Id="rId4" Type="http://schemas.openxmlformats.org/officeDocument/2006/relationships/image" Target="../media/image14.w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6.wmf"/></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17.emf"/><Relationship Id="rId4" Type="http://schemas.openxmlformats.org/officeDocument/2006/relationships/oleObject" Target="../embeddings/Microsoft_Word_97_-_2003_Document1.doc"/></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370693" y="1239864"/>
            <a:ext cx="9440034" cy="2526224"/>
          </a:xfrm>
        </p:spPr>
        <p:txBody>
          <a:bodyPr>
            <a:normAutofit fontScale="90000"/>
          </a:bodyPr>
          <a:lstStyle/>
          <a:p>
            <a:pPr>
              <a:lnSpc>
                <a:spcPct val="200000"/>
              </a:lnSpc>
            </a:pPr>
            <a:r>
              <a:rPr lang="zh-CN" altLang="en-US" dirty="0" smtClean="0"/>
              <a:t>流行病学</a:t>
            </a:r>
            <a:r>
              <a:rPr lang="en-US" altLang="zh-CN" dirty="0" smtClean="0"/>
              <a:t/>
            </a:r>
            <a:br>
              <a:rPr lang="en-US" altLang="zh-CN" dirty="0" smtClean="0"/>
            </a:br>
            <a:r>
              <a:rPr lang="zh-CN" altLang="zh-CN" dirty="0" smtClean="0"/>
              <a:t>第六章</a:t>
            </a:r>
            <a:r>
              <a:rPr lang="en-US" altLang="zh-CN" dirty="0" smtClean="0"/>
              <a:t>  </a:t>
            </a:r>
            <a:r>
              <a:rPr lang="zh-CN" altLang="zh-CN" dirty="0" smtClean="0"/>
              <a:t> 队列研究</a:t>
            </a:r>
            <a:endParaRPr lang="zh-CN" altLang="en-US" dirty="0"/>
          </a:p>
        </p:txBody>
      </p:sp>
      <p:sp>
        <p:nvSpPr>
          <p:cNvPr id="3" name="副标题 2"/>
          <p:cNvSpPr>
            <a:spLocks noGrp="1"/>
          </p:cNvSpPr>
          <p:nvPr>
            <p:ph type="subTitle" idx="1"/>
          </p:nvPr>
        </p:nvSpPr>
        <p:spPr>
          <a:xfrm>
            <a:off x="1262205" y="4698719"/>
            <a:ext cx="9440034" cy="1049867"/>
          </a:xfrm>
        </p:spPr>
        <p:txBody>
          <a:bodyPr>
            <a:normAutofit/>
          </a:bodyPr>
          <a:lstStyle/>
          <a:p>
            <a:r>
              <a:rPr lang="zh-CN" altLang="en-US" sz="3200" dirty="0" smtClean="0"/>
              <a:t>编者：卢次勇</a:t>
            </a:r>
            <a:endParaRPr lang="zh-CN" altLang="en-US" sz="3200" dirty="0"/>
          </a:p>
        </p:txBody>
      </p:sp>
    </p:spTree>
    <p:extLst>
      <p:ext uri="{BB962C8B-B14F-4D97-AF65-F5344CB8AC3E}">
        <p14:creationId xmlns:p14="http://schemas.microsoft.com/office/powerpoint/2010/main" val="8599049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37858" y="417095"/>
            <a:ext cx="10353762" cy="970450"/>
          </a:xfrm>
        </p:spPr>
        <p:txBody>
          <a:bodyPr/>
          <a:lstStyle/>
          <a:p>
            <a:pPr algn="l">
              <a:buClr>
                <a:srgbClr val="92D050"/>
              </a:buClr>
              <a:buFont typeface="Wingdings" pitchFamily="2" charset="2"/>
              <a:buChar char="u"/>
            </a:pPr>
            <a:r>
              <a:rPr lang="zh-CN" altLang="en-US" dirty="0" smtClean="0">
                <a:solidFill>
                  <a:schemeClr val="tx1"/>
                </a:solidFill>
              </a:rPr>
              <a:t>研究类型</a:t>
            </a:r>
            <a:endParaRPr lang="zh-CN" altLang="en-US" dirty="0">
              <a:solidFill>
                <a:schemeClr val="tx1"/>
              </a:solidFill>
            </a:endParaRPr>
          </a:p>
        </p:txBody>
      </p:sp>
      <p:sp>
        <p:nvSpPr>
          <p:cNvPr id="3" name="内容占位符 2"/>
          <p:cNvSpPr>
            <a:spLocks noGrp="1"/>
          </p:cNvSpPr>
          <p:nvPr>
            <p:ph idx="1"/>
          </p:nvPr>
        </p:nvSpPr>
        <p:spPr>
          <a:xfrm>
            <a:off x="913795" y="1708485"/>
            <a:ext cx="10353762" cy="3987466"/>
          </a:xfrm>
        </p:spPr>
        <p:txBody>
          <a:bodyPr>
            <a:normAutofit/>
          </a:bodyPr>
          <a:lstStyle/>
          <a:p>
            <a:pPr>
              <a:lnSpc>
                <a:spcPct val="200000"/>
              </a:lnSpc>
              <a:buFont typeface="Wingdings" pitchFamily="2" charset="2"/>
              <a:buChar char="Ø"/>
            </a:pPr>
            <a:r>
              <a:rPr lang="zh-CN" altLang="zh-CN" dirty="0" smtClean="0">
                <a:latin typeface="+mn-ea"/>
              </a:rPr>
              <a:t>前瞻性队列研究（</a:t>
            </a:r>
            <a:r>
              <a:rPr lang="en-US" altLang="zh-CN" dirty="0" smtClean="0">
                <a:latin typeface="+mn-ea"/>
              </a:rPr>
              <a:t>Prospective Cohort Study)</a:t>
            </a:r>
          </a:p>
          <a:p>
            <a:pPr>
              <a:lnSpc>
                <a:spcPct val="200000"/>
              </a:lnSpc>
              <a:buFont typeface="Wingdings" pitchFamily="2" charset="2"/>
              <a:buChar char="Ø"/>
            </a:pPr>
            <a:r>
              <a:rPr lang="zh-CN" altLang="zh-CN" dirty="0" smtClean="0">
                <a:latin typeface="+mn-ea"/>
              </a:rPr>
              <a:t>历史性队列研究（</a:t>
            </a:r>
            <a:r>
              <a:rPr lang="en-US" altLang="zh-CN" dirty="0" smtClean="0">
                <a:latin typeface="+mn-ea"/>
              </a:rPr>
              <a:t>Historical Cohort Study)</a:t>
            </a:r>
          </a:p>
          <a:p>
            <a:pPr>
              <a:lnSpc>
                <a:spcPct val="200000"/>
              </a:lnSpc>
              <a:buFont typeface="Wingdings" pitchFamily="2" charset="2"/>
              <a:buChar char="Ø"/>
            </a:pPr>
            <a:r>
              <a:rPr lang="zh-CN" altLang="zh-CN" dirty="0" smtClean="0">
                <a:latin typeface="+mn-ea"/>
              </a:rPr>
              <a:t>混合性队列研究</a:t>
            </a:r>
            <a:r>
              <a:rPr lang="zh-CN" altLang="en-US" dirty="0" smtClean="0">
                <a:latin typeface="+mn-ea"/>
              </a:rPr>
              <a:t>（</a:t>
            </a:r>
            <a:r>
              <a:rPr lang="en-US" altLang="zh-CN" dirty="0" smtClean="0">
                <a:latin typeface="+mn-ea"/>
              </a:rPr>
              <a:t>Mixed /</a:t>
            </a:r>
            <a:r>
              <a:rPr lang="en-US" altLang="zh-CN" dirty="0" err="1" smtClean="0">
                <a:latin typeface="+mn-ea"/>
              </a:rPr>
              <a:t>Ambispective</a:t>
            </a:r>
            <a:r>
              <a:rPr lang="en-US" altLang="zh-CN" dirty="0" smtClean="0">
                <a:latin typeface="+mn-ea"/>
              </a:rPr>
              <a:t> Cohort Study</a:t>
            </a:r>
            <a:r>
              <a:rPr lang="zh-CN" altLang="en-US" dirty="0" smtClean="0">
                <a:latin typeface="+mn-ea"/>
              </a:rPr>
              <a:t>）</a:t>
            </a:r>
            <a:endParaRPr lang="zh-CN" altLang="en-US" dirty="0">
              <a:latin typeface="+mn-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158" y="302795"/>
            <a:ext cx="10353762" cy="725905"/>
          </a:xfrm>
        </p:spPr>
        <p:txBody>
          <a:bodyPr/>
          <a:lstStyle/>
          <a:p>
            <a:pPr algn="l">
              <a:buClr>
                <a:srgbClr val="92D050"/>
              </a:buClr>
              <a:buFont typeface="Wingdings" pitchFamily="2" charset="2"/>
              <a:buChar char="u"/>
            </a:pPr>
            <a:r>
              <a:rPr lang="zh-CN" altLang="en-US" dirty="0" smtClean="0">
                <a:solidFill>
                  <a:schemeClr val="tx1"/>
                </a:solidFill>
              </a:rPr>
              <a:t>研究类型示意图</a:t>
            </a:r>
            <a:endParaRPr lang="zh-CN" altLang="en-US" dirty="0">
              <a:solidFill>
                <a:schemeClr val="tx1"/>
              </a:solidFill>
            </a:endParaRPr>
          </a:p>
        </p:txBody>
      </p:sp>
      <p:sp>
        <p:nvSpPr>
          <p:cNvPr id="35" name="流程图: 延期 34"/>
          <p:cNvSpPr/>
          <p:nvPr/>
        </p:nvSpPr>
        <p:spPr>
          <a:xfrm>
            <a:off x="6115050" y="4000500"/>
            <a:ext cx="457200" cy="612648"/>
          </a:xfrm>
          <a:prstGeom prst="flowChartDelay">
            <a:avLst/>
          </a:prstGeom>
          <a:gradFill>
            <a:gsLst>
              <a:gs pos="0">
                <a:schemeClr val="accent1"/>
              </a:gs>
              <a:gs pos="100000">
                <a:schemeClr val="accent1">
                  <a:gamma/>
                  <a:tint val="43922"/>
                  <a:invGamma/>
                  <a:alpha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流程图: 延期 35"/>
          <p:cNvSpPr/>
          <p:nvPr/>
        </p:nvSpPr>
        <p:spPr>
          <a:xfrm>
            <a:off x="6115050" y="5143500"/>
            <a:ext cx="457200" cy="612648"/>
          </a:xfrm>
          <a:prstGeom prst="flowChartDelay">
            <a:avLst/>
          </a:prstGeom>
          <a:gradFill>
            <a:gsLst>
              <a:gs pos="0">
                <a:schemeClr val="tx2"/>
              </a:gs>
              <a:gs pos="100000">
                <a:schemeClr val="accent1">
                  <a:gamma/>
                  <a:tint val="43922"/>
                  <a:invGamma/>
                  <a:alpha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流程图: 可选过程 36"/>
          <p:cNvSpPr/>
          <p:nvPr/>
        </p:nvSpPr>
        <p:spPr>
          <a:xfrm>
            <a:off x="9220200" y="2686050"/>
            <a:ext cx="685800" cy="762000"/>
          </a:xfrm>
          <a:prstGeom prst="flowChartAlternateProcess">
            <a:avLst/>
          </a:prstGeom>
          <a:gradFill>
            <a:gsLst>
              <a:gs pos="0">
                <a:schemeClr val="tx2"/>
              </a:gs>
              <a:gs pos="100000">
                <a:schemeClr val="accent1">
                  <a:gamma/>
                  <a:tint val="43922"/>
                  <a:invGamma/>
                  <a:alpha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2">
                    <a:lumMod val="25000"/>
                  </a:schemeClr>
                </a:solidFill>
              </a:rPr>
              <a:t>结局</a:t>
            </a:r>
            <a:endParaRPr lang="zh-CN" altLang="en-US" sz="2400" dirty="0">
              <a:solidFill>
                <a:schemeClr val="tx2">
                  <a:lumMod val="25000"/>
                </a:schemeClr>
              </a:solidFill>
            </a:endParaRPr>
          </a:p>
        </p:txBody>
      </p:sp>
      <p:sp>
        <p:nvSpPr>
          <p:cNvPr id="38" name="流程图: 延期 37"/>
          <p:cNvSpPr/>
          <p:nvPr/>
        </p:nvSpPr>
        <p:spPr>
          <a:xfrm>
            <a:off x="1524000" y="1809750"/>
            <a:ext cx="457200" cy="612648"/>
          </a:xfrm>
          <a:prstGeom prst="flowChartDelay">
            <a:avLst/>
          </a:prstGeom>
          <a:gradFill>
            <a:gsLst>
              <a:gs pos="0">
                <a:schemeClr val="accent1"/>
              </a:gs>
              <a:gs pos="100000">
                <a:schemeClr val="accent1">
                  <a:gamma/>
                  <a:tint val="43922"/>
                  <a:invGamma/>
                  <a:alpha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流程图: 延期 38"/>
          <p:cNvSpPr/>
          <p:nvPr/>
        </p:nvSpPr>
        <p:spPr>
          <a:xfrm>
            <a:off x="1524000" y="2895600"/>
            <a:ext cx="457200" cy="612648"/>
          </a:xfrm>
          <a:prstGeom prst="flowChartDelay">
            <a:avLst/>
          </a:prstGeom>
          <a:gradFill>
            <a:gsLst>
              <a:gs pos="0">
                <a:schemeClr val="tx2"/>
              </a:gs>
              <a:gs pos="100000">
                <a:schemeClr val="accent1">
                  <a:gamma/>
                  <a:tint val="43922"/>
                  <a:invGamma/>
                  <a:alpha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流程图: 可选过程 39"/>
          <p:cNvSpPr/>
          <p:nvPr/>
        </p:nvSpPr>
        <p:spPr>
          <a:xfrm>
            <a:off x="10306050" y="4495800"/>
            <a:ext cx="685800" cy="762000"/>
          </a:xfrm>
          <a:prstGeom prst="flowChartAlternateProcess">
            <a:avLst/>
          </a:prstGeom>
          <a:gradFill>
            <a:gsLst>
              <a:gs pos="0">
                <a:schemeClr val="tx2"/>
              </a:gs>
              <a:gs pos="100000">
                <a:schemeClr val="accent1">
                  <a:gamma/>
                  <a:tint val="43922"/>
                  <a:invGamma/>
                  <a:alpha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2">
                    <a:lumMod val="25000"/>
                  </a:schemeClr>
                </a:solidFill>
              </a:rPr>
              <a:t>结局</a:t>
            </a:r>
            <a:endParaRPr lang="zh-CN" altLang="en-US" sz="2400" dirty="0">
              <a:solidFill>
                <a:schemeClr val="tx2">
                  <a:lumMod val="25000"/>
                </a:schemeClr>
              </a:solidFill>
            </a:endParaRPr>
          </a:p>
        </p:txBody>
      </p:sp>
      <p:sp>
        <p:nvSpPr>
          <p:cNvPr id="41" name="流程图: 可选过程 40"/>
          <p:cNvSpPr/>
          <p:nvPr/>
        </p:nvSpPr>
        <p:spPr>
          <a:xfrm>
            <a:off x="6115050" y="2247900"/>
            <a:ext cx="685800" cy="762000"/>
          </a:xfrm>
          <a:prstGeom prst="flowChartAlternateProcess">
            <a:avLst/>
          </a:prstGeom>
          <a:gradFill>
            <a:gsLst>
              <a:gs pos="0">
                <a:schemeClr val="tx2"/>
              </a:gs>
              <a:gs pos="100000">
                <a:schemeClr val="accent1">
                  <a:gamma/>
                  <a:tint val="43922"/>
                  <a:invGamma/>
                  <a:alpha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2">
                    <a:lumMod val="25000"/>
                  </a:schemeClr>
                </a:solidFill>
              </a:rPr>
              <a:t>结局</a:t>
            </a:r>
            <a:endParaRPr lang="zh-CN" altLang="en-US" sz="2400" dirty="0">
              <a:solidFill>
                <a:schemeClr val="tx2">
                  <a:lumMod val="25000"/>
                </a:schemeClr>
              </a:solidFill>
            </a:endParaRPr>
          </a:p>
        </p:txBody>
      </p:sp>
      <p:sp>
        <p:nvSpPr>
          <p:cNvPr id="42" name="TextBox 41"/>
          <p:cNvSpPr txBox="1"/>
          <p:nvPr/>
        </p:nvSpPr>
        <p:spPr>
          <a:xfrm>
            <a:off x="304800" y="1752601"/>
            <a:ext cx="1143000" cy="461665"/>
          </a:xfrm>
          <a:prstGeom prst="rect">
            <a:avLst/>
          </a:prstGeom>
          <a:noFill/>
        </p:spPr>
        <p:txBody>
          <a:bodyPr wrap="square" rtlCol="0">
            <a:spAutoFit/>
          </a:bodyPr>
          <a:lstStyle/>
          <a:p>
            <a:r>
              <a:rPr lang="zh-CN" altLang="en-US" sz="2400" dirty="0" smtClean="0"/>
              <a:t>暴露组</a:t>
            </a:r>
            <a:endParaRPr lang="zh-CN" altLang="en-US" sz="2400" dirty="0"/>
          </a:p>
        </p:txBody>
      </p:sp>
      <p:sp>
        <p:nvSpPr>
          <p:cNvPr id="43" name="TextBox 42"/>
          <p:cNvSpPr txBox="1"/>
          <p:nvPr/>
        </p:nvSpPr>
        <p:spPr>
          <a:xfrm>
            <a:off x="304800" y="2933701"/>
            <a:ext cx="1143000" cy="461665"/>
          </a:xfrm>
          <a:prstGeom prst="rect">
            <a:avLst/>
          </a:prstGeom>
          <a:noFill/>
        </p:spPr>
        <p:txBody>
          <a:bodyPr wrap="square" rtlCol="0">
            <a:spAutoFit/>
          </a:bodyPr>
          <a:lstStyle/>
          <a:p>
            <a:r>
              <a:rPr lang="zh-CN" altLang="en-US" sz="2400" dirty="0" smtClean="0"/>
              <a:t>对照组</a:t>
            </a:r>
            <a:endParaRPr lang="zh-CN" altLang="en-US" sz="2400" dirty="0"/>
          </a:p>
        </p:txBody>
      </p:sp>
      <p:cxnSp>
        <p:nvCxnSpPr>
          <p:cNvPr id="45" name="直接连接符 44"/>
          <p:cNvCxnSpPr/>
          <p:nvPr/>
        </p:nvCxnSpPr>
        <p:spPr>
          <a:xfrm flipH="1">
            <a:off x="1485900" y="1543050"/>
            <a:ext cx="19050" cy="428625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6076950" y="1619250"/>
            <a:ext cx="19050" cy="421005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10306050" y="1562100"/>
            <a:ext cx="0" cy="428625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9220200" y="1524000"/>
            <a:ext cx="38100" cy="428625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4743450" y="4191001"/>
            <a:ext cx="1143000" cy="461665"/>
          </a:xfrm>
          <a:prstGeom prst="rect">
            <a:avLst/>
          </a:prstGeom>
          <a:noFill/>
        </p:spPr>
        <p:txBody>
          <a:bodyPr wrap="square" rtlCol="0">
            <a:spAutoFit/>
          </a:bodyPr>
          <a:lstStyle/>
          <a:p>
            <a:r>
              <a:rPr lang="zh-CN" altLang="en-US" sz="2400" dirty="0" smtClean="0"/>
              <a:t>暴露组</a:t>
            </a:r>
            <a:endParaRPr lang="zh-CN" altLang="en-US" sz="2400" dirty="0"/>
          </a:p>
        </p:txBody>
      </p:sp>
      <p:sp>
        <p:nvSpPr>
          <p:cNvPr id="52" name="TextBox 51"/>
          <p:cNvSpPr txBox="1"/>
          <p:nvPr/>
        </p:nvSpPr>
        <p:spPr>
          <a:xfrm>
            <a:off x="4705350" y="5181601"/>
            <a:ext cx="1143000" cy="461665"/>
          </a:xfrm>
          <a:prstGeom prst="rect">
            <a:avLst/>
          </a:prstGeom>
          <a:noFill/>
        </p:spPr>
        <p:txBody>
          <a:bodyPr wrap="square" rtlCol="0">
            <a:spAutoFit/>
          </a:bodyPr>
          <a:lstStyle/>
          <a:p>
            <a:r>
              <a:rPr lang="zh-CN" altLang="en-US" sz="2400" dirty="0" smtClean="0"/>
              <a:t>对照组</a:t>
            </a:r>
            <a:endParaRPr lang="zh-CN" altLang="en-US" sz="2400" dirty="0"/>
          </a:p>
        </p:txBody>
      </p:sp>
      <p:sp>
        <p:nvSpPr>
          <p:cNvPr id="53" name="TextBox 52"/>
          <p:cNvSpPr txBox="1"/>
          <p:nvPr/>
        </p:nvSpPr>
        <p:spPr>
          <a:xfrm>
            <a:off x="2190750" y="2495551"/>
            <a:ext cx="3848100" cy="461665"/>
          </a:xfrm>
          <a:prstGeom prst="rect">
            <a:avLst/>
          </a:prstGeom>
          <a:noFill/>
        </p:spPr>
        <p:txBody>
          <a:bodyPr wrap="square" rtlCol="0">
            <a:spAutoFit/>
          </a:bodyPr>
          <a:lstStyle/>
          <a:p>
            <a:r>
              <a:rPr lang="zh-CN" altLang="zh-CN" sz="2400" dirty="0" smtClean="0"/>
              <a:t>回顾性</a:t>
            </a:r>
            <a:r>
              <a:rPr lang="zh-CN" altLang="en-US" sz="2400" dirty="0" smtClean="0"/>
              <a:t>地</a:t>
            </a:r>
            <a:r>
              <a:rPr lang="zh-CN" altLang="zh-CN" sz="2400" dirty="0" smtClean="0"/>
              <a:t>收集已有历史资料</a:t>
            </a:r>
            <a:endParaRPr lang="zh-CN" altLang="zh-CN" sz="2400" dirty="0"/>
          </a:p>
        </p:txBody>
      </p:sp>
      <p:sp>
        <p:nvSpPr>
          <p:cNvPr id="54" name="TextBox 53"/>
          <p:cNvSpPr txBox="1"/>
          <p:nvPr/>
        </p:nvSpPr>
        <p:spPr>
          <a:xfrm>
            <a:off x="6858000" y="4972051"/>
            <a:ext cx="2343150" cy="461665"/>
          </a:xfrm>
          <a:prstGeom prst="rect">
            <a:avLst/>
          </a:prstGeom>
          <a:noFill/>
        </p:spPr>
        <p:txBody>
          <a:bodyPr wrap="square" rtlCol="0">
            <a:spAutoFit/>
          </a:bodyPr>
          <a:lstStyle/>
          <a:p>
            <a:r>
              <a:rPr lang="zh-CN" altLang="zh-CN" sz="2400" dirty="0" smtClean="0"/>
              <a:t>前瞻性收集资料</a:t>
            </a:r>
            <a:endParaRPr lang="zh-CN" altLang="zh-CN" sz="2400" dirty="0"/>
          </a:p>
        </p:txBody>
      </p:sp>
      <p:sp>
        <p:nvSpPr>
          <p:cNvPr id="56" name="TextBox 55"/>
          <p:cNvSpPr txBox="1"/>
          <p:nvPr/>
        </p:nvSpPr>
        <p:spPr>
          <a:xfrm>
            <a:off x="5124450" y="6000751"/>
            <a:ext cx="2571750" cy="461665"/>
          </a:xfrm>
          <a:prstGeom prst="rect">
            <a:avLst/>
          </a:prstGeom>
          <a:noFill/>
        </p:spPr>
        <p:txBody>
          <a:bodyPr wrap="square" rtlCol="0">
            <a:spAutoFit/>
          </a:bodyPr>
          <a:lstStyle/>
          <a:p>
            <a:r>
              <a:rPr lang="zh-CN" altLang="zh-CN" sz="2400" dirty="0" smtClean="0"/>
              <a:t>现在（研究开始）</a:t>
            </a:r>
            <a:endParaRPr lang="zh-CN" altLang="en-US" sz="2400" dirty="0"/>
          </a:p>
        </p:txBody>
      </p:sp>
      <p:sp>
        <p:nvSpPr>
          <p:cNvPr id="57" name="TextBox 56"/>
          <p:cNvSpPr txBox="1"/>
          <p:nvPr/>
        </p:nvSpPr>
        <p:spPr>
          <a:xfrm>
            <a:off x="1428750" y="5981701"/>
            <a:ext cx="1733550" cy="461665"/>
          </a:xfrm>
          <a:prstGeom prst="rect">
            <a:avLst/>
          </a:prstGeom>
          <a:noFill/>
        </p:spPr>
        <p:txBody>
          <a:bodyPr wrap="square" rtlCol="0">
            <a:spAutoFit/>
          </a:bodyPr>
          <a:lstStyle/>
          <a:p>
            <a:r>
              <a:rPr lang="zh-CN" altLang="en-US" sz="2400" dirty="0" smtClean="0"/>
              <a:t>过去某时点</a:t>
            </a:r>
            <a:endParaRPr lang="zh-CN" altLang="en-US" sz="2400" dirty="0"/>
          </a:p>
        </p:txBody>
      </p:sp>
      <p:sp>
        <p:nvSpPr>
          <p:cNvPr id="58" name="TextBox 57"/>
          <p:cNvSpPr txBox="1"/>
          <p:nvPr/>
        </p:nvSpPr>
        <p:spPr>
          <a:xfrm>
            <a:off x="3028950" y="1409701"/>
            <a:ext cx="1409700" cy="830997"/>
          </a:xfrm>
          <a:prstGeom prst="rect">
            <a:avLst/>
          </a:prstGeom>
          <a:noFill/>
        </p:spPr>
        <p:txBody>
          <a:bodyPr wrap="square" rtlCol="0">
            <a:spAutoFit/>
          </a:bodyPr>
          <a:lstStyle/>
          <a:p>
            <a:pPr algn="ctr"/>
            <a:r>
              <a:rPr lang="zh-CN" altLang="en-US" sz="2400" dirty="0" smtClean="0"/>
              <a:t>历史性队列研究</a:t>
            </a:r>
            <a:endParaRPr lang="zh-CN" altLang="en-US" sz="2400" dirty="0"/>
          </a:p>
        </p:txBody>
      </p:sp>
      <p:cxnSp>
        <p:nvCxnSpPr>
          <p:cNvPr id="66" name="直接箭头连接符 65"/>
          <p:cNvCxnSpPr/>
          <p:nvPr/>
        </p:nvCxnSpPr>
        <p:spPr>
          <a:xfrm>
            <a:off x="1485900" y="5848350"/>
            <a:ext cx="9982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7162800" y="1619251"/>
            <a:ext cx="1485900" cy="838199"/>
          </a:xfrm>
          <a:prstGeom prst="rect">
            <a:avLst/>
          </a:prstGeom>
          <a:noFill/>
        </p:spPr>
        <p:txBody>
          <a:bodyPr wrap="square" rtlCol="0">
            <a:spAutoFit/>
          </a:bodyPr>
          <a:lstStyle/>
          <a:p>
            <a:pPr algn="ctr"/>
            <a:r>
              <a:rPr lang="zh-CN" altLang="en-US" sz="2400" dirty="0" smtClean="0"/>
              <a:t>混合性队列研究</a:t>
            </a:r>
            <a:endParaRPr lang="zh-CN" altLang="en-US" sz="2400" dirty="0"/>
          </a:p>
        </p:txBody>
      </p:sp>
      <p:sp>
        <p:nvSpPr>
          <p:cNvPr id="73" name="TextBox 72"/>
          <p:cNvSpPr txBox="1"/>
          <p:nvPr/>
        </p:nvSpPr>
        <p:spPr>
          <a:xfrm>
            <a:off x="7372350" y="3390901"/>
            <a:ext cx="1485900" cy="838199"/>
          </a:xfrm>
          <a:prstGeom prst="rect">
            <a:avLst/>
          </a:prstGeom>
          <a:noFill/>
        </p:spPr>
        <p:txBody>
          <a:bodyPr wrap="square" rtlCol="0">
            <a:spAutoFit/>
          </a:bodyPr>
          <a:lstStyle/>
          <a:p>
            <a:pPr algn="ctr"/>
            <a:r>
              <a:rPr lang="zh-CN" altLang="en-US" sz="2400" dirty="0" smtClean="0"/>
              <a:t>前瞻性队列研究</a:t>
            </a:r>
            <a:endParaRPr lang="zh-CN" altLang="en-US" sz="2400" dirty="0"/>
          </a:p>
        </p:txBody>
      </p:sp>
      <p:sp>
        <p:nvSpPr>
          <p:cNvPr id="81" name="TextBox 80"/>
          <p:cNvSpPr txBox="1"/>
          <p:nvPr/>
        </p:nvSpPr>
        <p:spPr>
          <a:xfrm>
            <a:off x="9486900" y="5981701"/>
            <a:ext cx="1733550" cy="461665"/>
          </a:xfrm>
          <a:prstGeom prst="rect">
            <a:avLst/>
          </a:prstGeom>
          <a:noFill/>
        </p:spPr>
        <p:txBody>
          <a:bodyPr wrap="square" rtlCol="0">
            <a:spAutoFit/>
          </a:bodyPr>
          <a:lstStyle/>
          <a:p>
            <a:r>
              <a:rPr lang="zh-CN" altLang="en-US" sz="2400" dirty="0" smtClean="0"/>
              <a:t>将来某时点</a:t>
            </a:r>
            <a:endParaRPr lang="zh-CN" altLang="en-US" sz="2400" dirty="0"/>
          </a:p>
        </p:txBody>
      </p:sp>
      <p:sp>
        <p:nvSpPr>
          <p:cNvPr id="86" name="右中括号 85"/>
          <p:cNvSpPr/>
          <p:nvPr/>
        </p:nvSpPr>
        <p:spPr>
          <a:xfrm>
            <a:off x="1981200" y="2057400"/>
            <a:ext cx="171450" cy="121920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7" name="右中括号 86"/>
          <p:cNvSpPr/>
          <p:nvPr/>
        </p:nvSpPr>
        <p:spPr>
          <a:xfrm>
            <a:off x="6553200" y="4248150"/>
            <a:ext cx="171450" cy="121920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89" name="直接箭头连接符 88"/>
          <p:cNvCxnSpPr/>
          <p:nvPr/>
        </p:nvCxnSpPr>
        <p:spPr>
          <a:xfrm>
            <a:off x="2152650" y="2419350"/>
            <a:ext cx="3905250" cy="0"/>
          </a:xfrm>
          <a:prstGeom prst="straightConnector1">
            <a:avLst/>
          </a:prstGeom>
          <a:ln>
            <a:prstDash val="sysDot"/>
            <a:tailEnd type="arrow"/>
          </a:ln>
        </p:spPr>
        <p:style>
          <a:lnRef idx="1">
            <a:schemeClr val="accent1"/>
          </a:lnRef>
          <a:fillRef idx="0">
            <a:schemeClr val="accent1"/>
          </a:fillRef>
          <a:effectRef idx="0">
            <a:schemeClr val="accent1"/>
          </a:effectRef>
          <a:fontRef idx="minor">
            <a:schemeClr val="tx1"/>
          </a:fontRef>
        </p:style>
      </p:cxnSp>
      <p:cxnSp>
        <p:nvCxnSpPr>
          <p:cNvPr id="97" name="直接箭头连接符 96"/>
          <p:cNvCxnSpPr/>
          <p:nvPr/>
        </p:nvCxnSpPr>
        <p:spPr>
          <a:xfrm>
            <a:off x="2171700" y="3028950"/>
            <a:ext cx="6991350" cy="19050"/>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04" name="直接箭头连接符 103"/>
          <p:cNvCxnSpPr/>
          <p:nvPr/>
        </p:nvCxnSpPr>
        <p:spPr>
          <a:xfrm>
            <a:off x="6705600" y="4953000"/>
            <a:ext cx="3562350" cy="38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95" y="495300"/>
            <a:ext cx="10353762" cy="970450"/>
          </a:xfrm>
        </p:spPr>
        <p:txBody>
          <a:bodyPr>
            <a:normAutofit/>
          </a:bodyPr>
          <a:lstStyle/>
          <a:p>
            <a:r>
              <a:rPr lang="zh-CN" altLang="zh-CN" sz="4400" dirty="0" smtClean="0"/>
              <a:t>第二节 队列研究设计与实施</a:t>
            </a:r>
            <a:endParaRPr lang="zh-CN" altLang="en-US" sz="4400" dirty="0"/>
          </a:p>
        </p:txBody>
      </p:sp>
      <p:sp>
        <p:nvSpPr>
          <p:cNvPr id="3" name="内容占位符 2"/>
          <p:cNvSpPr>
            <a:spLocks noGrp="1"/>
          </p:cNvSpPr>
          <p:nvPr>
            <p:ph idx="1"/>
          </p:nvPr>
        </p:nvSpPr>
        <p:spPr>
          <a:xfrm>
            <a:off x="322194" y="1687844"/>
            <a:ext cx="6289892" cy="4058751"/>
          </a:xfrm>
        </p:spPr>
        <p:txBody>
          <a:bodyPr>
            <a:normAutofit fontScale="92500" lnSpcReduction="20000"/>
          </a:bodyPr>
          <a:lstStyle/>
          <a:p>
            <a:pPr>
              <a:lnSpc>
                <a:spcPct val="150000"/>
              </a:lnSpc>
            </a:pPr>
            <a:r>
              <a:rPr lang="en-US" altLang="zh-CN" sz="3900" dirty="0" smtClean="0"/>
              <a:t> </a:t>
            </a:r>
            <a:r>
              <a:rPr lang="zh-CN" altLang="zh-CN" sz="3900" dirty="0" smtClean="0"/>
              <a:t>队列研究设计的选择条件</a:t>
            </a:r>
            <a:endParaRPr lang="en-US" altLang="zh-CN" sz="3900" dirty="0" smtClean="0"/>
          </a:p>
          <a:p>
            <a:pPr marL="551250" indent="-514350">
              <a:lnSpc>
                <a:spcPct val="150000"/>
              </a:lnSpc>
              <a:buFont typeface="+mj-lt"/>
              <a:buAutoNum type="arabicPeriod"/>
            </a:pPr>
            <a:r>
              <a:rPr lang="en-US" altLang="zh-CN" sz="3500" dirty="0" smtClean="0"/>
              <a:t> </a:t>
            </a:r>
            <a:r>
              <a:rPr lang="zh-CN" altLang="zh-CN" sz="3500" dirty="0" smtClean="0"/>
              <a:t>有明确的检验假设和研究目的</a:t>
            </a:r>
            <a:endParaRPr lang="en-US" altLang="zh-CN" sz="3500" dirty="0" smtClean="0"/>
          </a:p>
          <a:p>
            <a:pPr marL="551250" indent="-514350">
              <a:lnSpc>
                <a:spcPct val="150000"/>
              </a:lnSpc>
              <a:buFont typeface="+mj-lt"/>
              <a:buAutoNum type="arabicPeriod"/>
            </a:pPr>
            <a:r>
              <a:rPr lang="zh-CN" altLang="zh-CN" sz="3500" dirty="0" smtClean="0"/>
              <a:t> 样本量足够的稳定人群</a:t>
            </a:r>
            <a:endParaRPr lang="en-US" altLang="zh-CN" sz="3500" dirty="0" smtClean="0"/>
          </a:p>
          <a:p>
            <a:pPr marL="551250" indent="-514350">
              <a:lnSpc>
                <a:spcPct val="150000"/>
              </a:lnSpc>
              <a:buFont typeface="+mj-lt"/>
              <a:buAutoNum type="arabicPeriod"/>
            </a:pPr>
            <a:r>
              <a:rPr lang="en-US" altLang="zh-CN" sz="3500" dirty="0" smtClean="0"/>
              <a:t> </a:t>
            </a:r>
            <a:r>
              <a:rPr lang="zh-CN" altLang="zh-CN" sz="3500" dirty="0" smtClean="0"/>
              <a:t>暴露与结局发生的间隔期短</a:t>
            </a:r>
            <a:endParaRPr lang="en-US" altLang="zh-CN" sz="3500" dirty="0" smtClean="0"/>
          </a:p>
          <a:p>
            <a:pPr marL="551250" indent="-514350">
              <a:lnSpc>
                <a:spcPct val="150000"/>
              </a:lnSpc>
              <a:buFont typeface="+mj-lt"/>
              <a:buAutoNum type="arabicPeriod"/>
            </a:pPr>
            <a:r>
              <a:rPr lang="en-US" altLang="zh-CN" sz="3500" dirty="0" smtClean="0"/>
              <a:t> </a:t>
            </a:r>
            <a:r>
              <a:rPr lang="zh-CN" altLang="zh-CN" sz="3500" dirty="0" smtClean="0"/>
              <a:t>结局事件有一定的发生率</a:t>
            </a:r>
            <a:endParaRPr lang="en-US" altLang="zh-CN" sz="3500" dirty="0" smtClean="0"/>
          </a:p>
        </p:txBody>
      </p:sp>
      <p:sp>
        <p:nvSpPr>
          <p:cNvPr id="4" name="内容占位符 2"/>
          <p:cNvSpPr txBox="1">
            <a:spLocks/>
          </p:cNvSpPr>
          <p:nvPr/>
        </p:nvSpPr>
        <p:spPr>
          <a:xfrm>
            <a:off x="6364001" y="2507557"/>
            <a:ext cx="5827999" cy="3112658"/>
          </a:xfrm>
          <a:prstGeom prst="rect">
            <a:avLst/>
          </a:prstGeom>
          <a:effectLst>
            <a:outerShdw blurRad="25400" dir="17880000">
              <a:srgbClr val="000000">
                <a:alpha val="46000"/>
              </a:srgbClr>
            </a:outerShdw>
          </a:effectLst>
        </p:spPr>
        <p:txBody>
          <a:bodyPr vert="horz" lIns="91440" tIns="45720" rIns="91440" bIns="45720" rtlCol="0" anchor="t">
            <a:noAutofit/>
          </a:bodyPr>
          <a:lstStyle/>
          <a:p>
            <a:pPr marL="551250" marR="0" lvl="0" indent="-514350" algn="l" defTabSz="457200" rtl="0" eaLnBrk="1" fontAlgn="auto" latinLnBrk="0" hangingPunct="1">
              <a:lnSpc>
                <a:spcPct val="140000"/>
              </a:lnSpc>
              <a:spcBef>
                <a:spcPct val="20000"/>
              </a:spcBef>
              <a:spcAft>
                <a:spcPts val="600"/>
              </a:spcAft>
              <a:buClr>
                <a:srgbClr val="92D050"/>
              </a:buClr>
              <a:buSzPct val="80000"/>
              <a:buFont typeface="+mj-lt"/>
              <a:buAutoNum type="arabicPeriod" startAt="5"/>
              <a:tabLst/>
              <a:defRPr/>
            </a:pPr>
            <a:r>
              <a:rPr kumimoji="0" lang="zh-CN" altLang="zh-CN" sz="3200" b="1" i="0" u="none" strike="noStrike" kern="1200" cap="none" spc="0" normalizeH="0" baseline="0" noProof="0" dirty="0" smtClean="0">
                <a:ln>
                  <a:solidFill>
                    <a:schemeClr val="bg1">
                      <a:lumMod val="75000"/>
                      <a:lumOff val="25000"/>
                      <a:alpha val="10000"/>
                    </a:schemeClr>
                  </a:solidFill>
                </a:ln>
                <a:solidFill>
                  <a:schemeClr val="tx1"/>
                </a:solidFill>
                <a:effectLst>
                  <a:outerShdw blurRad="9525" dist="25400" dir="14640000" algn="tl" rotWithShape="0">
                    <a:schemeClr val="bg1">
                      <a:alpha val="30000"/>
                    </a:schemeClr>
                  </a:outerShdw>
                </a:effectLst>
                <a:uLnTx/>
                <a:uFillTx/>
                <a:latin typeface="+mn-ea"/>
                <a:cs typeface="+mn-cs"/>
              </a:rPr>
              <a:t>保证暴露资料的获取</a:t>
            </a:r>
            <a:endParaRPr kumimoji="0" lang="en-US" altLang="zh-CN" sz="3200" b="1" i="0" u="none" strike="noStrike" kern="1200" cap="none" spc="0" normalizeH="0" baseline="0" noProof="0" dirty="0" smtClean="0">
              <a:ln>
                <a:solidFill>
                  <a:schemeClr val="bg1">
                    <a:lumMod val="75000"/>
                    <a:lumOff val="25000"/>
                    <a:alpha val="10000"/>
                  </a:schemeClr>
                </a:solidFill>
              </a:ln>
              <a:solidFill>
                <a:schemeClr val="tx1"/>
              </a:solidFill>
              <a:effectLst>
                <a:outerShdw blurRad="9525" dist="25400" dir="14640000" algn="tl" rotWithShape="0">
                  <a:schemeClr val="bg1">
                    <a:alpha val="30000"/>
                  </a:schemeClr>
                </a:outerShdw>
              </a:effectLst>
              <a:uLnTx/>
              <a:uFillTx/>
              <a:latin typeface="+mn-ea"/>
              <a:cs typeface="+mn-cs"/>
            </a:endParaRPr>
          </a:p>
          <a:p>
            <a:pPr marL="551250" marR="0" lvl="0" indent="-514350" algn="l" defTabSz="457200" rtl="0" eaLnBrk="1" fontAlgn="auto" latinLnBrk="0" hangingPunct="1">
              <a:lnSpc>
                <a:spcPct val="140000"/>
              </a:lnSpc>
              <a:spcBef>
                <a:spcPct val="20000"/>
              </a:spcBef>
              <a:spcAft>
                <a:spcPts val="600"/>
              </a:spcAft>
              <a:buClr>
                <a:srgbClr val="92D050"/>
              </a:buClr>
              <a:buSzPct val="80000"/>
              <a:buFont typeface="+mj-lt"/>
              <a:buAutoNum type="arabicPeriod" startAt="5"/>
              <a:tabLst/>
              <a:defRPr/>
            </a:pPr>
            <a:r>
              <a:rPr kumimoji="0" lang="zh-CN" altLang="zh-CN" sz="3200" b="1" i="0" u="none" strike="noStrike" kern="1200" cap="none" spc="0" normalizeH="0" baseline="0" noProof="0" dirty="0" smtClean="0">
                <a:ln>
                  <a:solidFill>
                    <a:schemeClr val="bg1">
                      <a:lumMod val="75000"/>
                      <a:lumOff val="25000"/>
                      <a:alpha val="10000"/>
                    </a:schemeClr>
                  </a:solidFill>
                </a:ln>
                <a:solidFill>
                  <a:schemeClr val="tx1"/>
                </a:solidFill>
                <a:effectLst>
                  <a:outerShdw blurRad="9525" dist="25400" dir="14640000" algn="tl" rotWithShape="0">
                    <a:schemeClr val="bg1">
                      <a:alpha val="30000"/>
                    </a:schemeClr>
                  </a:outerShdw>
                </a:effectLst>
                <a:uLnTx/>
                <a:uFillTx/>
                <a:latin typeface="+mn-ea"/>
                <a:cs typeface="+mn-cs"/>
              </a:rPr>
              <a:t>有确切判断发病或死亡等结局变量的可靠手段</a:t>
            </a:r>
            <a:endParaRPr kumimoji="0" lang="en-US" altLang="zh-CN" sz="3200" b="1" i="0" u="none" strike="noStrike" kern="1200" cap="none" spc="0" normalizeH="0" baseline="0" noProof="0" dirty="0" smtClean="0">
              <a:ln>
                <a:solidFill>
                  <a:schemeClr val="bg1">
                    <a:lumMod val="75000"/>
                    <a:lumOff val="25000"/>
                    <a:alpha val="10000"/>
                  </a:schemeClr>
                </a:solidFill>
              </a:ln>
              <a:solidFill>
                <a:schemeClr val="tx1"/>
              </a:solidFill>
              <a:effectLst>
                <a:outerShdw blurRad="9525" dist="25400" dir="14640000" algn="tl" rotWithShape="0">
                  <a:schemeClr val="bg1">
                    <a:alpha val="30000"/>
                  </a:schemeClr>
                </a:outerShdw>
              </a:effectLst>
              <a:uLnTx/>
              <a:uFillTx/>
              <a:latin typeface="+mn-ea"/>
              <a:cs typeface="+mn-cs"/>
            </a:endParaRPr>
          </a:p>
          <a:p>
            <a:pPr marL="551250" marR="0" lvl="0" indent="-514350" algn="l" defTabSz="457200" rtl="0" eaLnBrk="1" fontAlgn="auto" latinLnBrk="0" hangingPunct="1">
              <a:lnSpc>
                <a:spcPct val="140000"/>
              </a:lnSpc>
              <a:spcBef>
                <a:spcPct val="20000"/>
              </a:spcBef>
              <a:spcAft>
                <a:spcPts val="600"/>
              </a:spcAft>
              <a:buClr>
                <a:srgbClr val="92D050"/>
              </a:buClr>
              <a:buSzPct val="80000"/>
              <a:buFont typeface="+mj-lt"/>
              <a:buAutoNum type="arabicPeriod" startAt="5"/>
              <a:tabLst/>
              <a:defRPr/>
            </a:pPr>
            <a:r>
              <a:rPr kumimoji="0" lang="zh-CN" altLang="zh-CN" sz="3200" b="1" i="0" u="none" strike="noStrike" kern="1200" cap="none" spc="0" normalizeH="0" baseline="0" noProof="0" dirty="0" smtClean="0">
                <a:ln>
                  <a:solidFill>
                    <a:schemeClr val="bg1">
                      <a:lumMod val="75000"/>
                      <a:lumOff val="25000"/>
                      <a:alpha val="10000"/>
                    </a:schemeClr>
                  </a:solidFill>
                </a:ln>
                <a:solidFill>
                  <a:schemeClr val="tx1"/>
                </a:solidFill>
                <a:effectLst>
                  <a:outerShdw blurRad="9525" dist="25400" dir="14640000" algn="tl" rotWithShape="0">
                    <a:schemeClr val="bg1">
                      <a:alpha val="30000"/>
                    </a:schemeClr>
                  </a:outerShdw>
                </a:effectLst>
                <a:uLnTx/>
                <a:uFillTx/>
                <a:latin typeface="+mn-ea"/>
                <a:cs typeface="+mn-cs"/>
              </a:rPr>
              <a:t>有足够的人力、物力和财力</a:t>
            </a:r>
            <a:endParaRPr kumimoji="0" lang="zh-CN" altLang="en-US" sz="3200" b="1" i="0" u="none" strike="noStrike" kern="1200" cap="none" spc="0" normalizeH="0" baseline="0" noProof="0" dirty="0">
              <a:ln>
                <a:solidFill>
                  <a:schemeClr val="bg1">
                    <a:lumMod val="75000"/>
                    <a:lumOff val="25000"/>
                    <a:alpha val="10000"/>
                  </a:schemeClr>
                </a:solidFill>
              </a:ln>
              <a:solidFill>
                <a:schemeClr val="tx1"/>
              </a:solidFill>
              <a:effectLst>
                <a:outerShdw blurRad="9525" dist="25400" dir="14640000" algn="tl" rotWithShape="0">
                  <a:schemeClr val="bg1">
                    <a:alpha val="30000"/>
                  </a:schemeClr>
                </a:outerShdw>
              </a:effectLst>
              <a:uLnTx/>
              <a:uFillTx/>
              <a:latin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95" y="419100"/>
            <a:ext cx="10353762" cy="970450"/>
          </a:xfrm>
        </p:spPr>
        <p:txBody>
          <a:bodyPr/>
          <a:lstStyle/>
          <a:p>
            <a:pPr algn="l">
              <a:buClr>
                <a:srgbClr val="92D050"/>
              </a:buClr>
              <a:buFont typeface="Wingdings" pitchFamily="2" charset="2"/>
              <a:buChar char="u"/>
            </a:pPr>
            <a:r>
              <a:rPr lang="zh-CN" altLang="en-US" dirty="0" smtClean="0">
                <a:solidFill>
                  <a:schemeClr val="tx1"/>
                </a:solidFill>
              </a:rPr>
              <a:t>研究设计与实施</a:t>
            </a:r>
            <a:endParaRPr lang="zh-CN" altLang="en-US" dirty="0">
              <a:solidFill>
                <a:schemeClr val="tx1"/>
              </a:solidFill>
            </a:endParaRPr>
          </a:p>
        </p:txBody>
      </p:sp>
      <p:sp>
        <p:nvSpPr>
          <p:cNvPr id="3" name="内容占位符 2"/>
          <p:cNvSpPr>
            <a:spLocks noGrp="1"/>
          </p:cNvSpPr>
          <p:nvPr>
            <p:ph idx="1"/>
          </p:nvPr>
        </p:nvSpPr>
        <p:spPr>
          <a:xfrm>
            <a:off x="913794" y="1732449"/>
            <a:ext cx="10497155" cy="3658701"/>
          </a:xfrm>
        </p:spPr>
        <p:txBody>
          <a:bodyPr numCol="2">
            <a:normAutofit/>
          </a:bodyPr>
          <a:lstStyle/>
          <a:p>
            <a:pPr marL="551250" indent="-514350">
              <a:lnSpc>
                <a:spcPct val="150000"/>
              </a:lnSpc>
              <a:buFont typeface="+mj-lt"/>
              <a:buAutoNum type="arabicPeriod"/>
            </a:pPr>
            <a:r>
              <a:rPr lang="zh-CN" altLang="zh-CN" dirty="0" smtClean="0"/>
              <a:t>确定研究目的</a:t>
            </a:r>
            <a:endParaRPr lang="en-US" altLang="zh-CN" dirty="0" smtClean="0"/>
          </a:p>
          <a:p>
            <a:pPr marL="551250" indent="-514350">
              <a:lnSpc>
                <a:spcPct val="150000"/>
              </a:lnSpc>
              <a:buFont typeface="+mj-lt"/>
              <a:buAutoNum type="arabicPeriod"/>
            </a:pPr>
            <a:r>
              <a:rPr lang="zh-CN" altLang="zh-CN" dirty="0" smtClean="0"/>
              <a:t>确定研究因素</a:t>
            </a:r>
            <a:endParaRPr lang="en-US" altLang="zh-CN" dirty="0" smtClean="0"/>
          </a:p>
          <a:p>
            <a:pPr marL="551250" indent="-514350">
              <a:lnSpc>
                <a:spcPct val="150000"/>
              </a:lnSpc>
              <a:buFont typeface="+mj-lt"/>
              <a:buAutoNum type="arabicPeriod"/>
            </a:pPr>
            <a:r>
              <a:rPr lang="zh-CN" altLang="zh-CN" dirty="0" smtClean="0"/>
              <a:t>确定研究结局</a:t>
            </a:r>
            <a:endParaRPr lang="en-US" altLang="zh-CN" dirty="0" smtClean="0"/>
          </a:p>
          <a:p>
            <a:pPr marL="551250" indent="-514350">
              <a:lnSpc>
                <a:spcPct val="150000"/>
              </a:lnSpc>
              <a:buFont typeface="+mj-lt"/>
              <a:buAutoNum type="arabicPeriod"/>
            </a:pPr>
            <a:r>
              <a:rPr lang="zh-CN" altLang="zh-CN" dirty="0" smtClean="0"/>
              <a:t>确定研究现场和人群</a:t>
            </a:r>
            <a:endParaRPr lang="en-US" altLang="zh-CN" dirty="0" smtClean="0"/>
          </a:p>
          <a:p>
            <a:pPr marL="551250" indent="-514350">
              <a:lnSpc>
                <a:spcPct val="150000"/>
              </a:lnSpc>
              <a:buFont typeface="+mj-lt"/>
              <a:buAutoNum type="arabicPeriod"/>
            </a:pPr>
            <a:r>
              <a:rPr lang="zh-CN" altLang="en-US" dirty="0" smtClean="0"/>
              <a:t>确定</a:t>
            </a:r>
            <a:r>
              <a:rPr lang="zh-CN" altLang="zh-CN" dirty="0" smtClean="0"/>
              <a:t>样本量</a:t>
            </a:r>
            <a:endParaRPr lang="en-US" altLang="zh-CN" dirty="0" smtClean="0"/>
          </a:p>
          <a:p>
            <a:pPr marL="551250" indent="-514350">
              <a:lnSpc>
                <a:spcPct val="150000"/>
              </a:lnSpc>
              <a:buFont typeface="+mj-lt"/>
              <a:buAutoNum type="arabicPeriod"/>
            </a:pPr>
            <a:r>
              <a:rPr lang="zh-CN" altLang="zh-CN" dirty="0" smtClean="0"/>
              <a:t>资料收集与随访</a:t>
            </a:r>
            <a:endParaRPr lang="en-US" altLang="zh-CN" dirty="0" smtClean="0"/>
          </a:p>
          <a:p>
            <a:pPr marL="551250" indent="-514350">
              <a:lnSpc>
                <a:spcPct val="150000"/>
              </a:lnSpc>
              <a:buFont typeface="+mj-lt"/>
              <a:buAutoNum type="arabicPeriod"/>
            </a:pPr>
            <a:r>
              <a:rPr lang="zh-CN" altLang="zh-CN" dirty="0" smtClean="0"/>
              <a:t>质量控制</a:t>
            </a:r>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95" y="285750"/>
            <a:ext cx="10353762" cy="742950"/>
          </a:xfrm>
        </p:spPr>
        <p:txBody>
          <a:bodyPr/>
          <a:lstStyle/>
          <a:p>
            <a:pPr algn="l">
              <a:buClr>
                <a:srgbClr val="92D050"/>
              </a:buClr>
              <a:buFont typeface="Wingdings" pitchFamily="2" charset="2"/>
              <a:buChar char="u"/>
            </a:pPr>
            <a:r>
              <a:rPr lang="zh-CN" altLang="en-US" dirty="0" smtClean="0">
                <a:solidFill>
                  <a:schemeClr val="tx1"/>
                </a:solidFill>
              </a:rPr>
              <a:t>确定研究因素</a:t>
            </a:r>
            <a:endParaRPr lang="zh-CN" altLang="en-US" dirty="0">
              <a:solidFill>
                <a:schemeClr val="tx1"/>
              </a:solidFill>
            </a:endParaRPr>
          </a:p>
        </p:txBody>
      </p:sp>
      <p:sp>
        <p:nvSpPr>
          <p:cNvPr id="3" name="内容占位符 2"/>
          <p:cNvSpPr>
            <a:spLocks noGrp="1"/>
          </p:cNvSpPr>
          <p:nvPr>
            <p:ph idx="1"/>
          </p:nvPr>
        </p:nvSpPr>
        <p:spPr>
          <a:xfrm>
            <a:off x="970945" y="1238251"/>
            <a:ext cx="10353762" cy="5219700"/>
          </a:xfrm>
        </p:spPr>
        <p:txBody>
          <a:bodyPr>
            <a:normAutofit fontScale="92500" lnSpcReduction="20000"/>
          </a:bodyPr>
          <a:lstStyle/>
          <a:p>
            <a:pPr>
              <a:lnSpc>
                <a:spcPct val="150000"/>
              </a:lnSpc>
              <a:buFont typeface="Wingdings" pitchFamily="2" charset="2"/>
              <a:buChar char="Ø"/>
            </a:pPr>
            <a:r>
              <a:rPr lang="zh-CN" altLang="en-US" dirty="0" smtClean="0"/>
              <a:t>确定方法：</a:t>
            </a:r>
            <a:endParaRPr lang="en-US" altLang="zh-CN" dirty="0" smtClean="0"/>
          </a:p>
          <a:p>
            <a:pPr>
              <a:lnSpc>
                <a:spcPct val="150000"/>
              </a:lnSpc>
              <a:buNone/>
            </a:pPr>
            <a:r>
              <a:rPr lang="en-US" altLang="zh-CN" dirty="0" smtClean="0"/>
              <a:t>   </a:t>
            </a:r>
            <a:r>
              <a:rPr lang="zh-CN" altLang="zh-CN" dirty="0" smtClean="0"/>
              <a:t>以文献查阅、描述性研究或病例对照研究为基础而确定</a:t>
            </a:r>
            <a:r>
              <a:rPr lang="zh-CN" altLang="en-US" dirty="0" smtClean="0"/>
              <a:t>。</a:t>
            </a:r>
            <a:endParaRPr lang="en-US" altLang="zh-CN" dirty="0" smtClean="0"/>
          </a:p>
          <a:p>
            <a:pPr>
              <a:lnSpc>
                <a:spcPct val="150000"/>
              </a:lnSpc>
              <a:buFont typeface="Wingdings" pitchFamily="2" charset="2"/>
              <a:buChar char="Ø"/>
            </a:pPr>
            <a:r>
              <a:rPr lang="zh-CN" altLang="en-US" dirty="0" smtClean="0"/>
              <a:t>可能影响结局的因素：</a:t>
            </a:r>
            <a:endParaRPr lang="en-US" altLang="zh-CN" dirty="0" smtClean="0"/>
          </a:p>
          <a:p>
            <a:pPr>
              <a:lnSpc>
                <a:spcPct val="150000"/>
              </a:lnSpc>
              <a:buNone/>
            </a:pPr>
            <a:r>
              <a:rPr lang="en-US" altLang="zh-CN" dirty="0" smtClean="0"/>
              <a:t>   </a:t>
            </a:r>
            <a:r>
              <a:rPr lang="zh-CN" altLang="en-US" dirty="0" smtClean="0"/>
              <a:t>混杂因素、人口学特征等</a:t>
            </a:r>
            <a:endParaRPr lang="en-US" altLang="zh-CN" dirty="0" smtClean="0"/>
          </a:p>
          <a:p>
            <a:pPr>
              <a:lnSpc>
                <a:spcPct val="150000"/>
              </a:lnSpc>
              <a:buFont typeface="Wingdings" pitchFamily="2" charset="2"/>
              <a:buChar char="Ø"/>
            </a:pPr>
            <a:r>
              <a:rPr lang="zh-CN" altLang="en-US" dirty="0" smtClean="0"/>
              <a:t>暴露的测量</a:t>
            </a:r>
            <a:endParaRPr lang="en-US" altLang="zh-CN" dirty="0" smtClean="0"/>
          </a:p>
          <a:p>
            <a:pPr>
              <a:lnSpc>
                <a:spcPct val="150000"/>
              </a:lnSpc>
              <a:buNone/>
              <a:tabLst>
                <a:tab pos="7181850" algn="l"/>
              </a:tabLst>
            </a:pPr>
            <a:r>
              <a:rPr lang="en-US" altLang="zh-CN" dirty="0" smtClean="0"/>
              <a:t>   </a:t>
            </a:r>
            <a:r>
              <a:rPr lang="zh-CN" altLang="en-US" dirty="0" smtClean="0"/>
              <a:t>暴露</a:t>
            </a:r>
            <a:r>
              <a:rPr lang="zh-CN" altLang="zh-CN" dirty="0" smtClean="0"/>
              <a:t>因素</a:t>
            </a:r>
            <a:r>
              <a:rPr lang="zh-CN" altLang="en-US" dirty="0" smtClean="0"/>
              <a:t>的</a:t>
            </a:r>
            <a:r>
              <a:rPr lang="zh-CN" altLang="zh-CN" dirty="0" smtClean="0"/>
              <a:t>明确定义</a:t>
            </a:r>
            <a:r>
              <a:rPr lang="zh-CN" altLang="en-US" dirty="0" smtClean="0"/>
              <a:t>、</a:t>
            </a:r>
            <a:r>
              <a:rPr lang="zh-CN" altLang="zh-CN" dirty="0" smtClean="0"/>
              <a:t>定性</a:t>
            </a:r>
            <a:r>
              <a:rPr lang="en-US" altLang="zh-CN" dirty="0" smtClean="0"/>
              <a:t>/</a:t>
            </a:r>
            <a:r>
              <a:rPr lang="zh-CN" altLang="zh-CN" dirty="0" smtClean="0"/>
              <a:t>定量测量</a:t>
            </a:r>
            <a:r>
              <a:rPr lang="zh-CN" altLang="en-US" dirty="0" smtClean="0"/>
              <a:t>、</a:t>
            </a:r>
            <a:r>
              <a:rPr lang="zh-CN" altLang="zh-CN" dirty="0" smtClean="0"/>
              <a:t>暴露时间</a:t>
            </a:r>
            <a:r>
              <a:rPr lang="zh-CN" altLang="en-US" dirty="0" smtClean="0"/>
              <a:t>、</a:t>
            </a:r>
            <a:r>
              <a:rPr lang="zh-CN" altLang="zh-CN" dirty="0" smtClean="0"/>
              <a:t>暴露方式</a:t>
            </a:r>
            <a:r>
              <a:rPr lang="zh-CN" altLang="en-US" dirty="0" smtClean="0"/>
              <a:t>、测量方法采用国内</a:t>
            </a:r>
            <a:r>
              <a:rPr lang="en-US" altLang="zh-CN" dirty="0" smtClean="0"/>
              <a:t>/</a:t>
            </a:r>
            <a:r>
              <a:rPr lang="zh-CN" altLang="en-US" dirty="0" smtClean="0"/>
              <a:t>外统一标准</a:t>
            </a:r>
            <a:endParaRPr lang="en-US" altLang="zh-CN" dirty="0" smtClean="0"/>
          </a:p>
          <a:p>
            <a:pPr>
              <a:buNone/>
            </a:pPr>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ph idx="1"/>
          </p:nvPr>
        </p:nvSpPr>
        <p:spPr>
          <a:xfrm>
            <a:off x="913795" y="1466850"/>
            <a:ext cx="10353762" cy="4991100"/>
          </a:xfrm>
        </p:spPr>
        <p:txBody>
          <a:bodyPr>
            <a:normAutofit fontScale="92500" lnSpcReduction="20000"/>
          </a:bodyPr>
          <a:lstStyle/>
          <a:p>
            <a:pPr marL="36900" indent="0">
              <a:lnSpc>
                <a:spcPct val="170000"/>
              </a:lnSpc>
              <a:buFont typeface="Wingdings" pitchFamily="2" charset="2"/>
              <a:buChar char="Ø"/>
            </a:pPr>
            <a:r>
              <a:rPr lang="zh-CN" altLang="en-US" dirty="0"/>
              <a:t>研究结局也称结局变量 </a:t>
            </a:r>
            <a:r>
              <a:rPr lang="en-US" altLang="zh-CN" dirty="0"/>
              <a:t>(outcome variable)</a:t>
            </a:r>
            <a:r>
              <a:rPr lang="zh-CN" altLang="en-US" dirty="0" smtClean="0"/>
              <a:t>，指随访观察</a:t>
            </a:r>
            <a:endParaRPr lang="en-US" altLang="zh-CN" dirty="0" smtClean="0"/>
          </a:p>
          <a:p>
            <a:pPr marL="36900" indent="0">
              <a:lnSpc>
                <a:spcPct val="170000"/>
              </a:lnSpc>
              <a:buNone/>
            </a:pPr>
            <a:r>
              <a:rPr lang="en-US" altLang="zh-CN" dirty="0" smtClean="0"/>
              <a:t>  </a:t>
            </a:r>
            <a:r>
              <a:rPr lang="zh-CN" altLang="en-US" dirty="0" smtClean="0"/>
              <a:t>中预期出现</a:t>
            </a:r>
            <a:r>
              <a:rPr lang="zh-CN" altLang="en-US" dirty="0"/>
              <a:t>的结果，也是研究者所希望追踪观察到的事件（如发病</a:t>
            </a:r>
            <a:r>
              <a:rPr lang="zh-CN" altLang="en-US" dirty="0" smtClean="0"/>
              <a:t>或死亡等）。</a:t>
            </a:r>
            <a:endParaRPr lang="en-US" altLang="zh-CN" dirty="0" smtClean="0"/>
          </a:p>
          <a:p>
            <a:pPr marL="36900" indent="0">
              <a:lnSpc>
                <a:spcPct val="170000"/>
              </a:lnSpc>
              <a:buFont typeface="Wingdings" pitchFamily="2" charset="2"/>
              <a:buChar char="Ø"/>
            </a:pPr>
            <a:r>
              <a:rPr lang="zh-CN" altLang="zh-CN" dirty="0" smtClean="0"/>
              <a:t>结</a:t>
            </a:r>
            <a:r>
              <a:rPr lang="zh-CN" altLang="zh-CN" dirty="0"/>
              <a:t>局是对队列中个体研究对象而言观察的自然终点，应</a:t>
            </a:r>
            <a:r>
              <a:rPr lang="zh-CN" altLang="zh-CN" dirty="0" smtClean="0"/>
              <a:t>与</a:t>
            </a:r>
            <a:endParaRPr lang="en-US" altLang="zh-CN" dirty="0" smtClean="0"/>
          </a:p>
          <a:p>
            <a:pPr marL="36900" indent="0">
              <a:lnSpc>
                <a:spcPct val="170000"/>
              </a:lnSpc>
              <a:buNone/>
            </a:pPr>
            <a:r>
              <a:rPr lang="en-US" altLang="zh-CN" dirty="0" smtClean="0"/>
              <a:t>  </a:t>
            </a:r>
            <a:r>
              <a:rPr lang="zh-CN" altLang="zh-CN" dirty="0" smtClean="0"/>
              <a:t>整</a:t>
            </a:r>
            <a:r>
              <a:rPr lang="zh-CN" altLang="zh-CN" dirty="0"/>
              <a:t>个队列研究观察期的终止相区别。 </a:t>
            </a:r>
            <a:endParaRPr lang="en-US" altLang="zh-CN" dirty="0" smtClean="0"/>
          </a:p>
          <a:p>
            <a:pPr marL="36900" indent="0">
              <a:lnSpc>
                <a:spcPct val="170000"/>
              </a:lnSpc>
              <a:buFont typeface="Wingdings" pitchFamily="2" charset="2"/>
              <a:buChar char="Ø"/>
            </a:pPr>
            <a:r>
              <a:rPr lang="zh-CN" altLang="en-US" dirty="0" smtClean="0"/>
              <a:t>一次研究可对应多个结局。</a:t>
            </a:r>
          </a:p>
        </p:txBody>
      </p:sp>
      <p:sp>
        <p:nvSpPr>
          <p:cNvPr id="5" name="标题 1"/>
          <p:cNvSpPr>
            <a:spLocks noGrp="1"/>
          </p:cNvSpPr>
          <p:nvPr>
            <p:ph type="title"/>
          </p:nvPr>
        </p:nvSpPr>
        <p:spPr>
          <a:xfrm>
            <a:off x="913795" y="457200"/>
            <a:ext cx="10353762" cy="970450"/>
          </a:xfrm>
        </p:spPr>
        <p:txBody>
          <a:bodyPr/>
          <a:lstStyle/>
          <a:p>
            <a:pPr algn="l">
              <a:buClr>
                <a:srgbClr val="92D050"/>
              </a:buClr>
              <a:buFont typeface="Wingdings" pitchFamily="2" charset="2"/>
              <a:buChar char="u"/>
            </a:pPr>
            <a:r>
              <a:rPr lang="zh-CN" altLang="en-US" dirty="0" smtClean="0">
                <a:solidFill>
                  <a:schemeClr val="tx1"/>
                </a:solidFill>
              </a:rPr>
              <a:t>确定研究结局</a:t>
            </a:r>
            <a:endParaRPr lang="zh-CN" altLang="en-US" dirty="0"/>
          </a:p>
        </p:txBody>
      </p:sp>
    </p:spTree>
    <p:extLst>
      <p:ext uri="{BB962C8B-B14F-4D97-AF65-F5344CB8AC3E}">
        <p14:creationId xmlns:p14="http://schemas.microsoft.com/office/powerpoint/2010/main" val="41892360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4398809" y="4740935"/>
            <a:ext cx="1478393" cy="369332"/>
          </a:xfrm>
          <a:prstGeom prst="rect">
            <a:avLst/>
          </a:prstGeom>
          <a:noFill/>
        </p:spPr>
        <p:txBody>
          <a:bodyPr wrap="square" rtlCol="0">
            <a:spAutoFit/>
          </a:bodyPr>
          <a:lstStyle/>
          <a:p>
            <a:r>
              <a:rPr kumimoji="1" lang="zh-CN" altLang="en-US" dirty="0" smtClean="0"/>
              <a:t> </a:t>
            </a:r>
            <a:endParaRPr kumimoji="1" lang="zh-CN" altLang="en-US" sz="2400" dirty="0"/>
          </a:p>
        </p:txBody>
      </p:sp>
      <p:sp>
        <p:nvSpPr>
          <p:cNvPr id="24" name="文本框 23"/>
          <p:cNvSpPr txBox="1"/>
          <p:nvPr/>
        </p:nvSpPr>
        <p:spPr>
          <a:xfrm>
            <a:off x="4342718" y="5386239"/>
            <a:ext cx="1478393" cy="369332"/>
          </a:xfrm>
          <a:prstGeom prst="rect">
            <a:avLst/>
          </a:prstGeom>
          <a:noFill/>
        </p:spPr>
        <p:txBody>
          <a:bodyPr wrap="square" rtlCol="0">
            <a:spAutoFit/>
          </a:bodyPr>
          <a:lstStyle/>
          <a:p>
            <a:r>
              <a:rPr kumimoji="1" lang="zh-CN" altLang="en-US" dirty="0" smtClean="0"/>
              <a:t> </a:t>
            </a:r>
            <a:endParaRPr kumimoji="1" lang="zh-CN" altLang="en-US" sz="2400" dirty="0"/>
          </a:p>
        </p:txBody>
      </p:sp>
      <p:sp>
        <p:nvSpPr>
          <p:cNvPr id="5" name="Oval 21"/>
          <p:cNvSpPr>
            <a:spLocks noChangeArrowheads="1"/>
          </p:cNvSpPr>
          <p:nvPr/>
        </p:nvSpPr>
        <p:spPr bwMode="blackWhite">
          <a:xfrm>
            <a:off x="1447801" y="2589213"/>
            <a:ext cx="1619249" cy="1525587"/>
          </a:xfrm>
          <a:prstGeom prst="ellipse">
            <a:avLst/>
          </a:prstGeom>
          <a:gradFill rotWithShape="1">
            <a:gsLst>
              <a:gs pos="0">
                <a:srgbClr val="FFFF00">
                  <a:alpha val="85001"/>
                </a:srgbClr>
              </a:gs>
              <a:gs pos="100000">
                <a:srgbClr val="FFFFFF">
                  <a:alpha val="50000"/>
                </a:srgbClr>
              </a:gs>
            </a:gsLst>
            <a:path path="shape">
              <a:fillToRect l="50000" t="50000" r="50000" b="50000"/>
            </a:path>
          </a:gradFill>
          <a:ln w="76200" algn="ctr">
            <a:solidFill>
              <a:srgbClr val="FFFFFF">
                <a:alpha val="60001"/>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800" b="1" dirty="0" smtClean="0">
                <a:solidFill>
                  <a:schemeClr val="tx2">
                    <a:lumMod val="25000"/>
                  </a:schemeClr>
                </a:solidFill>
              </a:rPr>
              <a:t>结局</a:t>
            </a:r>
            <a:endParaRPr lang="zh-CN" altLang="en-US" sz="2800" b="1" dirty="0">
              <a:solidFill>
                <a:schemeClr val="tx2">
                  <a:lumMod val="25000"/>
                </a:schemeClr>
              </a:solidFill>
            </a:endParaRPr>
          </a:p>
        </p:txBody>
      </p:sp>
      <p:sp>
        <p:nvSpPr>
          <p:cNvPr id="6" name="AutoShape 33"/>
          <p:cNvSpPr>
            <a:spLocks noChangeArrowheads="1"/>
          </p:cNvSpPr>
          <p:nvPr/>
        </p:nvSpPr>
        <p:spPr bwMode="gray">
          <a:xfrm>
            <a:off x="5143500" y="3097213"/>
            <a:ext cx="1352550" cy="636587"/>
          </a:xfrm>
          <a:prstGeom prst="roundRect">
            <a:avLst>
              <a:gd name="adj" fmla="val 50000"/>
            </a:avLst>
          </a:prstGeom>
          <a:gradFill rotWithShape="1">
            <a:gsLst>
              <a:gs pos="0">
                <a:schemeClr val="accent1">
                  <a:alpha val="96001"/>
                </a:schemeClr>
              </a:gs>
              <a:gs pos="100000">
                <a:schemeClr val="accent1">
                  <a:gamma/>
                  <a:tint val="43922"/>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400" b="1" dirty="0" smtClean="0">
                <a:solidFill>
                  <a:schemeClr val="tx2">
                    <a:lumMod val="25000"/>
                  </a:schemeClr>
                </a:solidFill>
              </a:rPr>
              <a:t>发病</a:t>
            </a:r>
            <a:endParaRPr lang="zh-CN" altLang="en-US" sz="2400" b="1" dirty="0">
              <a:solidFill>
                <a:schemeClr val="tx2">
                  <a:lumMod val="25000"/>
                </a:schemeClr>
              </a:solidFill>
            </a:endParaRPr>
          </a:p>
        </p:txBody>
      </p:sp>
      <p:sp>
        <p:nvSpPr>
          <p:cNvPr id="7" name="AutoShape 33"/>
          <p:cNvSpPr>
            <a:spLocks noChangeArrowheads="1"/>
          </p:cNvSpPr>
          <p:nvPr/>
        </p:nvSpPr>
        <p:spPr bwMode="gray">
          <a:xfrm>
            <a:off x="9620250" y="1192213"/>
            <a:ext cx="1409700" cy="769937"/>
          </a:xfrm>
          <a:prstGeom prst="roundRect">
            <a:avLst>
              <a:gd name="adj" fmla="val 50000"/>
            </a:avLst>
          </a:prstGeom>
          <a:gradFill rotWithShape="1">
            <a:gsLst>
              <a:gs pos="0">
                <a:schemeClr val="tx2"/>
              </a:gs>
              <a:gs pos="100000">
                <a:schemeClr val="accent1">
                  <a:gamma/>
                  <a:tint val="43922"/>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400" b="1" dirty="0" smtClean="0">
                <a:solidFill>
                  <a:schemeClr val="tx2">
                    <a:lumMod val="25000"/>
                  </a:schemeClr>
                </a:solidFill>
              </a:rPr>
              <a:t>中间结局</a:t>
            </a:r>
            <a:endParaRPr lang="zh-CN" altLang="en-US" sz="2400" b="1" dirty="0">
              <a:solidFill>
                <a:schemeClr val="tx2">
                  <a:lumMod val="25000"/>
                </a:schemeClr>
              </a:solidFill>
            </a:endParaRPr>
          </a:p>
        </p:txBody>
      </p:sp>
      <p:sp>
        <p:nvSpPr>
          <p:cNvPr id="8" name="AutoShape 33"/>
          <p:cNvSpPr>
            <a:spLocks noChangeArrowheads="1"/>
          </p:cNvSpPr>
          <p:nvPr/>
        </p:nvSpPr>
        <p:spPr bwMode="gray">
          <a:xfrm>
            <a:off x="5162550" y="4125913"/>
            <a:ext cx="1352550" cy="636587"/>
          </a:xfrm>
          <a:prstGeom prst="roundRect">
            <a:avLst>
              <a:gd name="adj" fmla="val 50000"/>
            </a:avLst>
          </a:prstGeom>
          <a:gradFill rotWithShape="1">
            <a:gsLst>
              <a:gs pos="0">
                <a:schemeClr val="accent1">
                  <a:alpha val="96001"/>
                </a:schemeClr>
              </a:gs>
              <a:gs pos="100000">
                <a:schemeClr val="accent1">
                  <a:gamma/>
                  <a:tint val="43922"/>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400" b="1" dirty="0" smtClean="0">
                <a:solidFill>
                  <a:schemeClr val="tx2">
                    <a:lumMod val="25000"/>
                  </a:schemeClr>
                </a:solidFill>
              </a:rPr>
              <a:t>死亡</a:t>
            </a:r>
            <a:endParaRPr lang="zh-CN" altLang="en-US" sz="2400" b="1" dirty="0">
              <a:solidFill>
                <a:schemeClr val="tx2">
                  <a:lumMod val="25000"/>
                </a:schemeClr>
              </a:solidFill>
            </a:endParaRPr>
          </a:p>
        </p:txBody>
      </p:sp>
      <p:sp>
        <p:nvSpPr>
          <p:cNvPr id="9" name="AutoShape 33"/>
          <p:cNvSpPr>
            <a:spLocks noChangeArrowheads="1"/>
          </p:cNvSpPr>
          <p:nvPr/>
        </p:nvSpPr>
        <p:spPr bwMode="gray">
          <a:xfrm>
            <a:off x="4857750" y="849313"/>
            <a:ext cx="2057400" cy="636587"/>
          </a:xfrm>
          <a:prstGeom prst="roundRect">
            <a:avLst>
              <a:gd name="adj" fmla="val 50000"/>
            </a:avLst>
          </a:prstGeom>
          <a:gradFill rotWithShape="1">
            <a:gsLst>
              <a:gs pos="0">
                <a:schemeClr val="accent1">
                  <a:alpha val="96001"/>
                </a:schemeClr>
              </a:gs>
              <a:gs pos="100000">
                <a:schemeClr val="accent1">
                  <a:gamma/>
                  <a:tint val="43922"/>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400" b="1" dirty="0" smtClean="0">
                <a:solidFill>
                  <a:schemeClr val="tx2">
                    <a:lumMod val="25000"/>
                  </a:schemeClr>
                </a:solidFill>
              </a:rPr>
              <a:t>化验指标变化</a:t>
            </a:r>
            <a:endParaRPr lang="zh-CN" altLang="en-US" sz="2400" b="1" dirty="0">
              <a:solidFill>
                <a:schemeClr val="tx2">
                  <a:lumMod val="25000"/>
                </a:schemeClr>
              </a:solidFill>
            </a:endParaRPr>
          </a:p>
        </p:txBody>
      </p:sp>
      <p:sp>
        <p:nvSpPr>
          <p:cNvPr id="10" name="AutoShape 33"/>
          <p:cNvSpPr>
            <a:spLocks noChangeArrowheads="1"/>
          </p:cNvSpPr>
          <p:nvPr/>
        </p:nvSpPr>
        <p:spPr bwMode="gray">
          <a:xfrm>
            <a:off x="4800600" y="2030413"/>
            <a:ext cx="2190750" cy="636587"/>
          </a:xfrm>
          <a:prstGeom prst="roundRect">
            <a:avLst>
              <a:gd name="adj" fmla="val 50000"/>
            </a:avLst>
          </a:prstGeom>
          <a:gradFill rotWithShape="1">
            <a:gsLst>
              <a:gs pos="0">
                <a:schemeClr val="accent1">
                  <a:alpha val="96001"/>
                </a:schemeClr>
              </a:gs>
              <a:gs pos="100000">
                <a:schemeClr val="accent1">
                  <a:gamma/>
                  <a:tint val="43922"/>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b="1" dirty="0" smtClean="0">
                <a:solidFill>
                  <a:schemeClr val="tx2">
                    <a:lumMod val="25000"/>
                  </a:schemeClr>
                </a:solidFill>
              </a:rPr>
              <a:t>生理特征变化</a:t>
            </a:r>
            <a:endParaRPr lang="zh-CN" altLang="en-US" sz="2400" b="1" dirty="0">
              <a:solidFill>
                <a:schemeClr val="tx2">
                  <a:lumMod val="25000"/>
                </a:schemeClr>
              </a:solidFill>
            </a:endParaRPr>
          </a:p>
        </p:txBody>
      </p:sp>
      <p:sp>
        <p:nvSpPr>
          <p:cNvPr id="11" name="AutoShape 33"/>
          <p:cNvSpPr>
            <a:spLocks noChangeArrowheads="1"/>
          </p:cNvSpPr>
          <p:nvPr/>
        </p:nvSpPr>
        <p:spPr bwMode="gray">
          <a:xfrm>
            <a:off x="4838700" y="5287963"/>
            <a:ext cx="3067050" cy="636587"/>
          </a:xfrm>
          <a:prstGeom prst="roundRect">
            <a:avLst>
              <a:gd name="adj" fmla="val 50000"/>
            </a:avLst>
          </a:prstGeom>
          <a:gradFill rotWithShape="1">
            <a:gsLst>
              <a:gs pos="0">
                <a:schemeClr val="accent1">
                  <a:alpha val="96001"/>
                </a:schemeClr>
              </a:gs>
              <a:gs pos="100000">
                <a:schemeClr val="accent1">
                  <a:gamma/>
                  <a:tint val="43922"/>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b="1" dirty="0" smtClean="0">
                <a:solidFill>
                  <a:schemeClr val="tx2">
                    <a:lumMod val="25000"/>
                  </a:schemeClr>
                </a:solidFill>
              </a:rPr>
              <a:t>健康或生命质量变化</a:t>
            </a:r>
            <a:endParaRPr lang="zh-CN" altLang="en-US" sz="2400" b="1" dirty="0">
              <a:solidFill>
                <a:schemeClr val="tx2">
                  <a:lumMod val="25000"/>
                </a:schemeClr>
              </a:solidFill>
            </a:endParaRPr>
          </a:p>
        </p:txBody>
      </p:sp>
      <p:sp>
        <p:nvSpPr>
          <p:cNvPr id="12" name="AutoShape 33"/>
          <p:cNvSpPr>
            <a:spLocks noChangeArrowheads="1"/>
          </p:cNvSpPr>
          <p:nvPr/>
        </p:nvSpPr>
        <p:spPr bwMode="gray">
          <a:xfrm>
            <a:off x="9658350" y="2392363"/>
            <a:ext cx="1409700" cy="769937"/>
          </a:xfrm>
          <a:prstGeom prst="roundRect">
            <a:avLst>
              <a:gd name="adj" fmla="val 50000"/>
            </a:avLst>
          </a:prstGeom>
          <a:gradFill rotWithShape="1">
            <a:gsLst>
              <a:gs pos="0">
                <a:schemeClr val="tx2"/>
              </a:gs>
              <a:gs pos="100000">
                <a:schemeClr val="accent1">
                  <a:gamma/>
                  <a:tint val="43922"/>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400" b="1" dirty="0" smtClean="0">
                <a:solidFill>
                  <a:schemeClr val="tx2">
                    <a:lumMod val="25000"/>
                  </a:schemeClr>
                </a:solidFill>
              </a:rPr>
              <a:t>最终结局</a:t>
            </a:r>
            <a:endParaRPr lang="zh-CN" altLang="en-US" sz="2400" b="1" dirty="0">
              <a:solidFill>
                <a:schemeClr val="tx2">
                  <a:lumMod val="25000"/>
                </a:schemeClr>
              </a:solidFill>
            </a:endParaRPr>
          </a:p>
        </p:txBody>
      </p:sp>
      <p:sp>
        <p:nvSpPr>
          <p:cNvPr id="13" name="AutoShape 33"/>
          <p:cNvSpPr>
            <a:spLocks noChangeArrowheads="1"/>
          </p:cNvSpPr>
          <p:nvPr/>
        </p:nvSpPr>
        <p:spPr bwMode="gray">
          <a:xfrm>
            <a:off x="9734550" y="4811713"/>
            <a:ext cx="1409700" cy="769937"/>
          </a:xfrm>
          <a:prstGeom prst="roundRect">
            <a:avLst>
              <a:gd name="adj" fmla="val 50000"/>
            </a:avLst>
          </a:prstGeom>
          <a:gradFill rotWithShape="1">
            <a:gsLst>
              <a:gs pos="0">
                <a:schemeClr val="tx2"/>
              </a:gs>
              <a:gs pos="100000">
                <a:schemeClr val="accent1">
                  <a:gamma/>
                  <a:tint val="43922"/>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400" b="1" dirty="0" smtClean="0">
                <a:solidFill>
                  <a:schemeClr val="tx2">
                    <a:lumMod val="25000"/>
                  </a:schemeClr>
                </a:solidFill>
              </a:rPr>
              <a:t>定量</a:t>
            </a:r>
            <a:endParaRPr lang="zh-CN" altLang="en-US" sz="2400" b="1" dirty="0">
              <a:solidFill>
                <a:schemeClr val="tx2">
                  <a:lumMod val="25000"/>
                </a:schemeClr>
              </a:solidFill>
            </a:endParaRPr>
          </a:p>
        </p:txBody>
      </p:sp>
      <p:sp>
        <p:nvSpPr>
          <p:cNvPr id="14" name="AutoShape 33"/>
          <p:cNvSpPr>
            <a:spLocks noChangeArrowheads="1"/>
          </p:cNvSpPr>
          <p:nvPr/>
        </p:nvSpPr>
        <p:spPr bwMode="gray">
          <a:xfrm>
            <a:off x="9696450" y="3630613"/>
            <a:ext cx="1409700" cy="769937"/>
          </a:xfrm>
          <a:prstGeom prst="roundRect">
            <a:avLst>
              <a:gd name="adj" fmla="val 50000"/>
            </a:avLst>
          </a:prstGeom>
          <a:gradFill rotWithShape="1">
            <a:gsLst>
              <a:gs pos="0">
                <a:schemeClr val="tx2"/>
              </a:gs>
              <a:gs pos="100000">
                <a:schemeClr val="accent1">
                  <a:gamma/>
                  <a:tint val="43922"/>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400" b="1" dirty="0" smtClean="0">
                <a:solidFill>
                  <a:schemeClr val="tx2">
                    <a:lumMod val="25000"/>
                  </a:schemeClr>
                </a:solidFill>
              </a:rPr>
              <a:t>定性</a:t>
            </a:r>
            <a:endParaRPr lang="zh-CN" altLang="en-US" sz="2400" b="1" dirty="0">
              <a:solidFill>
                <a:schemeClr val="tx2">
                  <a:lumMod val="25000"/>
                </a:schemeClr>
              </a:solidFill>
            </a:endParaRPr>
          </a:p>
        </p:txBody>
      </p:sp>
      <p:cxnSp>
        <p:nvCxnSpPr>
          <p:cNvPr id="16" name="直接箭头连接符 15"/>
          <p:cNvCxnSpPr>
            <a:stCxn id="5" idx="6"/>
            <a:endCxn id="9" idx="1"/>
          </p:cNvCxnSpPr>
          <p:nvPr/>
        </p:nvCxnSpPr>
        <p:spPr>
          <a:xfrm flipV="1">
            <a:off x="3067050" y="1167607"/>
            <a:ext cx="1790700" cy="218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a:stCxn id="5" idx="6"/>
            <a:endCxn id="10" idx="1"/>
          </p:cNvCxnSpPr>
          <p:nvPr/>
        </p:nvCxnSpPr>
        <p:spPr>
          <a:xfrm flipV="1">
            <a:off x="3067050" y="2348707"/>
            <a:ext cx="1733550" cy="1003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a:stCxn id="5" idx="6"/>
            <a:endCxn id="6" idx="1"/>
          </p:cNvCxnSpPr>
          <p:nvPr/>
        </p:nvCxnSpPr>
        <p:spPr>
          <a:xfrm>
            <a:off x="3067050" y="3352007"/>
            <a:ext cx="2076450" cy="63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5" idx="6"/>
            <a:endCxn id="11" idx="1"/>
          </p:cNvCxnSpPr>
          <p:nvPr/>
        </p:nvCxnSpPr>
        <p:spPr>
          <a:xfrm>
            <a:off x="3067050" y="3352007"/>
            <a:ext cx="1771650" cy="22542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5" idx="6"/>
            <a:endCxn id="8" idx="1"/>
          </p:cNvCxnSpPr>
          <p:nvPr/>
        </p:nvCxnSpPr>
        <p:spPr>
          <a:xfrm>
            <a:off x="3067050" y="3352007"/>
            <a:ext cx="2095500" cy="1092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a:stCxn id="7" idx="1"/>
            <a:endCxn id="9" idx="3"/>
          </p:cNvCxnSpPr>
          <p:nvPr/>
        </p:nvCxnSpPr>
        <p:spPr>
          <a:xfrm flipH="1" flipV="1">
            <a:off x="6915150" y="1167607"/>
            <a:ext cx="2705100" cy="409575"/>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a:stCxn id="7" idx="1"/>
            <a:endCxn id="10" idx="3"/>
          </p:cNvCxnSpPr>
          <p:nvPr/>
        </p:nvCxnSpPr>
        <p:spPr>
          <a:xfrm flipH="1">
            <a:off x="6991350" y="1577182"/>
            <a:ext cx="2628900" cy="771525"/>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a:stCxn id="12" idx="1"/>
            <a:endCxn id="8" idx="3"/>
          </p:cNvCxnSpPr>
          <p:nvPr/>
        </p:nvCxnSpPr>
        <p:spPr>
          <a:xfrm flipH="1">
            <a:off x="6515100" y="2777332"/>
            <a:ext cx="3143250" cy="1666875"/>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a:stCxn id="12" idx="1"/>
            <a:endCxn id="6" idx="3"/>
          </p:cNvCxnSpPr>
          <p:nvPr/>
        </p:nvCxnSpPr>
        <p:spPr>
          <a:xfrm flipH="1">
            <a:off x="6496050" y="2777332"/>
            <a:ext cx="3162300" cy="638175"/>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53" name="直接箭头连接符 52"/>
          <p:cNvCxnSpPr>
            <a:stCxn id="12" idx="1"/>
            <a:endCxn id="11" idx="3"/>
          </p:cNvCxnSpPr>
          <p:nvPr/>
        </p:nvCxnSpPr>
        <p:spPr>
          <a:xfrm flipH="1">
            <a:off x="7905750" y="2777332"/>
            <a:ext cx="1752600" cy="2828925"/>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70" name="直接箭头连接符 69"/>
          <p:cNvCxnSpPr>
            <a:stCxn id="7" idx="1"/>
            <a:endCxn id="11" idx="3"/>
          </p:cNvCxnSpPr>
          <p:nvPr/>
        </p:nvCxnSpPr>
        <p:spPr>
          <a:xfrm flipH="1">
            <a:off x="7905750" y="1577182"/>
            <a:ext cx="1714500" cy="4029075"/>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72" name="直接箭头连接符 71"/>
          <p:cNvCxnSpPr>
            <a:stCxn id="14" idx="1"/>
            <a:endCxn id="10" idx="3"/>
          </p:cNvCxnSpPr>
          <p:nvPr/>
        </p:nvCxnSpPr>
        <p:spPr>
          <a:xfrm flipH="1" flipV="1">
            <a:off x="6991350" y="2348707"/>
            <a:ext cx="2705100" cy="1666875"/>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75" name="直接箭头连接符 74"/>
          <p:cNvCxnSpPr>
            <a:stCxn id="14" idx="1"/>
            <a:endCxn id="11" idx="3"/>
          </p:cNvCxnSpPr>
          <p:nvPr/>
        </p:nvCxnSpPr>
        <p:spPr>
          <a:xfrm flipH="1">
            <a:off x="7905750" y="4015582"/>
            <a:ext cx="1790700" cy="1590675"/>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77" name="直接箭头连接符 76"/>
          <p:cNvCxnSpPr>
            <a:stCxn id="14" idx="1"/>
            <a:endCxn id="8" idx="3"/>
          </p:cNvCxnSpPr>
          <p:nvPr/>
        </p:nvCxnSpPr>
        <p:spPr>
          <a:xfrm flipH="1">
            <a:off x="6515100" y="4015582"/>
            <a:ext cx="3181350" cy="428625"/>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79" name="直接箭头连接符 78"/>
          <p:cNvCxnSpPr>
            <a:stCxn id="14" idx="1"/>
            <a:endCxn id="6" idx="3"/>
          </p:cNvCxnSpPr>
          <p:nvPr/>
        </p:nvCxnSpPr>
        <p:spPr>
          <a:xfrm flipH="1" flipV="1">
            <a:off x="6496050" y="3415507"/>
            <a:ext cx="3200400" cy="600075"/>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81" name="直接箭头连接符 80"/>
          <p:cNvCxnSpPr>
            <a:stCxn id="13" idx="1"/>
            <a:endCxn id="9" idx="3"/>
          </p:cNvCxnSpPr>
          <p:nvPr/>
        </p:nvCxnSpPr>
        <p:spPr>
          <a:xfrm flipH="1" flipV="1">
            <a:off x="6915150" y="1167607"/>
            <a:ext cx="2819400" cy="4029075"/>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cxnSp>
        <p:nvCxnSpPr>
          <p:cNvPr id="84" name="直接箭头连接符 83"/>
          <p:cNvCxnSpPr>
            <a:stCxn id="13" idx="1"/>
            <a:endCxn id="10" idx="3"/>
          </p:cNvCxnSpPr>
          <p:nvPr/>
        </p:nvCxnSpPr>
        <p:spPr>
          <a:xfrm flipH="1" flipV="1">
            <a:off x="6991350" y="2348707"/>
            <a:ext cx="2743200" cy="2847975"/>
          </a:xfrm>
          <a:prstGeom prst="straightConnector1">
            <a:avLst/>
          </a:prstGeom>
          <a:ln>
            <a:prstDash val="dashDot"/>
            <a:tailEnd type="arrow"/>
          </a:ln>
        </p:spPr>
        <p:style>
          <a:lnRef idx="1">
            <a:schemeClr val="accent1"/>
          </a:lnRef>
          <a:fillRef idx="0">
            <a:schemeClr val="accent1"/>
          </a:fillRef>
          <a:effectRef idx="0">
            <a:schemeClr val="accent1"/>
          </a:effectRef>
          <a:fontRef idx="minor">
            <a:schemeClr val="tx1"/>
          </a:fontRef>
        </p:style>
      </p:cxnSp>
      <p:sp>
        <p:nvSpPr>
          <p:cNvPr id="113" name="TextBox 112"/>
          <p:cNvSpPr txBox="1"/>
          <p:nvPr/>
        </p:nvSpPr>
        <p:spPr>
          <a:xfrm>
            <a:off x="647700" y="228600"/>
            <a:ext cx="3181350" cy="584775"/>
          </a:xfrm>
          <a:prstGeom prst="rect">
            <a:avLst/>
          </a:prstGeom>
          <a:noFill/>
        </p:spPr>
        <p:txBody>
          <a:bodyPr wrap="square" rtlCol="0">
            <a:spAutoFit/>
          </a:bodyPr>
          <a:lstStyle/>
          <a:p>
            <a:pPr>
              <a:buClr>
                <a:srgbClr val="92D050"/>
              </a:buClr>
              <a:buFont typeface="Wingdings" pitchFamily="2" charset="2"/>
              <a:buChar char="Ø"/>
            </a:pPr>
            <a:r>
              <a:rPr lang="zh-CN" altLang="en-US" sz="3200" dirty="0" smtClean="0"/>
              <a:t>结局的多样性</a:t>
            </a:r>
            <a:endParaRPr lang="zh-CN" altLang="en-US" sz="3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buClr>
                <a:srgbClr val="92D050"/>
              </a:buClr>
              <a:buFont typeface="Wingdings" pitchFamily="2" charset="2"/>
              <a:buChar char="u"/>
            </a:pPr>
            <a:r>
              <a:rPr kumimoji="1" lang="zh-CN" altLang="en-US" dirty="0" smtClean="0">
                <a:solidFill>
                  <a:schemeClr val="tx1"/>
                </a:solidFill>
              </a:rPr>
              <a:t>确定研究人群</a:t>
            </a:r>
            <a:endParaRPr kumimoji="1" lang="zh-CN" altLang="en-US" dirty="0">
              <a:solidFill>
                <a:schemeClr val="tx1"/>
              </a:solidFill>
            </a:endParaRPr>
          </a:p>
        </p:txBody>
      </p:sp>
      <p:sp>
        <p:nvSpPr>
          <p:cNvPr id="3" name="内容占位符 2"/>
          <p:cNvSpPr>
            <a:spLocks noGrp="1"/>
          </p:cNvSpPr>
          <p:nvPr>
            <p:ph idx="1"/>
          </p:nvPr>
        </p:nvSpPr>
        <p:spPr>
          <a:xfrm>
            <a:off x="913795" y="1732449"/>
            <a:ext cx="10353762" cy="4498230"/>
          </a:xfrm>
        </p:spPr>
        <p:txBody>
          <a:bodyPr>
            <a:normAutofit lnSpcReduction="10000"/>
          </a:bodyPr>
          <a:lstStyle/>
          <a:p>
            <a:pPr>
              <a:lnSpc>
                <a:spcPct val="150000"/>
              </a:lnSpc>
              <a:buFont typeface="Wingdings" pitchFamily="2" charset="2"/>
              <a:buChar char="Ø"/>
            </a:pPr>
            <a:r>
              <a:rPr kumimoji="1" lang="zh-CN" altLang="en-US" dirty="0" smtClean="0"/>
              <a:t>选择原则</a:t>
            </a:r>
            <a:endParaRPr kumimoji="1" lang="en-US" altLang="zh-CN" dirty="0" smtClean="0"/>
          </a:p>
          <a:p>
            <a:pPr marL="36900" indent="0">
              <a:lnSpc>
                <a:spcPct val="150000"/>
              </a:lnSpc>
              <a:buNone/>
            </a:pPr>
            <a:r>
              <a:rPr kumimoji="1" lang="en-US" altLang="zh-CN" dirty="0"/>
              <a:t>1</a:t>
            </a:r>
            <a:r>
              <a:rPr kumimoji="1" lang="zh-CN" altLang="en-US" dirty="0"/>
              <a:t>．人口相对稳定，便于随访。</a:t>
            </a:r>
          </a:p>
          <a:p>
            <a:pPr marL="36900" indent="0">
              <a:lnSpc>
                <a:spcPct val="150000"/>
              </a:lnSpc>
              <a:buNone/>
            </a:pPr>
            <a:r>
              <a:rPr kumimoji="1" lang="en-US" altLang="zh-CN" dirty="0"/>
              <a:t>2</a:t>
            </a:r>
            <a:r>
              <a:rPr kumimoji="1" lang="zh-CN" altLang="en-US" dirty="0"/>
              <a:t>．医疗卫生记录较完整，容易查询。</a:t>
            </a:r>
          </a:p>
          <a:p>
            <a:pPr marL="36900" indent="0">
              <a:lnSpc>
                <a:spcPct val="150000"/>
              </a:lnSpc>
              <a:buNone/>
            </a:pPr>
            <a:r>
              <a:rPr kumimoji="1" lang="en-US" altLang="zh-CN" dirty="0"/>
              <a:t>3</a:t>
            </a:r>
            <a:r>
              <a:rPr kumimoji="1" lang="zh-CN" altLang="en-US" dirty="0"/>
              <a:t>．被研究的疾病在该人群中发病率较高。</a:t>
            </a:r>
          </a:p>
          <a:p>
            <a:pPr marL="36900" indent="0">
              <a:lnSpc>
                <a:spcPct val="150000"/>
              </a:lnSpc>
              <a:buNone/>
            </a:pPr>
            <a:r>
              <a:rPr kumimoji="1" lang="en-US" altLang="zh-CN" dirty="0"/>
              <a:t>4</a:t>
            </a:r>
            <a:r>
              <a:rPr kumimoji="1" lang="zh-CN" altLang="en-US" dirty="0"/>
              <a:t>．被选择人群的合作程度好。</a:t>
            </a:r>
          </a:p>
          <a:p>
            <a:pPr marL="36900" indent="0">
              <a:buNone/>
            </a:pPr>
            <a:endParaRPr kumimoji="1" lang="en-US" altLang="zh-CN" dirty="0" smtClean="0"/>
          </a:p>
          <a:p>
            <a:pPr marL="36900" indent="0">
              <a:buNone/>
            </a:pPr>
            <a:endParaRPr kumimoji="1" lang="en-US" altLang="zh-CN" dirty="0" smtClean="0"/>
          </a:p>
        </p:txBody>
      </p:sp>
    </p:spTree>
    <p:extLst>
      <p:ext uri="{BB962C8B-B14F-4D97-AF65-F5344CB8AC3E}">
        <p14:creationId xmlns:p14="http://schemas.microsoft.com/office/powerpoint/2010/main" val="10602484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buClr>
                <a:srgbClr val="92D050"/>
              </a:buClr>
              <a:buFont typeface="Wingdings" pitchFamily="2" charset="2"/>
              <a:buChar char="Ø"/>
            </a:pPr>
            <a:r>
              <a:rPr kumimoji="1" lang="en-US" altLang="en-US" dirty="0" smtClean="0">
                <a:solidFill>
                  <a:schemeClr val="tx1"/>
                </a:solidFill>
              </a:rPr>
              <a:t>暴露人群</a:t>
            </a:r>
            <a:r>
              <a:rPr kumimoji="1" lang="zh-CN" altLang="en-US" dirty="0" smtClean="0">
                <a:solidFill>
                  <a:schemeClr val="tx1"/>
                </a:solidFill>
              </a:rPr>
              <a:t>的选择</a:t>
            </a:r>
            <a:endParaRPr kumimoji="1" lang="zh-CN" altLang="en-US" dirty="0">
              <a:solidFill>
                <a:schemeClr val="tx1"/>
              </a:solidFill>
            </a:endParaRPr>
          </a:p>
        </p:txBody>
      </p:sp>
      <p:sp>
        <p:nvSpPr>
          <p:cNvPr id="3" name="内容占位符 2"/>
          <p:cNvSpPr>
            <a:spLocks noGrp="1"/>
          </p:cNvSpPr>
          <p:nvPr>
            <p:ph idx="1"/>
          </p:nvPr>
        </p:nvSpPr>
        <p:spPr>
          <a:xfrm>
            <a:off x="517432" y="1732449"/>
            <a:ext cx="11391033" cy="4381842"/>
          </a:xfrm>
        </p:spPr>
        <p:txBody>
          <a:bodyPr>
            <a:normAutofit/>
          </a:bodyPr>
          <a:lstStyle/>
          <a:p>
            <a:pPr marL="551250" indent="-514350">
              <a:lnSpc>
                <a:spcPct val="150000"/>
              </a:lnSpc>
              <a:buFont typeface="+mj-lt"/>
              <a:buAutoNum type="arabicPeriod"/>
            </a:pPr>
            <a:r>
              <a:rPr kumimoji="1" lang="zh-CN" altLang="en-US" dirty="0" smtClean="0"/>
              <a:t>职业人群：</a:t>
            </a:r>
            <a:r>
              <a:rPr lang="zh-CN" altLang="zh-CN" dirty="0">
                <a:effectLst/>
              </a:rPr>
              <a:t>常作为历史性队列研究的首选 </a:t>
            </a:r>
            <a:endParaRPr kumimoji="1" lang="zh-CN" altLang="en-US" dirty="0"/>
          </a:p>
          <a:p>
            <a:pPr marL="551250" indent="-514350">
              <a:lnSpc>
                <a:spcPct val="150000"/>
              </a:lnSpc>
              <a:buFont typeface="+mj-lt"/>
              <a:buAutoNum type="arabicPeriod"/>
            </a:pPr>
            <a:r>
              <a:rPr kumimoji="1" lang="zh-CN" altLang="en-US" dirty="0" smtClean="0"/>
              <a:t>特殊暴露人群：</a:t>
            </a:r>
            <a:r>
              <a:rPr lang="zh-CN" altLang="zh-CN" dirty="0">
                <a:effectLst/>
              </a:rPr>
              <a:t>研究某些罕见暴露的唯一选择 </a:t>
            </a:r>
            <a:endParaRPr kumimoji="1" lang="zh-CN" altLang="en-US" dirty="0"/>
          </a:p>
          <a:p>
            <a:pPr marL="551250" indent="-514350">
              <a:lnSpc>
                <a:spcPct val="150000"/>
              </a:lnSpc>
              <a:buFont typeface="+mj-lt"/>
              <a:buAutoNum type="arabicPeriod"/>
            </a:pPr>
            <a:r>
              <a:rPr kumimoji="1" lang="zh-CN" altLang="en-US" dirty="0" smtClean="0"/>
              <a:t>一般人群：</a:t>
            </a:r>
            <a:r>
              <a:rPr lang="zh-CN" altLang="zh-CN" dirty="0">
                <a:effectLst/>
              </a:rPr>
              <a:t>常用于人群中常见疾病的危险因素研究 </a:t>
            </a:r>
            <a:endParaRPr kumimoji="1" lang="zh-CN" altLang="en-US" dirty="0" smtClean="0"/>
          </a:p>
          <a:p>
            <a:pPr marL="551250" indent="-514350">
              <a:lnSpc>
                <a:spcPct val="150000"/>
              </a:lnSpc>
              <a:buFont typeface="+mj-lt"/>
              <a:buAutoNum type="arabicPeriod"/>
            </a:pPr>
            <a:r>
              <a:rPr kumimoji="1" lang="zh-CN" altLang="en-US" dirty="0" smtClean="0"/>
              <a:t>有组织</a:t>
            </a:r>
            <a:r>
              <a:rPr kumimoji="1" lang="zh-CN" altLang="en-US" dirty="0"/>
              <a:t>的人</a:t>
            </a:r>
            <a:r>
              <a:rPr kumimoji="1" lang="zh-CN" altLang="en-US" dirty="0" smtClean="0"/>
              <a:t>群团体：</a:t>
            </a:r>
            <a:r>
              <a:rPr lang="zh-CN" altLang="zh-CN" dirty="0" smtClean="0">
                <a:effectLst/>
              </a:rPr>
              <a:t>方便管理</a:t>
            </a:r>
            <a:r>
              <a:rPr lang="zh-CN" altLang="en-US" dirty="0" smtClean="0">
                <a:effectLst/>
              </a:rPr>
              <a:t>和</a:t>
            </a:r>
            <a:r>
              <a:rPr lang="zh-CN" altLang="zh-CN" dirty="0" smtClean="0">
                <a:effectLst/>
              </a:rPr>
              <a:t>随访，团体成员可</a:t>
            </a:r>
            <a:r>
              <a:rPr lang="zh-CN" altLang="zh-CN" dirty="0">
                <a:effectLst/>
              </a:rPr>
              <a:t>比性较好 </a:t>
            </a:r>
            <a:endParaRPr kumimoji="1" lang="zh-CN" altLang="en-US" dirty="0"/>
          </a:p>
        </p:txBody>
      </p:sp>
    </p:spTree>
    <p:extLst>
      <p:ext uri="{BB962C8B-B14F-4D97-AF65-F5344CB8AC3E}">
        <p14:creationId xmlns:p14="http://schemas.microsoft.com/office/powerpoint/2010/main" val="756728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38238" y="694660"/>
            <a:ext cx="8071306" cy="970450"/>
          </a:xfrm>
        </p:spPr>
        <p:txBody>
          <a:bodyPr/>
          <a:lstStyle/>
          <a:p>
            <a:pPr algn="l">
              <a:buClr>
                <a:srgbClr val="92D050"/>
              </a:buClr>
              <a:buFont typeface="Wingdings" pitchFamily="2" charset="2"/>
              <a:buChar char="Ø"/>
            </a:pPr>
            <a:r>
              <a:rPr kumimoji="1" lang="zh-CN" altLang="en-US" dirty="0" smtClean="0">
                <a:solidFill>
                  <a:schemeClr val="tx1"/>
                </a:solidFill>
              </a:rPr>
              <a:t>对照人群的选择</a:t>
            </a:r>
            <a:endParaRPr kumimoji="1" lang="zh-CN" altLang="en-US" dirty="0">
              <a:solidFill>
                <a:schemeClr val="tx1"/>
              </a:solidFill>
            </a:endParaRPr>
          </a:p>
        </p:txBody>
      </p:sp>
      <p:sp>
        <p:nvSpPr>
          <p:cNvPr id="3" name="内容占位符 2"/>
          <p:cNvSpPr>
            <a:spLocks noGrp="1"/>
          </p:cNvSpPr>
          <p:nvPr>
            <p:ph idx="1"/>
          </p:nvPr>
        </p:nvSpPr>
        <p:spPr>
          <a:xfrm>
            <a:off x="1743134" y="1966365"/>
            <a:ext cx="8740568" cy="4058751"/>
          </a:xfrm>
        </p:spPr>
        <p:txBody>
          <a:bodyPr/>
          <a:lstStyle/>
          <a:p>
            <a:pPr marL="551250" indent="-514350">
              <a:lnSpc>
                <a:spcPct val="150000"/>
              </a:lnSpc>
              <a:buFont typeface="+mj-lt"/>
              <a:buAutoNum type="arabicPeriod"/>
            </a:pPr>
            <a:r>
              <a:rPr lang="zh-CN" altLang="zh-CN" dirty="0">
                <a:effectLst/>
              </a:rPr>
              <a:t>内对照（</a:t>
            </a:r>
            <a:r>
              <a:rPr lang="en-US" altLang="zh-CN" dirty="0">
                <a:effectLst/>
              </a:rPr>
              <a:t>internal control</a:t>
            </a:r>
            <a:r>
              <a:rPr lang="zh-CN" altLang="zh-CN" dirty="0">
                <a:effectLst/>
              </a:rPr>
              <a:t>） </a:t>
            </a:r>
            <a:endParaRPr lang="en-US" altLang="zh-CN" dirty="0" smtClean="0">
              <a:effectLst/>
            </a:endParaRPr>
          </a:p>
          <a:p>
            <a:pPr marL="551250" indent="-514350">
              <a:lnSpc>
                <a:spcPct val="150000"/>
              </a:lnSpc>
              <a:buFont typeface="+mj-lt"/>
              <a:buAutoNum type="arabicPeriod"/>
            </a:pPr>
            <a:r>
              <a:rPr lang="zh-CN" altLang="zh-CN" dirty="0">
                <a:effectLst/>
              </a:rPr>
              <a:t>外对照（</a:t>
            </a:r>
            <a:r>
              <a:rPr lang="en-US" altLang="zh-CN" dirty="0">
                <a:effectLst/>
              </a:rPr>
              <a:t>external control</a:t>
            </a:r>
            <a:r>
              <a:rPr lang="zh-CN" altLang="zh-CN" dirty="0">
                <a:effectLst/>
              </a:rPr>
              <a:t>） </a:t>
            </a:r>
            <a:endParaRPr lang="en-US" altLang="zh-CN" dirty="0" smtClean="0">
              <a:effectLst/>
            </a:endParaRPr>
          </a:p>
          <a:p>
            <a:pPr marL="551250" indent="-514350">
              <a:lnSpc>
                <a:spcPct val="150000"/>
              </a:lnSpc>
              <a:buFont typeface="+mj-lt"/>
              <a:buAutoNum type="arabicPeriod"/>
            </a:pPr>
            <a:r>
              <a:rPr lang="zh-CN" altLang="zh-CN" dirty="0">
                <a:effectLst/>
              </a:rPr>
              <a:t>总人口对照（</a:t>
            </a:r>
            <a:r>
              <a:rPr lang="en-US" altLang="zh-CN" dirty="0">
                <a:effectLst/>
              </a:rPr>
              <a:t>total population control</a:t>
            </a:r>
            <a:r>
              <a:rPr lang="zh-CN" altLang="zh-CN" dirty="0">
                <a:effectLst/>
              </a:rPr>
              <a:t>） </a:t>
            </a:r>
            <a:endParaRPr lang="en-US" altLang="zh-CN" dirty="0" smtClean="0">
              <a:effectLst/>
            </a:endParaRPr>
          </a:p>
          <a:p>
            <a:pPr marL="551250" indent="-514350">
              <a:lnSpc>
                <a:spcPct val="150000"/>
              </a:lnSpc>
              <a:buFont typeface="+mj-lt"/>
              <a:buAutoNum type="arabicPeriod"/>
            </a:pPr>
            <a:r>
              <a:rPr lang="zh-CN" altLang="zh-CN" dirty="0">
                <a:effectLst/>
              </a:rPr>
              <a:t>多重对照（</a:t>
            </a:r>
            <a:r>
              <a:rPr lang="en-US" altLang="zh-CN" dirty="0">
                <a:effectLst/>
              </a:rPr>
              <a:t>multiple controls</a:t>
            </a:r>
            <a:r>
              <a:rPr lang="zh-CN" altLang="zh-CN" dirty="0">
                <a:effectLst/>
              </a:rPr>
              <a:t>） </a:t>
            </a:r>
            <a:endParaRPr kumimoji="1" lang="zh-CN" altLang="en-US" dirty="0"/>
          </a:p>
        </p:txBody>
      </p:sp>
    </p:spTree>
    <p:extLst>
      <p:ext uri="{BB962C8B-B14F-4D97-AF65-F5344CB8AC3E}">
        <p14:creationId xmlns:p14="http://schemas.microsoft.com/office/powerpoint/2010/main" val="2242833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400" dirty="0" smtClean="0"/>
              <a:t>第一节  概述</a:t>
            </a:r>
            <a:endParaRPr lang="zh-CN" altLang="en-US" sz="4400" dirty="0"/>
          </a:p>
        </p:txBody>
      </p:sp>
      <p:sp>
        <p:nvSpPr>
          <p:cNvPr id="3" name="内容占位符 2"/>
          <p:cNvSpPr>
            <a:spLocks noGrp="1"/>
          </p:cNvSpPr>
          <p:nvPr>
            <p:ph idx="1"/>
          </p:nvPr>
        </p:nvSpPr>
        <p:spPr>
          <a:xfrm>
            <a:off x="865668" y="1756512"/>
            <a:ext cx="10353762" cy="4307404"/>
          </a:xfrm>
        </p:spPr>
        <p:txBody>
          <a:bodyPr>
            <a:normAutofit fontScale="92500"/>
          </a:bodyPr>
          <a:lstStyle/>
          <a:p>
            <a:r>
              <a:rPr lang="zh-CN" altLang="en-US" sz="3900" dirty="0" smtClean="0"/>
              <a:t>队列研究的定义</a:t>
            </a:r>
            <a:endParaRPr lang="en-US" altLang="zh-CN" sz="3900" dirty="0" smtClean="0"/>
          </a:p>
          <a:p>
            <a:pPr marL="36900" indent="0">
              <a:lnSpc>
                <a:spcPct val="160000"/>
              </a:lnSpc>
              <a:buNone/>
            </a:pPr>
            <a:r>
              <a:rPr lang="zh-CN" altLang="zh-CN" dirty="0" smtClean="0"/>
              <a:t>队列研究是将某一特定人群按是否暴露于某可疑因素或按暴露水平分为不同的亚组，随访观察一定的时间，比较不同亚组之间结局频率的差异，从而检验该暴露因素与结局有无因果关联及关联强度大小的一种分析性研究方法</a:t>
            </a:r>
            <a:endParaRPr lang="zh-CN" altLang="en-US" dirty="0"/>
          </a:p>
        </p:txBody>
      </p:sp>
    </p:spTree>
    <p:extLst>
      <p:ext uri="{BB962C8B-B14F-4D97-AF65-F5344CB8AC3E}">
        <p14:creationId xmlns:p14="http://schemas.microsoft.com/office/powerpoint/2010/main" val="37258777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7590" y="311889"/>
            <a:ext cx="10353762" cy="970450"/>
          </a:xfrm>
        </p:spPr>
        <p:txBody>
          <a:bodyPr/>
          <a:lstStyle/>
          <a:p>
            <a:pPr algn="l">
              <a:buClr>
                <a:srgbClr val="92D050"/>
              </a:buClr>
              <a:buFont typeface="Wingdings" pitchFamily="2" charset="2"/>
              <a:buChar char="u"/>
            </a:pPr>
            <a:r>
              <a:rPr kumimoji="1" lang="zh-CN" altLang="en-US" dirty="0" smtClean="0">
                <a:solidFill>
                  <a:schemeClr val="tx1"/>
                </a:solidFill>
              </a:rPr>
              <a:t>确定研究现场</a:t>
            </a:r>
            <a:endParaRPr kumimoji="1" lang="zh-CN" altLang="en-US" dirty="0">
              <a:solidFill>
                <a:schemeClr val="tx1"/>
              </a:solidFill>
            </a:endParaRPr>
          </a:p>
        </p:txBody>
      </p:sp>
      <p:sp>
        <p:nvSpPr>
          <p:cNvPr id="3" name="内容占位符 2"/>
          <p:cNvSpPr>
            <a:spLocks noGrp="1"/>
          </p:cNvSpPr>
          <p:nvPr>
            <p:ph idx="1"/>
          </p:nvPr>
        </p:nvSpPr>
        <p:spPr>
          <a:xfrm>
            <a:off x="913794" y="1424763"/>
            <a:ext cx="10867079" cy="5061097"/>
          </a:xfrm>
        </p:spPr>
        <p:txBody>
          <a:bodyPr>
            <a:normAutofit lnSpcReduction="10000"/>
          </a:bodyPr>
          <a:lstStyle/>
          <a:p>
            <a:pPr marL="551250" indent="-514350">
              <a:lnSpc>
                <a:spcPct val="150000"/>
              </a:lnSpc>
              <a:buFont typeface="+mj-lt"/>
              <a:buAutoNum type="arabicPeriod"/>
            </a:pPr>
            <a:r>
              <a:rPr lang="zh-CN" altLang="en-US" dirty="0" smtClean="0"/>
              <a:t>有足够</a:t>
            </a:r>
            <a:r>
              <a:rPr lang="zh-CN" altLang="en-US" dirty="0"/>
              <a:t>数量的符合条件的研究对</a:t>
            </a:r>
            <a:r>
              <a:rPr lang="zh-CN" altLang="en-US" dirty="0" smtClean="0"/>
              <a:t>象</a:t>
            </a:r>
            <a:endParaRPr lang="en-US" altLang="zh-CN" dirty="0" smtClean="0"/>
          </a:p>
          <a:p>
            <a:pPr marL="551250" indent="-514350">
              <a:lnSpc>
                <a:spcPct val="150000"/>
              </a:lnSpc>
              <a:buFont typeface="+mj-lt"/>
              <a:buAutoNum type="arabicPeriod"/>
            </a:pPr>
            <a:r>
              <a:rPr lang="zh-CN" altLang="en-US" dirty="0" smtClean="0"/>
              <a:t>具有一定代表性</a:t>
            </a:r>
            <a:endParaRPr lang="zh-CN" altLang="en-US" dirty="0"/>
          </a:p>
          <a:p>
            <a:pPr marL="551250" indent="-514350">
              <a:lnSpc>
                <a:spcPct val="150000"/>
              </a:lnSpc>
              <a:buFont typeface="+mj-lt"/>
              <a:buAutoNum type="arabicPeriod"/>
            </a:pPr>
            <a:r>
              <a:rPr lang="zh-CN" altLang="en-US" dirty="0" smtClean="0"/>
              <a:t>当地的领导重视</a:t>
            </a:r>
            <a:endParaRPr lang="zh-CN" altLang="en-US" dirty="0"/>
          </a:p>
          <a:p>
            <a:pPr marL="551250" indent="-514350">
              <a:lnSpc>
                <a:spcPct val="150000"/>
              </a:lnSpc>
              <a:buFont typeface="+mj-lt"/>
              <a:buAutoNum type="arabicPeriod"/>
            </a:pPr>
            <a:r>
              <a:rPr lang="zh-CN" altLang="en-US" dirty="0" smtClean="0"/>
              <a:t>群众</a:t>
            </a:r>
            <a:r>
              <a:rPr lang="zh-CN" altLang="en-US" dirty="0"/>
              <a:t>理解和支持</a:t>
            </a:r>
          </a:p>
          <a:p>
            <a:pPr marL="551250" indent="-514350">
              <a:lnSpc>
                <a:spcPct val="150000"/>
              </a:lnSpc>
              <a:buFont typeface="+mj-lt"/>
              <a:buAutoNum type="arabicPeriod"/>
            </a:pPr>
            <a:r>
              <a:rPr lang="zh-CN" altLang="en-US" dirty="0" smtClean="0"/>
              <a:t>最好</a:t>
            </a:r>
            <a:r>
              <a:rPr lang="zh-CN" altLang="en-US" dirty="0"/>
              <a:t>是当地的文化教育水平较高，</a:t>
            </a:r>
            <a:r>
              <a:rPr lang="zh-CN" altLang="en-US" dirty="0" smtClean="0"/>
              <a:t>医疗卫生条件较</a:t>
            </a:r>
            <a:r>
              <a:rPr lang="zh-CN" altLang="en-US" dirty="0"/>
              <a:t>好，交通较便利</a:t>
            </a:r>
            <a:endParaRPr kumimoji="1" lang="zh-CN" altLang="en-US" dirty="0"/>
          </a:p>
        </p:txBody>
      </p:sp>
    </p:spTree>
    <p:extLst>
      <p:ext uri="{BB962C8B-B14F-4D97-AF65-F5344CB8AC3E}">
        <p14:creationId xmlns:p14="http://schemas.microsoft.com/office/powerpoint/2010/main" val="25525269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buClr>
                <a:srgbClr val="92D050"/>
              </a:buClr>
              <a:buFont typeface="Wingdings" pitchFamily="2" charset="2"/>
              <a:buChar char="u"/>
            </a:pPr>
            <a:r>
              <a:rPr kumimoji="1" lang="zh-CN" altLang="en-US" dirty="0" smtClean="0">
                <a:solidFill>
                  <a:schemeClr val="tx1"/>
                </a:solidFill>
              </a:rPr>
              <a:t>确定样本量</a:t>
            </a:r>
            <a:endParaRPr kumimoji="1" lang="zh-CN" altLang="en-US" dirty="0">
              <a:solidFill>
                <a:schemeClr val="tx1"/>
              </a:solidFill>
            </a:endParaRPr>
          </a:p>
        </p:txBody>
      </p:sp>
      <p:sp>
        <p:nvSpPr>
          <p:cNvPr id="3" name="内容占位符 2"/>
          <p:cNvSpPr>
            <a:spLocks noGrp="1"/>
          </p:cNvSpPr>
          <p:nvPr>
            <p:ph idx="1"/>
          </p:nvPr>
        </p:nvSpPr>
        <p:spPr>
          <a:xfrm>
            <a:off x="913795" y="1732449"/>
            <a:ext cx="10353762" cy="4583291"/>
          </a:xfrm>
        </p:spPr>
        <p:txBody>
          <a:bodyPr>
            <a:normAutofit/>
          </a:bodyPr>
          <a:lstStyle/>
          <a:p>
            <a:pPr>
              <a:lnSpc>
                <a:spcPct val="150000"/>
              </a:lnSpc>
              <a:buFont typeface="Wingdings" pitchFamily="2" charset="2"/>
              <a:buChar char="Ø"/>
            </a:pPr>
            <a:r>
              <a:rPr kumimoji="1" lang="zh-CN" altLang="en-US" dirty="0" smtClean="0"/>
              <a:t>决定因素：</a:t>
            </a:r>
            <a:endParaRPr kumimoji="1" lang="en-US" altLang="zh-CN" dirty="0" smtClean="0"/>
          </a:p>
          <a:p>
            <a:pPr marL="551250" indent="-514350">
              <a:lnSpc>
                <a:spcPct val="150000"/>
              </a:lnSpc>
              <a:buFont typeface="+mj-lt"/>
              <a:buAutoNum type="arabicPeriod"/>
            </a:pPr>
            <a:r>
              <a:rPr lang="zh-CN" altLang="zh-CN" dirty="0">
                <a:effectLst/>
              </a:rPr>
              <a:t>对照人群中所研究疾病的估计发病率（</a:t>
            </a:r>
            <a:r>
              <a:rPr lang="en-US" altLang="zh-CN" i="1" dirty="0">
                <a:effectLst/>
              </a:rPr>
              <a:t>p</a:t>
            </a:r>
            <a:r>
              <a:rPr lang="en-US" altLang="zh-CN" i="1" baseline="-25000" dirty="0">
                <a:effectLst/>
              </a:rPr>
              <a:t>0</a:t>
            </a:r>
            <a:r>
              <a:rPr lang="zh-CN" altLang="zh-CN" dirty="0">
                <a:effectLst/>
              </a:rPr>
              <a:t>） </a:t>
            </a:r>
            <a:endParaRPr lang="en-US" altLang="zh-CN" dirty="0" smtClean="0">
              <a:effectLst/>
            </a:endParaRPr>
          </a:p>
          <a:p>
            <a:pPr marL="551250" indent="-514350">
              <a:lnSpc>
                <a:spcPct val="150000"/>
              </a:lnSpc>
              <a:buFont typeface="+mj-lt"/>
              <a:buAutoNum type="arabicPeriod"/>
            </a:pPr>
            <a:r>
              <a:rPr lang="zh-CN" altLang="zh-CN" dirty="0">
                <a:effectLst/>
              </a:rPr>
              <a:t>暴露人群的发病率（</a:t>
            </a:r>
            <a:r>
              <a:rPr lang="en-US" altLang="zh-CN" i="1" dirty="0">
                <a:effectLst/>
              </a:rPr>
              <a:t>p</a:t>
            </a:r>
            <a:r>
              <a:rPr lang="en-US" altLang="zh-CN" i="1" baseline="-25000" dirty="0">
                <a:effectLst/>
              </a:rPr>
              <a:t>1</a:t>
            </a:r>
            <a:r>
              <a:rPr lang="zh-CN" altLang="zh-CN" dirty="0">
                <a:effectLst/>
              </a:rPr>
              <a:t>） </a:t>
            </a:r>
            <a:endParaRPr lang="en-US" altLang="zh-CN" dirty="0" smtClean="0">
              <a:effectLst/>
            </a:endParaRPr>
          </a:p>
          <a:p>
            <a:pPr marL="551250" indent="-514350">
              <a:lnSpc>
                <a:spcPct val="150000"/>
              </a:lnSpc>
              <a:buFont typeface="+mj-lt"/>
              <a:buAutoNum type="arabicPeriod"/>
            </a:pPr>
            <a:r>
              <a:rPr lang="zh-CN" altLang="zh-CN" dirty="0">
                <a:effectLst/>
              </a:rPr>
              <a:t>显著性</a:t>
            </a:r>
            <a:r>
              <a:rPr lang="zh-CN" altLang="zh-CN" dirty="0" smtClean="0">
                <a:effectLst/>
              </a:rPr>
              <a:t>水平</a:t>
            </a:r>
            <a:r>
              <a:rPr lang="en-US" altLang="zh-CN" i="1" dirty="0" smtClean="0">
                <a:effectLst/>
                <a:sym typeface="Symbol"/>
              </a:rPr>
              <a:t></a:t>
            </a:r>
            <a:r>
              <a:rPr lang="zh-CN" altLang="zh-CN" dirty="0">
                <a:effectLst/>
              </a:rPr>
              <a:t>值 </a:t>
            </a:r>
            <a:endParaRPr lang="en-US" altLang="zh-CN" dirty="0" smtClean="0">
              <a:effectLst/>
            </a:endParaRPr>
          </a:p>
          <a:p>
            <a:pPr marL="551250" indent="-514350">
              <a:lnSpc>
                <a:spcPct val="150000"/>
              </a:lnSpc>
              <a:buFont typeface="+mj-lt"/>
              <a:buAutoNum type="arabicPeriod"/>
            </a:pPr>
            <a:r>
              <a:rPr lang="zh-CN" altLang="zh-CN" dirty="0">
                <a:effectLst/>
              </a:rPr>
              <a:t>效力（</a:t>
            </a:r>
            <a:r>
              <a:rPr lang="en-US" altLang="zh-CN" dirty="0">
                <a:effectLst/>
              </a:rPr>
              <a:t>power</a:t>
            </a:r>
            <a:r>
              <a:rPr lang="zh-CN" altLang="zh-CN" dirty="0">
                <a:effectLst/>
              </a:rPr>
              <a:t>）又称把握度</a:t>
            </a:r>
            <a:r>
              <a:rPr lang="en-US" altLang="zh-CN" dirty="0">
                <a:effectLst/>
              </a:rPr>
              <a:t>(1 - </a:t>
            </a:r>
            <a:r>
              <a:rPr lang="en-US" altLang="zh-CN" i="1" dirty="0">
                <a:effectLst/>
              </a:rPr>
              <a:t>β</a:t>
            </a:r>
            <a:r>
              <a:rPr lang="en-US" altLang="zh-CN" dirty="0">
                <a:effectLst/>
              </a:rPr>
              <a:t>)</a:t>
            </a:r>
            <a:r>
              <a:rPr lang="zh-CN" altLang="zh-CN" dirty="0">
                <a:effectLst/>
              </a:rPr>
              <a:t> </a:t>
            </a:r>
            <a:endParaRPr kumimoji="1" lang="zh-CN" altLang="en-US" dirty="0"/>
          </a:p>
        </p:txBody>
      </p:sp>
    </p:spTree>
    <p:extLst>
      <p:ext uri="{BB962C8B-B14F-4D97-AF65-F5344CB8AC3E}">
        <p14:creationId xmlns:p14="http://schemas.microsoft.com/office/powerpoint/2010/main" val="9132155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buClr>
                <a:srgbClr val="92D050"/>
              </a:buClr>
              <a:buFont typeface="Wingdings" pitchFamily="2" charset="2"/>
              <a:buChar char="u"/>
            </a:pPr>
            <a:r>
              <a:rPr kumimoji="1" lang="zh-CN" altLang="en-US" dirty="0" smtClean="0">
                <a:solidFill>
                  <a:schemeClr val="tx1"/>
                </a:solidFill>
              </a:rPr>
              <a:t>资料收集与随访</a:t>
            </a:r>
            <a:endParaRPr kumimoji="1" lang="zh-CN" altLang="en-US" dirty="0">
              <a:solidFill>
                <a:schemeClr val="tx1"/>
              </a:solidFill>
            </a:endParaRPr>
          </a:p>
        </p:txBody>
      </p:sp>
      <p:sp>
        <p:nvSpPr>
          <p:cNvPr id="3" name="内容占位符 2"/>
          <p:cNvSpPr>
            <a:spLocks noGrp="1"/>
          </p:cNvSpPr>
          <p:nvPr>
            <p:ph idx="1"/>
          </p:nvPr>
        </p:nvSpPr>
        <p:spPr/>
        <p:txBody>
          <a:bodyPr/>
          <a:lstStyle/>
          <a:p>
            <a:pPr>
              <a:lnSpc>
                <a:spcPct val="150000"/>
              </a:lnSpc>
              <a:buFont typeface="Wingdings" pitchFamily="2" charset="2"/>
              <a:buChar char="Ø"/>
            </a:pPr>
            <a:r>
              <a:rPr kumimoji="1" lang="zh-CN" altLang="en-US" dirty="0" smtClean="0"/>
              <a:t>基线资料</a:t>
            </a:r>
            <a:r>
              <a:rPr kumimoji="1" lang="en-US" altLang="zh-CN" dirty="0" smtClean="0"/>
              <a:t>:</a:t>
            </a:r>
          </a:p>
          <a:p>
            <a:pPr>
              <a:lnSpc>
                <a:spcPct val="150000"/>
              </a:lnSpc>
              <a:buNone/>
            </a:pPr>
            <a:r>
              <a:rPr kumimoji="1" lang="zh-CN" altLang="en-US" dirty="0" smtClean="0"/>
              <a:t>   包</a:t>
            </a:r>
            <a:r>
              <a:rPr kumimoji="1" lang="zh-CN" altLang="en-US" dirty="0"/>
              <a:t>括待研究因素的暴露状况，疾病与健康状况，年龄、性别、职业、文化、婚姻等个人状况，家庭环境、个人生活习惯及家族疾病史等。 </a:t>
            </a:r>
          </a:p>
        </p:txBody>
      </p:sp>
    </p:spTree>
    <p:extLst>
      <p:ext uri="{BB962C8B-B14F-4D97-AF65-F5344CB8AC3E}">
        <p14:creationId xmlns:p14="http://schemas.microsoft.com/office/powerpoint/2010/main" val="6345511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buClr>
                <a:srgbClr val="92D050"/>
              </a:buClr>
              <a:buFont typeface="Wingdings" pitchFamily="2" charset="2"/>
              <a:buChar char="Ø"/>
            </a:pPr>
            <a:r>
              <a:rPr kumimoji="1" lang="zh-CN" altLang="en-US" dirty="0" smtClean="0">
                <a:solidFill>
                  <a:schemeClr val="tx1"/>
                </a:solidFill>
              </a:rPr>
              <a:t>获取基线资料的方法</a:t>
            </a:r>
            <a:endParaRPr kumimoji="1" lang="zh-CN" altLang="en-US" dirty="0">
              <a:solidFill>
                <a:schemeClr val="tx1"/>
              </a:solidFill>
            </a:endParaRPr>
          </a:p>
        </p:txBody>
      </p:sp>
      <p:sp>
        <p:nvSpPr>
          <p:cNvPr id="3" name="内容占位符 2"/>
          <p:cNvSpPr>
            <a:spLocks noGrp="1"/>
          </p:cNvSpPr>
          <p:nvPr>
            <p:ph idx="1"/>
          </p:nvPr>
        </p:nvSpPr>
        <p:spPr>
          <a:xfrm>
            <a:off x="913794" y="1732449"/>
            <a:ext cx="10633163" cy="4058751"/>
          </a:xfrm>
        </p:spPr>
        <p:txBody>
          <a:bodyPr>
            <a:normAutofit/>
          </a:bodyPr>
          <a:lstStyle/>
          <a:p>
            <a:pPr marL="551250" indent="-514350">
              <a:lnSpc>
                <a:spcPct val="150000"/>
              </a:lnSpc>
              <a:buFont typeface="+mj-lt"/>
              <a:buAutoNum type="arabicPeriod"/>
            </a:pPr>
            <a:r>
              <a:rPr kumimoji="1" lang="zh-CN" altLang="en-US" dirty="0" smtClean="0"/>
              <a:t>查阅</a:t>
            </a:r>
            <a:r>
              <a:rPr kumimoji="1" lang="zh-CN" altLang="en-US" dirty="0"/>
              <a:t>医院、工厂、</a:t>
            </a:r>
            <a:r>
              <a:rPr kumimoji="1" lang="zh-CN" altLang="en-US" dirty="0" smtClean="0"/>
              <a:t>单位及个人健康记录或档案</a:t>
            </a:r>
            <a:endParaRPr kumimoji="1" lang="en-US" altLang="zh-CN" dirty="0"/>
          </a:p>
          <a:p>
            <a:pPr marL="551250" indent="-514350">
              <a:lnSpc>
                <a:spcPct val="150000"/>
              </a:lnSpc>
              <a:buFont typeface="+mj-lt"/>
              <a:buAutoNum type="arabicPeriod"/>
            </a:pPr>
            <a:r>
              <a:rPr kumimoji="1" lang="zh-CN" altLang="en-US" dirty="0" smtClean="0"/>
              <a:t>访问研究对</a:t>
            </a:r>
            <a:r>
              <a:rPr kumimoji="1" lang="zh-CN" altLang="en-US" dirty="0"/>
              <a:t>象或其他能够提供信</a:t>
            </a:r>
            <a:r>
              <a:rPr kumimoji="1" lang="zh-CN" altLang="en-US" dirty="0" smtClean="0"/>
              <a:t>息者</a:t>
            </a:r>
            <a:endParaRPr kumimoji="1" lang="en-US" altLang="zh-CN" dirty="0" smtClean="0"/>
          </a:p>
          <a:p>
            <a:pPr marL="551250" indent="-514350">
              <a:lnSpc>
                <a:spcPct val="150000"/>
              </a:lnSpc>
              <a:buFont typeface="+mj-lt"/>
              <a:buAutoNum type="arabicPeriod"/>
            </a:pPr>
            <a:r>
              <a:rPr kumimoji="1" lang="zh-CN" altLang="en-US" dirty="0" smtClean="0"/>
              <a:t>通过体格检查和实验室检查获得医学或生物标</a:t>
            </a:r>
            <a:r>
              <a:rPr kumimoji="1" lang="zh-CN" altLang="en-US" dirty="0"/>
              <a:t>志的信</a:t>
            </a:r>
            <a:r>
              <a:rPr kumimoji="1" lang="zh-CN" altLang="en-US" dirty="0" smtClean="0"/>
              <a:t>息</a:t>
            </a:r>
            <a:endParaRPr kumimoji="1" lang="en-US" altLang="zh-CN" dirty="0" smtClean="0"/>
          </a:p>
          <a:p>
            <a:pPr marL="551250" indent="-514350">
              <a:lnSpc>
                <a:spcPct val="150000"/>
              </a:lnSpc>
              <a:buFont typeface="+mj-lt"/>
              <a:buAutoNum type="arabicPeriod"/>
            </a:pPr>
            <a:r>
              <a:rPr kumimoji="1" lang="zh-CN" altLang="en-US" dirty="0" smtClean="0"/>
              <a:t>环境调查与检测</a:t>
            </a:r>
            <a:endParaRPr kumimoji="1" lang="zh-CN" altLang="en-US" dirty="0"/>
          </a:p>
        </p:txBody>
      </p:sp>
    </p:spTree>
    <p:extLst>
      <p:ext uri="{BB962C8B-B14F-4D97-AF65-F5344CB8AC3E}">
        <p14:creationId xmlns:p14="http://schemas.microsoft.com/office/powerpoint/2010/main" val="26564253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buClr>
                <a:srgbClr val="92D050"/>
              </a:buClr>
              <a:buFont typeface="Wingdings" pitchFamily="2" charset="2"/>
              <a:buChar char="u"/>
            </a:pPr>
            <a:r>
              <a:rPr kumimoji="1" lang="zh-CN" altLang="en-US" dirty="0" smtClean="0">
                <a:solidFill>
                  <a:schemeClr val="tx1"/>
                </a:solidFill>
              </a:rPr>
              <a:t>随访</a:t>
            </a:r>
            <a:endParaRPr kumimoji="1" lang="zh-CN" altLang="en-US" dirty="0">
              <a:solidFill>
                <a:schemeClr val="tx1"/>
              </a:solidFill>
            </a:endParaRPr>
          </a:p>
        </p:txBody>
      </p:sp>
      <p:sp>
        <p:nvSpPr>
          <p:cNvPr id="3" name="内容占位符 2"/>
          <p:cNvSpPr>
            <a:spLocks noGrp="1"/>
          </p:cNvSpPr>
          <p:nvPr>
            <p:ph idx="1"/>
          </p:nvPr>
        </p:nvSpPr>
        <p:spPr>
          <a:xfrm>
            <a:off x="913795" y="1732449"/>
            <a:ext cx="10353762" cy="4285579"/>
          </a:xfrm>
        </p:spPr>
        <p:txBody>
          <a:bodyPr>
            <a:normAutofit/>
          </a:bodyPr>
          <a:lstStyle/>
          <a:p>
            <a:pPr>
              <a:lnSpc>
                <a:spcPct val="150000"/>
              </a:lnSpc>
              <a:buFont typeface="Wingdings" pitchFamily="2" charset="2"/>
              <a:buChar char="Ø"/>
            </a:pPr>
            <a:r>
              <a:rPr kumimoji="1" lang="zh-CN" altLang="en-US" dirty="0" smtClean="0">
                <a:latin typeface="+mn-ea"/>
              </a:rPr>
              <a:t>定义</a:t>
            </a:r>
            <a:endParaRPr kumimoji="1" lang="en-US" altLang="zh-CN" dirty="0" smtClean="0">
              <a:latin typeface="+mn-ea"/>
            </a:endParaRPr>
          </a:p>
          <a:p>
            <a:pPr marL="36900" indent="0">
              <a:lnSpc>
                <a:spcPct val="150000"/>
              </a:lnSpc>
              <a:buNone/>
            </a:pPr>
            <a:r>
              <a:rPr lang="zh-CN" altLang="zh-CN" dirty="0">
                <a:effectLst/>
                <a:latin typeface="+mn-ea"/>
              </a:rPr>
              <a:t>随访（</a:t>
            </a:r>
            <a:r>
              <a:rPr lang="en-US" altLang="zh-CN" dirty="0">
                <a:effectLst/>
                <a:latin typeface="+mn-ea"/>
              </a:rPr>
              <a:t>follow up</a:t>
            </a:r>
            <a:r>
              <a:rPr lang="zh-CN" altLang="zh-CN" dirty="0" smtClean="0">
                <a:effectLst/>
                <a:latin typeface="+mn-ea"/>
              </a:rPr>
              <a:t>）</a:t>
            </a:r>
            <a:r>
              <a:rPr lang="zh-CN" altLang="en-US" dirty="0" smtClean="0">
                <a:effectLst/>
                <a:latin typeface="+mn-ea"/>
              </a:rPr>
              <a:t>是在</a:t>
            </a:r>
            <a:r>
              <a:rPr lang="zh-CN" altLang="zh-CN" dirty="0" smtClean="0">
                <a:effectLst/>
                <a:latin typeface="+mn-ea"/>
              </a:rPr>
              <a:t>完成基线资料</a:t>
            </a:r>
            <a:r>
              <a:rPr lang="zh-CN" altLang="zh-CN" dirty="0">
                <a:effectLst/>
                <a:latin typeface="+mn-ea"/>
              </a:rPr>
              <a:t>收集后，采用统一的方法定期或不定期地收集各组成员的资料，</a:t>
            </a:r>
            <a:r>
              <a:rPr lang="zh-CN" altLang="zh-CN" dirty="0" smtClean="0">
                <a:effectLst/>
                <a:latin typeface="+mn-ea"/>
              </a:rPr>
              <a:t>确定研究对象是否仍处于观察之中，</a:t>
            </a:r>
            <a:r>
              <a:rPr lang="zh-CN" altLang="zh-CN" dirty="0">
                <a:effectLst/>
                <a:latin typeface="+mn-ea"/>
              </a:rPr>
              <a:t>收集研究人群中结局</a:t>
            </a:r>
            <a:r>
              <a:rPr lang="zh-CN" altLang="zh-CN" dirty="0" smtClean="0">
                <a:effectLst/>
                <a:latin typeface="+mn-ea"/>
              </a:rPr>
              <a:t>事件的发生情况，</a:t>
            </a:r>
            <a:r>
              <a:rPr lang="zh-CN" altLang="zh-CN" dirty="0">
                <a:effectLst/>
                <a:latin typeface="+mn-ea"/>
              </a:rPr>
              <a:t>同时收集有关暴露和混杂因素的资料。 </a:t>
            </a:r>
            <a:endParaRPr kumimoji="1" lang="zh-CN" altLang="en-US" dirty="0">
              <a:latin typeface="+mn-ea"/>
            </a:endParaRPr>
          </a:p>
        </p:txBody>
      </p:sp>
    </p:spTree>
    <p:extLst>
      <p:ext uri="{BB962C8B-B14F-4D97-AF65-F5344CB8AC3E}">
        <p14:creationId xmlns:p14="http://schemas.microsoft.com/office/powerpoint/2010/main" val="16943273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buClr>
                <a:srgbClr val="92D050"/>
              </a:buClr>
              <a:buFont typeface="Wingdings" pitchFamily="2" charset="2"/>
              <a:buChar char="Ø"/>
            </a:pPr>
            <a:r>
              <a:rPr kumimoji="1" lang="zh-CN" altLang="en-US" dirty="0" smtClean="0">
                <a:solidFill>
                  <a:schemeClr val="tx1"/>
                </a:solidFill>
              </a:rPr>
              <a:t>随访的方法</a:t>
            </a:r>
            <a:endParaRPr kumimoji="1" lang="zh-CN" altLang="en-US" dirty="0">
              <a:solidFill>
                <a:schemeClr val="tx1"/>
              </a:solidFill>
            </a:endParaRPr>
          </a:p>
        </p:txBody>
      </p:sp>
      <p:sp>
        <p:nvSpPr>
          <p:cNvPr id="3" name="内容占位符 2"/>
          <p:cNvSpPr>
            <a:spLocks noGrp="1"/>
          </p:cNvSpPr>
          <p:nvPr>
            <p:ph idx="1"/>
          </p:nvPr>
        </p:nvSpPr>
        <p:spPr/>
        <p:txBody>
          <a:bodyPr>
            <a:normAutofit lnSpcReduction="10000"/>
          </a:bodyPr>
          <a:lstStyle/>
          <a:p>
            <a:pPr marL="36900" indent="0">
              <a:lnSpc>
                <a:spcPct val="150000"/>
              </a:lnSpc>
              <a:buNone/>
            </a:pPr>
            <a:r>
              <a:rPr kumimoji="1" lang="zh-CN" altLang="en-US" dirty="0">
                <a:latin typeface="+mn-ea"/>
              </a:rPr>
              <a:t>根据随访内容、随访对象、以及投入研究的人力、物力等条件来综合考虑</a:t>
            </a:r>
            <a:r>
              <a:rPr kumimoji="1" lang="zh-CN" altLang="en-US" dirty="0" smtClean="0">
                <a:latin typeface="+mn-ea"/>
              </a:rPr>
              <a:t>。要求</a:t>
            </a:r>
            <a:r>
              <a:rPr lang="zh-CN" altLang="en-US" dirty="0" smtClean="0">
                <a:latin typeface="+mn-ea"/>
              </a:rPr>
              <a:t>暴露组和对照组同等对待。</a:t>
            </a:r>
            <a:endParaRPr kumimoji="1" lang="en-US" altLang="zh-CN" dirty="0" smtClean="0">
              <a:latin typeface="+mn-ea"/>
            </a:endParaRPr>
          </a:p>
          <a:p>
            <a:pPr marL="551250" indent="-514350">
              <a:lnSpc>
                <a:spcPct val="150000"/>
              </a:lnSpc>
              <a:buFont typeface="+mj-lt"/>
              <a:buAutoNum type="arabicPeriod"/>
            </a:pPr>
            <a:r>
              <a:rPr kumimoji="1" lang="zh-CN" altLang="en-US" dirty="0" smtClean="0">
                <a:latin typeface="+mn-ea"/>
              </a:rPr>
              <a:t>直接方法：</a:t>
            </a:r>
            <a:r>
              <a:rPr lang="zh-CN" altLang="zh-CN" dirty="0">
                <a:effectLst/>
                <a:latin typeface="+mn-ea"/>
              </a:rPr>
              <a:t>如面对面访问、电话访问、自填问卷、定期体检</a:t>
            </a:r>
            <a:r>
              <a:rPr lang="zh-CN" altLang="zh-CN" dirty="0" smtClean="0">
                <a:effectLst/>
                <a:latin typeface="+mn-ea"/>
              </a:rPr>
              <a:t>等</a:t>
            </a:r>
            <a:r>
              <a:rPr lang="zh-CN" altLang="zh-CN" dirty="0">
                <a:effectLst/>
                <a:latin typeface="+mn-ea"/>
              </a:rPr>
              <a:t>；</a:t>
            </a:r>
            <a:endParaRPr lang="en-US" altLang="zh-CN" dirty="0" smtClean="0">
              <a:effectLst/>
              <a:latin typeface="+mn-ea"/>
            </a:endParaRPr>
          </a:p>
          <a:p>
            <a:pPr marL="551250" indent="-514350">
              <a:lnSpc>
                <a:spcPct val="150000"/>
              </a:lnSpc>
              <a:buFont typeface="+mj-lt"/>
              <a:buAutoNum type="arabicPeriod"/>
            </a:pPr>
            <a:r>
              <a:rPr lang="zh-CN" altLang="zh-CN" dirty="0" smtClean="0">
                <a:effectLst/>
                <a:latin typeface="+mn-ea"/>
              </a:rPr>
              <a:t>间接方法</a:t>
            </a:r>
            <a:r>
              <a:rPr lang="zh-CN" altLang="zh-CN" dirty="0">
                <a:effectLst/>
                <a:latin typeface="+mn-ea"/>
              </a:rPr>
              <a:t>：</a:t>
            </a:r>
            <a:r>
              <a:rPr lang="zh-CN" altLang="zh-CN" dirty="0" smtClean="0">
                <a:effectLst/>
                <a:latin typeface="+mn-ea"/>
              </a:rPr>
              <a:t>如利用记录</a:t>
            </a:r>
            <a:r>
              <a:rPr lang="zh-CN" altLang="zh-CN" dirty="0">
                <a:effectLst/>
                <a:latin typeface="+mn-ea"/>
              </a:rPr>
              <a:t>、档案、病例、疾病报告等。 </a:t>
            </a:r>
            <a:endParaRPr kumimoji="1" lang="zh-CN" altLang="en-US" dirty="0">
              <a:latin typeface="+mn-ea"/>
            </a:endParaRPr>
          </a:p>
        </p:txBody>
      </p:sp>
    </p:spTree>
    <p:extLst>
      <p:ext uri="{BB962C8B-B14F-4D97-AF65-F5344CB8AC3E}">
        <p14:creationId xmlns:p14="http://schemas.microsoft.com/office/powerpoint/2010/main" val="41727656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buClr>
                <a:srgbClr val="92D050"/>
              </a:buClr>
              <a:buFont typeface="Wingdings" pitchFamily="2" charset="2"/>
              <a:buChar char="Ø"/>
            </a:pPr>
            <a:r>
              <a:rPr kumimoji="1" lang="zh-CN" altLang="en-US" dirty="0" smtClean="0">
                <a:solidFill>
                  <a:schemeClr val="tx1"/>
                </a:solidFill>
              </a:rPr>
              <a:t>随访内容</a:t>
            </a:r>
            <a:endParaRPr kumimoji="1" lang="zh-CN" altLang="en-US" dirty="0">
              <a:solidFill>
                <a:schemeClr val="tx1"/>
              </a:solidFill>
            </a:endParaRPr>
          </a:p>
        </p:txBody>
      </p:sp>
      <p:sp>
        <p:nvSpPr>
          <p:cNvPr id="3" name="内容占位符 2"/>
          <p:cNvSpPr>
            <a:spLocks noGrp="1"/>
          </p:cNvSpPr>
          <p:nvPr>
            <p:ph idx="1"/>
          </p:nvPr>
        </p:nvSpPr>
        <p:spPr/>
        <p:txBody>
          <a:bodyPr/>
          <a:lstStyle/>
          <a:p>
            <a:pPr marL="551250" indent="-514350">
              <a:lnSpc>
                <a:spcPct val="150000"/>
              </a:lnSpc>
              <a:buFont typeface="+mj-lt"/>
              <a:buAutoNum type="arabicPeriod"/>
            </a:pPr>
            <a:r>
              <a:rPr lang="zh-CN" altLang="en-US" dirty="0"/>
              <a:t>确定研究对象是否仍处于观察之中</a:t>
            </a:r>
          </a:p>
          <a:p>
            <a:pPr marL="551250" indent="-514350">
              <a:lnSpc>
                <a:spcPct val="150000"/>
              </a:lnSpc>
              <a:buFont typeface="+mj-lt"/>
              <a:buAutoNum type="arabicPeriod"/>
            </a:pPr>
            <a:r>
              <a:rPr lang="zh-CN" altLang="en-US" dirty="0" smtClean="0"/>
              <a:t>确</a:t>
            </a:r>
            <a:r>
              <a:rPr lang="zh-CN" altLang="en-US" dirty="0"/>
              <a:t>定研究人群中的结局事件</a:t>
            </a:r>
          </a:p>
          <a:p>
            <a:pPr marL="551250" indent="-514350">
              <a:lnSpc>
                <a:spcPct val="150000"/>
              </a:lnSpc>
              <a:buFont typeface="+mj-lt"/>
              <a:buAutoNum type="arabicPeriod"/>
            </a:pPr>
            <a:r>
              <a:rPr lang="zh-CN" altLang="en-US" dirty="0" smtClean="0"/>
              <a:t>进一步</a:t>
            </a:r>
            <a:r>
              <a:rPr lang="zh-CN" altLang="en-US" dirty="0"/>
              <a:t>收集有关暴露和混杂因素的资料，</a:t>
            </a:r>
            <a:r>
              <a:rPr lang="zh-CN" altLang="en-US" dirty="0" smtClean="0"/>
              <a:t>以备分析资料时</a:t>
            </a:r>
            <a:r>
              <a:rPr lang="zh-CN" altLang="en-US" dirty="0"/>
              <a:t>用</a:t>
            </a:r>
            <a:endParaRPr kumimoji="1" lang="zh-CN" altLang="en-US" dirty="0"/>
          </a:p>
        </p:txBody>
      </p:sp>
    </p:spTree>
    <p:extLst>
      <p:ext uri="{BB962C8B-B14F-4D97-AF65-F5344CB8AC3E}">
        <p14:creationId xmlns:p14="http://schemas.microsoft.com/office/powerpoint/2010/main" val="4139989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56325" y="1297172"/>
            <a:ext cx="10353762" cy="4444409"/>
          </a:xfrm>
        </p:spPr>
        <p:txBody>
          <a:bodyPr/>
          <a:lstStyle/>
          <a:p>
            <a:pPr>
              <a:lnSpc>
                <a:spcPct val="150000"/>
              </a:lnSpc>
              <a:buFont typeface="Wingdings" pitchFamily="2" charset="2"/>
              <a:buChar char="ü"/>
            </a:pPr>
            <a:r>
              <a:rPr kumimoji="1" lang="zh-CN" altLang="en-US" dirty="0" smtClean="0">
                <a:latin typeface="+mn-ea"/>
              </a:rPr>
              <a:t>观察终点（</a:t>
            </a:r>
            <a:r>
              <a:rPr lang="en-US" altLang="zh-CN" dirty="0" smtClean="0">
                <a:effectLst/>
                <a:latin typeface="+mn-ea"/>
              </a:rPr>
              <a:t>end</a:t>
            </a:r>
            <a:r>
              <a:rPr lang="en-US" altLang="zh-CN" dirty="0">
                <a:effectLst/>
                <a:latin typeface="+mn-ea"/>
              </a:rPr>
              <a:t>-point</a:t>
            </a:r>
            <a:r>
              <a:rPr lang="zh-CN" altLang="zh-CN" dirty="0" smtClean="0">
                <a:effectLst/>
                <a:latin typeface="+mn-ea"/>
              </a:rPr>
              <a:t>）</a:t>
            </a:r>
            <a:r>
              <a:rPr lang="zh-CN" altLang="en-US" dirty="0" smtClean="0">
                <a:effectLst/>
                <a:latin typeface="+mn-ea"/>
              </a:rPr>
              <a:t>：</a:t>
            </a:r>
            <a:r>
              <a:rPr lang="zh-CN" altLang="zh-CN" dirty="0" smtClean="0">
                <a:effectLst/>
                <a:latin typeface="+mn-ea"/>
              </a:rPr>
              <a:t>是指研究对象出现了预</a:t>
            </a:r>
            <a:r>
              <a:rPr lang="zh-CN" altLang="zh-CN" dirty="0">
                <a:effectLst/>
                <a:latin typeface="+mn-ea"/>
              </a:rPr>
              <a:t>期的结果，达到了这个观察终点，不需对该研究对象继续随访。 </a:t>
            </a:r>
            <a:endParaRPr lang="en-US" altLang="zh-CN" dirty="0" smtClean="0">
              <a:effectLst/>
              <a:latin typeface="+mn-ea"/>
            </a:endParaRPr>
          </a:p>
          <a:p>
            <a:pPr>
              <a:lnSpc>
                <a:spcPct val="150000"/>
              </a:lnSpc>
              <a:buFont typeface="Wingdings" pitchFamily="2" charset="2"/>
              <a:buChar char="ü"/>
            </a:pPr>
            <a:r>
              <a:rPr lang="zh-CN" altLang="zh-CN" dirty="0" smtClean="0">
                <a:effectLst/>
                <a:latin typeface="+mn-ea"/>
              </a:rPr>
              <a:t>观察终止时间</a:t>
            </a:r>
            <a:r>
              <a:rPr lang="zh-CN" altLang="en-US" dirty="0" smtClean="0">
                <a:effectLst/>
                <a:latin typeface="+mn-ea"/>
              </a:rPr>
              <a:t>：</a:t>
            </a:r>
            <a:r>
              <a:rPr lang="zh-CN" altLang="zh-CN" dirty="0" smtClean="0">
                <a:effectLst/>
                <a:latin typeface="+mn-ea"/>
              </a:rPr>
              <a:t>是指整个研究工作已经按照计划</a:t>
            </a:r>
            <a:r>
              <a:rPr lang="zh-CN" altLang="en-US" dirty="0" smtClean="0">
                <a:effectLst/>
                <a:latin typeface="+mn-ea"/>
              </a:rPr>
              <a:t>截止</a:t>
            </a:r>
            <a:r>
              <a:rPr lang="zh-CN" altLang="zh-CN" dirty="0" smtClean="0">
                <a:effectLst/>
                <a:latin typeface="+mn-ea"/>
              </a:rPr>
              <a:t>的时间</a:t>
            </a:r>
            <a:r>
              <a:rPr lang="zh-CN" altLang="en-US" dirty="0" smtClean="0">
                <a:effectLst/>
                <a:latin typeface="+mn-ea"/>
              </a:rPr>
              <a:t>，</a:t>
            </a:r>
            <a:r>
              <a:rPr lang="zh-CN" altLang="zh-CN" dirty="0" smtClean="0">
                <a:effectLst/>
                <a:latin typeface="+mn-ea"/>
              </a:rPr>
              <a:t>与随访</a:t>
            </a:r>
            <a:r>
              <a:rPr lang="zh-CN" altLang="zh-CN" dirty="0">
                <a:effectLst/>
                <a:latin typeface="+mn-ea"/>
              </a:rPr>
              <a:t>期的长</a:t>
            </a:r>
            <a:r>
              <a:rPr lang="zh-CN" altLang="zh-CN" dirty="0" smtClean="0">
                <a:effectLst/>
                <a:latin typeface="+mn-ea"/>
              </a:rPr>
              <a:t>短一致。</a:t>
            </a:r>
            <a:endParaRPr lang="en-US" altLang="zh-CN" dirty="0" smtClean="0">
              <a:effectLst/>
              <a:latin typeface="+mn-ea"/>
            </a:endParaRPr>
          </a:p>
        </p:txBody>
      </p:sp>
    </p:spTree>
    <p:extLst>
      <p:ext uri="{BB962C8B-B14F-4D97-AF65-F5344CB8AC3E}">
        <p14:creationId xmlns:p14="http://schemas.microsoft.com/office/powerpoint/2010/main" val="27474384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buClr>
                <a:srgbClr val="92D050"/>
              </a:buClr>
              <a:buFont typeface="Wingdings" pitchFamily="2" charset="2"/>
              <a:buChar char="u"/>
            </a:pPr>
            <a:r>
              <a:rPr kumimoji="1" lang="zh-CN" altLang="en-US" dirty="0" smtClean="0">
                <a:solidFill>
                  <a:schemeClr val="tx1"/>
                </a:solidFill>
              </a:rPr>
              <a:t>质量控制</a:t>
            </a:r>
            <a:endParaRPr kumimoji="1" lang="zh-CN" altLang="en-US" dirty="0">
              <a:solidFill>
                <a:schemeClr val="tx1"/>
              </a:solidFill>
            </a:endParaRPr>
          </a:p>
        </p:txBody>
      </p:sp>
      <p:sp>
        <p:nvSpPr>
          <p:cNvPr id="3" name="内容占位符 2"/>
          <p:cNvSpPr>
            <a:spLocks noGrp="1"/>
          </p:cNvSpPr>
          <p:nvPr>
            <p:ph idx="1"/>
          </p:nvPr>
        </p:nvSpPr>
        <p:spPr>
          <a:xfrm>
            <a:off x="913795" y="1732450"/>
            <a:ext cx="10144065" cy="4200518"/>
          </a:xfrm>
        </p:spPr>
        <p:txBody>
          <a:bodyPr>
            <a:normAutofit/>
          </a:bodyPr>
          <a:lstStyle/>
          <a:p>
            <a:pPr>
              <a:lnSpc>
                <a:spcPct val="160000"/>
              </a:lnSpc>
              <a:buFont typeface="Wingdings" pitchFamily="2" charset="2"/>
              <a:buChar char="Ø"/>
            </a:pPr>
            <a:r>
              <a:rPr lang="zh-CN" altLang="zh-CN" dirty="0" smtClean="0">
                <a:effectLst/>
              </a:rPr>
              <a:t>调查员选择 </a:t>
            </a:r>
            <a:r>
              <a:rPr lang="zh-CN" altLang="en-US" dirty="0" smtClean="0">
                <a:effectLst/>
              </a:rPr>
              <a:t>：文化程度、工作态度、专业知识等</a:t>
            </a:r>
            <a:endParaRPr lang="en-US" altLang="zh-CN" dirty="0" smtClean="0">
              <a:effectLst/>
            </a:endParaRPr>
          </a:p>
          <a:p>
            <a:pPr>
              <a:lnSpc>
                <a:spcPct val="160000"/>
              </a:lnSpc>
              <a:buFont typeface="Wingdings" pitchFamily="2" charset="2"/>
              <a:buChar char="Ø"/>
            </a:pPr>
            <a:r>
              <a:rPr lang="zh-CN" altLang="zh-CN" dirty="0" smtClean="0">
                <a:effectLst/>
              </a:rPr>
              <a:t>调查员培训 </a:t>
            </a:r>
            <a:r>
              <a:rPr lang="zh-CN" altLang="en-US" dirty="0" smtClean="0">
                <a:effectLst/>
              </a:rPr>
              <a:t>：资料收集前、统一方法、考核等</a:t>
            </a:r>
            <a:endParaRPr lang="en-US" altLang="zh-CN" dirty="0" smtClean="0">
              <a:effectLst/>
            </a:endParaRPr>
          </a:p>
          <a:p>
            <a:pPr>
              <a:lnSpc>
                <a:spcPct val="160000"/>
              </a:lnSpc>
              <a:buFont typeface="Wingdings" pitchFamily="2" charset="2"/>
              <a:buChar char="Ø"/>
            </a:pPr>
            <a:r>
              <a:rPr lang="zh-CN" altLang="zh-CN" dirty="0">
                <a:effectLst/>
              </a:rPr>
              <a:t>制定调查指南 </a:t>
            </a:r>
            <a:r>
              <a:rPr lang="zh-CN" altLang="en-US" dirty="0" smtClean="0">
                <a:effectLst/>
              </a:rPr>
              <a:t>：操作程序、注意事项、问卷说明等</a:t>
            </a:r>
            <a:endParaRPr lang="en-US" altLang="zh-CN" dirty="0" smtClean="0">
              <a:effectLst/>
            </a:endParaRPr>
          </a:p>
          <a:p>
            <a:pPr>
              <a:lnSpc>
                <a:spcPct val="160000"/>
              </a:lnSpc>
              <a:buFont typeface="Wingdings" pitchFamily="2" charset="2"/>
              <a:buChar char="Ø"/>
            </a:pPr>
            <a:r>
              <a:rPr lang="zh-CN" altLang="zh-CN" dirty="0">
                <a:effectLst/>
              </a:rPr>
              <a:t>工作监</a:t>
            </a:r>
            <a:r>
              <a:rPr lang="zh-CN" altLang="zh-CN" dirty="0" smtClean="0">
                <a:effectLst/>
              </a:rPr>
              <a:t>督</a:t>
            </a:r>
            <a:r>
              <a:rPr lang="zh-CN" altLang="en-US" dirty="0" smtClean="0">
                <a:effectLst/>
              </a:rPr>
              <a:t>：定期、抽样、逻辑检错、录音备份等</a:t>
            </a:r>
            <a:r>
              <a:rPr lang="zh-CN" altLang="zh-CN" dirty="0" smtClean="0">
                <a:effectLst/>
              </a:rPr>
              <a:t> </a:t>
            </a:r>
            <a:endParaRPr kumimoji="1" lang="zh-CN" altLang="en-US" dirty="0"/>
          </a:p>
        </p:txBody>
      </p:sp>
    </p:spTree>
    <p:extLst>
      <p:ext uri="{BB962C8B-B14F-4D97-AF65-F5344CB8AC3E}">
        <p14:creationId xmlns:p14="http://schemas.microsoft.com/office/powerpoint/2010/main" val="34952324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8734" y="886046"/>
            <a:ext cx="10353762" cy="1197935"/>
          </a:xfrm>
        </p:spPr>
        <p:txBody>
          <a:bodyPr>
            <a:normAutofit fontScale="90000"/>
          </a:bodyPr>
          <a:lstStyle/>
          <a:p>
            <a:r>
              <a:rPr lang="zh-CN" altLang="zh-CN" sz="4000" dirty="0">
                <a:effectLst/>
              </a:rPr>
              <a:t>第三节</a:t>
            </a:r>
            <a:r>
              <a:rPr lang="en-US" altLang="zh-CN" sz="4000" dirty="0">
                <a:effectLst/>
              </a:rPr>
              <a:t>  </a:t>
            </a:r>
            <a:r>
              <a:rPr lang="zh-CN" altLang="zh-CN" sz="4000" dirty="0">
                <a:effectLst/>
              </a:rPr>
              <a:t>资料整理与分析</a:t>
            </a:r>
            <a:r>
              <a:rPr lang="zh-CN" altLang="zh-CN" dirty="0">
                <a:effectLst/>
              </a:rPr>
              <a:t/>
            </a:r>
            <a:br>
              <a:rPr lang="zh-CN" altLang="zh-CN" dirty="0">
                <a:effectLst/>
              </a:rPr>
            </a:br>
            <a:endParaRPr kumimoji="1" lang="zh-CN" altLang="en-US" dirty="0"/>
          </a:p>
        </p:txBody>
      </p:sp>
      <p:sp>
        <p:nvSpPr>
          <p:cNvPr id="5" name="内容占位符 4"/>
          <p:cNvSpPr>
            <a:spLocks noGrp="1"/>
          </p:cNvSpPr>
          <p:nvPr>
            <p:ph idx="1"/>
          </p:nvPr>
        </p:nvSpPr>
        <p:spPr>
          <a:xfrm>
            <a:off x="3104102" y="2306607"/>
            <a:ext cx="6380140" cy="3030937"/>
          </a:xfrm>
        </p:spPr>
        <p:txBody>
          <a:bodyPr/>
          <a:lstStyle/>
          <a:p>
            <a:pPr>
              <a:lnSpc>
                <a:spcPct val="150000"/>
              </a:lnSpc>
            </a:pPr>
            <a:r>
              <a:rPr kumimoji="1" lang="zh-CN" altLang="en-US" dirty="0" smtClean="0"/>
              <a:t> 资料的基本整理模式</a:t>
            </a:r>
          </a:p>
          <a:p>
            <a:pPr>
              <a:lnSpc>
                <a:spcPct val="150000"/>
              </a:lnSpc>
            </a:pPr>
            <a:r>
              <a:rPr kumimoji="1" lang="zh-CN" altLang="en-US" dirty="0" smtClean="0"/>
              <a:t> 率的计算</a:t>
            </a:r>
          </a:p>
          <a:p>
            <a:pPr>
              <a:lnSpc>
                <a:spcPct val="150000"/>
              </a:lnSpc>
            </a:pPr>
            <a:r>
              <a:rPr kumimoji="1" lang="zh-CN" altLang="en-US" dirty="0" smtClean="0"/>
              <a:t> 效应估计</a:t>
            </a:r>
          </a:p>
          <a:p>
            <a:endParaRPr kumimoji="1" lang="zh-CN" altLang="en-US" dirty="0"/>
          </a:p>
        </p:txBody>
      </p:sp>
    </p:spTree>
    <p:extLst>
      <p:ext uri="{BB962C8B-B14F-4D97-AF65-F5344CB8AC3E}">
        <p14:creationId xmlns:p14="http://schemas.microsoft.com/office/powerpoint/2010/main" val="1277607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3795" y="938463"/>
            <a:ext cx="10353762" cy="4852737"/>
          </a:xfrm>
        </p:spPr>
        <p:txBody>
          <a:bodyPr>
            <a:normAutofit lnSpcReduction="10000"/>
          </a:bodyPr>
          <a:lstStyle/>
          <a:p>
            <a:pPr>
              <a:lnSpc>
                <a:spcPct val="150000"/>
              </a:lnSpc>
            </a:pPr>
            <a:r>
              <a:rPr lang="zh-CN" altLang="en-US" sz="3600" dirty="0" smtClean="0"/>
              <a:t>相关概念</a:t>
            </a:r>
            <a:endParaRPr lang="en-US" altLang="zh-CN" sz="3600" dirty="0" smtClean="0"/>
          </a:p>
          <a:p>
            <a:pPr>
              <a:lnSpc>
                <a:spcPct val="150000"/>
              </a:lnSpc>
              <a:buFont typeface="Wingdings" pitchFamily="2" charset="2"/>
              <a:buChar char="Ø"/>
            </a:pPr>
            <a:r>
              <a:rPr lang="zh-CN" altLang="en-US" dirty="0" smtClean="0"/>
              <a:t>暴露</a:t>
            </a:r>
            <a:r>
              <a:rPr lang="en-US" altLang="zh-CN" dirty="0" smtClean="0"/>
              <a:t>(exposure)</a:t>
            </a:r>
            <a:r>
              <a:rPr lang="zh-CN" altLang="en-US" dirty="0" smtClean="0"/>
              <a:t> ：</a:t>
            </a:r>
            <a:r>
              <a:rPr lang="zh-CN" altLang="zh-CN" dirty="0" smtClean="0"/>
              <a:t>指研究对象接触过某种待研究的物质、具备某种待研究的状态或特征或行为习惯</a:t>
            </a:r>
            <a:r>
              <a:rPr lang="zh-CN" altLang="en-US" dirty="0" smtClean="0"/>
              <a:t>。</a:t>
            </a:r>
            <a:endParaRPr lang="en-US" altLang="zh-CN" dirty="0" smtClean="0"/>
          </a:p>
          <a:p>
            <a:pPr>
              <a:lnSpc>
                <a:spcPct val="150000"/>
              </a:lnSpc>
              <a:buFont typeface="Wingdings" pitchFamily="2" charset="2"/>
              <a:buChar char="Ø"/>
            </a:pPr>
            <a:r>
              <a:rPr lang="zh-CN" altLang="en-US" dirty="0" smtClean="0"/>
              <a:t>队列</a:t>
            </a:r>
            <a:r>
              <a:rPr lang="zh-CN" altLang="zh-CN" dirty="0" smtClean="0"/>
              <a:t>（</a:t>
            </a:r>
            <a:r>
              <a:rPr lang="en-US" altLang="zh-CN" dirty="0" smtClean="0"/>
              <a:t>cohort</a:t>
            </a:r>
            <a:r>
              <a:rPr lang="zh-CN" altLang="zh-CN" dirty="0" smtClean="0"/>
              <a:t>）</a:t>
            </a:r>
            <a:r>
              <a:rPr lang="zh-CN" altLang="en-US" dirty="0" smtClean="0"/>
              <a:t>：</a:t>
            </a:r>
            <a:r>
              <a:rPr lang="zh-CN" altLang="zh-CN" dirty="0" smtClean="0"/>
              <a:t>表示一个特定的研究人群组</a:t>
            </a:r>
            <a:r>
              <a:rPr lang="zh-CN" altLang="en-US" dirty="0" smtClean="0"/>
              <a:t>。具备</a:t>
            </a:r>
            <a:r>
              <a:rPr lang="zh-CN" altLang="zh-CN" dirty="0" smtClean="0"/>
              <a:t>两个特征：</a:t>
            </a:r>
            <a:r>
              <a:rPr lang="zh-CN" altLang="en-US" dirty="0" smtClean="0"/>
              <a:t>一是</a:t>
            </a:r>
            <a:r>
              <a:rPr lang="zh-CN" altLang="zh-CN" dirty="0" smtClean="0"/>
              <a:t>具有同一暴露或特征；二是该人群必须被随访一定时间。</a:t>
            </a:r>
            <a:endParaRPr lang="en-US" altLang="zh-CN" dirty="0" smtClean="0"/>
          </a:p>
          <a:p>
            <a:pPr>
              <a:buNone/>
            </a:pPr>
            <a:endParaRPr lang="en-US" altLang="zh-CN"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1264" y="375684"/>
            <a:ext cx="5253089" cy="836428"/>
          </a:xfrm>
        </p:spPr>
        <p:txBody>
          <a:bodyPr/>
          <a:lstStyle/>
          <a:p>
            <a:pPr algn="l">
              <a:buClr>
                <a:srgbClr val="92D050"/>
              </a:buClr>
              <a:buFont typeface="Wingdings" pitchFamily="2" charset="2"/>
              <a:buChar char="u"/>
            </a:pPr>
            <a:r>
              <a:rPr kumimoji="1" lang="zh-CN" altLang="en-US" dirty="0" smtClean="0">
                <a:solidFill>
                  <a:schemeClr val="tx1"/>
                </a:solidFill>
              </a:rPr>
              <a:t>基本整理模式</a:t>
            </a:r>
            <a:endParaRPr kumimoji="1" lang="zh-CN" altLang="en-US" dirty="0">
              <a:solidFill>
                <a:schemeClr val="tx1"/>
              </a:solidFill>
            </a:endParaRPr>
          </a:p>
        </p:txBody>
      </p:sp>
      <p:graphicFrame>
        <p:nvGraphicFramePr>
          <p:cNvPr id="14" name="表格 13"/>
          <p:cNvGraphicFramePr>
            <a:graphicFrameLocks noGrp="1"/>
          </p:cNvGraphicFramePr>
          <p:nvPr>
            <p:extLst>
              <p:ext uri="{D42A27DB-BD31-4B8C-83A1-F6EECF244321}">
                <p14:modId xmlns:p14="http://schemas.microsoft.com/office/powerpoint/2010/main" val="2696632429"/>
              </p:ext>
            </p:extLst>
          </p:nvPr>
        </p:nvGraphicFramePr>
        <p:xfrm>
          <a:off x="1096407" y="2806996"/>
          <a:ext cx="10174105" cy="3296092"/>
        </p:xfrm>
        <a:graphic>
          <a:graphicData uri="http://schemas.openxmlformats.org/drawingml/2006/table">
            <a:tbl>
              <a:tblPr/>
              <a:tblGrid>
                <a:gridCol w="2034821"/>
                <a:gridCol w="2034821"/>
                <a:gridCol w="2034821"/>
                <a:gridCol w="2034821"/>
                <a:gridCol w="2034821"/>
              </a:tblGrid>
              <a:tr h="775551">
                <a:tc>
                  <a:txBody>
                    <a:bodyPr/>
                    <a:lstStyle/>
                    <a:p>
                      <a:pPr algn="ctr" fontAlgn="ctr"/>
                      <a:r>
                        <a:rPr lang="zh-CN" sz="2800" b="0" i="0" u="none" strike="noStrike" dirty="0">
                          <a:solidFill>
                            <a:srgbClr val="FFFFFF"/>
                          </a:solidFill>
                          <a:effectLst/>
                          <a:latin typeface="宋体"/>
                        </a:rPr>
                        <a:t>　</a:t>
                      </a:r>
                    </a:p>
                  </a:txBody>
                  <a:tcPr marL="12700" marR="12700" marT="1270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zh-CN" sz="2800" b="0" i="0" u="none" strike="noStrike" dirty="0">
                          <a:solidFill>
                            <a:srgbClr val="FFFFFF"/>
                          </a:solidFill>
                          <a:effectLst/>
                          <a:latin typeface="宋体"/>
                        </a:rPr>
                        <a:t>病例</a:t>
                      </a:r>
                    </a:p>
                  </a:txBody>
                  <a:tcPr marL="12700" marR="12700" marT="1270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zh-CN" sz="2800" b="0" i="0" u="none" strike="noStrike" dirty="0">
                          <a:solidFill>
                            <a:srgbClr val="FFFFFF"/>
                          </a:solidFill>
                          <a:effectLst/>
                          <a:latin typeface="宋体"/>
                        </a:rPr>
                        <a:t>非病例</a:t>
                      </a:r>
                    </a:p>
                  </a:txBody>
                  <a:tcPr marL="12700" marR="12700" marT="1270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zh-CN" sz="2800" b="0" i="0" u="none" strike="noStrike" dirty="0">
                          <a:solidFill>
                            <a:srgbClr val="FFFFFF"/>
                          </a:solidFill>
                          <a:effectLst/>
                          <a:latin typeface="宋体"/>
                        </a:rPr>
                        <a:t>合计</a:t>
                      </a:r>
                    </a:p>
                  </a:txBody>
                  <a:tcPr marL="12700" marR="12700" marT="1270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fontAlgn="ctr"/>
                      <a:r>
                        <a:rPr lang="zh-CN" sz="2800" b="0" i="0" u="none" strike="noStrike">
                          <a:solidFill>
                            <a:srgbClr val="FFFFFF"/>
                          </a:solidFill>
                          <a:effectLst/>
                          <a:latin typeface="宋体"/>
                        </a:rPr>
                        <a:t>发病率</a:t>
                      </a:r>
                    </a:p>
                  </a:txBody>
                  <a:tcPr marL="12700" marR="12700" marT="1270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r>
              <a:tr h="824023">
                <a:tc>
                  <a:txBody>
                    <a:bodyPr/>
                    <a:lstStyle/>
                    <a:p>
                      <a:pPr algn="ctr" fontAlgn="ctr"/>
                      <a:r>
                        <a:rPr lang="zh-CN" sz="2800" b="0" i="0" u="none" strike="noStrike">
                          <a:solidFill>
                            <a:srgbClr val="FFFFFF"/>
                          </a:solidFill>
                          <a:effectLst/>
                          <a:latin typeface="宋体"/>
                        </a:rPr>
                        <a:t>暴露组</a:t>
                      </a:r>
                    </a:p>
                  </a:txBody>
                  <a:tcPr marL="12700" marR="12700" marT="12700" marB="0" anchor="ctr">
                    <a:lnL>
                      <a:noFill/>
                    </a:lnL>
                    <a:lnR>
                      <a:noFill/>
                    </a:lnR>
                    <a:lnT w="12700" cap="flat" cmpd="sng" algn="ctr">
                      <a:solidFill>
                        <a:srgbClr val="FFFFFF"/>
                      </a:solidFill>
                      <a:prstDash val="solid"/>
                      <a:round/>
                      <a:headEnd type="none" w="med" len="med"/>
                      <a:tailEnd type="none" w="med" len="med"/>
                    </a:lnT>
                    <a:lnB>
                      <a:noFill/>
                    </a:lnB>
                  </a:tcPr>
                </a:tc>
                <a:tc>
                  <a:txBody>
                    <a:bodyPr/>
                    <a:lstStyle/>
                    <a:p>
                      <a:pPr algn="ctr" fontAlgn="ctr"/>
                      <a:r>
                        <a:rPr lang="zh-CN" sz="2800" b="0" i="0" u="none" strike="noStrike">
                          <a:solidFill>
                            <a:srgbClr val="FFFFFF"/>
                          </a:solidFill>
                          <a:effectLst/>
                          <a:latin typeface="Times New Roman"/>
                        </a:rPr>
                        <a:t>a</a:t>
                      </a:r>
                    </a:p>
                  </a:txBody>
                  <a:tcPr marL="12700" marR="12700" marT="12700" marB="0" anchor="ctr">
                    <a:lnL>
                      <a:noFill/>
                    </a:lnL>
                    <a:lnR>
                      <a:noFill/>
                    </a:lnR>
                    <a:lnT w="12700" cap="flat" cmpd="sng" algn="ctr">
                      <a:solidFill>
                        <a:srgbClr val="FFFFFF"/>
                      </a:solidFill>
                      <a:prstDash val="solid"/>
                      <a:round/>
                      <a:headEnd type="none" w="med" len="med"/>
                      <a:tailEnd type="none" w="med" len="med"/>
                    </a:lnT>
                    <a:lnB>
                      <a:noFill/>
                    </a:lnB>
                  </a:tcPr>
                </a:tc>
                <a:tc>
                  <a:txBody>
                    <a:bodyPr/>
                    <a:lstStyle/>
                    <a:p>
                      <a:pPr algn="ctr" fontAlgn="ctr"/>
                      <a:r>
                        <a:rPr lang="zh-CN" sz="2800" b="0" i="0" u="none" strike="noStrike">
                          <a:solidFill>
                            <a:srgbClr val="FFFFFF"/>
                          </a:solidFill>
                          <a:effectLst/>
                          <a:latin typeface="Times New Roman"/>
                        </a:rPr>
                        <a:t>b</a:t>
                      </a:r>
                    </a:p>
                  </a:txBody>
                  <a:tcPr marL="12700" marR="12700" marT="12700" marB="0" anchor="ctr">
                    <a:lnL>
                      <a:noFill/>
                    </a:lnL>
                    <a:lnR>
                      <a:noFill/>
                    </a:lnR>
                    <a:lnT w="12700" cap="flat" cmpd="sng" algn="ctr">
                      <a:solidFill>
                        <a:srgbClr val="FFFFFF"/>
                      </a:solidFill>
                      <a:prstDash val="solid"/>
                      <a:round/>
                      <a:headEnd type="none" w="med" len="med"/>
                      <a:tailEnd type="none" w="med" len="med"/>
                    </a:lnT>
                    <a:lnB>
                      <a:noFill/>
                    </a:lnB>
                  </a:tcPr>
                </a:tc>
                <a:tc>
                  <a:txBody>
                    <a:bodyPr/>
                    <a:lstStyle/>
                    <a:p>
                      <a:pPr algn="ctr" fontAlgn="ctr"/>
                      <a:r>
                        <a:rPr lang="zh-CN" sz="2800" b="0" i="0" u="none" strike="noStrike">
                          <a:solidFill>
                            <a:srgbClr val="FFFFFF"/>
                          </a:solidFill>
                          <a:effectLst/>
                          <a:latin typeface="Times New Roman"/>
                        </a:rPr>
                        <a:t>a+b=n</a:t>
                      </a:r>
                      <a:r>
                        <a:rPr lang="zh-CN" sz="2800" b="0" i="0" u="none" strike="noStrike" baseline="-25000">
                          <a:solidFill>
                            <a:srgbClr val="FFFFFF"/>
                          </a:solidFill>
                          <a:effectLst/>
                          <a:latin typeface="Times New Roman"/>
                        </a:rPr>
                        <a:t>1</a:t>
                      </a:r>
                      <a:endParaRPr lang="zh-CN" sz="2800" b="0" i="0" u="none" strike="noStrike">
                        <a:solidFill>
                          <a:srgbClr val="FFFFFF"/>
                        </a:solidFill>
                        <a:effectLst/>
                        <a:latin typeface="Times New Roman"/>
                      </a:endParaRPr>
                    </a:p>
                  </a:txBody>
                  <a:tcPr marL="12700" marR="12700" marT="12700" marB="0" anchor="ctr">
                    <a:lnL>
                      <a:noFill/>
                    </a:lnL>
                    <a:lnR>
                      <a:noFill/>
                    </a:lnR>
                    <a:lnT w="12700" cap="flat" cmpd="sng" algn="ctr">
                      <a:solidFill>
                        <a:srgbClr val="FFFFFF"/>
                      </a:solidFill>
                      <a:prstDash val="solid"/>
                      <a:round/>
                      <a:headEnd type="none" w="med" len="med"/>
                      <a:tailEnd type="none" w="med" len="med"/>
                    </a:lnT>
                    <a:lnB>
                      <a:noFill/>
                    </a:lnB>
                  </a:tcPr>
                </a:tc>
                <a:tc>
                  <a:txBody>
                    <a:bodyPr/>
                    <a:lstStyle/>
                    <a:p>
                      <a:pPr algn="ctr" fontAlgn="ctr"/>
                      <a:r>
                        <a:rPr lang="zh-CN" sz="2800" b="0" i="0" u="none" strike="noStrike">
                          <a:solidFill>
                            <a:srgbClr val="FFFFFF"/>
                          </a:solidFill>
                          <a:effectLst/>
                          <a:latin typeface="Times New Roman"/>
                        </a:rPr>
                        <a:t>a/n</a:t>
                      </a:r>
                      <a:r>
                        <a:rPr lang="zh-CN" sz="2800" b="0" i="0" u="none" strike="noStrike" baseline="-25000">
                          <a:solidFill>
                            <a:srgbClr val="FFFFFF"/>
                          </a:solidFill>
                          <a:effectLst/>
                          <a:latin typeface="Times New Roman"/>
                        </a:rPr>
                        <a:t>1</a:t>
                      </a:r>
                      <a:endParaRPr lang="zh-CN" sz="2800" b="0" i="0" u="none" strike="noStrike">
                        <a:solidFill>
                          <a:srgbClr val="FFFFFF"/>
                        </a:solidFill>
                        <a:effectLst/>
                        <a:latin typeface="Times New Roman"/>
                      </a:endParaRPr>
                    </a:p>
                  </a:txBody>
                  <a:tcPr marL="12700" marR="12700" marT="12700" marB="0" anchor="ctr">
                    <a:lnL>
                      <a:noFill/>
                    </a:lnL>
                    <a:lnR>
                      <a:noFill/>
                    </a:lnR>
                    <a:lnT w="12700" cap="flat" cmpd="sng" algn="ctr">
                      <a:solidFill>
                        <a:srgbClr val="FFFFFF"/>
                      </a:solidFill>
                      <a:prstDash val="solid"/>
                      <a:round/>
                      <a:headEnd type="none" w="med" len="med"/>
                      <a:tailEnd type="none" w="med" len="med"/>
                    </a:lnT>
                    <a:lnB>
                      <a:noFill/>
                    </a:lnB>
                  </a:tcPr>
                </a:tc>
              </a:tr>
              <a:tr h="824023">
                <a:tc>
                  <a:txBody>
                    <a:bodyPr/>
                    <a:lstStyle/>
                    <a:p>
                      <a:pPr algn="ctr" fontAlgn="ctr"/>
                      <a:r>
                        <a:rPr lang="zh-CN" sz="2800" b="0" i="0" u="none" strike="noStrike">
                          <a:solidFill>
                            <a:srgbClr val="FFFFFF"/>
                          </a:solidFill>
                          <a:effectLst/>
                          <a:latin typeface="宋体"/>
                        </a:rPr>
                        <a:t>非暴露组</a:t>
                      </a:r>
                    </a:p>
                  </a:txBody>
                  <a:tcPr marL="12700" marR="12700" marT="12700" marB="0" anchor="ctr">
                    <a:lnL>
                      <a:noFill/>
                    </a:lnL>
                    <a:lnR>
                      <a:noFill/>
                    </a:lnR>
                    <a:lnT>
                      <a:noFill/>
                    </a:lnT>
                    <a:lnB>
                      <a:noFill/>
                    </a:lnB>
                  </a:tcPr>
                </a:tc>
                <a:tc>
                  <a:txBody>
                    <a:bodyPr/>
                    <a:lstStyle/>
                    <a:p>
                      <a:pPr algn="ctr" fontAlgn="ctr"/>
                      <a:r>
                        <a:rPr lang="zh-CN" sz="2800" b="0" i="0" u="none" strike="noStrike">
                          <a:solidFill>
                            <a:srgbClr val="FFFFFF"/>
                          </a:solidFill>
                          <a:effectLst/>
                          <a:latin typeface="Times New Roman"/>
                        </a:rPr>
                        <a:t>c</a:t>
                      </a:r>
                    </a:p>
                  </a:txBody>
                  <a:tcPr marL="12700" marR="12700" marT="12700" marB="0" anchor="ctr">
                    <a:lnL>
                      <a:noFill/>
                    </a:lnL>
                    <a:lnR>
                      <a:noFill/>
                    </a:lnR>
                    <a:lnT>
                      <a:noFill/>
                    </a:lnT>
                    <a:lnB>
                      <a:noFill/>
                    </a:lnB>
                  </a:tcPr>
                </a:tc>
                <a:tc>
                  <a:txBody>
                    <a:bodyPr/>
                    <a:lstStyle/>
                    <a:p>
                      <a:pPr algn="ctr" fontAlgn="ctr"/>
                      <a:r>
                        <a:rPr lang="zh-CN" sz="2800" b="0" i="0" u="none" strike="noStrike">
                          <a:solidFill>
                            <a:srgbClr val="FFFFFF"/>
                          </a:solidFill>
                          <a:effectLst/>
                          <a:latin typeface="Times New Roman"/>
                        </a:rPr>
                        <a:t>d</a:t>
                      </a:r>
                    </a:p>
                  </a:txBody>
                  <a:tcPr marL="12700" marR="12700" marT="12700" marB="0" anchor="ctr">
                    <a:lnL>
                      <a:noFill/>
                    </a:lnL>
                    <a:lnR>
                      <a:noFill/>
                    </a:lnR>
                    <a:lnT>
                      <a:noFill/>
                    </a:lnT>
                    <a:lnB>
                      <a:noFill/>
                    </a:lnB>
                  </a:tcPr>
                </a:tc>
                <a:tc>
                  <a:txBody>
                    <a:bodyPr/>
                    <a:lstStyle/>
                    <a:p>
                      <a:pPr algn="ctr" fontAlgn="ctr"/>
                      <a:r>
                        <a:rPr lang="zh-CN" sz="2800" b="0" i="0" u="none" strike="noStrike">
                          <a:solidFill>
                            <a:srgbClr val="FFFFFF"/>
                          </a:solidFill>
                          <a:effectLst/>
                          <a:latin typeface="Times New Roman"/>
                        </a:rPr>
                        <a:t>c+d=n</a:t>
                      </a:r>
                      <a:r>
                        <a:rPr lang="zh-CN" sz="2800" b="0" i="0" u="none" strike="noStrike" baseline="-25000">
                          <a:solidFill>
                            <a:srgbClr val="FFFFFF"/>
                          </a:solidFill>
                          <a:effectLst/>
                          <a:latin typeface="Times New Roman"/>
                        </a:rPr>
                        <a:t>0</a:t>
                      </a:r>
                      <a:endParaRPr lang="zh-CN" sz="2800" b="0" i="0" u="none" strike="noStrike">
                        <a:solidFill>
                          <a:srgbClr val="FFFFFF"/>
                        </a:solidFill>
                        <a:effectLst/>
                        <a:latin typeface="Times New Roman"/>
                      </a:endParaRPr>
                    </a:p>
                  </a:txBody>
                  <a:tcPr marL="12700" marR="12700" marT="12700" marB="0" anchor="ctr">
                    <a:lnL>
                      <a:noFill/>
                    </a:lnL>
                    <a:lnR>
                      <a:noFill/>
                    </a:lnR>
                    <a:lnT>
                      <a:noFill/>
                    </a:lnT>
                    <a:lnB>
                      <a:noFill/>
                    </a:lnB>
                  </a:tcPr>
                </a:tc>
                <a:tc>
                  <a:txBody>
                    <a:bodyPr/>
                    <a:lstStyle/>
                    <a:p>
                      <a:pPr algn="ctr" fontAlgn="ctr"/>
                      <a:r>
                        <a:rPr lang="zh-CN" sz="2800" b="0" i="0" u="none" strike="noStrike">
                          <a:solidFill>
                            <a:srgbClr val="FFFFFF"/>
                          </a:solidFill>
                          <a:effectLst/>
                          <a:latin typeface="Times New Roman"/>
                        </a:rPr>
                        <a:t>c/n</a:t>
                      </a:r>
                      <a:r>
                        <a:rPr lang="zh-CN" sz="2800" b="0" i="0" u="none" strike="noStrike" baseline="-25000">
                          <a:solidFill>
                            <a:srgbClr val="FFFFFF"/>
                          </a:solidFill>
                          <a:effectLst/>
                          <a:latin typeface="Times New Roman"/>
                        </a:rPr>
                        <a:t>0</a:t>
                      </a:r>
                      <a:endParaRPr lang="zh-CN" sz="2800" b="0" i="0" u="none" strike="noStrike">
                        <a:solidFill>
                          <a:srgbClr val="FFFFFF"/>
                        </a:solidFill>
                        <a:effectLst/>
                        <a:latin typeface="Times New Roman"/>
                      </a:endParaRPr>
                    </a:p>
                  </a:txBody>
                  <a:tcPr marL="12700" marR="12700" marT="12700" marB="0" anchor="ctr">
                    <a:lnL>
                      <a:noFill/>
                    </a:lnL>
                    <a:lnR>
                      <a:noFill/>
                    </a:lnR>
                    <a:lnT>
                      <a:noFill/>
                    </a:lnT>
                    <a:lnB>
                      <a:noFill/>
                    </a:lnB>
                  </a:tcPr>
                </a:tc>
              </a:tr>
              <a:tr h="872495">
                <a:tc>
                  <a:txBody>
                    <a:bodyPr/>
                    <a:lstStyle/>
                    <a:p>
                      <a:pPr algn="ctr" fontAlgn="ctr"/>
                      <a:r>
                        <a:rPr lang="zh-CN" sz="2800" b="0" i="0" u="none" strike="noStrike">
                          <a:solidFill>
                            <a:srgbClr val="FFFFFF"/>
                          </a:solidFill>
                          <a:effectLst/>
                          <a:latin typeface="宋体"/>
                        </a:rPr>
                        <a:t>合计</a:t>
                      </a:r>
                    </a:p>
                  </a:txBody>
                  <a:tcPr marL="12700" marR="12700" marT="12700" marB="0" anchor="ctr">
                    <a:lnL>
                      <a:noFill/>
                    </a:lnL>
                    <a:lnR>
                      <a:noFill/>
                    </a:lnR>
                    <a:lnT>
                      <a:noFill/>
                    </a:lnT>
                    <a:lnB w="12700" cap="flat" cmpd="sng" algn="ctr">
                      <a:solidFill>
                        <a:srgbClr val="FFFFFF"/>
                      </a:solidFill>
                      <a:prstDash val="solid"/>
                      <a:round/>
                      <a:headEnd type="none" w="med" len="med"/>
                      <a:tailEnd type="none" w="med" len="med"/>
                    </a:lnB>
                  </a:tcPr>
                </a:tc>
                <a:tc>
                  <a:txBody>
                    <a:bodyPr/>
                    <a:lstStyle/>
                    <a:p>
                      <a:pPr algn="ctr" fontAlgn="ctr"/>
                      <a:r>
                        <a:rPr lang="zh-CN" sz="2800" b="0" i="0" u="none" strike="noStrike" dirty="0">
                          <a:solidFill>
                            <a:srgbClr val="FFFFFF"/>
                          </a:solidFill>
                          <a:effectLst/>
                          <a:latin typeface="Times New Roman"/>
                        </a:rPr>
                        <a:t>a+c=m</a:t>
                      </a:r>
                      <a:r>
                        <a:rPr lang="zh-CN" sz="2800" b="0" i="0" u="none" strike="noStrike" baseline="-25000" dirty="0">
                          <a:solidFill>
                            <a:srgbClr val="FFFFFF"/>
                          </a:solidFill>
                          <a:effectLst/>
                          <a:latin typeface="Times New Roman"/>
                        </a:rPr>
                        <a:t>1</a:t>
                      </a:r>
                      <a:endParaRPr lang="zh-CN" sz="2800" b="0" i="0" u="none" strike="noStrike" dirty="0">
                        <a:solidFill>
                          <a:srgbClr val="FFFFFF"/>
                        </a:solidFill>
                        <a:effectLst/>
                        <a:latin typeface="Times New Roman"/>
                      </a:endParaRPr>
                    </a:p>
                  </a:txBody>
                  <a:tcPr marL="12700" marR="12700" marT="12700" marB="0" anchor="ctr">
                    <a:lnL>
                      <a:noFill/>
                    </a:lnL>
                    <a:lnR>
                      <a:noFill/>
                    </a:lnR>
                    <a:lnT>
                      <a:noFill/>
                    </a:lnT>
                    <a:lnB w="12700" cap="flat" cmpd="sng" algn="ctr">
                      <a:solidFill>
                        <a:srgbClr val="FFFFFF"/>
                      </a:solidFill>
                      <a:prstDash val="solid"/>
                      <a:round/>
                      <a:headEnd type="none" w="med" len="med"/>
                      <a:tailEnd type="none" w="med" len="med"/>
                    </a:lnB>
                  </a:tcPr>
                </a:tc>
                <a:tc>
                  <a:txBody>
                    <a:bodyPr/>
                    <a:lstStyle/>
                    <a:p>
                      <a:pPr algn="ctr" fontAlgn="ctr"/>
                      <a:r>
                        <a:rPr lang="zh-CN" sz="2800" b="0" i="0" u="none" strike="noStrike">
                          <a:solidFill>
                            <a:srgbClr val="FFFFFF"/>
                          </a:solidFill>
                          <a:effectLst/>
                          <a:latin typeface="Times New Roman"/>
                        </a:rPr>
                        <a:t>b+d=m</a:t>
                      </a:r>
                      <a:r>
                        <a:rPr lang="zh-CN" sz="2800" b="0" i="0" u="none" strike="noStrike" baseline="-25000">
                          <a:solidFill>
                            <a:srgbClr val="FFFFFF"/>
                          </a:solidFill>
                          <a:effectLst/>
                          <a:latin typeface="Times New Roman"/>
                        </a:rPr>
                        <a:t>0</a:t>
                      </a:r>
                      <a:endParaRPr lang="zh-CN" sz="2800" b="0" i="0" u="none" strike="noStrike">
                        <a:solidFill>
                          <a:srgbClr val="FFFFFF"/>
                        </a:solidFill>
                        <a:effectLst/>
                        <a:latin typeface="Times New Roman"/>
                      </a:endParaRPr>
                    </a:p>
                  </a:txBody>
                  <a:tcPr marL="12700" marR="12700" marT="12700" marB="0" anchor="ctr">
                    <a:lnL>
                      <a:noFill/>
                    </a:lnL>
                    <a:lnR>
                      <a:noFill/>
                    </a:lnR>
                    <a:lnT>
                      <a:noFill/>
                    </a:lnT>
                    <a:lnB w="12700" cap="flat" cmpd="sng" algn="ctr">
                      <a:solidFill>
                        <a:srgbClr val="FFFFFF"/>
                      </a:solidFill>
                      <a:prstDash val="solid"/>
                      <a:round/>
                      <a:headEnd type="none" w="med" len="med"/>
                      <a:tailEnd type="none" w="med" len="med"/>
                    </a:lnB>
                  </a:tcPr>
                </a:tc>
                <a:tc>
                  <a:txBody>
                    <a:bodyPr/>
                    <a:lstStyle/>
                    <a:p>
                      <a:pPr algn="ctr" fontAlgn="ctr"/>
                      <a:r>
                        <a:rPr lang="zh-CN" sz="2800" b="0" i="0" u="none" strike="noStrike">
                          <a:solidFill>
                            <a:srgbClr val="FFFFFF"/>
                          </a:solidFill>
                          <a:effectLst/>
                          <a:latin typeface="Times New Roman"/>
                        </a:rPr>
                        <a:t>a+b+c+d=t</a:t>
                      </a:r>
                    </a:p>
                  </a:txBody>
                  <a:tcPr marL="12700" marR="12700" marT="12700" marB="0" anchor="ctr">
                    <a:lnL>
                      <a:noFill/>
                    </a:lnL>
                    <a:lnR>
                      <a:noFill/>
                    </a:lnR>
                    <a:lnT>
                      <a:noFill/>
                    </a:lnT>
                    <a:lnB w="12700" cap="flat" cmpd="sng" algn="ctr">
                      <a:solidFill>
                        <a:srgbClr val="FFFFFF"/>
                      </a:solidFill>
                      <a:prstDash val="solid"/>
                      <a:round/>
                      <a:headEnd type="none" w="med" len="med"/>
                      <a:tailEnd type="none" w="med" len="med"/>
                    </a:lnB>
                  </a:tcPr>
                </a:tc>
                <a:tc>
                  <a:txBody>
                    <a:bodyPr/>
                    <a:lstStyle/>
                    <a:p>
                      <a:pPr algn="ctr" fontAlgn="ctr"/>
                      <a:r>
                        <a:rPr lang="zh-CN" sz="2800" b="0" i="0" u="none" strike="noStrike" dirty="0">
                          <a:solidFill>
                            <a:srgbClr val="FFFFFF"/>
                          </a:solidFill>
                          <a:effectLst/>
                          <a:latin typeface="宋体"/>
                        </a:rPr>
                        <a:t>　</a:t>
                      </a:r>
                    </a:p>
                  </a:txBody>
                  <a:tcPr marL="12700" marR="12700" marT="12700" marB="0" anchor="ctr">
                    <a:lnL>
                      <a:noFill/>
                    </a:lnL>
                    <a:lnR>
                      <a:noFill/>
                    </a:lnR>
                    <a:lnT>
                      <a:noFill/>
                    </a:lnT>
                    <a:lnB w="12700" cap="flat" cmpd="sng" algn="ctr">
                      <a:solidFill>
                        <a:srgbClr val="FFFFFF"/>
                      </a:solidFill>
                      <a:prstDash val="solid"/>
                      <a:round/>
                      <a:headEnd type="none" w="med" len="med"/>
                      <a:tailEnd type="none" w="med" len="med"/>
                    </a:lnB>
                  </a:tcPr>
                </a:tc>
              </a:tr>
            </a:tbl>
          </a:graphicData>
        </a:graphic>
      </p:graphicFrame>
      <p:sp>
        <p:nvSpPr>
          <p:cNvPr id="4" name="TextBox 3"/>
          <p:cNvSpPr txBox="1"/>
          <p:nvPr/>
        </p:nvSpPr>
        <p:spPr>
          <a:xfrm>
            <a:off x="3487480" y="2147774"/>
            <a:ext cx="5443869" cy="523220"/>
          </a:xfrm>
          <a:prstGeom prst="rect">
            <a:avLst/>
          </a:prstGeom>
          <a:noFill/>
        </p:spPr>
        <p:txBody>
          <a:bodyPr wrap="square" rtlCol="0">
            <a:spAutoFit/>
          </a:bodyPr>
          <a:lstStyle/>
          <a:p>
            <a:r>
              <a:rPr lang="zh-CN" altLang="en-US" sz="2800" dirty="0" smtClean="0"/>
              <a:t> 表</a:t>
            </a:r>
            <a:r>
              <a:rPr lang="en-US" altLang="zh-CN" sz="2800" dirty="0" smtClean="0"/>
              <a:t>6-1 </a:t>
            </a:r>
            <a:r>
              <a:rPr lang="zh-CN" altLang="en-US" sz="2800" dirty="0" smtClean="0"/>
              <a:t>队列研究资料整理表</a:t>
            </a:r>
            <a:r>
              <a:rPr lang="zh-CN" altLang="zh-CN" sz="2800" b="1" dirty="0" smtClean="0"/>
              <a:t>（一）</a:t>
            </a:r>
            <a:endParaRPr lang="zh-CN" altLang="en-US" sz="2800" dirty="0"/>
          </a:p>
        </p:txBody>
      </p:sp>
      <p:sp>
        <p:nvSpPr>
          <p:cNvPr id="5" name="TextBox 4"/>
          <p:cNvSpPr txBox="1"/>
          <p:nvPr/>
        </p:nvSpPr>
        <p:spPr>
          <a:xfrm>
            <a:off x="981740" y="1364509"/>
            <a:ext cx="9611832" cy="523220"/>
          </a:xfrm>
          <a:prstGeom prst="rect">
            <a:avLst/>
          </a:prstGeom>
          <a:noFill/>
        </p:spPr>
        <p:txBody>
          <a:bodyPr wrap="square" rtlCol="0">
            <a:spAutoFit/>
          </a:bodyPr>
          <a:lstStyle/>
          <a:p>
            <a:pPr>
              <a:buClr>
                <a:srgbClr val="92D050"/>
              </a:buClr>
              <a:buFont typeface="Wingdings" pitchFamily="2" charset="2"/>
              <a:buChar char="Ø"/>
            </a:pPr>
            <a:r>
              <a:rPr lang="zh-CN" altLang="en-US" sz="2800" dirty="0" smtClean="0"/>
              <a:t>适用于</a:t>
            </a:r>
            <a:r>
              <a:rPr lang="zh-CN" altLang="zh-CN" sz="2800" dirty="0" smtClean="0"/>
              <a:t>累积发病率的资料</a:t>
            </a:r>
            <a:endParaRPr lang="zh-CN" altLang="en-US" sz="2800" dirty="0"/>
          </a:p>
        </p:txBody>
      </p:sp>
    </p:spTree>
    <p:extLst>
      <p:ext uri="{BB962C8B-B14F-4D97-AF65-F5344CB8AC3E}">
        <p14:creationId xmlns:p14="http://schemas.microsoft.com/office/powerpoint/2010/main" val="40707123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316753" y="2093957"/>
            <a:ext cx="6210019" cy="585449"/>
          </a:xfrm>
        </p:spPr>
        <p:txBody>
          <a:bodyPr>
            <a:noAutofit/>
          </a:bodyPr>
          <a:lstStyle/>
          <a:p>
            <a:pPr>
              <a:buNone/>
            </a:pPr>
            <a:r>
              <a:rPr lang="zh-CN" altLang="zh-CN" sz="2800" dirty="0" smtClean="0"/>
              <a:t>表</a:t>
            </a:r>
            <a:r>
              <a:rPr lang="en-US" altLang="zh-CN" sz="2800" dirty="0" smtClean="0"/>
              <a:t>6-2 </a:t>
            </a:r>
            <a:r>
              <a:rPr lang="zh-CN" altLang="zh-CN" sz="2800" dirty="0" smtClean="0"/>
              <a:t>队列研究资料整理表（二）</a:t>
            </a:r>
          </a:p>
          <a:p>
            <a:endParaRPr kumimoji="1" lang="zh-CN" altLang="en-US" sz="2800" dirty="0"/>
          </a:p>
        </p:txBody>
      </p:sp>
      <p:sp>
        <p:nvSpPr>
          <p:cNvPr id="4" name="TextBox 3"/>
          <p:cNvSpPr txBox="1"/>
          <p:nvPr/>
        </p:nvSpPr>
        <p:spPr>
          <a:xfrm>
            <a:off x="1236922" y="1130592"/>
            <a:ext cx="9611832" cy="523220"/>
          </a:xfrm>
          <a:prstGeom prst="rect">
            <a:avLst/>
          </a:prstGeom>
          <a:noFill/>
        </p:spPr>
        <p:txBody>
          <a:bodyPr wrap="square" rtlCol="0">
            <a:spAutoFit/>
          </a:bodyPr>
          <a:lstStyle/>
          <a:p>
            <a:pPr>
              <a:buClr>
                <a:srgbClr val="92D050"/>
              </a:buClr>
              <a:buFont typeface="Wingdings" pitchFamily="2" charset="2"/>
              <a:buChar char="Ø"/>
            </a:pPr>
            <a:r>
              <a:rPr lang="zh-CN" altLang="en-US" sz="2800" dirty="0" smtClean="0"/>
              <a:t>适用于发病密度</a:t>
            </a:r>
            <a:r>
              <a:rPr lang="zh-CN" altLang="zh-CN" sz="2800" dirty="0" smtClean="0"/>
              <a:t>的资料</a:t>
            </a:r>
            <a:endParaRPr lang="zh-CN" altLang="en-US" sz="2800" dirty="0"/>
          </a:p>
        </p:txBody>
      </p:sp>
      <p:graphicFrame>
        <p:nvGraphicFramePr>
          <p:cNvPr id="6" name="表格 5"/>
          <p:cNvGraphicFramePr>
            <a:graphicFrameLocks noGrp="1"/>
          </p:cNvGraphicFramePr>
          <p:nvPr/>
        </p:nvGraphicFramePr>
        <p:xfrm>
          <a:off x="1321982" y="2721935"/>
          <a:ext cx="9544492" cy="2658139"/>
        </p:xfrm>
        <a:graphic>
          <a:graphicData uri="http://schemas.openxmlformats.org/drawingml/2006/table">
            <a:tbl>
              <a:tblPr/>
              <a:tblGrid>
                <a:gridCol w="2386123"/>
                <a:gridCol w="2386123"/>
                <a:gridCol w="2386123"/>
                <a:gridCol w="2386123"/>
              </a:tblGrid>
              <a:tr h="771717">
                <a:tc>
                  <a:txBody>
                    <a:bodyPr/>
                    <a:lstStyle/>
                    <a:p>
                      <a:pPr algn="l" fontAlgn="b"/>
                      <a:r>
                        <a:rPr lang="zh-CN" sz="2800" b="0" i="0" u="none" strike="noStrike" dirty="0">
                          <a:solidFill>
                            <a:schemeClr val="tx1"/>
                          </a:solidFill>
                          <a:latin typeface="宋体"/>
                        </a:rPr>
                        <a:t>　</a:t>
                      </a:r>
                    </a:p>
                  </a:txBody>
                  <a:tcPr marL="9525" marR="9525" marT="9525" marB="0" anchor="b">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ctr"/>
                      <a:r>
                        <a:rPr lang="zh-CN" sz="2800" b="0" i="0" u="none" strike="noStrike" dirty="0">
                          <a:solidFill>
                            <a:schemeClr val="tx1"/>
                          </a:solidFill>
                          <a:latin typeface="宋体"/>
                        </a:rPr>
                        <a:t>病例数</a:t>
                      </a:r>
                    </a:p>
                  </a:txBody>
                  <a:tcPr marL="9525" marR="9525" marT="9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ctr"/>
                      <a:r>
                        <a:rPr lang="zh-CN" sz="2800" b="0" i="0" u="none" strike="noStrike" dirty="0">
                          <a:solidFill>
                            <a:schemeClr val="tx1"/>
                          </a:solidFill>
                          <a:latin typeface="宋体"/>
                        </a:rPr>
                        <a:t>人年数</a:t>
                      </a:r>
                    </a:p>
                  </a:txBody>
                  <a:tcPr marL="9525" marR="9525" marT="9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ctr"/>
                      <a:r>
                        <a:rPr lang="zh-CN" sz="2800" b="0" i="0" u="none" strike="noStrike">
                          <a:solidFill>
                            <a:schemeClr val="tx1"/>
                          </a:solidFill>
                          <a:latin typeface="宋体"/>
                        </a:rPr>
                        <a:t>发病密度</a:t>
                      </a:r>
                    </a:p>
                  </a:txBody>
                  <a:tcPr marL="9525" marR="9525" marT="9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r>
              <a:tr h="943211">
                <a:tc>
                  <a:txBody>
                    <a:bodyPr/>
                    <a:lstStyle/>
                    <a:p>
                      <a:pPr algn="ctr" fontAlgn="ctr"/>
                      <a:r>
                        <a:rPr lang="zh-CN" sz="2800" b="0" i="0" u="none" strike="noStrike">
                          <a:solidFill>
                            <a:schemeClr val="tx1"/>
                          </a:solidFill>
                          <a:latin typeface="宋体"/>
                        </a:rPr>
                        <a:t>暴露组</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tcPr>
                </a:tc>
                <a:tc>
                  <a:txBody>
                    <a:bodyPr/>
                    <a:lstStyle/>
                    <a:p>
                      <a:pPr algn="ctr" fontAlgn="ctr"/>
                      <a:r>
                        <a:rPr lang="en-US" sz="2800" b="0" i="0" u="none" strike="noStrike" dirty="0">
                          <a:solidFill>
                            <a:schemeClr val="tx1"/>
                          </a:solidFill>
                          <a:latin typeface="Arial"/>
                        </a:rPr>
                        <a:t>A</a:t>
                      </a:r>
                      <a:r>
                        <a:rPr lang="en-US" sz="2800" b="0" i="0" u="none" strike="noStrike" baseline="-25000" dirty="0">
                          <a:solidFill>
                            <a:schemeClr val="tx1"/>
                          </a:solidFill>
                          <a:latin typeface="Arial"/>
                        </a:rPr>
                        <a:t>1</a:t>
                      </a:r>
                      <a:endParaRPr lang="zh-CN" sz="2800" b="0" i="0" u="none" strike="noStrike" dirty="0">
                        <a:solidFill>
                          <a:schemeClr val="tx1"/>
                        </a:solidFill>
                        <a:latin typeface="Arial"/>
                      </a:endParaRP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tcPr>
                </a:tc>
                <a:tc>
                  <a:txBody>
                    <a:bodyPr/>
                    <a:lstStyle/>
                    <a:p>
                      <a:pPr algn="ctr" fontAlgn="ctr"/>
                      <a:r>
                        <a:rPr lang="en-US" sz="2800" b="0" i="0" u="none" strike="noStrike">
                          <a:solidFill>
                            <a:schemeClr val="tx1"/>
                          </a:solidFill>
                          <a:latin typeface="Arial"/>
                        </a:rPr>
                        <a:t>T</a:t>
                      </a:r>
                      <a:r>
                        <a:rPr lang="en-US" sz="2800" b="0" i="0" u="none" strike="noStrike" baseline="-25000">
                          <a:solidFill>
                            <a:schemeClr val="tx1"/>
                          </a:solidFill>
                          <a:latin typeface="Arial"/>
                        </a:rPr>
                        <a:t>1</a:t>
                      </a:r>
                      <a:endParaRPr lang="zh-CN" sz="2800" b="0" i="0" u="none" strike="noStrike">
                        <a:solidFill>
                          <a:schemeClr val="tx1"/>
                        </a:solidFill>
                        <a:latin typeface="Arial"/>
                      </a:endParaRP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tcPr>
                </a:tc>
                <a:tc>
                  <a:txBody>
                    <a:bodyPr/>
                    <a:lstStyle/>
                    <a:p>
                      <a:pPr algn="ctr" fontAlgn="ctr"/>
                      <a:r>
                        <a:rPr lang="en-US" sz="2800" b="0" i="0" u="none" strike="noStrike">
                          <a:solidFill>
                            <a:schemeClr val="tx1"/>
                          </a:solidFill>
                          <a:latin typeface="Arial"/>
                        </a:rPr>
                        <a:t>A</a:t>
                      </a:r>
                      <a:r>
                        <a:rPr lang="en-US" sz="2800" b="0" i="0" u="none" strike="noStrike" baseline="-25000">
                          <a:solidFill>
                            <a:schemeClr val="tx1"/>
                          </a:solidFill>
                          <a:latin typeface="Arial"/>
                        </a:rPr>
                        <a:t>1</a:t>
                      </a:r>
                      <a:r>
                        <a:rPr lang="en-US" sz="2800" b="0" i="0" u="none" strike="noStrike">
                          <a:solidFill>
                            <a:schemeClr val="tx1"/>
                          </a:solidFill>
                          <a:latin typeface="Arial"/>
                        </a:rPr>
                        <a:t>/T</a:t>
                      </a:r>
                      <a:r>
                        <a:rPr lang="en-US" sz="2800" b="0" i="0" u="none" strike="noStrike" baseline="-25000">
                          <a:solidFill>
                            <a:schemeClr val="tx1"/>
                          </a:solidFill>
                          <a:latin typeface="Arial"/>
                        </a:rPr>
                        <a:t>1</a:t>
                      </a:r>
                      <a:endParaRPr lang="zh-CN" sz="2800" b="0" i="0" u="none" strike="noStrike">
                        <a:solidFill>
                          <a:schemeClr val="tx1"/>
                        </a:solidFill>
                        <a:latin typeface="Arial"/>
                      </a:endParaRP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tcPr>
                </a:tc>
              </a:tr>
              <a:tr h="943211">
                <a:tc>
                  <a:txBody>
                    <a:bodyPr/>
                    <a:lstStyle/>
                    <a:p>
                      <a:pPr algn="ctr" fontAlgn="ctr"/>
                      <a:r>
                        <a:rPr lang="zh-CN" sz="2800" b="0" i="0" u="none" strike="noStrike">
                          <a:solidFill>
                            <a:schemeClr val="tx1"/>
                          </a:solidFill>
                          <a:latin typeface="宋体"/>
                        </a:rPr>
                        <a:t>非暴露组</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tcPr>
                </a:tc>
                <a:tc>
                  <a:txBody>
                    <a:bodyPr/>
                    <a:lstStyle/>
                    <a:p>
                      <a:pPr algn="ctr" fontAlgn="ctr"/>
                      <a:r>
                        <a:rPr lang="en-US" sz="2800" b="0" i="0" u="none" strike="noStrike">
                          <a:solidFill>
                            <a:schemeClr val="tx1"/>
                          </a:solidFill>
                          <a:latin typeface="Arial"/>
                        </a:rPr>
                        <a:t>A</a:t>
                      </a:r>
                      <a:r>
                        <a:rPr lang="en-US" sz="2800" b="0" i="0" u="none" strike="noStrike" baseline="-25000">
                          <a:solidFill>
                            <a:schemeClr val="tx1"/>
                          </a:solidFill>
                          <a:latin typeface="Arial"/>
                        </a:rPr>
                        <a:t>0</a:t>
                      </a:r>
                      <a:endParaRPr lang="zh-CN" sz="2800" b="0" i="0" u="none" strike="noStrike">
                        <a:solidFill>
                          <a:schemeClr val="tx1"/>
                        </a:solidFill>
                        <a:latin typeface="Arial"/>
                      </a:endParaRP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tcPr>
                </a:tc>
                <a:tc>
                  <a:txBody>
                    <a:bodyPr/>
                    <a:lstStyle/>
                    <a:p>
                      <a:pPr algn="ctr" fontAlgn="ctr"/>
                      <a:r>
                        <a:rPr lang="en-US" sz="2800" b="0" i="0" u="none" strike="noStrike">
                          <a:solidFill>
                            <a:schemeClr val="tx1"/>
                          </a:solidFill>
                          <a:latin typeface="Arial"/>
                        </a:rPr>
                        <a:t>T</a:t>
                      </a:r>
                      <a:r>
                        <a:rPr lang="en-US" sz="2800" b="0" i="0" u="none" strike="noStrike" baseline="-25000">
                          <a:solidFill>
                            <a:schemeClr val="tx1"/>
                          </a:solidFill>
                          <a:latin typeface="Arial"/>
                        </a:rPr>
                        <a:t>0</a:t>
                      </a:r>
                      <a:endParaRPr lang="zh-CN" sz="2800" b="0" i="0" u="none" strike="noStrike">
                        <a:solidFill>
                          <a:schemeClr val="tx1"/>
                        </a:solidFill>
                        <a:latin typeface="Arial"/>
                      </a:endParaRP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tcPr>
                </a:tc>
                <a:tc>
                  <a:txBody>
                    <a:bodyPr/>
                    <a:lstStyle/>
                    <a:p>
                      <a:pPr algn="ctr" fontAlgn="ctr"/>
                      <a:r>
                        <a:rPr lang="en-US" sz="2800" b="0" i="0" u="none" strike="noStrike" dirty="0">
                          <a:solidFill>
                            <a:schemeClr val="tx1"/>
                          </a:solidFill>
                          <a:latin typeface="Arial"/>
                        </a:rPr>
                        <a:t>A</a:t>
                      </a:r>
                      <a:r>
                        <a:rPr lang="en-US" sz="2800" b="0" i="0" u="none" strike="noStrike" baseline="-25000" dirty="0">
                          <a:solidFill>
                            <a:schemeClr val="tx1"/>
                          </a:solidFill>
                          <a:latin typeface="Arial"/>
                        </a:rPr>
                        <a:t>0</a:t>
                      </a:r>
                      <a:r>
                        <a:rPr lang="en-US" sz="2800" b="0" i="0" u="none" strike="noStrike" dirty="0">
                          <a:solidFill>
                            <a:schemeClr val="tx1"/>
                          </a:solidFill>
                          <a:latin typeface="Arial"/>
                        </a:rPr>
                        <a:t>/T</a:t>
                      </a:r>
                      <a:r>
                        <a:rPr lang="en-US" sz="2800" b="0" i="0" u="none" strike="noStrike" baseline="-25000" dirty="0">
                          <a:solidFill>
                            <a:schemeClr val="tx1"/>
                          </a:solidFill>
                          <a:latin typeface="Arial"/>
                        </a:rPr>
                        <a:t>0</a:t>
                      </a:r>
                      <a:endParaRPr lang="zh-CN" sz="2800" b="0" i="0" u="none" strike="noStrike" dirty="0">
                        <a:solidFill>
                          <a:schemeClr val="tx1"/>
                        </a:solidFill>
                        <a:latin typeface="Arial"/>
                      </a:endParaRP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85567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buClr>
                <a:srgbClr val="92D050"/>
              </a:buClr>
              <a:buFont typeface="Wingdings" pitchFamily="2" charset="2"/>
              <a:buChar char="u"/>
            </a:pPr>
            <a:r>
              <a:rPr kumimoji="1" lang="zh-CN" altLang="en-US" smtClean="0">
                <a:solidFill>
                  <a:schemeClr val="tx1"/>
                </a:solidFill>
              </a:rPr>
              <a:t>率的计算</a:t>
            </a:r>
            <a:endParaRPr kumimoji="1" lang="zh-CN" altLang="en-US" dirty="0">
              <a:solidFill>
                <a:schemeClr val="tx1"/>
              </a:solidFill>
            </a:endParaRPr>
          </a:p>
        </p:txBody>
      </p:sp>
      <p:sp>
        <p:nvSpPr>
          <p:cNvPr id="3" name="内容占位符 2"/>
          <p:cNvSpPr>
            <a:spLocks noGrp="1"/>
          </p:cNvSpPr>
          <p:nvPr>
            <p:ph idx="1"/>
          </p:nvPr>
        </p:nvSpPr>
        <p:spPr>
          <a:xfrm>
            <a:off x="913795" y="1732449"/>
            <a:ext cx="10353762" cy="819365"/>
          </a:xfrm>
        </p:spPr>
        <p:txBody>
          <a:bodyPr/>
          <a:lstStyle/>
          <a:p>
            <a:pPr>
              <a:buFont typeface="Wingdings" pitchFamily="2" charset="2"/>
              <a:buChar char="Ø"/>
            </a:pPr>
            <a:r>
              <a:rPr kumimoji="1" lang="zh-CN" altLang="en-US" dirty="0" smtClean="0"/>
              <a:t>累积发病率（</a:t>
            </a:r>
            <a:r>
              <a:rPr kumimoji="1" lang="en-US" altLang="zh-CN" dirty="0" smtClean="0"/>
              <a:t>cumulative	incidence</a:t>
            </a:r>
            <a:r>
              <a:rPr kumimoji="1" lang="zh-CN" altLang="en-US" dirty="0" smtClean="0"/>
              <a:t>，</a:t>
            </a:r>
            <a:r>
              <a:rPr kumimoji="1" lang="en-US" altLang="zh-CN" dirty="0" smtClean="0"/>
              <a:t>CI)</a:t>
            </a:r>
            <a:endParaRPr kumimoji="1" lang="zh-CN" altLang="en-US" dirty="0"/>
          </a:p>
        </p:txBody>
      </p:sp>
      <p:sp>
        <p:nvSpPr>
          <p:cNvPr id="4098"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101" name="Rectangle 5"/>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103" name="Rectangle 7"/>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106" name="Rectangle 10"/>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109" name="Rectangle 13"/>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3" name="对象 22"/>
          <p:cNvGraphicFramePr>
            <a:graphicFrameLocks noChangeAspect="1"/>
          </p:cNvGraphicFramePr>
          <p:nvPr/>
        </p:nvGraphicFramePr>
        <p:xfrm>
          <a:off x="1342808" y="2601175"/>
          <a:ext cx="7163238" cy="1206157"/>
        </p:xfrm>
        <a:graphic>
          <a:graphicData uri="http://schemas.openxmlformats.org/presentationml/2006/ole">
            <mc:AlternateContent xmlns:mc="http://schemas.openxmlformats.org/markup-compatibility/2006">
              <mc:Choice xmlns:v="urn:schemas-microsoft-com:vml" Requires="v">
                <p:oleObj spid="_x0000_s4111" name="公式" r:id="rId3" imgW="2349360" imgH="419040" progId="Equation.3">
                  <p:embed/>
                </p:oleObj>
              </mc:Choice>
              <mc:Fallback>
                <p:oleObj name="公式" r:id="rId3" imgW="2349360" imgH="419040" progId="Equation.3">
                  <p:embed/>
                  <p:pic>
                    <p:nvPicPr>
                      <p:cNvPr id="0" name="Picture 14"/>
                      <p:cNvPicPr>
                        <a:picLocks noChangeAspect="1" noChangeArrowheads="1"/>
                      </p:cNvPicPr>
                      <p:nvPr/>
                    </p:nvPicPr>
                    <p:blipFill>
                      <a:blip r:embed="rId4">
                        <a:lum bright="100000" contrast="100000"/>
                        <a:grayscl/>
                        <a:extLst>
                          <a:ext uri="{28A0092B-C50C-407E-A947-70E740481C1C}">
                            <a14:useLocalDpi xmlns:a14="http://schemas.microsoft.com/office/drawing/2010/main" val="0"/>
                          </a:ext>
                        </a:extLst>
                      </a:blip>
                      <a:srcRect/>
                      <a:stretch>
                        <a:fillRect/>
                      </a:stretch>
                    </p:blipFill>
                    <p:spPr bwMode="auto">
                      <a:xfrm>
                        <a:off x="1342808" y="2601175"/>
                        <a:ext cx="7163238" cy="12061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TextBox 23"/>
          <p:cNvSpPr txBox="1"/>
          <p:nvPr/>
        </p:nvSpPr>
        <p:spPr>
          <a:xfrm>
            <a:off x="1310463" y="4293337"/>
            <a:ext cx="9101470" cy="1947649"/>
          </a:xfrm>
          <a:prstGeom prst="rect">
            <a:avLst/>
          </a:prstGeom>
          <a:noFill/>
        </p:spPr>
        <p:txBody>
          <a:bodyPr wrap="square" rtlCol="0">
            <a:spAutoFit/>
          </a:bodyPr>
          <a:lstStyle/>
          <a:p>
            <a:pPr>
              <a:lnSpc>
                <a:spcPct val="150000"/>
              </a:lnSpc>
            </a:pPr>
            <a:r>
              <a:rPr kumimoji="1" lang="zh-CN" altLang="en-US" sz="2800" dirty="0" smtClean="0">
                <a:ln>
                  <a:solidFill>
                    <a:schemeClr val="bg1">
                      <a:lumMod val="75000"/>
                      <a:lumOff val="25000"/>
                      <a:alpha val="10000"/>
                    </a:schemeClr>
                  </a:solidFill>
                </a:ln>
                <a:effectLst>
                  <a:outerShdw blurRad="9525" dist="25400" dir="14640000" algn="tl" rotWithShape="0">
                    <a:schemeClr val="bg1">
                      <a:alpha val="30000"/>
                    </a:schemeClr>
                  </a:outerShdw>
                </a:effectLst>
              </a:rPr>
              <a:t>用于</a:t>
            </a:r>
            <a:r>
              <a:rPr kumimoji="1" lang="zh-CN" altLang="zh-CN" sz="2800" dirty="0" smtClean="0">
                <a:ln>
                  <a:solidFill>
                    <a:schemeClr val="bg1">
                      <a:lumMod val="75000"/>
                      <a:lumOff val="25000"/>
                      <a:alpha val="10000"/>
                    </a:schemeClr>
                  </a:solidFill>
                </a:ln>
                <a:effectLst>
                  <a:outerShdw blurRad="9525" dist="25400" dir="14640000" algn="tl" rotWithShape="0">
                    <a:schemeClr val="bg1">
                      <a:alpha val="30000"/>
                    </a:schemeClr>
                  </a:outerShdw>
                </a:effectLst>
              </a:rPr>
              <a:t>研究人群数量较多</a:t>
            </a:r>
            <a:r>
              <a:rPr kumimoji="1" lang="zh-CN" altLang="en-US" sz="2800" dirty="0" smtClean="0">
                <a:ln>
                  <a:solidFill>
                    <a:schemeClr val="bg1">
                      <a:lumMod val="75000"/>
                      <a:lumOff val="25000"/>
                      <a:alpha val="10000"/>
                    </a:schemeClr>
                  </a:solidFill>
                </a:ln>
                <a:effectLst>
                  <a:outerShdw blurRad="9525" dist="25400" dir="14640000" algn="tl" rotWithShape="0">
                    <a:schemeClr val="bg1">
                      <a:alpha val="30000"/>
                    </a:schemeClr>
                  </a:outerShdw>
                </a:effectLst>
              </a:rPr>
              <a:t>、</a:t>
            </a:r>
            <a:r>
              <a:rPr kumimoji="1" lang="zh-CN" altLang="zh-CN" sz="2800" dirty="0" smtClean="0">
                <a:ln>
                  <a:solidFill>
                    <a:schemeClr val="bg1">
                      <a:lumMod val="75000"/>
                      <a:lumOff val="25000"/>
                      <a:alpha val="10000"/>
                    </a:schemeClr>
                  </a:solidFill>
                </a:ln>
                <a:effectLst>
                  <a:outerShdw blurRad="9525" dist="25400" dir="14640000" algn="tl" rotWithShape="0">
                    <a:schemeClr val="bg1">
                      <a:alpha val="30000"/>
                    </a:schemeClr>
                  </a:outerShdw>
                </a:effectLst>
              </a:rPr>
              <a:t>人口较稳定时</a:t>
            </a:r>
            <a:endParaRPr kumimoji="1" lang="en-US" altLang="zh-CN" sz="2800" dirty="0" smtClean="0">
              <a:ln>
                <a:solidFill>
                  <a:schemeClr val="bg1">
                    <a:lumMod val="75000"/>
                    <a:lumOff val="25000"/>
                    <a:alpha val="10000"/>
                  </a:schemeClr>
                </a:solidFill>
              </a:ln>
              <a:effectLst>
                <a:outerShdw blurRad="9525" dist="25400" dir="14640000" algn="tl" rotWithShape="0">
                  <a:schemeClr val="bg1">
                    <a:alpha val="30000"/>
                  </a:schemeClr>
                </a:outerShdw>
              </a:effectLst>
            </a:endParaRPr>
          </a:p>
          <a:p>
            <a:pPr>
              <a:lnSpc>
                <a:spcPct val="150000"/>
              </a:lnSpc>
            </a:pPr>
            <a:r>
              <a:rPr kumimoji="1" lang="zh-CN" altLang="zh-CN" sz="2800" dirty="0" smtClean="0">
                <a:ln>
                  <a:solidFill>
                    <a:schemeClr val="bg1">
                      <a:lumMod val="75000"/>
                      <a:lumOff val="25000"/>
                      <a:alpha val="10000"/>
                    </a:schemeClr>
                  </a:solidFill>
                </a:ln>
                <a:effectLst>
                  <a:outerShdw blurRad="9525" dist="25400" dir="14640000" algn="tl" rotWithShape="0">
                    <a:schemeClr val="bg1">
                      <a:alpha val="30000"/>
                    </a:schemeClr>
                  </a:outerShdw>
                </a:effectLst>
              </a:rPr>
              <a:t>变化范围为</a:t>
            </a:r>
            <a:r>
              <a:rPr kumimoji="1" lang="en-US" altLang="zh-CN" sz="2800" dirty="0" smtClean="0">
                <a:ln>
                  <a:solidFill>
                    <a:schemeClr val="bg1">
                      <a:lumMod val="75000"/>
                      <a:lumOff val="25000"/>
                      <a:alpha val="10000"/>
                    </a:schemeClr>
                  </a:solidFill>
                </a:ln>
                <a:effectLst>
                  <a:outerShdw blurRad="9525" dist="25400" dir="14640000" algn="tl" rotWithShape="0">
                    <a:schemeClr val="bg1">
                      <a:alpha val="30000"/>
                    </a:schemeClr>
                  </a:outerShdw>
                </a:effectLst>
              </a:rPr>
              <a:t>0</a:t>
            </a:r>
            <a:r>
              <a:rPr kumimoji="1" lang="zh-CN" altLang="zh-CN" sz="2800" dirty="0" smtClean="0">
                <a:ln>
                  <a:solidFill>
                    <a:schemeClr val="bg1">
                      <a:lumMod val="75000"/>
                      <a:lumOff val="25000"/>
                      <a:alpha val="10000"/>
                    </a:schemeClr>
                  </a:solidFill>
                </a:ln>
                <a:effectLst>
                  <a:outerShdw blurRad="9525" dist="25400" dir="14640000" algn="tl" rotWithShape="0">
                    <a:schemeClr val="bg1">
                      <a:alpha val="30000"/>
                    </a:schemeClr>
                  </a:outerShdw>
                </a:effectLst>
              </a:rPr>
              <a:t>～</a:t>
            </a:r>
            <a:r>
              <a:rPr kumimoji="1" lang="en-US" altLang="zh-CN" sz="2800" dirty="0" smtClean="0">
                <a:ln>
                  <a:solidFill>
                    <a:schemeClr val="bg1">
                      <a:lumMod val="75000"/>
                      <a:lumOff val="25000"/>
                      <a:alpha val="10000"/>
                    </a:schemeClr>
                  </a:solidFill>
                </a:ln>
                <a:effectLst>
                  <a:outerShdw blurRad="9525" dist="25400" dir="14640000" algn="tl" rotWithShape="0">
                    <a:schemeClr val="bg1">
                      <a:alpha val="30000"/>
                    </a:schemeClr>
                  </a:outerShdw>
                </a:effectLst>
              </a:rPr>
              <a:t>1</a:t>
            </a:r>
          </a:p>
          <a:p>
            <a:pPr>
              <a:lnSpc>
                <a:spcPct val="150000"/>
              </a:lnSpc>
            </a:pPr>
            <a:r>
              <a:rPr kumimoji="1" lang="zh-CN" altLang="zh-CN" sz="2800" dirty="0" smtClean="0">
                <a:ln>
                  <a:solidFill>
                    <a:schemeClr val="bg1">
                      <a:lumMod val="75000"/>
                      <a:lumOff val="25000"/>
                      <a:alpha val="10000"/>
                    </a:schemeClr>
                  </a:solidFill>
                </a:ln>
                <a:effectLst>
                  <a:outerShdw blurRad="9525" dist="25400" dir="14640000" algn="tl" rotWithShape="0">
                    <a:schemeClr val="bg1">
                      <a:alpha val="30000"/>
                    </a:schemeClr>
                  </a:outerShdw>
                </a:effectLst>
              </a:rPr>
              <a:t>报告时须说明累积时间的长短</a:t>
            </a:r>
            <a:endParaRPr kumimoji="1" lang="zh-CN" altLang="en-US" sz="2800" dirty="0" smtClean="0">
              <a:ln>
                <a:solidFill>
                  <a:schemeClr val="bg1">
                    <a:lumMod val="75000"/>
                    <a:lumOff val="25000"/>
                    <a:alpha val="10000"/>
                  </a:schemeClr>
                </a:solidFill>
              </a:ln>
              <a:effectLst>
                <a:outerShdw blurRad="9525" dist="25400" dir="14640000" algn="tl" rotWithShape="0">
                  <a:schemeClr val="bg1">
                    <a:alpha val="30000"/>
                  </a:schemeClr>
                </a:outerShdw>
              </a:effectLst>
            </a:endParaRPr>
          </a:p>
        </p:txBody>
      </p:sp>
    </p:spTree>
    <p:extLst>
      <p:ext uri="{BB962C8B-B14F-4D97-AF65-F5344CB8AC3E}">
        <p14:creationId xmlns:p14="http://schemas.microsoft.com/office/powerpoint/2010/main" val="18783866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buClr>
                <a:srgbClr val="92D050"/>
              </a:buClr>
              <a:buFont typeface="Wingdings" pitchFamily="2" charset="2"/>
              <a:buChar char="Ø"/>
            </a:pPr>
            <a:r>
              <a:rPr kumimoji="1" lang="zh-CN" altLang="en-US" sz="3200" dirty="0" smtClean="0">
                <a:solidFill>
                  <a:schemeClr val="tx1"/>
                </a:solidFill>
              </a:rPr>
              <a:t>发病密度（</a:t>
            </a:r>
            <a:r>
              <a:rPr kumimoji="1" lang="en-US" altLang="zh-CN" sz="3200" dirty="0" smtClean="0">
                <a:solidFill>
                  <a:schemeClr val="tx1"/>
                </a:solidFill>
              </a:rPr>
              <a:t>incidence	density</a:t>
            </a:r>
            <a:r>
              <a:rPr kumimoji="1" lang="zh-CN" altLang="en-US" sz="3200" dirty="0" smtClean="0">
                <a:solidFill>
                  <a:schemeClr val="tx1"/>
                </a:solidFill>
              </a:rPr>
              <a:t>，</a:t>
            </a:r>
            <a:r>
              <a:rPr kumimoji="1" lang="en-US" altLang="zh-CN" sz="3200" dirty="0" smtClean="0">
                <a:solidFill>
                  <a:schemeClr val="tx1"/>
                </a:solidFill>
              </a:rPr>
              <a:t>ID</a:t>
            </a:r>
            <a:r>
              <a:rPr kumimoji="1" lang="zh-CN" altLang="en-US" sz="3200" dirty="0" smtClean="0">
                <a:solidFill>
                  <a:schemeClr val="tx1"/>
                </a:solidFill>
              </a:rPr>
              <a:t>）</a:t>
            </a:r>
            <a:endParaRPr kumimoji="1" lang="zh-CN" altLang="en-US" sz="3200" dirty="0">
              <a:solidFill>
                <a:schemeClr val="tx1"/>
              </a:solidFill>
            </a:endParaRPr>
          </a:p>
        </p:txBody>
      </p:sp>
      <p:graphicFrame>
        <p:nvGraphicFramePr>
          <p:cNvPr id="4" name="内容占位符 3"/>
          <p:cNvGraphicFramePr>
            <a:graphicFrameLocks noGrp="1" noChangeAspect="1"/>
          </p:cNvGraphicFramePr>
          <p:nvPr>
            <p:ph idx="1"/>
          </p:nvPr>
        </p:nvGraphicFramePr>
        <p:xfrm>
          <a:off x="1254347" y="1816433"/>
          <a:ext cx="7932183" cy="1185070"/>
        </p:xfrm>
        <a:graphic>
          <a:graphicData uri="http://schemas.openxmlformats.org/presentationml/2006/ole">
            <mc:AlternateContent xmlns:mc="http://schemas.openxmlformats.org/markup-compatibility/2006">
              <mc:Choice xmlns:v="urn:schemas-microsoft-com:vml" Requires="v">
                <p:oleObj spid="_x0000_s3074" name="公式" r:id="rId3" imgW="2806560" imgH="419040" progId="Equation.3">
                  <p:embed/>
                </p:oleObj>
              </mc:Choice>
              <mc:Fallback>
                <p:oleObj name="公式" r:id="rId3" imgW="2806560" imgH="419040" progId="Equation.3">
                  <p:embed/>
                  <p:pic>
                    <p:nvPicPr>
                      <p:cNvPr id="0" name="内容占位符 3"/>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a:stretch>
                        <a:fillRect/>
                      </a:stretch>
                    </p:blipFill>
                    <p:spPr bwMode="auto">
                      <a:xfrm>
                        <a:off x="1254347" y="1816433"/>
                        <a:ext cx="7932183" cy="11850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1278122" y="3285019"/>
            <a:ext cx="9101470" cy="3323987"/>
          </a:xfrm>
          <a:prstGeom prst="rect">
            <a:avLst/>
          </a:prstGeom>
          <a:noFill/>
        </p:spPr>
        <p:txBody>
          <a:bodyPr wrap="square" rtlCol="0">
            <a:spAutoFit/>
          </a:bodyPr>
          <a:lstStyle/>
          <a:p>
            <a:pPr>
              <a:lnSpc>
                <a:spcPct val="150000"/>
              </a:lnSpc>
            </a:pPr>
            <a:r>
              <a:rPr kumimoji="1" lang="zh-CN" altLang="en-US" sz="2800"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rPr>
              <a:t>用于</a:t>
            </a:r>
            <a:r>
              <a:rPr kumimoji="1" lang="zh-CN" altLang="zh-CN" sz="2800"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rPr>
              <a:t>研究人群</a:t>
            </a:r>
            <a:r>
              <a:rPr kumimoji="1" lang="zh-CN" altLang="en-US" sz="2800"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rPr>
              <a:t>不稳定、观察时间长、存在失访、或资料不整齐时</a:t>
            </a:r>
            <a:endParaRPr kumimoji="1" lang="en-US" altLang="zh-CN" sz="2800"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endParaRPr>
          </a:p>
          <a:p>
            <a:pPr>
              <a:lnSpc>
                <a:spcPct val="150000"/>
              </a:lnSpc>
            </a:pPr>
            <a:r>
              <a:rPr kumimoji="1" lang="zh-CN" altLang="zh-CN" sz="2800"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rPr>
              <a:t>变化范围为</a:t>
            </a:r>
            <a:r>
              <a:rPr kumimoji="1" lang="en-US" altLang="zh-CN" sz="2800"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rPr>
              <a:t>0</a:t>
            </a:r>
            <a:r>
              <a:rPr kumimoji="1" lang="zh-CN" altLang="zh-CN" sz="2800"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rPr>
              <a:t>～</a:t>
            </a:r>
            <a:r>
              <a:rPr lang="zh-CN" altLang="zh-CN" sz="2800" dirty="0" smtClean="0">
                <a:latin typeface="+mn-ea"/>
              </a:rPr>
              <a:t>＋∞</a:t>
            </a:r>
            <a:endParaRPr lang="en-US" altLang="zh-CN" sz="2800" dirty="0" smtClean="0">
              <a:latin typeface="+mn-ea"/>
            </a:endParaRPr>
          </a:p>
          <a:p>
            <a:pPr>
              <a:lnSpc>
                <a:spcPct val="150000"/>
              </a:lnSpc>
            </a:pPr>
            <a:r>
              <a:rPr lang="zh-CN" altLang="en-US" sz="2800" dirty="0" smtClean="0">
                <a:latin typeface="+mn-ea"/>
              </a:rPr>
              <a:t>采用观察人时（</a:t>
            </a:r>
            <a:r>
              <a:rPr lang="en-US" altLang="zh-CN" sz="2800" dirty="0" smtClean="0">
                <a:latin typeface="+mn-ea"/>
              </a:rPr>
              <a:t>person time)</a:t>
            </a:r>
            <a:r>
              <a:rPr lang="zh-CN" altLang="en-US" sz="2800" dirty="0" smtClean="0">
                <a:latin typeface="+mn-ea"/>
              </a:rPr>
              <a:t>为分母计算发病率，具有瞬时频率性质</a:t>
            </a:r>
            <a:endParaRPr kumimoji="1" lang="en-US" altLang="zh-CN" sz="28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endParaRPr>
          </a:p>
        </p:txBody>
      </p:sp>
    </p:spTree>
    <p:extLst>
      <p:ext uri="{BB962C8B-B14F-4D97-AF65-F5344CB8AC3E}">
        <p14:creationId xmlns:p14="http://schemas.microsoft.com/office/powerpoint/2010/main" val="12579770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buClr>
                <a:srgbClr val="92D050"/>
              </a:buClr>
              <a:buFont typeface="Wingdings" pitchFamily="2" charset="2"/>
              <a:buChar char="ü"/>
            </a:pPr>
            <a:r>
              <a:rPr kumimoji="1" lang="zh-CN" altLang="en-US" dirty="0" smtClean="0">
                <a:solidFill>
                  <a:schemeClr val="tx1"/>
                </a:solidFill>
              </a:rPr>
              <a:t>人时的概念和计算</a:t>
            </a:r>
            <a:endParaRPr kumimoji="1" lang="zh-CN" altLang="en-US" dirty="0">
              <a:solidFill>
                <a:schemeClr val="tx1"/>
              </a:solidFill>
            </a:endParaRPr>
          </a:p>
        </p:txBody>
      </p:sp>
      <p:sp>
        <p:nvSpPr>
          <p:cNvPr id="3" name="TextBox 2"/>
          <p:cNvSpPr txBox="1"/>
          <p:nvPr/>
        </p:nvSpPr>
        <p:spPr>
          <a:xfrm>
            <a:off x="1219200" y="1809750"/>
            <a:ext cx="9163050" cy="4408899"/>
          </a:xfrm>
          <a:prstGeom prst="rect">
            <a:avLst/>
          </a:prstGeom>
          <a:noFill/>
        </p:spPr>
        <p:txBody>
          <a:bodyPr wrap="square" rtlCol="0">
            <a:spAutoFit/>
          </a:bodyPr>
          <a:lstStyle/>
          <a:p>
            <a:pPr marL="514350" indent="-514350">
              <a:lnSpc>
                <a:spcPct val="150000"/>
              </a:lnSpc>
              <a:buFont typeface="+mj-lt"/>
              <a:buAutoNum type="arabicPeriod"/>
            </a:pPr>
            <a:r>
              <a:rPr lang="zh-CN" altLang="en-US" sz="3200" dirty="0" smtClean="0">
                <a:latin typeface="+mn-ea"/>
              </a:rPr>
              <a:t>概念：</a:t>
            </a:r>
            <a:r>
              <a:rPr lang="zh-CN" altLang="zh-CN" sz="3200" dirty="0" smtClean="0">
                <a:latin typeface="+mn-ea"/>
              </a:rPr>
              <a:t>人时是观察人数与观察时间的乘积，是将人数和时间结合起来考虑的一种度量单位，是观察人群中全部个体暴露于研究因素的时间总和。</a:t>
            </a:r>
            <a:endParaRPr lang="en-US" altLang="zh-CN" sz="3200" dirty="0" smtClean="0">
              <a:latin typeface="+mn-ea"/>
            </a:endParaRPr>
          </a:p>
          <a:p>
            <a:pPr marL="514350" indent="-514350">
              <a:lnSpc>
                <a:spcPct val="150000"/>
              </a:lnSpc>
              <a:buFont typeface="+mj-lt"/>
              <a:buAutoNum type="arabicPeriod"/>
            </a:pPr>
            <a:r>
              <a:rPr lang="zh-CN" altLang="zh-CN" sz="3200" dirty="0" smtClean="0">
                <a:latin typeface="+mn-ea"/>
              </a:rPr>
              <a:t>常用的人年计算方法：</a:t>
            </a:r>
            <a:endParaRPr lang="en-US" altLang="zh-CN" sz="3200" dirty="0" smtClean="0">
              <a:latin typeface="+mn-ea"/>
            </a:endParaRPr>
          </a:p>
          <a:p>
            <a:pPr>
              <a:lnSpc>
                <a:spcPct val="150000"/>
              </a:lnSpc>
            </a:pPr>
            <a:r>
              <a:rPr lang="en-US" altLang="zh-CN" sz="3200" dirty="0" smtClean="0">
                <a:latin typeface="+mn-ea"/>
              </a:rPr>
              <a:t>  </a:t>
            </a:r>
            <a:r>
              <a:rPr lang="zh-CN" altLang="zh-CN" sz="3200" dirty="0" smtClean="0">
                <a:latin typeface="+mn-ea"/>
              </a:rPr>
              <a:t>（</a:t>
            </a:r>
            <a:r>
              <a:rPr lang="en-US" altLang="zh-CN" sz="3200" dirty="0" smtClean="0">
                <a:latin typeface="+mn-ea"/>
              </a:rPr>
              <a:t>1</a:t>
            </a:r>
            <a:r>
              <a:rPr lang="zh-CN" altLang="zh-CN" sz="3200" dirty="0" smtClean="0">
                <a:latin typeface="+mn-ea"/>
              </a:rPr>
              <a:t>）精确法（</a:t>
            </a:r>
            <a:r>
              <a:rPr lang="en-US" altLang="zh-CN" sz="3200" dirty="0" smtClean="0">
                <a:latin typeface="+mn-ea"/>
              </a:rPr>
              <a:t>2</a:t>
            </a:r>
            <a:r>
              <a:rPr lang="zh-CN" altLang="zh-CN" sz="3200" dirty="0" smtClean="0">
                <a:latin typeface="+mn-ea"/>
              </a:rPr>
              <a:t>）近似法（</a:t>
            </a:r>
            <a:r>
              <a:rPr lang="en-US" altLang="zh-CN" sz="3200" dirty="0" smtClean="0">
                <a:latin typeface="+mn-ea"/>
              </a:rPr>
              <a:t>3</a:t>
            </a:r>
            <a:r>
              <a:rPr lang="zh-CN" altLang="zh-CN" sz="3200" dirty="0" smtClean="0">
                <a:latin typeface="+mn-ea"/>
              </a:rPr>
              <a:t>）寿命表法</a:t>
            </a:r>
            <a:endParaRPr lang="zh-CN" altLang="en-US" sz="3200" dirty="0">
              <a:latin typeface="+mn-ea"/>
            </a:endParaRPr>
          </a:p>
        </p:txBody>
      </p:sp>
    </p:spTree>
    <p:extLst>
      <p:ext uri="{BB962C8B-B14F-4D97-AF65-F5344CB8AC3E}">
        <p14:creationId xmlns:p14="http://schemas.microsoft.com/office/powerpoint/2010/main" val="18774647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42495" y="647700"/>
            <a:ext cx="5696555" cy="970450"/>
          </a:xfrm>
        </p:spPr>
        <p:txBody>
          <a:bodyPr/>
          <a:lstStyle/>
          <a:p>
            <a:pPr algn="l">
              <a:buClr>
                <a:srgbClr val="92D050"/>
              </a:buClr>
              <a:buFont typeface="Wingdings" pitchFamily="2" charset="2"/>
              <a:buChar char="u"/>
            </a:pPr>
            <a:r>
              <a:rPr lang="zh-CN" altLang="en-US" dirty="0" smtClean="0">
                <a:solidFill>
                  <a:schemeClr val="tx1"/>
                </a:solidFill>
              </a:rPr>
              <a:t>率的显著性检验</a:t>
            </a:r>
            <a:endParaRPr lang="zh-CN" altLang="en-US" dirty="0">
              <a:solidFill>
                <a:schemeClr val="tx1"/>
              </a:solidFill>
            </a:endParaRPr>
          </a:p>
        </p:txBody>
      </p:sp>
      <p:sp>
        <p:nvSpPr>
          <p:cNvPr id="3" name="内容占位符 2"/>
          <p:cNvSpPr>
            <a:spLocks noGrp="1"/>
          </p:cNvSpPr>
          <p:nvPr>
            <p:ph idx="1"/>
          </p:nvPr>
        </p:nvSpPr>
        <p:spPr>
          <a:xfrm>
            <a:off x="2037745" y="1732449"/>
            <a:ext cx="8287355" cy="4496901"/>
          </a:xfrm>
        </p:spPr>
        <p:txBody>
          <a:bodyPr>
            <a:normAutofit lnSpcReduction="10000"/>
          </a:bodyPr>
          <a:lstStyle/>
          <a:p>
            <a:pPr marL="0" indent="0">
              <a:lnSpc>
                <a:spcPct val="150000"/>
              </a:lnSpc>
              <a:buFont typeface="Wingdings" pitchFamily="2" charset="2"/>
              <a:buChar char="Ø"/>
            </a:pPr>
            <a:r>
              <a:rPr kumimoji="1" lang="en-US" altLang="zh-CN" dirty="0" smtClean="0">
                <a:latin typeface="+mn-ea"/>
              </a:rPr>
              <a:t> U</a:t>
            </a:r>
            <a:r>
              <a:rPr kumimoji="1" lang="zh-CN" altLang="en-US" dirty="0" smtClean="0">
                <a:latin typeface="+mn-ea"/>
              </a:rPr>
              <a:t>检验    </a:t>
            </a:r>
          </a:p>
          <a:p>
            <a:pPr marL="0" indent="0">
              <a:lnSpc>
                <a:spcPct val="150000"/>
              </a:lnSpc>
              <a:buFont typeface="Wingdings" pitchFamily="2" charset="2"/>
              <a:buChar char="Ø"/>
            </a:pPr>
            <a:r>
              <a:rPr kumimoji="1" lang="zh-CN" altLang="en-US" dirty="0" smtClean="0">
                <a:latin typeface="+mn-ea"/>
              </a:rPr>
              <a:t> 直接概率法</a:t>
            </a:r>
          </a:p>
          <a:p>
            <a:pPr marL="0" indent="0">
              <a:lnSpc>
                <a:spcPct val="150000"/>
              </a:lnSpc>
              <a:buFont typeface="Wingdings" pitchFamily="2" charset="2"/>
              <a:buChar char="Ø"/>
            </a:pPr>
            <a:r>
              <a:rPr kumimoji="1" lang="zh-CN" altLang="en-US" dirty="0" smtClean="0">
                <a:latin typeface="+mn-ea"/>
              </a:rPr>
              <a:t> 二项分布检验</a:t>
            </a:r>
          </a:p>
          <a:p>
            <a:pPr marL="0" indent="0">
              <a:lnSpc>
                <a:spcPct val="150000"/>
              </a:lnSpc>
              <a:buFont typeface="Wingdings" pitchFamily="2" charset="2"/>
              <a:buChar char="Ø"/>
            </a:pPr>
            <a:r>
              <a:rPr kumimoji="1" lang="zh-CN" altLang="en-US" dirty="0" smtClean="0">
                <a:latin typeface="+mn-ea"/>
              </a:rPr>
              <a:t> 泊松（</a:t>
            </a:r>
            <a:r>
              <a:rPr kumimoji="1" lang="en-US" altLang="zh-CN" dirty="0" smtClean="0">
                <a:latin typeface="+mn-ea"/>
              </a:rPr>
              <a:t>Poisson</a:t>
            </a:r>
            <a:r>
              <a:rPr kumimoji="1" lang="zh-CN" altLang="en-US" dirty="0" smtClean="0">
                <a:latin typeface="+mn-ea"/>
              </a:rPr>
              <a:t>）分布检验</a:t>
            </a:r>
          </a:p>
          <a:p>
            <a:pPr marL="0" indent="0">
              <a:lnSpc>
                <a:spcPct val="150000"/>
              </a:lnSpc>
              <a:buFont typeface="Wingdings" pitchFamily="2" charset="2"/>
              <a:buChar char="Ø"/>
            </a:pPr>
            <a:r>
              <a:rPr kumimoji="1" lang="zh-CN" altLang="en-US" dirty="0" smtClean="0">
                <a:latin typeface="+mn-ea"/>
                <a:cs typeface="Times New Roman" pitchFamily="18" charset="0"/>
              </a:rPr>
              <a:t> </a:t>
            </a:r>
            <a:r>
              <a:rPr kumimoji="1" lang="zh-CN" altLang="en-US" i="1" dirty="0" smtClean="0">
                <a:latin typeface="+mn-ea"/>
                <a:sym typeface="Symbol" pitchFamily="18" charset="2"/>
              </a:rPr>
              <a:t></a:t>
            </a:r>
            <a:r>
              <a:rPr kumimoji="1" lang="en-US" altLang="zh-CN" baseline="30000" dirty="0" smtClean="0">
                <a:latin typeface="+mn-ea"/>
              </a:rPr>
              <a:t>2</a:t>
            </a:r>
            <a:r>
              <a:rPr kumimoji="1" lang="zh-CN" altLang="en-US" dirty="0" smtClean="0">
                <a:latin typeface="+mn-ea"/>
              </a:rPr>
              <a:t>检验</a:t>
            </a:r>
          </a:p>
          <a:p>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95" y="228600"/>
            <a:ext cx="10353762" cy="876300"/>
          </a:xfrm>
        </p:spPr>
        <p:txBody>
          <a:bodyPr/>
          <a:lstStyle/>
          <a:p>
            <a:pPr algn="l">
              <a:buClr>
                <a:srgbClr val="92D050"/>
              </a:buClr>
              <a:buFont typeface="Wingdings" pitchFamily="2" charset="2"/>
              <a:buChar char="u"/>
            </a:pPr>
            <a:r>
              <a:rPr lang="zh-CN" altLang="zh-CN" dirty="0" smtClean="0">
                <a:solidFill>
                  <a:schemeClr val="tx1"/>
                </a:solidFill>
              </a:rPr>
              <a:t>效应的估计</a:t>
            </a:r>
            <a:endParaRPr lang="zh-CN" altLang="en-US" dirty="0">
              <a:solidFill>
                <a:schemeClr val="tx1"/>
              </a:solidFill>
            </a:endParaRPr>
          </a:p>
        </p:txBody>
      </p:sp>
      <p:sp>
        <p:nvSpPr>
          <p:cNvPr id="3" name="内容占位符 2"/>
          <p:cNvSpPr>
            <a:spLocks noGrp="1"/>
          </p:cNvSpPr>
          <p:nvPr>
            <p:ph idx="1"/>
          </p:nvPr>
        </p:nvSpPr>
        <p:spPr>
          <a:xfrm>
            <a:off x="951895" y="1143000"/>
            <a:ext cx="10353762" cy="5448300"/>
          </a:xfrm>
        </p:spPr>
        <p:txBody>
          <a:bodyPr>
            <a:noAutofit/>
          </a:bodyPr>
          <a:lstStyle/>
          <a:p>
            <a:pPr>
              <a:lnSpc>
                <a:spcPct val="120000"/>
              </a:lnSpc>
              <a:buFont typeface="Wingdings" pitchFamily="2" charset="2"/>
              <a:buChar char="Ø"/>
            </a:pPr>
            <a:r>
              <a:rPr lang="zh-CN" altLang="en-US" dirty="0" smtClean="0"/>
              <a:t>相对危险度（</a:t>
            </a:r>
            <a:r>
              <a:rPr lang="en-US" altLang="zh-CN" dirty="0" smtClean="0"/>
              <a:t>relative risk</a:t>
            </a:r>
            <a:r>
              <a:rPr lang="zh-CN" altLang="en-US" dirty="0" smtClean="0"/>
              <a:t>，</a:t>
            </a:r>
            <a:r>
              <a:rPr lang="en-US" altLang="zh-CN" dirty="0" smtClean="0"/>
              <a:t>RR)</a:t>
            </a:r>
          </a:p>
          <a:p>
            <a:pPr>
              <a:lnSpc>
                <a:spcPct val="120000"/>
              </a:lnSpc>
              <a:buFont typeface="Wingdings" pitchFamily="2" charset="2"/>
              <a:buChar char="Ø"/>
            </a:pPr>
            <a:r>
              <a:rPr lang="zh-CN" altLang="en-US" dirty="0" smtClean="0"/>
              <a:t>归因危险度（</a:t>
            </a:r>
            <a:r>
              <a:rPr lang="en-US" altLang="zh-CN" dirty="0" smtClean="0"/>
              <a:t>attributable risk, AR)</a:t>
            </a:r>
          </a:p>
          <a:p>
            <a:pPr>
              <a:lnSpc>
                <a:spcPct val="120000"/>
              </a:lnSpc>
              <a:buFont typeface="Wingdings" pitchFamily="2" charset="2"/>
              <a:buChar char="Ø"/>
            </a:pPr>
            <a:r>
              <a:rPr lang="zh-CN" altLang="zh-CN" dirty="0" smtClean="0"/>
              <a:t>归因危险度百分比</a:t>
            </a:r>
            <a:r>
              <a:rPr lang="en-US" altLang="zh-CN" dirty="0" smtClean="0"/>
              <a:t>(attributable risk percent, AR%)</a:t>
            </a:r>
          </a:p>
          <a:p>
            <a:pPr>
              <a:lnSpc>
                <a:spcPct val="120000"/>
              </a:lnSpc>
              <a:buFont typeface="Wingdings" pitchFamily="2" charset="2"/>
              <a:buChar char="Ø"/>
            </a:pPr>
            <a:r>
              <a:rPr lang="zh-CN" altLang="zh-CN" dirty="0" smtClean="0"/>
              <a:t>人群归因危险度（</a:t>
            </a:r>
            <a:r>
              <a:rPr lang="en-US" altLang="zh-CN" dirty="0" smtClean="0"/>
              <a:t>population attributable risk, PAR)</a:t>
            </a:r>
          </a:p>
          <a:p>
            <a:pPr>
              <a:lnSpc>
                <a:spcPct val="120000"/>
              </a:lnSpc>
              <a:buFont typeface="Wingdings" pitchFamily="2" charset="2"/>
              <a:buChar char="Ø"/>
            </a:pPr>
            <a:r>
              <a:rPr lang="zh-CN" altLang="zh-CN" dirty="0" smtClean="0"/>
              <a:t>人群归因危险度百分比（</a:t>
            </a:r>
            <a:r>
              <a:rPr lang="en-US" altLang="zh-CN" dirty="0" smtClean="0"/>
              <a:t>PAR%</a:t>
            </a:r>
            <a:r>
              <a:rPr lang="zh-CN" altLang="zh-CN" dirty="0" smtClean="0"/>
              <a:t>）</a:t>
            </a:r>
            <a:endParaRPr lang="en-US" altLang="zh-CN" dirty="0" smtClean="0"/>
          </a:p>
          <a:p>
            <a:pPr>
              <a:lnSpc>
                <a:spcPct val="120000"/>
              </a:lnSpc>
              <a:buFont typeface="Wingdings" pitchFamily="2" charset="2"/>
              <a:buChar char="Ø"/>
            </a:pPr>
            <a:r>
              <a:rPr lang="zh-CN" altLang="zh-CN" dirty="0" smtClean="0"/>
              <a:t>标化比</a:t>
            </a:r>
            <a:endParaRPr lang="en-US" altLang="zh-CN" dirty="0" smtClean="0"/>
          </a:p>
          <a:p>
            <a:pPr>
              <a:lnSpc>
                <a:spcPct val="120000"/>
              </a:lnSpc>
              <a:buFont typeface="Wingdings" pitchFamily="2" charset="2"/>
              <a:buChar char="Ø"/>
            </a:pPr>
            <a:r>
              <a:rPr lang="zh-CN" altLang="zh-CN" dirty="0" smtClean="0"/>
              <a:t>剂量反应关系的分析</a:t>
            </a:r>
            <a:endParaRPr lang="zh-CN"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buClr>
                <a:srgbClr val="92D050"/>
              </a:buClr>
              <a:buFont typeface="Wingdings" pitchFamily="2" charset="2"/>
              <a:buChar char="Ø"/>
            </a:pPr>
            <a:r>
              <a:rPr lang="zh-CN" altLang="en-US" dirty="0" smtClean="0">
                <a:solidFill>
                  <a:schemeClr val="tx1"/>
                </a:solidFill>
              </a:rPr>
              <a:t>相对危险度（</a:t>
            </a:r>
            <a:r>
              <a:rPr lang="en-US" altLang="zh-CN" dirty="0" smtClean="0">
                <a:solidFill>
                  <a:schemeClr val="tx1"/>
                </a:solidFill>
              </a:rPr>
              <a:t>RR)</a:t>
            </a:r>
            <a:endParaRPr lang="zh-CN" altLang="en-US" dirty="0">
              <a:solidFill>
                <a:schemeClr val="tx1"/>
              </a:solidFill>
            </a:endParaRPr>
          </a:p>
        </p:txBody>
      </p:sp>
      <p:sp>
        <p:nvSpPr>
          <p:cNvPr id="3" name="内容占位符 2"/>
          <p:cNvSpPr>
            <a:spLocks noGrp="1"/>
          </p:cNvSpPr>
          <p:nvPr>
            <p:ph idx="1"/>
          </p:nvPr>
        </p:nvSpPr>
        <p:spPr>
          <a:xfrm>
            <a:off x="913794" y="3333750"/>
            <a:ext cx="11049606" cy="2990850"/>
          </a:xfrm>
        </p:spPr>
        <p:txBody>
          <a:bodyPr>
            <a:normAutofit fontScale="92500" lnSpcReduction="10000"/>
          </a:bodyPr>
          <a:lstStyle/>
          <a:p>
            <a:pPr>
              <a:lnSpc>
                <a:spcPct val="140000"/>
              </a:lnSpc>
              <a:buNone/>
            </a:pPr>
            <a:r>
              <a:rPr lang="zh-CN" altLang="en-US" dirty="0" smtClean="0"/>
              <a:t>意义：</a:t>
            </a:r>
            <a:endParaRPr lang="en-US" altLang="zh-CN" dirty="0" smtClean="0"/>
          </a:p>
          <a:p>
            <a:pPr marL="551250" indent="-514350">
              <a:lnSpc>
                <a:spcPct val="140000"/>
              </a:lnSpc>
              <a:buFont typeface="+mj-lt"/>
              <a:buAutoNum type="arabicPeriod"/>
            </a:pPr>
            <a:r>
              <a:rPr lang="en-US" altLang="zh-CN" i="1" dirty="0" smtClean="0"/>
              <a:t>RR</a:t>
            </a:r>
            <a:r>
              <a:rPr lang="zh-CN" altLang="zh-CN" dirty="0" smtClean="0"/>
              <a:t>说明暴露组发生结局的危险性是对照组的多少倍</a:t>
            </a:r>
            <a:r>
              <a:rPr lang="zh-CN" altLang="en-US" dirty="0" smtClean="0"/>
              <a:t>；</a:t>
            </a:r>
            <a:endParaRPr lang="en-US" altLang="zh-CN" dirty="0" smtClean="0"/>
          </a:p>
          <a:p>
            <a:pPr marL="551250" indent="-514350">
              <a:lnSpc>
                <a:spcPct val="140000"/>
              </a:lnSpc>
              <a:buFont typeface="+mj-lt"/>
              <a:buAutoNum type="arabicPeriod"/>
            </a:pPr>
            <a:r>
              <a:rPr lang="en-US" altLang="zh-CN" i="1" dirty="0" smtClean="0"/>
              <a:t>RR</a:t>
            </a:r>
            <a:r>
              <a:rPr lang="zh-CN" altLang="en-US" dirty="0" smtClean="0"/>
              <a:t>＞</a:t>
            </a:r>
            <a:r>
              <a:rPr lang="en-US" altLang="zh-CN" dirty="0" smtClean="0"/>
              <a:t>1</a:t>
            </a:r>
            <a:r>
              <a:rPr lang="zh-CN" altLang="en-US" dirty="0" smtClean="0"/>
              <a:t>，</a:t>
            </a:r>
            <a:r>
              <a:rPr lang="zh-CN" altLang="zh-CN" dirty="0" smtClean="0"/>
              <a:t>暴露为危险因素；</a:t>
            </a:r>
            <a:r>
              <a:rPr lang="en-US" altLang="zh-CN" i="1" dirty="0" smtClean="0"/>
              <a:t>RR</a:t>
            </a:r>
            <a:r>
              <a:rPr lang="zh-CN" altLang="en-US" dirty="0" smtClean="0"/>
              <a:t>＜</a:t>
            </a:r>
            <a:r>
              <a:rPr lang="en-US" altLang="zh-CN" dirty="0" smtClean="0"/>
              <a:t>1</a:t>
            </a:r>
            <a:r>
              <a:rPr lang="zh-CN" altLang="en-US" dirty="0" smtClean="0"/>
              <a:t>，</a:t>
            </a:r>
            <a:r>
              <a:rPr lang="zh-CN" altLang="zh-CN" dirty="0" smtClean="0"/>
              <a:t>暴露为保护因素</a:t>
            </a:r>
            <a:r>
              <a:rPr lang="zh-CN" altLang="en-US" dirty="0" smtClean="0"/>
              <a:t>；</a:t>
            </a:r>
            <a:endParaRPr lang="en-US" altLang="zh-CN" dirty="0" smtClean="0"/>
          </a:p>
          <a:p>
            <a:pPr marL="551250" indent="-514350">
              <a:lnSpc>
                <a:spcPct val="140000"/>
              </a:lnSpc>
              <a:buFont typeface="+mj-lt"/>
              <a:buAutoNum type="arabicPeriod"/>
            </a:pPr>
            <a:r>
              <a:rPr lang="en-US" altLang="zh-CN" i="1" dirty="0" smtClean="0"/>
              <a:t>RR</a:t>
            </a:r>
            <a:r>
              <a:rPr lang="zh-CN" altLang="zh-CN" dirty="0" smtClean="0"/>
              <a:t>值离</a:t>
            </a:r>
            <a:r>
              <a:rPr lang="en-US" altLang="zh-CN" dirty="0" smtClean="0"/>
              <a:t>1</a:t>
            </a:r>
            <a:r>
              <a:rPr lang="zh-CN" altLang="zh-CN" dirty="0" smtClean="0"/>
              <a:t>越远，暴露的效应越大，与结局关联的强度越大。</a:t>
            </a:r>
            <a:endParaRPr lang="zh-CN" altLang="en-US" dirty="0"/>
          </a:p>
        </p:txBody>
      </p:sp>
      <p:graphicFrame>
        <p:nvGraphicFramePr>
          <p:cNvPr id="4" name="对象 3"/>
          <p:cNvGraphicFramePr>
            <a:graphicFrameLocks noChangeAspect="1"/>
          </p:cNvGraphicFramePr>
          <p:nvPr/>
        </p:nvGraphicFramePr>
        <p:xfrm>
          <a:off x="1295400" y="2049463"/>
          <a:ext cx="3181350" cy="1047002"/>
        </p:xfrm>
        <a:graphic>
          <a:graphicData uri="http://schemas.openxmlformats.org/presentationml/2006/ole">
            <mc:AlternateContent xmlns:mc="http://schemas.openxmlformats.org/markup-compatibility/2006">
              <mc:Choice xmlns:v="urn:schemas-microsoft-com:vml" Requires="v">
                <p:oleObj spid="_x0000_s56323" name="公式" r:id="rId3" imgW="990360" imgH="431640" progId="Equation.3">
                  <p:embed/>
                </p:oleObj>
              </mc:Choice>
              <mc:Fallback>
                <p:oleObj name="公式" r:id="rId3" imgW="990360" imgH="431640" progId="Equation.3">
                  <p:embed/>
                  <p:pic>
                    <p:nvPicPr>
                      <p:cNvPr id="0" name="Picture 2"/>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a:stretch>
                        <a:fillRect/>
                      </a:stretch>
                    </p:blipFill>
                    <p:spPr bwMode="auto">
                      <a:xfrm>
                        <a:off x="1295400" y="2049463"/>
                        <a:ext cx="3181350" cy="10470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矩形标注 4"/>
          <p:cNvSpPr/>
          <p:nvPr/>
        </p:nvSpPr>
        <p:spPr>
          <a:xfrm>
            <a:off x="5924550" y="1409700"/>
            <a:ext cx="1866900" cy="571500"/>
          </a:xfrm>
          <a:prstGeom prst="wedgeRectCallout">
            <a:avLst>
              <a:gd name="adj1" fmla="val -198755"/>
              <a:gd name="adj2" fmla="val 72024"/>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暴露组的率</a:t>
            </a:r>
            <a:endParaRPr lang="zh-CN" altLang="en-US" sz="2400" dirty="0"/>
          </a:p>
        </p:txBody>
      </p:sp>
      <p:sp>
        <p:nvSpPr>
          <p:cNvPr id="6" name="矩形标注 5"/>
          <p:cNvSpPr/>
          <p:nvPr/>
        </p:nvSpPr>
        <p:spPr>
          <a:xfrm>
            <a:off x="6191250" y="3200400"/>
            <a:ext cx="2247900" cy="609600"/>
          </a:xfrm>
          <a:prstGeom prst="wedgeRectCallout">
            <a:avLst>
              <a:gd name="adj1" fmla="val -191416"/>
              <a:gd name="adj2" fmla="val -71309"/>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非暴露组的率</a:t>
            </a:r>
            <a:endParaRPr lang="zh-CN" altLang="en-US"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buClr>
                <a:srgbClr val="92D050"/>
              </a:buClr>
              <a:buFont typeface="Wingdings" pitchFamily="2" charset="2"/>
              <a:buChar char="Ø"/>
            </a:pPr>
            <a:r>
              <a:rPr lang="zh-CN" altLang="zh-CN" dirty="0" smtClean="0">
                <a:solidFill>
                  <a:schemeClr val="tx1"/>
                </a:solidFill>
              </a:rPr>
              <a:t>归因危险度（</a:t>
            </a:r>
            <a:r>
              <a:rPr lang="en-US" altLang="zh-CN" dirty="0" smtClean="0">
                <a:solidFill>
                  <a:schemeClr val="tx1"/>
                </a:solidFill>
              </a:rPr>
              <a:t>AR)</a:t>
            </a:r>
            <a:endParaRPr lang="zh-CN" altLang="en-US" dirty="0">
              <a:solidFill>
                <a:schemeClr val="tx1"/>
              </a:solidFill>
            </a:endParaRPr>
          </a:p>
        </p:txBody>
      </p:sp>
      <p:sp>
        <p:nvSpPr>
          <p:cNvPr id="3" name="内容占位符 2"/>
          <p:cNvSpPr>
            <a:spLocks noGrp="1"/>
          </p:cNvSpPr>
          <p:nvPr>
            <p:ph idx="1"/>
          </p:nvPr>
        </p:nvSpPr>
        <p:spPr>
          <a:xfrm>
            <a:off x="894744" y="2914650"/>
            <a:ext cx="10535255" cy="3162300"/>
          </a:xfrm>
        </p:spPr>
        <p:txBody>
          <a:bodyPr>
            <a:normAutofit fontScale="92500" lnSpcReduction="10000"/>
          </a:bodyPr>
          <a:lstStyle/>
          <a:p>
            <a:pPr>
              <a:lnSpc>
                <a:spcPct val="150000"/>
              </a:lnSpc>
              <a:buNone/>
            </a:pPr>
            <a:r>
              <a:rPr lang="zh-CN" altLang="en-US" dirty="0" smtClean="0"/>
              <a:t>意义：</a:t>
            </a:r>
            <a:endParaRPr lang="en-US" altLang="zh-CN" dirty="0" smtClean="0"/>
          </a:p>
          <a:p>
            <a:pPr marL="551250" indent="-514350">
              <a:lnSpc>
                <a:spcPct val="150000"/>
              </a:lnSpc>
              <a:buFont typeface="+mj-lt"/>
              <a:buAutoNum type="arabicPeriod"/>
            </a:pPr>
            <a:r>
              <a:rPr lang="zh-CN" altLang="zh-CN" dirty="0" smtClean="0"/>
              <a:t>表示由于暴露因素的存在使暴露组人群发病率增加或减少的部分</a:t>
            </a:r>
            <a:r>
              <a:rPr lang="zh-CN" altLang="en-US" dirty="0" smtClean="0"/>
              <a:t>；</a:t>
            </a:r>
            <a:endParaRPr lang="en-US" altLang="zh-CN" dirty="0" smtClean="0"/>
          </a:p>
          <a:p>
            <a:pPr marL="551250" indent="-514350">
              <a:lnSpc>
                <a:spcPct val="150000"/>
              </a:lnSpc>
              <a:buFont typeface="+mj-lt"/>
              <a:buAutoNum type="arabicPeriod"/>
            </a:pPr>
            <a:r>
              <a:rPr lang="en-US" altLang="zh-CN" dirty="0" smtClean="0"/>
              <a:t>AR</a:t>
            </a:r>
            <a:r>
              <a:rPr lang="zh-CN" altLang="en-US" dirty="0" smtClean="0"/>
              <a:t>值越大，暴露因素消除后所减少的疾病数量越多。</a:t>
            </a:r>
          </a:p>
          <a:p>
            <a:pPr marL="551250" indent="-514350">
              <a:lnSpc>
                <a:spcPct val="150000"/>
              </a:lnSpc>
              <a:buNone/>
            </a:pPr>
            <a:endParaRPr lang="en-US" altLang="zh-CN" dirty="0" smtClean="0"/>
          </a:p>
          <a:p>
            <a:pPr marL="551250" indent="-514350">
              <a:lnSpc>
                <a:spcPct val="150000"/>
              </a:lnSpc>
              <a:buFont typeface="+mj-lt"/>
              <a:buAutoNum type="arabicPeriod"/>
            </a:pPr>
            <a:endParaRPr lang="en-US" altLang="zh-CN" dirty="0" smtClean="0"/>
          </a:p>
        </p:txBody>
      </p:sp>
      <p:sp>
        <p:nvSpPr>
          <p:cNvPr id="61442"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1441" name="Object 1"/>
          <p:cNvGraphicFramePr>
            <a:graphicFrameLocks noChangeAspect="1"/>
          </p:cNvGraphicFramePr>
          <p:nvPr/>
        </p:nvGraphicFramePr>
        <p:xfrm>
          <a:off x="1142999" y="1809749"/>
          <a:ext cx="4388303" cy="1143001"/>
        </p:xfrm>
        <a:graphic>
          <a:graphicData uri="http://schemas.openxmlformats.org/presentationml/2006/ole">
            <mc:AlternateContent xmlns:mc="http://schemas.openxmlformats.org/markup-compatibility/2006">
              <mc:Choice xmlns:v="urn:schemas-microsoft-com:vml" Requires="v">
                <p:oleObj spid="_x0000_s61444" name="公式" r:id="rId3" imgW="1447800" imgH="457200" progId="Equation.3">
                  <p:embed/>
                </p:oleObj>
              </mc:Choice>
              <mc:Fallback>
                <p:oleObj name="公式" r:id="rId3" imgW="1447800" imgH="457200" progId="Equation.3">
                  <p:embed/>
                  <p:pic>
                    <p:nvPicPr>
                      <p:cNvPr id="0" name="Picture 1"/>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a:stretch>
                        <a:fillRect/>
                      </a:stretch>
                    </p:blipFill>
                    <p:spPr bwMode="auto">
                      <a:xfrm>
                        <a:off x="1142999" y="1809749"/>
                        <a:ext cx="4388303" cy="11430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444"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1443" name="Object 3"/>
          <p:cNvGraphicFramePr>
            <a:graphicFrameLocks noChangeAspect="1"/>
          </p:cNvGraphicFramePr>
          <p:nvPr/>
        </p:nvGraphicFramePr>
        <p:xfrm>
          <a:off x="6419850" y="2038350"/>
          <a:ext cx="5429548" cy="647700"/>
        </p:xfrm>
        <a:graphic>
          <a:graphicData uri="http://schemas.openxmlformats.org/presentationml/2006/ole">
            <mc:AlternateContent xmlns:mc="http://schemas.openxmlformats.org/markup-compatibility/2006">
              <mc:Choice xmlns:v="urn:schemas-microsoft-com:vml" Requires="v">
                <p:oleObj spid="_x0000_s61445" name="公式" r:id="rId5" imgW="1930400" imgH="254000" progId="Equation.3">
                  <p:embed/>
                </p:oleObj>
              </mc:Choice>
              <mc:Fallback>
                <p:oleObj name="公式" r:id="rId5" imgW="1930400" imgH="254000" progId="Equation.3">
                  <p:embed/>
                  <p:pic>
                    <p:nvPicPr>
                      <p:cNvPr id="0" name="Picture 3"/>
                      <p:cNvPicPr>
                        <a:picLocks noChangeAspect="1" noChangeArrowheads="1"/>
                      </p:cNvPicPr>
                      <p:nvPr/>
                    </p:nvPicPr>
                    <p:blipFill>
                      <a:blip r:embed="rId6">
                        <a:lum bright="100000" contrast="100000"/>
                        <a:extLst>
                          <a:ext uri="{28A0092B-C50C-407E-A947-70E740481C1C}">
                            <a14:useLocalDpi xmlns:a14="http://schemas.microsoft.com/office/drawing/2010/main" val="0"/>
                          </a:ext>
                        </a:extLst>
                      </a:blip>
                      <a:srcRect/>
                      <a:stretch>
                        <a:fillRect/>
                      </a:stretch>
                    </p:blipFill>
                    <p:spPr bwMode="auto">
                      <a:xfrm>
                        <a:off x="6419850" y="2038350"/>
                        <a:ext cx="5429548"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5581650" y="2038350"/>
            <a:ext cx="609600" cy="523220"/>
          </a:xfrm>
          <a:prstGeom prst="rect">
            <a:avLst/>
          </a:prstGeom>
          <a:noFill/>
        </p:spPr>
        <p:txBody>
          <a:bodyPr wrap="square" rtlCol="0">
            <a:spAutoFit/>
          </a:bodyPr>
          <a:lstStyle/>
          <a:p>
            <a:r>
              <a:rPr lang="zh-CN" altLang="en-US" sz="2800" dirty="0" smtClean="0"/>
              <a:t>或</a:t>
            </a:r>
            <a:endParaRPr lang="zh-CN" altLang="en-US" sz="28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61395" y="361950"/>
            <a:ext cx="10353762" cy="970450"/>
          </a:xfrm>
        </p:spPr>
        <p:txBody>
          <a:bodyPr/>
          <a:lstStyle/>
          <a:p>
            <a:pPr algn="l">
              <a:buClr>
                <a:srgbClr val="92D050"/>
              </a:buClr>
              <a:buFont typeface="Wingdings" pitchFamily="2" charset="2"/>
              <a:buChar char="Ø"/>
            </a:pPr>
            <a:r>
              <a:rPr lang="en-US" altLang="zh-CN" dirty="0" smtClean="0">
                <a:solidFill>
                  <a:schemeClr val="tx1"/>
                </a:solidFill>
              </a:rPr>
              <a:t>RR</a:t>
            </a:r>
            <a:r>
              <a:rPr lang="zh-CN" altLang="en-US" dirty="0" smtClean="0">
                <a:solidFill>
                  <a:schemeClr val="tx1"/>
                </a:solidFill>
              </a:rPr>
              <a:t>与</a:t>
            </a:r>
            <a:r>
              <a:rPr lang="en-US" altLang="zh-CN" dirty="0" smtClean="0">
                <a:solidFill>
                  <a:schemeClr val="tx1"/>
                </a:solidFill>
              </a:rPr>
              <a:t>AR</a:t>
            </a:r>
            <a:endParaRPr lang="zh-CN" altLang="en-US" dirty="0">
              <a:solidFill>
                <a:schemeClr val="tx1"/>
              </a:solidFill>
            </a:endParaRPr>
          </a:p>
        </p:txBody>
      </p:sp>
      <p:sp>
        <p:nvSpPr>
          <p:cNvPr id="3" name="内容占位符 2"/>
          <p:cNvSpPr>
            <a:spLocks noGrp="1"/>
          </p:cNvSpPr>
          <p:nvPr>
            <p:ph idx="1"/>
          </p:nvPr>
        </p:nvSpPr>
        <p:spPr>
          <a:xfrm>
            <a:off x="818545" y="4876800"/>
            <a:ext cx="10353762" cy="1352550"/>
          </a:xfrm>
        </p:spPr>
        <p:txBody>
          <a:bodyPr>
            <a:normAutofit/>
          </a:bodyPr>
          <a:lstStyle/>
          <a:p>
            <a:pPr>
              <a:buNone/>
            </a:pPr>
            <a:r>
              <a:rPr lang="en-US" altLang="zh-CN" dirty="0" smtClean="0"/>
              <a:t>RR</a:t>
            </a:r>
            <a:r>
              <a:rPr lang="zh-CN" altLang="en-US" dirty="0" smtClean="0"/>
              <a:t>：无单位，更具有病因学意义</a:t>
            </a:r>
            <a:endParaRPr lang="en-US" altLang="zh-CN" dirty="0" smtClean="0"/>
          </a:p>
          <a:p>
            <a:pPr>
              <a:buNone/>
            </a:pPr>
            <a:r>
              <a:rPr lang="en-US" altLang="zh-CN" dirty="0" smtClean="0"/>
              <a:t>AR</a:t>
            </a:r>
            <a:r>
              <a:rPr lang="zh-CN" altLang="en-US" dirty="0" smtClean="0"/>
              <a:t>：有单位，更具有疾病预防和公共卫生学意义</a:t>
            </a:r>
            <a:endParaRPr lang="en-US" altLang="zh-CN" dirty="0" smtClean="0"/>
          </a:p>
        </p:txBody>
      </p:sp>
      <p:graphicFrame>
        <p:nvGraphicFramePr>
          <p:cNvPr id="7" name="表格 6"/>
          <p:cNvGraphicFramePr>
            <a:graphicFrameLocks noGrp="1"/>
          </p:cNvGraphicFramePr>
          <p:nvPr/>
        </p:nvGraphicFramePr>
        <p:xfrm>
          <a:off x="914400" y="1755881"/>
          <a:ext cx="9391650" cy="2638000"/>
        </p:xfrm>
        <a:graphic>
          <a:graphicData uri="http://schemas.openxmlformats.org/drawingml/2006/table">
            <a:tbl>
              <a:tblPr/>
              <a:tblGrid>
                <a:gridCol w="1878330"/>
                <a:gridCol w="1878330"/>
                <a:gridCol w="1878330"/>
                <a:gridCol w="1878330"/>
                <a:gridCol w="1878330"/>
              </a:tblGrid>
              <a:tr h="362906">
                <a:tc>
                  <a:txBody>
                    <a:bodyPr/>
                    <a:lstStyle/>
                    <a:p>
                      <a:pPr algn="l" fontAlgn="ctr"/>
                      <a:r>
                        <a:rPr lang="zh-CN" altLang="en-US" sz="2400" b="0" i="0" u="none" strike="noStrike" dirty="0">
                          <a:solidFill>
                            <a:schemeClr val="tx1"/>
                          </a:solidFill>
                          <a:latin typeface="宋体"/>
                        </a:rPr>
                        <a:t>　</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tcPr>
                </a:tc>
                <a:tc>
                  <a:txBody>
                    <a:bodyPr/>
                    <a:lstStyle/>
                    <a:p>
                      <a:pPr algn="l" fontAlgn="ctr"/>
                      <a:r>
                        <a:rPr lang="zh-CN" altLang="en-US" sz="2400" b="0" i="0" u="none" strike="noStrike">
                          <a:solidFill>
                            <a:schemeClr val="tx1"/>
                          </a:solidFill>
                          <a:latin typeface="宋体"/>
                        </a:rPr>
                        <a:t>　</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tcPr>
                </a:tc>
                <a:tc>
                  <a:txBody>
                    <a:bodyPr/>
                    <a:lstStyle/>
                    <a:p>
                      <a:pPr algn="l" fontAlgn="ctr"/>
                      <a:r>
                        <a:rPr lang="zh-CN" altLang="en-US" sz="2400" b="0" i="0" u="none" strike="noStrike">
                          <a:solidFill>
                            <a:schemeClr val="tx1"/>
                          </a:solidFill>
                          <a:latin typeface="宋体"/>
                        </a:rPr>
                        <a:t>　</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tcPr>
                </a:tc>
                <a:tc>
                  <a:txBody>
                    <a:bodyPr/>
                    <a:lstStyle/>
                    <a:p>
                      <a:pPr algn="l" fontAlgn="ctr"/>
                      <a:r>
                        <a:rPr lang="zh-CN" altLang="en-US" sz="2400" b="0" i="0" u="none" strike="noStrike">
                          <a:solidFill>
                            <a:schemeClr val="tx1"/>
                          </a:solidFill>
                          <a:latin typeface="宋体"/>
                        </a:rPr>
                        <a:t>　</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tcPr>
                </a:tc>
                <a:tc>
                  <a:txBody>
                    <a:bodyPr/>
                    <a:lstStyle/>
                    <a:p>
                      <a:pPr algn="l" fontAlgn="ctr"/>
                      <a:r>
                        <a:rPr lang="zh-CN" altLang="en-US" sz="2400" b="0" i="0" u="none" strike="noStrike">
                          <a:solidFill>
                            <a:schemeClr val="tx1"/>
                          </a:solidFill>
                          <a:latin typeface="宋体"/>
                        </a:rPr>
                        <a:t>　</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tcPr>
                </a:tc>
              </a:tr>
              <a:tr h="431275">
                <a:tc rowSpan="2">
                  <a:txBody>
                    <a:bodyPr/>
                    <a:lstStyle/>
                    <a:p>
                      <a:pPr algn="ctr" fontAlgn="ctr"/>
                      <a:r>
                        <a:rPr lang="zh-TW" altLang="en-US" sz="2400" b="0" i="0" u="none" strike="noStrike" dirty="0">
                          <a:solidFill>
                            <a:schemeClr val="tx1"/>
                          </a:solidFill>
                          <a:latin typeface="宋体"/>
                        </a:rPr>
                        <a:t>疾病</a:t>
                      </a:r>
                    </a:p>
                  </a:txBody>
                  <a:tcPr marL="9525" marR="9525" marT="9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noFill/>
                  </a:tcPr>
                </a:tc>
                <a:tc>
                  <a:txBody>
                    <a:bodyPr/>
                    <a:lstStyle/>
                    <a:p>
                      <a:pPr algn="ctr" fontAlgn="ctr"/>
                      <a:r>
                        <a:rPr lang="zh-TW" altLang="en-US" sz="2400" b="0" i="0" u="none" strike="noStrike">
                          <a:solidFill>
                            <a:schemeClr val="tx1"/>
                          </a:solidFill>
                          <a:latin typeface="宋体"/>
                        </a:rPr>
                        <a:t>吸烟者</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noFill/>
                  </a:tcPr>
                </a:tc>
                <a:tc>
                  <a:txBody>
                    <a:bodyPr/>
                    <a:lstStyle/>
                    <a:p>
                      <a:pPr algn="ctr" fontAlgn="ctr"/>
                      <a:r>
                        <a:rPr lang="zh-TW" altLang="en-US" sz="2400" b="0" i="0" u="none" strike="noStrike">
                          <a:solidFill>
                            <a:schemeClr val="tx1"/>
                          </a:solidFill>
                          <a:latin typeface="宋体"/>
                        </a:rPr>
                        <a:t>非吸烟者</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noFill/>
                  </a:tcPr>
                </a:tc>
                <a:tc rowSpan="2">
                  <a:txBody>
                    <a:bodyPr/>
                    <a:lstStyle/>
                    <a:p>
                      <a:pPr algn="ctr" fontAlgn="ctr"/>
                      <a:r>
                        <a:rPr lang="en-US" sz="2400" b="0" i="1" u="none" strike="noStrike">
                          <a:solidFill>
                            <a:schemeClr val="tx1"/>
                          </a:solidFill>
                          <a:latin typeface="宋体"/>
                        </a:rPr>
                        <a:t>RR</a:t>
                      </a:r>
                    </a:p>
                  </a:txBody>
                  <a:tcPr marL="9525" marR="9525" marT="9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noFill/>
                  </a:tcPr>
                </a:tc>
                <a:tc>
                  <a:txBody>
                    <a:bodyPr/>
                    <a:lstStyle/>
                    <a:p>
                      <a:pPr algn="ctr" fontAlgn="ctr"/>
                      <a:r>
                        <a:rPr lang="en-US" sz="2400" b="0" i="1" u="none" strike="noStrike">
                          <a:solidFill>
                            <a:schemeClr val="tx1"/>
                          </a:solidFill>
                          <a:latin typeface="宋体"/>
                        </a:rPr>
                        <a:t>AR</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noFill/>
                  </a:tcPr>
                </a:tc>
              </a:tr>
              <a:tr h="716601">
                <a:tc vMerge="1">
                  <a:txBody>
                    <a:bodyPr/>
                    <a:lstStyle/>
                    <a:p>
                      <a:endParaRPr lang="zh-CN" altLang="en-US"/>
                    </a:p>
                  </a:txBody>
                  <a:tcPr/>
                </a:tc>
                <a:tc>
                  <a:txBody>
                    <a:bodyPr/>
                    <a:lstStyle/>
                    <a:p>
                      <a:pPr algn="ctr" fontAlgn="ctr"/>
                      <a:r>
                        <a:rPr lang="en-US" altLang="zh-CN" sz="2400" b="0" i="0" u="none" strike="noStrike">
                          <a:solidFill>
                            <a:schemeClr val="tx1"/>
                          </a:solidFill>
                          <a:latin typeface="宋体"/>
                        </a:rPr>
                        <a:t>(1/10</a:t>
                      </a:r>
                      <a:r>
                        <a:rPr lang="zh-CN" altLang="en-US" sz="2400" b="0" i="0" u="none" strike="noStrike">
                          <a:solidFill>
                            <a:schemeClr val="tx1"/>
                          </a:solidFill>
                          <a:latin typeface="宋体"/>
                        </a:rPr>
                        <a:t>万人年）</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noFill/>
                  </a:tcPr>
                </a:tc>
                <a:tc>
                  <a:txBody>
                    <a:bodyPr/>
                    <a:lstStyle/>
                    <a:p>
                      <a:pPr algn="ctr" fontAlgn="ctr"/>
                      <a:r>
                        <a:rPr lang="en-US" altLang="zh-CN" sz="2400" b="0" i="0" u="none" strike="noStrike">
                          <a:solidFill>
                            <a:schemeClr val="tx1"/>
                          </a:solidFill>
                          <a:latin typeface="宋体"/>
                        </a:rPr>
                        <a:t>(1/10</a:t>
                      </a:r>
                      <a:r>
                        <a:rPr lang="zh-CN" altLang="en-US" sz="2400" b="0" i="0" u="none" strike="noStrike">
                          <a:solidFill>
                            <a:schemeClr val="tx1"/>
                          </a:solidFill>
                          <a:latin typeface="宋体"/>
                        </a:rPr>
                        <a:t>万人年）</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noFill/>
                  </a:tcPr>
                </a:tc>
                <a:tc vMerge="1">
                  <a:txBody>
                    <a:bodyPr/>
                    <a:lstStyle/>
                    <a:p>
                      <a:endParaRPr lang="zh-CN" altLang="en-US"/>
                    </a:p>
                  </a:txBody>
                  <a:tcPr/>
                </a:tc>
                <a:tc>
                  <a:txBody>
                    <a:bodyPr/>
                    <a:lstStyle/>
                    <a:p>
                      <a:pPr algn="ctr" fontAlgn="ctr"/>
                      <a:r>
                        <a:rPr lang="en-US" altLang="zh-CN" sz="2400" b="0" i="0" u="none" strike="noStrike">
                          <a:solidFill>
                            <a:schemeClr val="tx1"/>
                          </a:solidFill>
                          <a:latin typeface="宋体"/>
                        </a:rPr>
                        <a:t>(1/10</a:t>
                      </a:r>
                      <a:r>
                        <a:rPr lang="zh-CN" altLang="en-US" sz="2400" b="0" i="0" u="none" strike="noStrike">
                          <a:solidFill>
                            <a:schemeClr val="tx1"/>
                          </a:solidFill>
                          <a:latin typeface="宋体"/>
                        </a:rPr>
                        <a:t>万人年）</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noFill/>
                  </a:tcPr>
                </a:tc>
              </a:tr>
              <a:tr h="431275">
                <a:tc>
                  <a:txBody>
                    <a:bodyPr/>
                    <a:lstStyle/>
                    <a:p>
                      <a:pPr algn="ctr" fontAlgn="ctr"/>
                      <a:r>
                        <a:rPr lang="zh-TW" altLang="en-US" sz="2400" b="0" i="0" u="none" strike="noStrike">
                          <a:solidFill>
                            <a:schemeClr val="tx1"/>
                          </a:solidFill>
                          <a:latin typeface="宋体"/>
                        </a:rPr>
                        <a:t>肺癌</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noFill/>
                  </a:tcPr>
                </a:tc>
                <a:tc>
                  <a:txBody>
                    <a:bodyPr/>
                    <a:lstStyle/>
                    <a:p>
                      <a:pPr algn="ctr" fontAlgn="ctr"/>
                      <a:r>
                        <a:rPr lang="en-US" sz="2400" b="0" i="0" u="none" strike="noStrike">
                          <a:solidFill>
                            <a:schemeClr val="tx1"/>
                          </a:solidFill>
                          <a:latin typeface="宋体"/>
                        </a:rPr>
                        <a:t>48. 33</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noFill/>
                  </a:tcPr>
                </a:tc>
                <a:tc>
                  <a:txBody>
                    <a:bodyPr/>
                    <a:lstStyle/>
                    <a:p>
                      <a:pPr algn="ctr" fontAlgn="ctr"/>
                      <a:r>
                        <a:rPr lang="en-US" sz="2400" b="0" i="0" u="none" strike="noStrike">
                          <a:solidFill>
                            <a:schemeClr val="tx1"/>
                          </a:solidFill>
                          <a:latin typeface="宋体"/>
                        </a:rPr>
                        <a:t>4.49</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noFill/>
                  </a:tcPr>
                </a:tc>
                <a:tc>
                  <a:txBody>
                    <a:bodyPr/>
                    <a:lstStyle/>
                    <a:p>
                      <a:pPr algn="ctr" fontAlgn="ctr"/>
                      <a:r>
                        <a:rPr lang="en-US" sz="2400" b="0" i="0" u="none" strike="noStrike">
                          <a:solidFill>
                            <a:schemeClr val="tx1"/>
                          </a:solidFill>
                          <a:latin typeface="宋体"/>
                        </a:rPr>
                        <a:t>10.8</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noFill/>
                  </a:tcPr>
                </a:tc>
                <a:tc>
                  <a:txBody>
                    <a:bodyPr/>
                    <a:lstStyle/>
                    <a:p>
                      <a:pPr algn="ctr" fontAlgn="ctr"/>
                      <a:r>
                        <a:rPr lang="en-US" sz="2400" b="0" i="0" u="none" strike="noStrike">
                          <a:solidFill>
                            <a:schemeClr val="tx1"/>
                          </a:solidFill>
                          <a:latin typeface="宋体"/>
                        </a:rPr>
                        <a:t>43. 84</a:t>
                      </a:r>
                    </a:p>
                  </a:txBody>
                  <a:tcPr marL="9525" marR="9525" marT="9525" marB="0" anchor="ctr">
                    <a:lnL>
                      <a:noFill/>
                    </a:lnL>
                    <a:lnR>
                      <a:noFill/>
                    </a:lnR>
                    <a:lnT w="6350" cap="flat" cmpd="sng" algn="ctr">
                      <a:solidFill>
                        <a:srgbClr val="FFFFFF"/>
                      </a:solidFill>
                      <a:prstDash val="solid"/>
                      <a:round/>
                      <a:headEnd type="none" w="med" len="med"/>
                      <a:tailEnd type="none" w="med" len="med"/>
                    </a:lnT>
                    <a:lnB>
                      <a:noFill/>
                    </a:lnB>
                    <a:noFill/>
                  </a:tcPr>
                </a:tc>
              </a:tr>
              <a:tr h="683564">
                <a:tc>
                  <a:txBody>
                    <a:bodyPr/>
                    <a:lstStyle/>
                    <a:p>
                      <a:pPr algn="ctr" fontAlgn="ctr"/>
                      <a:r>
                        <a:rPr lang="zh-TW" altLang="en-US" sz="2400" b="0" i="0" u="none" strike="noStrike">
                          <a:solidFill>
                            <a:schemeClr val="tx1"/>
                          </a:solidFill>
                          <a:latin typeface="宋体"/>
                        </a:rPr>
                        <a:t>心血管疾病</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noFill/>
                  </a:tcPr>
                </a:tc>
                <a:tc>
                  <a:txBody>
                    <a:bodyPr/>
                    <a:lstStyle/>
                    <a:p>
                      <a:pPr algn="ctr" fontAlgn="ctr"/>
                      <a:r>
                        <a:rPr lang="en-US" sz="2400" b="0" i="0" u="none" strike="noStrike">
                          <a:solidFill>
                            <a:schemeClr val="tx1"/>
                          </a:solidFill>
                          <a:latin typeface="宋体"/>
                        </a:rPr>
                        <a:t>294. 67</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noFill/>
                  </a:tcPr>
                </a:tc>
                <a:tc>
                  <a:txBody>
                    <a:bodyPr/>
                    <a:lstStyle/>
                    <a:p>
                      <a:pPr algn="ctr" fontAlgn="ctr"/>
                      <a:r>
                        <a:rPr lang="en-US" sz="2400" b="0" i="0" u="none" strike="noStrike" dirty="0">
                          <a:solidFill>
                            <a:schemeClr val="tx1"/>
                          </a:solidFill>
                          <a:latin typeface="宋体"/>
                        </a:rPr>
                        <a:t>169. 54</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noFill/>
                  </a:tcPr>
                </a:tc>
                <a:tc>
                  <a:txBody>
                    <a:bodyPr/>
                    <a:lstStyle/>
                    <a:p>
                      <a:pPr algn="ctr" fontAlgn="ctr"/>
                      <a:r>
                        <a:rPr lang="en-US" sz="2400" b="0" i="0" u="none" strike="noStrike">
                          <a:solidFill>
                            <a:schemeClr val="tx1"/>
                          </a:solidFill>
                          <a:latin typeface="宋体"/>
                        </a:rPr>
                        <a:t>1.7</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noFill/>
                  </a:tcPr>
                </a:tc>
                <a:tc>
                  <a:txBody>
                    <a:bodyPr/>
                    <a:lstStyle/>
                    <a:p>
                      <a:pPr algn="ctr" fontAlgn="ctr"/>
                      <a:r>
                        <a:rPr lang="en-US" sz="2400" b="0" i="0" u="none" strike="noStrike" dirty="0">
                          <a:solidFill>
                            <a:schemeClr val="tx1"/>
                          </a:solidFill>
                          <a:latin typeface="宋体"/>
                        </a:rPr>
                        <a:t>125. 13</a:t>
                      </a:r>
                    </a:p>
                  </a:txBody>
                  <a:tcPr marL="9525" marR="9525" marT="9525" marB="0" anchor="ctr">
                    <a:lnL>
                      <a:noFill/>
                    </a:lnL>
                    <a:lnR>
                      <a:noFill/>
                    </a:lnR>
                    <a:lnT>
                      <a:noFill/>
                    </a:lnT>
                    <a:lnB w="6350" cap="flat" cmpd="sng" algn="ctr">
                      <a:solidFill>
                        <a:srgbClr val="FFFFFF"/>
                      </a:solidFill>
                      <a:prstDash val="solid"/>
                      <a:round/>
                      <a:headEnd type="none" w="med" len="med"/>
                      <a:tailEnd type="none" w="med" len="med"/>
                    </a:lnB>
                    <a:noFill/>
                  </a:tcPr>
                </a:tc>
              </a:tr>
            </a:tbl>
          </a:graphicData>
        </a:graphic>
      </p:graphicFrame>
      <p:sp>
        <p:nvSpPr>
          <p:cNvPr id="8" name="TextBox 7"/>
          <p:cNvSpPr txBox="1"/>
          <p:nvPr/>
        </p:nvSpPr>
        <p:spPr>
          <a:xfrm>
            <a:off x="1219200" y="1562100"/>
            <a:ext cx="8477250" cy="461665"/>
          </a:xfrm>
          <a:prstGeom prst="rect">
            <a:avLst/>
          </a:prstGeom>
          <a:noFill/>
        </p:spPr>
        <p:txBody>
          <a:bodyPr wrap="square" rtlCol="0">
            <a:spAutoFit/>
          </a:bodyPr>
          <a:lstStyle/>
          <a:p>
            <a:r>
              <a:rPr lang="zh-CN" altLang="zh-CN" sz="2400" b="1" dirty="0" smtClean="0"/>
              <a:t>表</a:t>
            </a:r>
            <a:r>
              <a:rPr lang="en-US" altLang="zh-CN" sz="2400" b="1" dirty="0" smtClean="0"/>
              <a:t>6-3  </a:t>
            </a:r>
            <a:r>
              <a:rPr lang="zh-CN" altLang="zh-CN" sz="2400" b="1" dirty="0" smtClean="0"/>
              <a:t>吸烟与肺癌和心血管疾病死亡关系的</a:t>
            </a:r>
            <a:r>
              <a:rPr lang="en-US" altLang="zh-CN" sz="2400" b="1" i="1" dirty="0" smtClean="0"/>
              <a:t>RR</a:t>
            </a:r>
            <a:r>
              <a:rPr lang="zh-CN" altLang="zh-CN" sz="2400" b="1" dirty="0" smtClean="0"/>
              <a:t>与</a:t>
            </a:r>
            <a:r>
              <a:rPr lang="en-US" altLang="zh-CN" sz="2400" b="1" i="1" dirty="0" smtClean="0"/>
              <a:t>AR</a:t>
            </a:r>
            <a:r>
              <a:rPr lang="zh-CN" altLang="zh-CN" sz="2400" b="1" dirty="0" smtClean="0"/>
              <a:t>值比较</a:t>
            </a:r>
            <a:endParaRPr lang="zh-CN" alt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51895" y="400050"/>
            <a:ext cx="10353762" cy="647700"/>
          </a:xfrm>
        </p:spPr>
        <p:txBody>
          <a:bodyPr/>
          <a:lstStyle/>
          <a:p>
            <a:pPr algn="l">
              <a:buClr>
                <a:srgbClr val="92D050"/>
              </a:buClr>
              <a:buFont typeface="Wingdings" pitchFamily="2" charset="2"/>
              <a:buChar char="u"/>
            </a:pPr>
            <a:r>
              <a:rPr lang="zh-CN" altLang="en-US" dirty="0" smtClean="0">
                <a:solidFill>
                  <a:schemeClr val="tx1"/>
                </a:solidFill>
              </a:rPr>
              <a:t>队列的分类</a:t>
            </a:r>
            <a:endParaRPr lang="zh-CN" altLang="en-US" dirty="0">
              <a:solidFill>
                <a:schemeClr val="tx1"/>
              </a:solidFill>
            </a:endParaRPr>
          </a:p>
        </p:txBody>
      </p:sp>
      <p:sp>
        <p:nvSpPr>
          <p:cNvPr id="3" name="内容占位符 2"/>
          <p:cNvSpPr>
            <a:spLocks noGrp="1"/>
          </p:cNvSpPr>
          <p:nvPr>
            <p:ph idx="1"/>
          </p:nvPr>
        </p:nvSpPr>
        <p:spPr>
          <a:xfrm>
            <a:off x="571500" y="1200151"/>
            <a:ext cx="11372850" cy="3238499"/>
          </a:xfrm>
        </p:spPr>
        <p:txBody>
          <a:bodyPr>
            <a:noAutofit/>
          </a:bodyPr>
          <a:lstStyle/>
          <a:p>
            <a:pPr>
              <a:lnSpc>
                <a:spcPct val="150000"/>
              </a:lnSpc>
              <a:buFont typeface="Wingdings" pitchFamily="2" charset="2"/>
              <a:buChar char="Ø"/>
            </a:pPr>
            <a:r>
              <a:rPr lang="zh-CN" altLang="en-US" sz="2800" dirty="0" smtClean="0"/>
              <a:t>根据</a:t>
            </a:r>
            <a:r>
              <a:rPr lang="zh-CN" altLang="zh-CN" sz="2800" dirty="0" smtClean="0"/>
              <a:t>特定条件分为：</a:t>
            </a:r>
            <a:endParaRPr lang="en-US" altLang="zh-CN" sz="2800" dirty="0" smtClean="0"/>
          </a:p>
          <a:p>
            <a:pPr>
              <a:lnSpc>
                <a:spcPct val="150000"/>
              </a:lnSpc>
              <a:buNone/>
            </a:pPr>
            <a:r>
              <a:rPr lang="zh-CN" altLang="en-US" sz="2800" dirty="0" smtClean="0"/>
              <a:t>   出生队列（</a:t>
            </a:r>
            <a:r>
              <a:rPr lang="en-US" altLang="zh-CN" sz="2800" dirty="0" smtClean="0"/>
              <a:t>Birth Cohort</a:t>
            </a:r>
            <a:r>
              <a:rPr lang="zh-CN" altLang="en-US" sz="2800" dirty="0" smtClean="0"/>
              <a:t>）：特定时期内出生的一组人群。</a:t>
            </a:r>
          </a:p>
          <a:p>
            <a:pPr>
              <a:lnSpc>
                <a:spcPct val="150000"/>
              </a:lnSpc>
              <a:buNone/>
            </a:pPr>
            <a:r>
              <a:rPr lang="zh-CN" altLang="en-US" sz="2800" dirty="0" smtClean="0"/>
              <a:t>   暴露队列（</a:t>
            </a:r>
            <a:r>
              <a:rPr lang="en-US" altLang="zh-CN" sz="2800" dirty="0" smtClean="0"/>
              <a:t>Exposure Cohort</a:t>
            </a:r>
            <a:r>
              <a:rPr lang="zh-CN" altLang="en-US" sz="2800" dirty="0" smtClean="0"/>
              <a:t>）：具有某种暴露或特征的一组人群。</a:t>
            </a:r>
          </a:p>
          <a:p>
            <a:pPr>
              <a:lnSpc>
                <a:spcPct val="150000"/>
              </a:lnSpc>
              <a:buNone/>
            </a:pPr>
            <a:endParaRPr lang="en-US" altLang="zh-CN" sz="2800" dirty="0" smtClean="0"/>
          </a:p>
        </p:txBody>
      </p:sp>
      <p:sp>
        <p:nvSpPr>
          <p:cNvPr id="4" name="TextBox 3"/>
          <p:cNvSpPr txBox="1"/>
          <p:nvPr/>
        </p:nvSpPr>
        <p:spPr>
          <a:xfrm>
            <a:off x="2647950" y="3371850"/>
            <a:ext cx="7029450" cy="1754326"/>
          </a:xfrm>
          <a:prstGeom prst="rect">
            <a:avLst/>
          </a:prstGeom>
          <a:noFill/>
        </p:spPr>
        <p:txBody>
          <a:bodyPr wrap="square" rtlCol="0">
            <a:spAutoFit/>
          </a:bodyPr>
          <a:lstStyle/>
          <a:p>
            <a:pPr>
              <a:lnSpc>
                <a:spcPct val="150000"/>
              </a:lnSpc>
              <a:buFont typeface="Arial" pitchFamily="34" charset="0"/>
              <a:buChar char="•"/>
            </a:pPr>
            <a:r>
              <a:rPr lang="zh-CN" altLang="en-US" sz="2400" dirty="0" smtClean="0"/>
              <a:t>吸烟者组成的吸烟队列；</a:t>
            </a:r>
          </a:p>
          <a:p>
            <a:pPr>
              <a:lnSpc>
                <a:spcPct val="150000"/>
              </a:lnSpc>
              <a:buFont typeface="Arial" pitchFamily="34" charset="0"/>
              <a:buChar char="•"/>
            </a:pPr>
            <a:r>
              <a:rPr lang="zh-CN" altLang="en-US" sz="2400" dirty="0" smtClean="0"/>
              <a:t>某个时期进入某工厂工作的一组人群；</a:t>
            </a:r>
          </a:p>
          <a:p>
            <a:pPr>
              <a:lnSpc>
                <a:spcPct val="150000"/>
              </a:lnSpc>
              <a:buFont typeface="Arial" pitchFamily="34" charset="0"/>
              <a:buChar char="•"/>
            </a:pPr>
            <a:r>
              <a:rPr lang="zh-CN" altLang="en-US" sz="2400" dirty="0" smtClean="0"/>
              <a:t>由乳腺癌基因</a:t>
            </a:r>
            <a:r>
              <a:rPr lang="en-US" altLang="zh-CN" sz="2400" dirty="0" smtClean="0"/>
              <a:t>BRAC-1</a:t>
            </a:r>
            <a:r>
              <a:rPr lang="zh-CN" altLang="en-US" sz="2400" dirty="0" smtClean="0"/>
              <a:t>阳性者组成的</a:t>
            </a:r>
            <a:r>
              <a:rPr lang="en-US" altLang="zh-CN" sz="2400" dirty="0" smtClean="0"/>
              <a:t>BRAC-1</a:t>
            </a:r>
            <a:r>
              <a:rPr lang="zh-CN" altLang="en-US" sz="2400" dirty="0" smtClean="0"/>
              <a:t>队列。</a:t>
            </a:r>
          </a:p>
        </p:txBody>
      </p:sp>
      <p:sp>
        <p:nvSpPr>
          <p:cNvPr id="8" name="TextBox 7"/>
          <p:cNvSpPr txBox="1"/>
          <p:nvPr/>
        </p:nvSpPr>
        <p:spPr>
          <a:xfrm>
            <a:off x="647700" y="5143500"/>
            <a:ext cx="9144000" cy="1289584"/>
          </a:xfrm>
          <a:prstGeom prst="rect">
            <a:avLst/>
          </a:prstGeom>
          <a:noFill/>
        </p:spPr>
        <p:txBody>
          <a:bodyPr wrap="square" rtlCol="0">
            <a:spAutoFit/>
          </a:bodyPr>
          <a:lstStyle/>
          <a:p>
            <a:pPr marL="342900" indent="-306000">
              <a:lnSpc>
                <a:spcPct val="160000"/>
              </a:lnSpc>
              <a:spcBef>
                <a:spcPct val="20000"/>
              </a:spcBef>
              <a:spcAft>
                <a:spcPts val="600"/>
              </a:spcAft>
              <a:buClr>
                <a:srgbClr val="92D050"/>
              </a:buClr>
              <a:buSzPct val="80000"/>
              <a:buFont typeface="Wingdings" pitchFamily="2" charset="2"/>
              <a:buChar char="Ø"/>
            </a:pPr>
            <a:r>
              <a:rPr lang="zh-CN" altLang="en-US" sz="2800" b="1" dirty="0" smtClean="0">
                <a:ln>
                  <a:solidFill>
                    <a:prstClr val="black">
                      <a:lumMod val="75000"/>
                      <a:lumOff val="25000"/>
                      <a:alpha val="10000"/>
                    </a:prstClr>
                  </a:solidFill>
                </a:ln>
                <a:solidFill>
                  <a:prstClr val="white"/>
                </a:solidFill>
                <a:effectLst>
                  <a:outerShdw blurRad="9525" dist="25400" dir="14640000" algn="tl" rotWithShape="0">
                    <a:prstClr val="black">
                      <a:alpha val="30000"/>
                    </a:prstClr>
                  </a:outerShdw>
                </a:effectLst>
              </a:rPr>
              <a:t>根据研究人群的稳定程度</a:t>
            </a:r>
            <a:r>
              <a:rPr lang="zh-CN" altLang="zh-CN" sz="2800" b="1" dirty="0" smtClean="0">
                <a:ln>
                  <a:solidFill>
                    <a:prstClr val="black">
                      <a:lumMod val="75000"/>
                      <a:lumOff val="25000"/>
                      <a:alpha val="10000"/>
                    </a:prstClr>
                  </a:solidFill>
                </a:ln>
                <a:solidFill>
                  <a:prstClr val="white"/>
                </a:solidFill>
                <a:effectLst>
                  <a:outerShdw blurRad="9525" dist="25400" dir="14640000" algn="tl" rotWithShape="0">
                    <a:prstClr val="black">
                      <a:alpha val="30000"/>
                    </a:prstClr>
                  </a:outerShdw>
                </a:effectLst>
              </a:rPr>
              <a:t>分为：</a:t>
            </a:r>
            <a:r>
              <a:rPr lang="zh-CN" altLang="en-US" sz="2800" dirty="0" smtClean="0"/>
              <a:t>固定队列 和 动态队列。</a:t>
            </a:r>
          </a:p>
          <a:p>
            <a:endParaRPr lang="zh-CN" altLang="en-US" sz="2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buClr>
                <a:srgbClr val="92D050"/>
              </a:buClr>
              <a:buFont typeface="Wingdings" pitchFamily="2" charset="2"/>
              <a:buChar char="Ø"/>
            </a:pPr>
            <a:r>
              <a:rPr lang="zh-CN" altLang="zh-CN" dirty="0" smtClean="0">
                <a:solidFill>
                  <a:schemeClr val="tx1"/>
                </a:solidFill>
              </a:rPr>
              <a:t>归因危险度百分比</a:t>
            </a:r>
            <a:r>
              <a:rPr lang="en-US" altLang="zh-CN" dirty="0" smtClean="0">
                <a:solidFill>
                  <a:schemeClr val="tx1"/>
                </a:solidFill>
              </a:rPr>
              <a:t>(AR%)</a:t>
            </a:r>
            <a:endParaRPr lang="zh-CN" altLang="en-US" dirty="0">
              <a:solidFill>
                <a:schemeClr val="tx1"/>
              </a:solidFill>
            </a:endParaRPr>
          </a:p>
        </p:txBody>
      </p:sp>
      <p:sp>
        <p:nvSpPr>
          <p:cNvPr id="3" name="内容占位符 2"/>
          <p:cNvSpPr>
            <a:spLocks noGrp="1"/>
          </p:cNvSpPr>
          <p:nvPr>
            <p:ph idx="1"/>
          </p:nvPr>
        </p:nvSpPr>
        <p:spPr>
          <a:xfrm>
            <a:off x="894745" y="3467100"/>
            <a:ext cx="10440005" cy="1638300"/>
          </a:xfrm>
        </p:spPr>
        <p:txBody>
          <a:bodyPr>
            <a:noAutofit/>
          </a:bodyPr>
          <a:lstStyle/>
          <a:p>
            <a:pPr>
              <a:lnSpc>
                <a:spcPct val="150000"/>
              </a:lnSpc>
              <a:buNone/>
            </a:pPr>
            <a:r>
              <a:rPr lang="zh-CN" altLang="en-US" dirty="0" smtClean="0"/>
              <a:t>   意义：</a:t>
            </a:r>
            <a:endParaRPr lang="en-US" altLang="zh-CN" dirty="0" smtClean="0"/>
          </a:p>
          <a:p>
            <a:pPr>
              <a:lnSpc>
                <a:spcPct val="150000"/>
              </a:lnSpc>
              <a:buNone/>
            </a:pPr>
            <a:r>
              <a:rPr lang="en-US" altLang="zh-CN" dirty="0" smtClean="0"/>
              <a:t>   </a:t>
            </a:r>
            <a:r>
              <a:rPr lang="zh-CN" altLang="zh-CN" dirty="0" smtClean="0"/>
              <a:t>反映暴露人群中由于暴露所引起的发病或死亡占全部发病或死亡的百分比</a:t>
            </a:r>
            <a:endParaRPr lang="zh-CN" altLang="en-US" dirty="0"/>
          </a:p>
        </p:txBody>
      </p:sp>
      <p:sp>
        <p:nvSpPr>
          <p:cNvPr id="63490"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3489" name="Object 1"/>
          <p:cNvGraphicFramePr>
            <a:graphicFrameLocks noChangeAspect="1"/>
          </p:cNvGraphicFramePr>
          <p:nvPr/>
        </p:nvGraphicFramePr>
        <p:xfrm>
          <a:off x="1295401" y="1905000"/>
          <a:ext cx="4019549" cy="1203131"/>
        </p:xfrm>
        <a:graphic>
          <a:graphicData uri="http://schemas.openxmlformats.org/presentationml/2006/ole">
            <mc:AlternateContent xmlns:mc="http://schemas.openxmlformats.org/markup-compatibility/2006">
              <mc:Choice xmlns:v="urn:schemas-microsoft-com:vml" Requires="v">
                <p:oleObj spid="_x0000_s63492" name="公式" r:id="rId3" imgW="1409700" imgH="431800" progId="Equation.3">
                  <p:embed/>
                </p:oleObj>
              </mc:Choice>
              <mc:Fallback>
                <p:oleObj name="公式" r:id="rId3" imgW="1409700" imgH="431800" progId="Equation.3">
                  <p:embed/>
                  <p:pic>
                    <p:nvPicPr>
                      <p:cNvPr id="0" name="Picture 1"/>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a:stretch>
                        <a:fillRect/>
                      </a:stretch>
                    </p:blipFill>
                    <p:spPr bwMode="auto">
                      <a:xfrm>
                        <a:off x="1295401" y="1905000"/>
                        <a:ext cx="4019549" cy="120313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3492"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3491" name="Object 3"/>
          <p:cNvGraphicFramePr>
            <a:graphicFrameLocks noChangeAspect="1"/>
          </p:cNvGraphicFramePr>
          <p:nvPr/>
        </p:nvGraphicFramePr>
        <p:xfrm>
          <a:off x="7010399" y="1885948"/>
          <a:ext cx="3988426" cy="1104902"/>
        </p:xfrm>
        <a:graphic>
          <a:graphicData uri="http://schemas.openxmlformats.org/presentationml/2006/ole">
            <mc:AlternateContent xmlns:mc="http://schemas.openxmlformats.org/markup-compatibility/2006">
              <mc:Choice xmlns:v="urn:schemas-microsoft-com:vml" Requires="v">
                <p:oleObj spid="_x0000_s63493" name="公式" r:id="rId5" imgW="1422400" imgH="393700" progId="Equation.3">
                  <p:embed/>
                </p:oleObj>
              </mc:Choice>
              <mc:Fallback>
                <p:oleObj name="公式" r:id="rId5" imgW="1422400" imgH="393700" progId="Equation.3">
                  <p:embed/>
                  <p:pic>
                    <p:nvPicPr>
                      <p:cNvPr id="0" name="Picture 3"/>
                      <p:cNvPicPr>
                        <a:picLocks noChangeAspect="1" noChangeArrowheads="1"/>
                      </p:cNvPicPr>
                      <p:nvPr/>
                    </p:nvPicPr>
                    <p:blipFill>
                      <a:blip r:embed="rId6">
                        <a:lum bright="100000" contrast="100000"/>
                        <a:extLst>
                          <a:ext uri="{28A0092B-C50C-407E-A947-70E740481C1C}">
                            <a14:useLocalDpi xmlns:a14="http://schemas.microsoft.com/office/drawing/2010/main" val="0"/>
                          </a:ext>
                        </a:extLst>
                      </a:blip>
                      <a:srcRect/>
                      <a:stretch>
                        <a:fillRect/>
                      </a:stretch>
                    </p:blipFill>
                    <p:spPr bwMode="auto">
                      <a:xfrm>
                        <a:off x="7010399" y="1885948"/>
                        <a:ext cx="3988426" cy="11049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5791200" y="2114550"/>
            <a:ext cx="609600" cy="523220"/>
          </a:xfrm>
          <a:prstGeom prst="rect">
            <a:avLst/>
          </a:prstGeom>
          <a:noFill/>
        </p:spPr>
        <p:txBody>
          <a:bodyPr wrap="square" rtlCol="0">
            <a:spAutoFit/>
          </a:bodyPr>
          <a:lstStyle/>
          <a:p>
            <a:r>
              <a:rPr lang="zh-CN" altLang="en-US" sz="2800" dirty="0" smtClean="0"/>
              <a:t>或</a:t>
            </a:r>
            <a:endParaRPr lang="zh-CN" altLang="en-US" sz="28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buClr>
                <a:srgbClr val="92D050"/>
              </a:buClr>
              <a:buFont typeface="Wingdings" pitchFamily="2" charset="2"/>
              <a:buChar char="Ø"/>
            </a:pPr>
            <a:r>
              <a:rPr lang="zh-CN" altLang="zh-CN" dirty="0" smtClean="0">
                <a:solidFill>
                  <a:schemeClr val="tx1"/>
                </a:solidFill>
              </a:rPr>
              <a:t>人群归因危险度（</a:t>
            </a:r>
            <a:r>
              <a:rPr lang="en-US" altLang="zh-CN" dirty="0" smtClean="0">
                <a:solidFill>
                  <a:schemeClr val="tx1"/>
                </a:solidFill>
              </a:rPr>
              <a:t>PAR)</a:t>
            </a:r>
            <a:endParaRPr lang="zh-CN" altLang="en-US" dirty="0">
              <a:solidFill>
                <a:schemeClr val="tx1"/>
              </a:solidFill>
            </a:endParaRPr>
          </a:p>
        </p:txBody>
      </p:sp>
      <p:sp>
        <p:nvSpPr>
          <p:cNvPr id="3" name="内容占位符 2"/>
          <p:cNvSpPr>
            <a:spLocks noGrp="1"/>
          </p:cNvSpPr>
          <p:nvPr>
            <p:ph idx="1"/>
          </p:nvPr>
        </p:nvSpPr>
        <p:spPr>
          <a:xfrm>
            <a:off x="1161445" y="3370749"/>
            <a:ext cx="9697055" cy="2515701"/>
          </a:xfrm>
        </p:spPr>
        <p:txBody>
          <a:bodyPr>
            <a:normAutofit fontScale="92500"/>
          </a:bodyPr>
          <a:lstStyle/>
          <a:p>
            <a:pPr>
              <a:lnSpc>
                <a:spcPct val="150000"/>
              </a:lnSpc>
              <a:buNone/>
            </a:pPr>
            <a:r>
              <a:rPr lang="zh-CN" altLang="en-US" dirty="0" smtClean="0"/>
              <a:t>意义：</a:t>
            </a:r>
            <a:endParaRPr lang="en-US" altLang="zh-CN" dirty="0" smtClean="0"/>
          </a:p>
          <a:p>
            <a:pPr marL="551250" indent="-514350">
              <a:lnSpc>
                <a:spcPct val="150000"/>
              </a:lnSpc>
              <a:buFont typeface="+mj-lt"/>
              <a:buAutoNum type="arabicPeriod"/>
            </a:pPr>
            <a:r>
              <a:rPr lang="zh-CN" altLang="zh-CN" dirty="0" smtClean="0"/>
              <a:t>由于暴露而使该人群发病（或死亡）率增加的数值</a:t>
            </a:r>
            <a:endParaRPr lang="en-US" altLang="zh-CN" dirty="0" smtClean="0"/>
          </a:p>
          <a:p>
            <a:pPr marL="551250" indent="-514350">
              <a:lnSpc>
                <a:spcPct val="150000"/>
              </a:lnSpc>
              <a:buFont typeface="+mj-lt"/>
              <a:buAutoNum type="arabicPeriod"/>
            </a:pPr>
            <a:r>
              <a:rPr lang="zh-CN" altLang="zh-CN" dirty="0" smtClean="0"/>
              <a:t>反映总人群发病（或死亡）率中归因于暴露的部分</a:t>
            </a:r>
            <a:endParaRPr lang="zh-CN" altLang="en-US" dirty="0"/>
          </a:p>
        </p:txBody>
      </p:sp>
      <p:pic>
        <p:nvPicPr>
          <p:cNvPr id="64514" name="Picture 2"/>
          <p:cNvPicPr>
            <a:picLocks noChangeAspect="1" noChangeArrowheads="1"/>
          </p:cNvPicPr>
          <p:nvPr/>
        </p:nvPicPr>
        <p:blipFill>
          <a:blip r:embed="rId2">
            <a:lum bright="100000" contrast="100000"/>
          </a:blip>
          <a:srcRect/>
          <a:stretch>
            <a:fillRect/>
          </a:stretch>
        </p:blipFill>
        <p:spPr bwMode="auto">
          <a:xfrm>
            <a:off x="1714499" y="1905000"/>
            <a:ext cx="2781301" cy="609600"/>
          </a:xfrm>
          <a:prstGeom prst="rect">
            <a:avLst/>
          </a:prstGeom>
          <a:noFill/>
          <a:ln w="9525">
            <a:noFill/>
            <a:miter lim="800000"/>
            <a:headEnd/>
            <a:tailEnd/>
          </a:ln>
        </p:spPr>
      </p:pic>
      <p:sp>
        <p:nvSpPr>
          <p:cNvPr id="6" name="矩形标注 5"/>
          <p:cNvSpPr/>
          <p:nvPr/>
        </p:nvSpPr>
        <p:spPr>
          <a:xfrm>
            <a:off x="6286500" y="1295400"/>
            <a:ext cx="1866900" cy="571500"/>
          </a:xfrm>
          <a:prstGeom prst="wedgeRectCallout">
            <a:avLst>
              <a:gd name="adj1" fmla="val -198755"/>
              <a:gd name="adj2" fmla="val 72024"/>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全人群的率</a:t>
            </a:r>
            <a:endParaRPr lang="zh-CN" altLang="en-US" sz="2400" dirty="0"/>
          </a:p>
        </p:txBody>
      </p:sp>
      <p:sp>
        <p:nvSpPr>
          <p:cNvPr id="7" name="矩形标注 6"/>
          <p:cNvSpPr/>
          <p:nvPr/>
        </p:nvSpPr>
        <p:spPr>
          <a:xfrm>
            <a:off x="7677150" y="2476500"/>
            <a:ext cx="2247900" cy="609600"/>
          </a:xfrm>
          <a:prstGeom prst="wedgeRectCallout">
            <a:avLst>
              <a:gd name="adj1" fmla="val -191416"/>
              <a:gd name="adj2" fmla="val -71309"/>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非暴露组的率</a:t>
            </a:r>
            <a:endParaRPr lang="zh-CN" altLang="en-US" sz="24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6645" y="419100"/>
            <a:ext cx="10353762" cy="838200"/>
          </a:xfrm>
        </p:spPr>
        <p:txBody>
          <a:bodyPr/>
          <a:lstStyle/>
          <a:p>
            <a:pPr algn="l">
              <a:buClr>
                <a:srgbClr val="92D050"/>
              </a:buClr>
              <a:buFont typeface="Wingdings" pitchFamily="2" charset="2"/>
              <a:buChar char="Ø"/>
            </a:pPr>
            <a:r>
              <a:rPr lang="zh-CN" altLang="zh-CN" dirty="0" smtClean="0">
                <a:solidFill>
                  <a:schemeClr val="tx1"/>
                </a:solidFill>
              </a:rPr>
              <a:t>人群归因危险度百分比（</a:t>
            </a:r>
            <a:r>
              <a:rPr lang="en-US" altLang="zh-CN" dirty="0" smtClean="0">
                <a:solidFill>
                  <a:schemeClr val="tx1"/>
                </a:solidFill>
              </a:rPr>
              <a:t>PAR%</a:t>
            </a:r>
            <a:r>
              <a:rPr lang="zh-CN" altLang="zh-CN" dirty="0" smtClean="0">
                <a:solidFill>
                  <a:schemeClr val="tx1"/>
                </a:solidFill>
              </a:rPr>
              <a:t>）</a:t>
            </a:r>
            <a:endParaRPr lang="zh-CN" altLang="en-US" dirty="0">
              <a:solidFill>
                <a:schemeClr val="tx1"/>
              </a:solidFill>
            </a:endParaRPr>
          </a:p>
        </p:txBody>
      </p:sp>
      <p:sp>
        <p:nvSpPr>
          <p:cNvPr id="3" name="内容占位符 2"/>
          <p:cNvSpPr>
            <a:spLocks noGrp="1"/>
          </p:cNvSpPr>
          <p:nvPr>
            <p:ph idx="1"/>
          </p:nvPr>
        </p:nvSpPr>
        <p:spPr>
          <a:xfrm>
            <a:off x="913794" y="2819400"/>
            <a:ext cx="11278206" cy="3810000"/>
          </a:xfrm>
        </p:spPr>
        <p:txBody>
          <a:bodyPr>
            <a:normAutofit fontScale="85000" lnSpcReduction="10000"/>
          </a:bodyPr>
          <a:lstStyle/>
          <a:p>
            <a:pPr>
              <a:lnSpc>
                <a:spcPct val="160000"/>
              </a:lnSpc>
              <a:buNone/>
            </a:pPr>
            <a:r>
              <a:rPr lang="zh-CN" altLang="en-US" dirty="0" smtClean="0"/>
              <a:t>意义：</a:t>
            </a:r>
            <a:endParaRPr lang="en-US" altLang="zh-CN" dirty="0" smtClean="0"/>
          </a:p>
          <a:p>
            <a:pPr marL="551250" indent="-514350">
              <a:lnSpc>
                <a:spcPct val="160000"/>
              </a:lnSpc>
              <a:buFont typeface="+mj-lt"/>
              <a:buAutoNum type="arabicPeriod"/>
            </a:pPr>
            <a:r>
              <a:rPr lang="zh-CN" altLang="zh-CN" dirty="0" smtClean="0"/>
              <a:t>反映人群中由于暴露引起的发病（或死亡）占总人群全部发病（或死亡）的百分比</a:t>
            </a:r>
            <a:r>
              <a:rPr lang="zh-CN" altLang="en-US" dirty="0" smtClean="0"/>
              <a:t>；</a:t>
            </a:r>
            <a:endParaRPr lang="en-US" altLang="zh-CN" dirty="0" smtClean="0"/>
          </a:p>
          <a:p>
            <a:pPr marL="551250" indent="-514350">
              <a:lnSpc>
                <a:spcPct val="160000"/>
              </a:lnSpc>
              <a:buFont typeface="+mj-lt"/>
              <a:buAutoNum type="arabicPeriod"/>
            </a:pPr>
            <a:r>
              <a:rPr lang="en-US" altLang="zh-CN" i="1" dirty="0" smtClean="0"/>
              <a:t>RR</a:t>
            </a:r>
            <a:r>
              <a:rPr lang="zh-CN" altLang="en-US" dirty="0" smtClean="0"/>
              <a:t>相同时，</a:t>
            </a:r>
            <a:r>
              <a:rPr lang="en-US" altLang="zh-CN" dirty="0" smtClean="0"/>
              <a:t> PAR%</a:t>
            </a:r>
            <a:r>
              <a:rPr lang="zh-CN" altLang="en-US" dirty="0" smtClean="0"/>
              <a:t>随</a:t>
            </a:r>
            <a:r>
              <a:rPr lang="en-US" altLang="zh-CN" i="1" dirty="0" err="1" smtClean="0"/>
              <a:t>P</a:t>
            </a:r>
            <a:r>
              <a:rPr lang="en-US" altLang="zh-CN" i="1" baseline="-25000" dirty="0" err="1" smtClean="0"/>
              <a:t>e</a:t>
            </a:r>
            <a:r>
              <a:rPr lang="zh-CN" altLang="en-US" dirty="0" smtClean="0"/>
              <a:t>的增高而增高；</a:t>
            </a:r>
            <a:endParaRPr lang="en-US" altLang="zh-CN" dirty="0" smtClean="0"/>
          </a:p>
          <a:p>
            <a:pPr marL="551250" indent="-514350">
              <a:lnSpc>
                <a:spcPct val="160000"/>
              </a:lnSpc>
              <a:buFont typeface="+mj-lt"/>
              <a:buAutoNum type="arabicPeriod"/>
            </a:pPr>
            <a:r>
              <a:rPr lang="en-US" altLang="zh-CN" i="1" dirty="0" err="1" smtClean="0"/>
              <a:t>P</a:t>
            </a:r>
            <a:r>
              <a:rPr lang="en-US" altLang="zh-CN" i="1" baseline="-25000" dirty="0" err="1" smtClean="0"/>
              <a:t>e</a:t>
            </a:r>
            <a:r>
              <a:rPr lang="zh-CN" altLang="en-US" dirty="0" smtClean="0"/>
              <a:t>相同时，</a:t>
            </a:r>
            <a:r>
              <a:rPr lang="en-US" altLang="zh-CN" dirty="0" smtClean="0"/>
              <a:t> PAR%</a:t>
            </a:r>
            <a:r>
              <a:rPr lang="zh-CN" altLang="en-US" dirty="0" smtClean="0"/>
              <a:t>随</a:t>
            </a:r>
            <a:r>
              <a:rPr lang="en-US" altLang="zh-CN" i="1" dirty="0" smtClean="0"/>
              <a:t>RR</a:t>
            </a:r>
            <a:r>
              <a:rPr lang="zh-CN" altLang="en-US" dirty="0" smtClean="0"/>
              <a:t>的增高而增高 </a:t>
            </a:r>
            <a:r>
              <a:rPr lang="zh-CN" altLang="zh-CN" dirty="0" smtClean="0"/>
              <a:t>。</a:t>
            </a:r>
          </a:p>
          <a:p>
            <a:pPr>
              <a:buNone/>
            </a:pPr>
            <a:endParaRPr lang="zh-CN" altLang="en-US" dirty="0"/>
          </a:p>
        </p:txBody>
      </p:sp>
      <p:sp>
        <p:nvSpPr>
          <p:cNvPr id="65538"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5537" name="Object 1"/>
          <p:cNvGraphicFramePr>
            <a:graphicFrameLocks noChangeAspect="1"/>
          </p:cNvGraphicFramePr>
          <p:nvPr/>
        </p:nvGraphicFramePr>
        <p:xfrm>
          <a:off x="1257299" y="1504949"/>
          <a:ext cx="3356270" cy="971551"/>
        </p:xfrm>
        <a:graphic>
          <a:graphicData uri="http://schemas.openxmlformats.org/presentationml/2006/ole">
            <mc:AlternateContent xmlns:mc="http://schemas.openxmlformats.org/markup-compatibility/2006">
              <mc:Choice xmlns:v="urn:schemas-microsoft-com:vml" Requires="v">
                <p:oleObj spid="_x0000_s65540" name="公式" r:id="rId3" imgW="1473200" imgH="431800" progId="Equation.3">
                  <p:embed/>
                </p:oleObj>
              </mc:Choice>
              <mc:Fallback>
                <p:oleObj name="公式" r:id="rId3" imgW="1473200" imgH="431800" progId="Equation.3">
                  <p:embed/>
                  <p:pic>
                    <p:nvPicPr>
                      <p:cNvPr id="0" name="Picture 1"/>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a:stretch>
                        <a:fillRect/>
                      </a:stretch>
                    </p:blipFill>
                    <p:spPr bwMode="auto">
                      <a:xfrm>
                        <a:off x="1257299" y="1504949"/>
                        <a:ext cx="3356270" cy="97155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5540"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5539" name="Object 3"/>
          <p:cNvGraphicFramePr>
            <a:graphicFrameLocks noChangeAspect="1"/>
          </p:cNvGraphicFramePr>
          <p:nvPr/>
        </p:nvGraphicFramePr>
        <p:xfrm>
          <a:off x="5829300" y="1524000"/>
          <a:ext cx="4307898" cy="952500"/>
        </p:xfrm>
        <a:graphic>
          <a:graphicData uri="http://schemas.openxmlformats.org/presentationml/2006/ole">
            <mc:AlternateContent xmlns:mc="http://schemas.openxmlformats.org/markup-compatibility/2006">
              <mc:Choice xmlns:v="urn:schemas-microsoft-com:vml" Requires="v">
                <p:oleObj spid="_x0000_s65541" name="公式" r:id="rId5" imgW="1905000" imgH="431800" progId="Equation.3">
                  <p:embed/>
                </p:oleObj>
              </mc:Choice>
              <mc:Fallback>
                <p:oleObj name="公式" r:id="rId5" imgW="1905000" imgH="431800" progId="Equation.3">
                  <p:embed/>
                  <p:pic>
                    <p:nvPicPr>
                      <p:cNvPr id="0" name="Picture 3"/>
                      <p:cNvPicPr>
                        <a:picLocks noChangeAspect="1" noChangeArrowheads="1"/>
                      </p:cNvPicPr>
                      <p:nvPr/>
                    </p:nvPicPr>
                    <p:blipFill>
                      <a:blip r:embed="rId6">
                        <a:lum bright="100000" contrast="100000"/>
                        <a:extLst>
                          <a:ext uri="{28A0092B-C50C-407E-A947-70E740481C1C}">
                            <a14:useLocalDpi xmlns:a14="http://schemas.microsoft.com/office/drawing/2010/main" val="0"/>
                          </a:ext>
                        </a:extLst>
                      </a:blip>
                      <a:srcRect/>
                      <a:stretch>
                        <a:fillRect/>
                      </a:stretch>
                    </p:blipFill>
                    <p:spPr bwMode="auto">
                      <a:xfrm>
                        <a:off x="5829300" y="1524000"/>
                        <a:ext cx="4307898" cy="952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4953000" y="1676400"/>
            <a:ext cx="609600" cy="523220"/>
          </a:xfrm>
          <a:prstGeom prst="rect">
            <a:avLst/>
          </a:prstGeom>
          <a:noFill/>
        </p:spPr>
        <p:txBody>
          <a:bodyPr wrap="square" rtlCol="0">
            <a:spAutoFit/>
          </a:bodyPr>
          <a:lstStyle/>
          <a:p>
            <a:r>
              <a:rPr lang="zh-CN" altLang="en-US" sz="2800" dirty="0" smtClean="0"/>
              <a:t>或</a:t>
            </a:r>
            <a:endParaRPr lang="zh-CN" altLang="en-US" sz="2800" dirty="0"/>
          </a:p>
        </p:txBody>
      </p:sp>
      <p:sp>
        <p:nvSpPr>
          <p:cNvPr id="9" name="矩形标注 8"/>
          <p:cNvSpPr/>
          <p:nvPr/>
        </p:nvSpPr>
        <p:spPr>
          <a:xfrm flipH="1">
            <a:off x="6115050" y="2724150"/>
            <a:ext cx="2628900" cy="609600"/>
          </a:xfrm>
          <a:prstGeom prst="wedgeRectCallout">
            <a:avLst>
              <a:gd name="adj1" fmla="val 5590"/>
              <a:gd name="adj2" fmla="val -99434"/>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人</a:t>
            </a:r>
            <a:r>
              <a:rPr lang="zh-CN" altLang="zh-CN" sz="2400" dirty="0" smtClean="0"/>
              <a:t>群</a:t>
            </a:r>
            <a:r>
              <a:rPr lang="zh-CN" altLang="en-US" sz="2400" dirty="0" smtClean="0"/>
              <a:t>中</a:t>
            </a:r>
            <a:r>
              <a:rPr lang="zh-CN" altLang="zh-CN" sz="2400" dirty="0" smtClean="0"/>
              <a:t>暴露者比例</a:t>
            </a:r>
            <a:endParaRPr lang="zh-CN" altLang="en-US" sz="24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37545" y="457200"/>
            <a:ext cx="10353762" cy="970450"/>
          </a:xfrm>
        </p:spPr>
        <p:txBody>
          <a:bodyPr/>
          <a:lstStyle/>
          <a:p>
            <a:pPr algn="l">
              <a:buClr>
                <a:srgbClr val="92D050"/>
              </a:buClr>
              <a:buFont typeface="Wingdings" pitchFamily="2" charset="2"/>
              <a:buChar char="Ø"/>
            </a:pPr>
            <a:r>
              <a:rPr lang="en-US" altLang="zh-CN" dirty="0" smtClean="0">
                <a:solidFill>
                  <a:schemeClr val="tx1"/>
                </a:solidFill>
              </a:rPr>
              <a:t> </a:t>
            </a:r>
            <a:r>
              <a:rPr lang="zh-CN" altLang="zh-CN" dirty="0" smtClean="0">
                <a:solidFill>
                  <a:schemeClr val="tx1"/>
                </a:solidFill>
              </a:rPr>
              <a:t>标化比</a:t>
            </a:r>
            <a:endParaRPr lang="zh-CN" altLang="en-US" dirty="0">
              <a:solidFill>
                <a:schemeClr val="tx1"/>
              </a:solidFill>
            </a:endParaRPr>
          </a:p>
        </p:txBody>
      </p:sp>
      <p:sp>
        <p:nvSpPr>
          <p:cNvPr id="3" name="内容占位符 2"/>
          <p:cNvSpPr>
            <a:spLocks noGrp="1"/>
          </p:cNvSpPr>
          <p:nvPr>
            <p:ph idx="1"/>
          </p:nvPr>
        </p:nvSpPr>
        <p:spPr>
          <a:xfrm>
            <a:off x="800100" y="1370499"/>
            <a:ext cx="10058400" cy="610701"/>
          </a:xfrm>
        </p:spPr>
        <p:txBody>
          <a:bodyPr>
            <a:normAutofit/>
          </a:bodyPr>
          <a:lstStyle/>
          <a:p>
            <a:pPr>
              <a:buNone/>
            </a:pPr>
            <a:r>
              <a:rPr lang="zh-CN" altLang="en-US" dirty="0" smtClean="0"/>
              <a:t>最常用指标：标化死亡比（</a:t>
            </a:r>
            <a:r>
              <a:rPr lang="en-US" altLang="zh-CN" i="1" dirty="0" smtClean="0"/>
              <a:t>SMR</a:t>
            </a:r>
            <a:r>
              <a:rPr lang="en-US" altLang="zh-CN" dirty="0" smtClean="0"/>
              <a:t>)</a:t>
            </a:r>
            <a:endParaRPr lang="zh-CN" altLang="en-US" dirty="0"/>
          </a:p>
        </p:txBody>
      </p:sp>
      <p:sp>
        <p:nvSpPr>
          <p:cNvPr id="71682"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1681" name="Object 1"/>
          <p:cNvGraphicFramePr>
            <a:graphicFrameLocks noChangeAspect="1"/>
          </p:cNvGraphicFramePr>
          <p:nvPr/>
        </p:nvGraphicFramePr>
        <p:xfrm>
          <a:off x="857249" y="2209800"/>
          <a:ext cx="8420101" cy="1104900"/>
        </p:xfrm>
        <a:graphic>
          <a:graphicData uri="http://schemas.openxmlformats.org/presentationml/2006/ole">
            <mc:AlternateContent xmlns:mc="http://schemas.openxmlformats.org/markup-compatibility/2006">
              <mc:Choice xmlns:v="urn:schemas-microsoft-com:vml" Requires="v">
                <p:oleObj spid="_x0000_s71682" name="公式" r:id="rId3" imgW="3301920" imgH="431640" progId="Equation.3">
                  <p:embed/>
                </p:oleObj>
              </mc:Choice>
              <mc:Fallback>
                <p:oleObj name="公式" r:id="rId3" imgW="3301920" imgH="431640" progId="Equation.3">
                  <p:embed/>
                  <p:pic>
                    <p:nvPicPr>
                      <p:cNvPr id="0" name="Picture 1"/>
                      <p:cNvPicPr>
                        <a:picLocks noChangeAspect="1" noChangeArrowheads="1"/>
                      </p:cNvPicPr>
                      <p:nvPr/>
                    </p:nvPicPr>
                    <p:blipFill>
                      <a:blip r:embed="rId4">
                        <a:lum bright="100000" contrast="100000"/>
                        <a:extLst>
                          <a:ext uri="{28A0092B-C50C-407E-A947-70E740481C1C}">
                            <a14:useLocalDpi xmlns:a14="http://schemas.microsoft.com/office/drawing/2010/main" val="0"/>
                          </a:ext>
                        </a:extLst>
                      </a:blip>
                      <a:srcRect/>
                      <a:stretch>
                        <a:fillRect/>
                      </a:stretch>
                    </p:blipFill>
                    <p:spPr bwMode="auto">
                      <a:xfrm>
                        <a:off x="857249" y="2209800"/>
                        <a:ext cx="8420101" cy="1104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838200" y="3524250"/>
            <a:ext cx="11353800" cy="2308324"/>
          </a:xfrm>
          <a:prstGeom prst="rect">
            <a:avLst/>
          </a:prstGeom>
          <a:noFill/>
        </p:spPr>
        <p:txBody>
          <a:bodyPr wrap="square" rtlCol="0">
            <a:spAutoFit/>
          </a:bodyPr>
          <a:lstStyle/>
          <a:p>
            <a:pPr>
              <a:lnSpc>
                <a:spcPct val="150000"/>
              </a:lnSpc>
            </a:pPr>
            <a:r>
              <a:rPr lang="zh-CN" altLang="en-US" sz="3200" b="1" dirty="0" smtClean="0">
                <a:ln>
                  <a:solidFill>
                    <a:schemeClr val="bg1">
                      <a:lumMod val="75000"/>
                      <a:lumOff val="25000"/>
                      <a:alpha val="10000"/>
                    </a:schemeClr>
                  </a:solidFill>
                </a:ln>
                <a:effectLst>
                  <a:outerShdw blurRad="9525" dist="25400" dir="14640000" algn="tl" rotWithShape="0">
                    <a:schemeClr val="bg1">
                      <a:alpha val="30000"/>
                    </a:schemeClr>
                  </a:outerShdw>
                </a:effectLst>
              </a:rPr>
              <a:t>适用条件：</a:t>
            </a:r>
            <a:endParaRPr lang="en-US" altLang="zh-CN" sz="3200" b="1" dirty="0" smtClean="0">
              <a:ln>
                <a:solidFill>
                  <a:schemeClr val="bg1">
                    <a:lumMod val="75000"/>
                    <a:lumOff val="25000"/>
                    <a:alpha val="10000"/>
                  </a:schemeClr>
                </a:solidFill>
              </a:ln>
              <a:effectLst>
                <a:outerShdw blurRad="9525" dist="25400" dir="14640000" algn="tl" rotWithShape="0">
                  <a:schemeClr val="bg1">
                    <a:alpha val="30000"/>
                  </a:schemeClr>
                </a:outerShdw>
              </a:effectLst>
            </a:endParaRPr>
          </a:p>
          <a:p>
            <a:pPr marL="514350" indent="-514350">
              <a:lnSpc>
                <a:spcPct val="150000"/>
              </a:lnSpc>
              <a:buClr>
                <a:srgbClr val="92D050"/>
              </a:buClr>
              <a:buFont typeface="+mj-lt"/>
              <a:buAutoNum type="arabicPeriod"/>
            </a:pPr>
            <a:r>
              <a:rPr lang="zh-CN" altLang="en-US" sz="3200" b="1" dirty="0" smtClean="0">
                <a:ln>
                  <a:solidFill>
                    <a:schemeClr val="bg1">
                      <a:lumMod val="75000"/>
                      <a:lumOff val="25000"/>
                      <a:alpha val="10000"/>
                    </a:schemeClr>
                  </a:solidFill>
                </a:ln>
                <a:effectLst>
                  <a:outerShdw blurRad="9525" dist="25400" dir="14640000" algn="tl" rotWithShape="0">
                    <a:schemeClr val="bg1">
                      <a:alpha val="30000"/>
                    </a:schemeClr>
                  </a:outerShdw>
                </a:effectLst>
              </a:rPr>
              <a:t>研究对象较少，结局事件发生率较低，不宜直接计算率时；</a:t>
            </a:r>
            <a:endParaRPr lang="en-US" altLang="zh-CN" sz="3200" b="1" dirty="0" smtClean="0">
              <a:ln>
                <a:solidFill>
                  <a:schemeClr val="bg1">
                    <a:lumMod val="75000"/>
                    <a:lumOff val="25000"/>
                    <a:alpha val="10000"/>
                  </a:schemeClr>
                </a:solidFill>
              </a:ln>
              <a:effectLst>
                <a:outerShdw blurRad="9525" dist="25400" dir="14640000" algn="tl" rotWithShape="0">
                  <a:schemeClr val="bg1">
                    <a:alpha val="30000"/>
                  </a:schemeClr>
                </a:outerShdw>
              </a:effectLst>
            </a:endParaRPr>
          </a:p>
          <a:p>
            <a:pPr marL="514350" indent="-514350">
              <a:lnSpc>
                <a:spcPct val="150000"/>
              </a:lnSpc>
              <a:buClr>
                <a:srgbClr val="92D050"/>
              </a:buClr>
              <a:buFont typeface="+mj-lt"/>
              <a:buAutoNum type="arabicPeriod"/>
            </a:pPr>
            <a:r>
              <a:rPr lang="zh-CN" altLang="en-US" sz="3200" b="1" dirty="0" smtClean="0">
                <a:ln>
                  <a:solidFill>
                    <a:schemeClr val="bg1">
                      <a:lumMod val="75000"/>
                      <a:lumOff val="25000"/>
                      <a:alpha val="10000"/>
                    </a:schemeClr>
                  </a:solidFill>
                </a:ln>
                <a:effectLst>
                  <a:outerShdw blurRad="9525" dist="25400" dir="14640000" algn="tl" rotWithShape="0">
                    <a:schemeClr val="bg1">
                      <a:alpha val="30000"/>
                    </a:schemeClr>
                  </a:outerShdw>
                </a:effectLst>
              </a:rPr>
              <a:t>有较为准确的人口资料。</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5" name="Rectangle 5"/>
          <p:cNvSpPr>
            <a:spLocks noChangeArrowheads="1"/>
          </p:cNvSpPr>
          <p:nvPr/>
        </p:nvSpPr>
        <p:spPr bwMode="auto">
          <a:xfrm>
            <a:off x="838200" y="2724150"/>
            <a:ext cx="10972800" cy="3046988"/>
          </a:xfrm>
          <a:prstGeom prst="rect">
            <a:avLst/>
          </a:prstGeom>
          <a:noFill/>
          <a:ln w="9525">
            <a:noFill/>
            <a:miter lim="800000"/>
            <a:headEnd/>
            <a:tailEnd/>
          </a:ln>
          <a:effectLst/>
        </p:spPr>
        <p:txBody>
          <a:bodyPr wrap="square">
            <a:spAutoFit/>
          </a:bodyPr>
          <a:lstStyle/>
          <a:p>
            <a:pPr marL="457200" indent="-457200" algn="l">
              <a:lnSpc>
                <a:spcPct val="150000"/>
              </a:lnSpc>
              <a:buClr>
                <a:srgbClr val="92D050"/>
              </a:buClr>
              <a:buFont typeface="+mj-lt"/>
              <a:buAutoNum type="arabicPeriod"/>
            </a:pPr>
            <a:r>
              <a:rPr lang="en-US" altLang="zh-CN" sz="3200" b="1" dirty="0">
                <a:solidFill>
                  <a:srgbClr val="FF6600"/>
                </a:solidFill>
                <a:ea typeface="宋体" charset="-122"/>
              </a:rPr>
              <a:t> </a:t>
            </a:r>
            <a:r>
              <a:rPr lang="en-US" altLang="zh-CN" sz="3200" b="1" dirty="0">
                <a:latin typeface="Times New Roman" pitchFamily="18" charset="0"/>
                <a:ea typeface="宋体" charset="-122"/>
              </a:rPr>
              <a:t>SMR</a:t>
            </a:r>
            <a:r>
              <a:rPr lang="en-US" altLang="zh-CN" sz="3200" b="1" dirty="0">
                <a:ea typeface="宋体" charset="-122"/>
              </a:rPr>
              <a:t>=1</a:t>
            </a:r>
            <a:r>
              <a:rPr lang="en-US" altLang="zh-CN" sz="3200" dirty="0">
                <a:ea typeface="宋体" charset="-122"/>
              </a:rPr>
              <a:t> </a:t>
            </a:r>
            <a:r>
              <a:rPr lang="en-US" altLang="zh-CN" sz="3200" dirty="0" smtClean="0">
                <a:ea typeface="宋体" charset="-122"/>
              </a:rPr>
              <a:t>     </a:t>
            </a:r>
            <a:r>
              <a:rPr lang="zh-CN" altLang="en-US" sz="3200" b="1" dirty="0"/>
              <a:t>研究人群某病发病（死亡）危险</a:t>
            </a:r>
            <a:r>
              <a:rPr lang="en-US" altLang="zh-CN" sz="3200" b="1" dirty="0"/>
              <a:t>=</a:t>
            </a:r>
            <a:r>
              <a:rPr lang="zh-CN" altLang="en-US" sz="3200" b="1" dirty="0"/>
              <a:t>标准人群</a:t>
            </a:r>
          </a:p>
          <a:p>
            <a:pPr marL="514350" indent="-514350" algn="l">
              <a:lnSpc>
                <a:spcPct val="150000"/>
              </a:lnSpc>
              <a:buClr>
                <a:srgbClr val="92D050"/>
              </a:buClr>
              <a:buFont typeface="+mj-lt"/>
              <a:buAutoNum type="arabicPeriod"/>
            </a:pPr>
            <a:r>
              <a:rPr lang="en-US" altLang="zh-CN" sz="3200" b="1" dirty="0" smtClean="0">
                <a:latin typeface="Times New Roman" pitchFamily="18" charset="0"/>
                <a:ea typeface="宋体" charset="-122"/>
              </a:rPr>
              <a:t> SMR</a:t>
            </a:r>
            <a:r>
              <a:rPr lang="en-US" altLang="zh-CN" sz="3200" b="1" dirty="0" smtClean="0">
                <a:ea typeface="宋体" charset="-122"/>
              </a:rPr>
              <a:t>&gt;1      </a:t>
            </a:r>
            <a:r>
              <a:rPr lang="zh-CN" altLang="en-US" sz="3200" b="1" dirty="0"/>
              <a:t>研究人群某病发病（死亡）危险</a:t>
            </a:r>
            <a:r>
              <a:rPr lang="en-US" altLang="zh-CN" sz="3200" b="1" dirty="0"/>
              <a:t>&gt;</a:t>
            </a:r>
            <a:r>
              <a:rPr lang="zh-CN" altLang="en-US" sz="3200" b="1" dirty="0"/>
              <a:t>标准人 </a:t>
            </a:r>
            <a:r>
              <a:rPr lang="zh-CN" altLang="en-US" sz="3200" b="1" dirty="0" smtClean="0"/>
              <a:t>群，                                                  </a:t>
            </a:r>
            <a:endParaRPr lang="en-US" altLang="zh-CN" sz="3200" b="1" dirty="0" smtClean="0"/>
          </a:p>
          <a:p>
            <a:pPr marL="514350" indent="-514350" algn="l">
              <a:lnSpc>
                <a:spcPct val="150000"/>
              </a:lnSpc>
              <a:buClr>
                <a:srgbClr val="92D050"/>
              </a:buClr>
            </a:pPr>
            <a:r>
              <a:rPr lang="en-US" altLang="zh-CN" sz="3200" b="1" dirty="0" smtClean="0"/>
              <a:t>                        </a:t>
            </a:r>
            <a:r>
              <a:rPr lang="zh-CN" altLang="en-US" sz="3200" b="1" dirty="0" smtClean="0"/>
              <a:t>是</a:t>
            </a:r>
            <a:r>
              <a:rPr lang="zh-CN" altLang="en-US" sz="3200" b="1" dirty="0"/>
              <a:t>标准人群的</a:t>
            </a:r>
            <a:r>
              <a:rPr lang="en-US" altLang="zh-CN" sz="3200" dirty="0">
                <a:latin typeface="Times New Roman" pitchFamily="18" charset="0"/>
              </a:rPr>
              <a:t>SMR</a:t>
            </a:r>
            <a:r>
              <a:rPr lang="zh-CN" altLang="en-US" sz="3200" b="1" dirty="0" smtClean="0"/>
              <a:t>倍</a:t>
            </a:r>
            <a:endParaRPr lang="en-US" altLang="zh-CN" sz="3200" b="1" dirty="0" smtClean="0"/>
          </a:p>
          <a:p>
            <a:pPr marL="514350" indent="-514350" algn="l">
              <a:lnSpc>
                <a:spcPct val="150000"/>
              </a:lnSpc>
              <a:buClr>
                <a:srgbClr val="92D050"/>
              </a:buClr>
            </a:pPr>
            <a:r>
              <a:rPr lang="en-US" altLang="zh-CN" sz="3200" b="1" dirty="0" smtClean="0">
                <a:solidFill>
                  <a:srgbClr val="92D050"/>
                </a:solidFill>
                <a:ea typeface="宋体" charset="-122"/>
              </a:rPr>
              <a:t>3.  </a:t>
            </a:r>
            <a:r>
              <a:rPr lang="en-US" altLang="zh-CN" sz="3200" b="1" dirty="0" smtClean="0">
                <a:latin typeface="Times New Roman" pitchFamily="18" charset="0"/>
                <a:ea typeface="宋体" charset="-122"/>
              </a:rPr>
              <a:t>SMR</a:t>
            </a:r>
            <a:r>
              <a:rPr lang="en-US" altLang="zh-CN" sz="3200" b="1" dirty="0" smtClean="0">
                <a:ea typeface="宋体" charset="-122"/>
              </a:rPr>
              <a:t>&lt;1      </a:t>
            </a:r>
            <a:r>
              <a:rPr lang="zh-CN" altLang="en-US" sz="3200" b="1" dirty="0"/>
              <a:t>研究人群某病发病（死亡）危险</a:t>
            </a:r>
            <a:r>
              <a:rPr lang="en-US" altLang="zh-CN" sz="3200" b="1" dirty="0"/>
              <a:t>&lt;</a:t>
            </a:r>
            <a:r>
              <a:rPr lang="zh-CN" altLang="en-US" sz="3200" b="1" dirty="0"/>
              <a:t>标准人群</a:t>
            </a:r>
          </a:p>
        </p:txBody>
      </p:sp>
      <p:sp>
        <p:nvSpPr>
          <p:cNvPr id="302088" name="Rectangle 8"/>
          <p:cNvSpPr>
            <a:spLocks noChangeArrowheads="1"/>
          </p:cNvSpPr>
          <p:nvPr/>
        </p:nvSpPr>
        <p:spPr bwMode="auto">
          <a:xfrm>
            <a:off x="381001" y="409575"/>
            <a:ext cx="11429999" cy="2185214"/>
          </a:xfrm>
          <a:prstGeom prst="rect">
            <a:avLst/>
          </a:prstGeom>
          <a:noFill/>
          <a:ln w="9525">
            <a:noFill/>
            <a:miter lim="800000"/>
            <a:headEnd/>
            <a:tailEnd/>
          </a:ln>
          <a:effectLst/>
        </p:spPr>
        <p:txBody>
          <a:bodyPr wrap="square">
            <a:spAutoFit/>
          </a:bodyPr>
          <a:lstStyle/>
          <a:p>
            <a:pPr algn="l">
              <a:lnSpc>
                <a:spcPct val="200000"/>
              </a:lnSpc>
              <a:buClr>
                <a:srgbClr val="92D050"/>
              </a:buClr>
              <a:buFont typeface="Wingdings" pitchFamily="2" charset="2"/>
              <a:buChar char="ü"/>
            </a:pPr>
            <a:r>
              <a:rPr lang="en-US" altLang="zh-CN" sz="3600" dirty="0" smtClean="0">
                <a:latin typeface="Times New Roman" pitchFamily="18" charset="0"/>
              </a:rPr>
              <a:t> SMR</a:t>
            </a:r>
            <a:r>
              <a:rPr lang="zh-CN" altLang="en-US" sz="3600" b="1" dirty="0">
                <a:latin typeface="楷体_GB2312" pitchFamily="49" charset="-122"/>
              </a:rPr>
              <a:t>的意义</a:t>
            </a:r>
            <a:r>
              <a:rPr lang="zh-CN" altLang="en-US" sz="3600" dirty="0">
                <a:latin typeface="华文隶书" pitchFamily="2" charset="-122"/>
                <a:ea typeface="华文隶书" pitchFamily="2" charset="-122"/>
              </a:rPr>
              <a:t> </a:t>
            </a:r>
            <a:r>
              <a:rPr lang="zh-CN" altLang="en-US" sz="3600" dirty="0" smtClean="0">
                <a:latin typeface="华文隶书" pitchFamily="2" charset="-122"/>
                <a:ea typeface="华文隶书" pitchFamily="2" charset="-122"/>
              </a:rPr>
              <a:t>：</a:t>
            </a:r>
            <a:endParaRPr lang="zh-CN" altLang="en-US" sz="3600" dirty="0">
              <a:latin typeface="华文隶书" pitchFamily="2" charset="-122"/>
              <a:ea typeface="华文隶书" pitchFamily="2" charset="-122"/>
            </a:endParaRPr>
          </a:p>
          <a:p>
            <a:pPr algn="l">
              <a:lnSpc>
                <a:spcPct val="200000"/>
              </a:lnSpc>
            </a:pPr>
            <a:r>
              <a:rPr lang="zh-CN" altLang="en-US" sz="3200" b="1" dirty="0" smtClean="0">
                <a:latin typeface="楷体_GB2312" pitchFamily="49" charset="-122"/>
              </a:rPr>
              <a:t>  被</a:t>
            </a:r>
            <a:r>
              <a:rPr lang="zh-CN" altLang="en-US" sz="3200" b="1" dirty="0">
                <a:latin typeface="楷体_GB2312" pitchFamily="49" charset="-122"/>
              </a:rPr>
              <a:t>研究人群发生（死于）某病的危险性是标准人群的多少倍</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18545" y="609600"/>
            <a:ext cx="10353762" cy="970450"/>
          </a:xfrm>
        </p:spPr>
        <p:txBody>
          <a:bodyPr>
            <a:normAutofit/>
          </a:bodyPr>
          <a:lstStyle/>
          <a:p>
            <a:pPr algn="l">
              <a:buClr>
                <a:srgbClr val="92D050"/>
              </a:buClr>
              <a:buFont typeface="Wingdings" pitchFamily="2" charset="2"/>
              <a:buChar char="ü"/>
            </a:pPr>
            <a:r>
              <a:rPr lang="en-US" altLang="zh-CN" dirty="0" smtClean="0">
                <a:solidFill>
                  <a:schemeClr val="tx1"/>
                </a:solidFill>
              </a:rPr>
              <a:t> </a:t>
            </a:r>
            <a:r>
              <a:rPr lang="zh-CN" altLang="zh-CN" dirty="0" smtClean="0">
                <a:solidFill>
                  <a:schemeClr val="tx1"/>
                </a:solidFill>
              </a:rPr>
              <a:t>标化比例死亡比（</a:t>
            </a:r>
            <a:r>
              <a:rPr lang="en-US" altLang="zh-CN" i="1" dirty="0" smtClean="0">
                <a:solidFill>
                  <a:schemeClr val="tx1"/>
                </a:solidFill>
              </a:rPr>
              <a:t>SPMR</a:t>
            </a:r>
            <a:r>
              <a:rPr lang="en-US" altLang="zh-CN" dirty="0" smtClean="0">
                <a:solidFill>
                  <a:schemeClr val="tx1"/>
                </a:solidFill>
              </a:rPr>
              <a:t>)</a:t>
            </a:r>
            <a:endParaRPr lang="zh-CN" altLang="en-US" dirty="0">
              <a:solidFill>
                <a:schemeClr val="tx1"/>
              </a:solidFill>
            </a:endParaRPr>
          </a:p>
        </p:txBody>
      </p:sp>
      <p:sp>
        <p:nvSpPr>
          <p:cNvPr id="3" name="内容占位符 2"/>
          <p:cNvSpPr>
            <a:spLocks noGrp="1"/>
          </p:cNvSpPr>
          <p:nvPr>
            <p:ph idx="1"/>
          </p:nvPr>
        </p:nvSpPr>
        <p:spPr>
          <a:xfrm>
            <a:off x="913795" y="3314700"/>
            <a:ext cx="10353762" cy="2476500"/>
          </a:xfrm>
        </p:spPr>
        <p:txBody>
          <a:bodyPr/>
          <a:lstStyle/>
          <a:p>
            <a:pPr>
              <a:buNone/>
            </a:pPr>
            <a:r>
              <a:rPr lang="zh-CN" altLang="en-US" dirty="0" smtClean="0"/>
              <a:t>适用条件：</a:t>
            </a:r>
            <a:endParaRPr lang="en-US" altLang="zh-CN" dirty="0" smtClean="0"/>
          </a:p>
          <a:p>
            <a:pPr marL="551250" indent="-514350">
              <a:lnSpc>
                <a:spcPct val="80000"/>
              </a:lnSpc>
              <a:spcBef>
                <a:spcPct val="50000"/>
              </a:spcBef>
              <a:buFont typeface="+mj-lt"/>
              <a:buAutoNum type="arabicPeriod"/>
            </a:pPr>
            <a:r>
              <a:rPr kumimoji="1" lang="zh-CN" altLang="en-US" dirty="0" smtClean="0">
                <a:latin typeface="Times New Roman" pitchFamily="18" charset="0"/>
              </a:rPr>
              <a:t>不能得到历年人口资料</a:t>
            </a:r>
          </a:p>
          <a:p>
            <a:pPr marL="551250" indent="-514350">
              <a:lnSpc>
                <a:spcPct val="80000"/>
              </a:lnSpc>
              <a:spcBef>
                <a:spcPct val="50000"/>
              </a:spcBef>
              <a:buFont typeface="+mj-lt"/>
              <a:buAutoNum type="arabicPeriod"/>
            </a:pPr>
            <a:r>
              <a:rPr kumimoji="1" lang="zh-CN" altLang="en-US" dirty="0" smtClean="0">
                <a:latin typeface="Times New Roman" pitchFamily="18" charset="0"/>
              </a:rPr>
              <a:t>仅有死亡人数、原因、日期和年龄</a:t>
            </a:r>
            <a:endParaRPr kumimoji="1" lang="zh-CN" altLang="en-US" dirty="0" smtClean="0">
              <a:latin typeface="Times New Roman" pitchFamily="18" charset="0"/>
              <a:ea typeface="宋体" charset="-122"/>
            </a:endParaRPr>
          </a:p>
          <a:p>
            <a:pPr>
              <a:buNone/>
            </a:pPr>
            <a:endParaRPr lang="zh-CN" altLang="en-US" dirty="0"/>
          </a:p>
        </p:txBody>
      </p:sp>
      <p:graphicFrame>
        <p:nvGraphicFramePr>
          <p:cNvPr id="72706" name="Object 2"/>
          <p:cNvGraphicFramePr>
            <a:graphicFrameLocks noChangeAspect="1"/>
          </p:cNvGraphicFramePr>
          <p:nvPr/>
        </p:nvGraphicFramePr>
        <p:xfrm>
          <a:off x="1392238" y="1620838"/>
          <a:ext cx="4303712" cy="1148955"/>
        </p:xfrm>
        <a:graphic>
          <a:graphicData uri="http://schemas.openxmlformats.org/presentationml/2006/ole">
            <mc:AlternateContent xmlns:mc="http://schemas.openxmlformats.org/markup-compatibility/2006">
              <mc:Choice xmlns:v="urn:schemas-microsoft-com:vml" Requires="v">
                <p:oleObj spid="_x0000_s72707" name="文档" r:id="rId4" imgW="1381145" imgH="452176" progId="Word.Document.8">
                  <p:embed/>
                </p:oleObj>
              </mc:Choice>
              <mc:Fallback>
                <p:oleObj name="文档" r:id="rId4" imgW="1381145" imgH="452176" progId="Word.Document.8">
                  <p:embed/>
                  <p:pic>
                    <p:nvPicPr>
                      <p:cNvPr id="0" name="Picture 2"/>
                      <p:cNvPicPr>
                        <a:picLocks noChangeAspect="1" noChangeArrowheads="1"/>
                      </p:cNvPicPr>
                      <p:nvPr/>
                    </p:nvPicPr>
                    <p:blipFill>
                      <a:blip r:embed="rId5">
                        <a:lum bright="100000" contrast="100000"/>
                        <a:extLst>
                          <a:ext uri="{28A0092B-C50C-407E-A947-70E740481C1C}">
                            <a14:useLocalDpi xmlns:a14="http://schemas.microsoft.com/office/drawing/2010/main" val="0"/>
                          </a:ext>
                        </a:extLst>
                      </a:blip>
                      <a:srcRect/>
                      <a:stretch>
                        <a:fillRect/>
                      </a:stretch>
                    </p:blipFill>
                    <p:spPr bwMode="auto">
                      <a:xfrm>
                        <a:off x="1392238" y="1620838"/>
                        <a:ext cx="4303712" cy="1148955"/>
                      </a:xfrm>
                      <a:prstGeom prst="rect">
                        <a:avLst/>
                      </a:prstGeom>
                      <a:noFill/>
                      <a:extLst>
                        <a:ext uri="{909E8E84-426E-40DD-AFC4-6F175D3DCCD1}">
                          <a14:hiddenFill xmlns:a14="http://schemas.microsoft.com/office/drawing/2010/main">
                            <a:solidFill>
                              <a:srgbClr val="FF0000"/>
                            </a:solidFill>
                          </a14:hiddenFill>
                        </a:ext>
                      </a:extLst>
                    </p:spPr>
                  </p:pic>
                </p:oleObj>
              </mc:Fallback>
            </mc:AlternateContent>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338262" y="1471910"/>
            <a:ext cx="8815387" cy="5386090"/>
          </a:xfrm>
          <a:prstGeom prst="rect">
            <a:avLst/>
          </a:prstGeom>
          <a:noFill/>
          <a:ln w="9525">
            <a:noFill/>
            <a:miter lim="800000"/>
            <a:headEnd/>
            <a:tailEnd/>
          </a:ln>
          <a:effectLst/>
        </p:spPr>
        <p:txBody>
          <a:bodyPr wrap="square">
            <a:spAutoFit/>
          </a:bodyPr>
          <a:lstStyle/>
          <a:p>
            <a:pPr>
              <a:lnSpc>
                <a:spcPct val="150000"/>
              </a:lnSpc>
              <a:spcBef>
                <a:spcPct val="50000"/>
              </a:spcBef>
            </a:pPr>
            <a:r>
              <a:rPr lang="en-US" altLang="zh-CN" sz="3200" b="1" i="1" dirty="0" smtClean="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rPr>
              <a:t>SMR</a:t>
            </a:r>
            <a:r>
              <a:rPr lang="zh-CN" altLang="en-US" sz="3200" b="1" dirty="0" smtClean="0">
                <a:latin typeface="楷体_GB2312" pitchFamily="49" charset="-122"/>
              </a:rPr>
              <a:t>中预</a:t>
            </a:r>
            <a:r>
              <a:rPr lang="zh-CN" altLang="en-US" sz="3200" b="1" dirty="0">
                <a:latin typeface="楷体_GB2312" pitchFamily="49" charset="-122"/>
              </a:rPr>
              <a:t>期发病（死亡）数的计算</a:t>
            </a:r>
            <a:r>
              <a:rPr lang="zh-CN" altLang="en-US" sz="3200" b="1" dirty="0" smtClean="0">
                <a:latin typeface="楷体_GB2312" pitchFamily="49" charset="-122"/>
              </a:rPr>
              <a:t>：</a:t>
            </a:r>
            <a:endParaRPr lang="en-US" altLang="zh-CN" sz="3200" b="1" dirty="0" smtClean="0">
              <a:latin typeface="楷体_GB2312" pitchFamily="49" charset="-122"/>
            </a:endParaRPr>
          </a:p>
          <a:p>
            <a:pPr>
              <a:lnSpc>
                <a:spcPct val="150000"/>
              </a:lnSpc>
              <a:spcBef>
                <a:spcPct val="50000"/>
              </a:spcBef>
            </a:pPr>
            <a:r>
              <a:rPr lang="zh-CN" altLang="en-US" sz="3200" b="1" dirty="0" smtClean="0">
                <a:latin typeface="+mn-ea"/>
              </a:rPr>
              <a:t>全人口某病的发病（死亡）率</a:t>
            </a:r>
            <a:r>
              <a:rPr lang="en-US" altLang="zh-CN" sz="3200" b="1" dirty="0" smtClean="0">
                <a:latin typeface="+mn-ea"/>
              </a:rPr>
              <a:t>×</a:t>
            </a:r>
            <a:r>
              <a:rPr lang="zh-CN" altLang="en-US" sz="3200" b="1" dirty="0" smtClean="0">
                <a:latin typeface="+mn-ea"/>
              </a:rPr>
              <a:t>观察人口数</a:t>
            </a:r>
            <a:endParaRPr lang="en-US" altLang="zh-CN" sz="3200" b="1" dirty="0" smtClean="0">
              <a:latin typeface="+mn-ea"/>
            </a:endParaRPr>
          </a:p>
          <a:p>
            <a:pPr>
              <a:lnSpc>
                <a:spcPct val="150000"/>
              </a:lnSpc>
              <a:spcBef>
                <a:spcPct val="50000"/>
              </a:spcBef>
            </a:pPr>
            <a:r>
              <a:rPr lang="en-US" altLang="zh-CN" sz="3200" b="1" i="1" dirty="0" smtClean="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rPr>
              <a:t>SPMR</a:t>
            </a:r>
            <a:r>
              <a:rPr lang="zh-CN" altLang="en-US" sz="3200" b="1" dirty="0" smtClean="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rPr>
              <a:t>中</a:t>
            </a:r>
            <a:r>
              <a:rPr lang="zh-CN" altLang="en-US" sz="3200" b="1" dirty="0" smtClean="0">
                <a:latin typeface="楷体_GB2312" pitchFamily="49" charset="-122"/>
              </a:rPr>
              <a:t>预期死亡数计算</a:t>
            </a:r>
            <a:endParaRPr kumimoji="1" lang="zh-CN" altLang="en-US" sz="3200" b="1" dirty="0" smtClean="0">
              <a:latin typeface="楷体_GB2312" pitchFamily="49" charset="-122"/>
            </a:endParaRPr>
          </a:p>
          <a:p>
            <a:pPr>
              <a:spcBef>
                <a:spcPct val="50000"/>
              </a:spcBef>
            </a:pPr>
            <a:endParaRPr lang="en-US" altLang="zh-CN" sz="2800" b="1" dirty="0" smtClean="0">
              <a:latin typeface="+mn-ea"/>
            </a:endParaRPr>
          </a:p>
          <a:p>
            <a:pPr>
              <a:spcBef>
                <a:spcPct val="50000"/>
              </a:spcBef>
            </a:pPr>
            <a:endParaRPr lang="en-US" altLang="zh-CN" sz="2800" b="1" dirty="0" smtClean="0">
              <a:latin typeface="+mn-ea"/>
            </a:endParaRPr>
          </a:p>
          <a:p>
            <a:pPr>
              <a:spcBef>
                <a:spcPct val="50000"/>
              </a:spcBef>
            </a:pPr>
            <a:endParaRPr lang="zh-CN" altLang="en-US" sz="2800" b="1" dirty="0" smtClean="0">
              <a:latin typeface="+mn-ea"/>
            </a:endParaRPr>
          </a:p>
          <a:p>
            <a:pPr algn="l">
              <a:spcBef>
                <a:spcPct val="50000"/>
              </a:spcBef>
            </a:pPr>
            <a:endParaRPr lang="zh-CN" altLang="en-US" sz="2800" b="1" dirty="0">
              <a:latin typeface="楷体_GB2312" pitchFamily="49" charset="-122"/>
            </a:endParaRPr>
          </a:p>
        </p:txBody>
      </p:sp>
      <p:grpSp>
        <p:nvGrpSpPr>
          <p:cNvPr id="9" name="Group 13"/>
          <p:cNvGrpSpPr>
            <a:grpSpLocks/>
          </p:cNvGrpSpPr>
          <p:nvPr/>
        </p:nvGrpSpPr>
        <p:grpSpPr bwMode="auto">
          <a:xfrm>
            <a:off x="1492917" y="4464050"/>
            <a:ext cx="9117933" cy="1252031"/>
            <a:chOff x="627" y="1888"/>
            <a:chExt cx="4567" cy="481"/>
          </a:xfrm>
        </p:grpSpPr>
        <p:grpSp>
          <p:nvGrpSpPr>
            <p:cNvPr id="10" name="Group 12"/>
            <p:cNvGrpSpPr>
              <a:grpSpLocks/>
            </p:cNvGrpSpPr>
            <p:nvPr/>
          </p:nvGrpSpPr>
          <p:grpSpPr bwMode="auto">
            <a:xfrm>
              <a:off x="627" y="1888"/>
              <a:ext cx="2525" cy="481"/>
              <a:chOff x="627" y="1888"/>
              <a:chExt cx="2525" cy="481"/>
            </a:xfrm>
          </p:grpSpPr>
          <p:sp>
            <p:nvSpPr>
              <p:cNvPr id="12" name="Line 7"/>
              <p:cNvSpPr>
                <a:spLocks noChangeShapeType="1"/>
              </p:cNvSpPr>
              <p:nvPr/>
            </p:nvSpPr>
            <p:spPr bwMode="auto">
              <a:xfrm>
                <a:off x="627" y="2132"/>
                <a:ext cx="2086" cy="0"/>
              </a:xfrm>
              <a:prstGeom prst="line">
                <a:avLst/>
              </a:prstGeom>
              <a:noFill/>
              <a:ln w="9525">
                <a:solidFill>
                  <a:schemeClr val="tx1"/>
                </a:solidFill>
                <a:round/>
                <a:headEnd/>
                <a:tailEnd/>
              </a:ln>
              <a:effectLst/>
            </p:spPr>
            <p:txBody>
              <a:bodyPr/>
              <a:lstStyle/>
              <a:p>
                <a:endParaRPr lang="zh-CN" altLang="en-US" sz="2800">
                  <a:latin typeface="+mn-ea"/>
                </a:endParaRPr>
              </a:p>
            </p:txBody>
          </p:sp>
          <p:sp>
            <p:nvSpPr>
              <p:cNvPr id="13" name="Text Box 8"/>
              <p:cNvSpPr txBox="1">
                <a:spLocks noChangeArrowheads="1"/>
              </p:cNvSpPr>
              <p:nvPr/>
            </p:nvSpPr>
            <p:spPr bwMode="auto">
              <a:xfrm>
                <a:off x="748" y="1888"/>
                <a:ext cx="2404" cy="201"/>
              </a:xfrm>
              <a:prstGeom prst="rect">
                <a:avLst/>
              </a:prstGeom>
              <a:noFill/>
              <a:ln w="9525" algn="ctr">
                <a:noFill/>
                <a:miter lim="800000"/>
                <a:headEnd/>
                <a:tailEnd/>
              </a:ln>
              <a:effectLst/>
            </p:spPr>
            <p:txBody>
              <a:bodyPr>
                <a:spAutoFit/>
              </a:bodyPr>
              <a:lstStyle/>
              <a:p>
                <a:pPr>
                  <a:spcBef>
                    <a:spcPct val="50000"/>
                  </a:spcBef>
                </a:pPr>
                <a:endParaRPr lang="zh-CN" altLang="zh-CN" sz="2800">
                  <a:latin typeface="+mn-ea"/>
                </a:endParaRPr>
              </a:p>
            </p:txBody>
          </p:sp>
          <p:sp>
            <p:nvSpPr>
              <p:cNvPr id="14" name="Text Box 9"/>
              <p:cNvSpPr txBox="1">
                <a:spLocks noChangeArrowheads="1"/>
              </p:cNvSpPr>
              <p:nvPr/>
            </p:nvSpPr>
            <p:spPr bwMode="auto">
              <a:xfrm>
                <a:off x="703" y="1888"/>
                <a:ext cx="2132" cy="201"/>
              </a:xfrm>
              <a:prstGeom prst="rect">
                <a:avLst/>
              </a:prstGeom>
              <a:noFill/>
              <a:ln w="9525" algn="ctr">
                <a:noFill/>
                <a:miter lim="800000"/>
                <a:headEnd/>
                <a:tailEnd/>
              </a:ln>
              <a:effectLst/>
            </p:spPr>
            <p:txBody>
              <a:bodyPr>
                <a:spAutoFit/>
              </a:bodyPr>
              <a:lstStyle/>
              <a:p>
                <a:pPr>
                  <a:spcBef>
                    <a:spcPct val="50000"/>
                  </a:spcBef>
                </a:pPr>
                <a:r>
                  <a:rPr lang="zh-CN" altLang="en-US" sz="2800" b="1" dirty="0">
                    <a:latin typeface="+mn-ea"/>
                  </a:rPr>
                  <a:t>全人口中某病因死亡数</a:t>
                </a:r>
              </a:p>
            </p:txBody>
          </p:sp>
          <p:sp>
            <p:nvSpPr>
              <p:cNvPr id="15" name="Text Box 10"/>
              <p:cNvSpPr txBox="1">
                <a:spLocks noChangeArrowheads="1"/>
              </p:cNvSpPr>
              <p:nvPr/>
            </p:nvSpPr>
            <p:spPr bwMode="auto">
              <a:xfrm>
                <a:off x="1194" y="2168"/>
                <a:ext cx="1497" cy="201"/>
              </a:xfrm>
              <a:prstGeom prst="rect">
                <a:avLst/>
              </a:prstGeom>
              <a:noFill/>
              <a:ln w="9525" algn="ctr">
                <a:noFill/>
                <a:miter lim="800000"/>
                <a:headEnd/>
                <a:tailEnd/>
              </a:ln>
              <a:effectLst/>
            </p:spPr>
            <p:txBody>
              <a:bodyPr>
                <a:spAutoFit/>
              </a:bodyPr>
              <a:lstStyle/>
              <a:p>
                <a:pPr>
                  <a:spcBef>
                    <a:spcPct val="50000"/>
                  </a:spcBef>
                </a:pPr>
                <a:r>
                  <a:rPr lang="zh-CN" altLang="en-US" sz="2800" b="1" dirty="0">
                    <a:latin typeface="+mn-ea"/>
                  </a:rPr>
                  <a:t>全部死亡数</a:t>
                </a:r>
              </a:p>
            </p:txBody>
          </p:sp>
        </p:grpSp>
        <p:sp>
          <p:nvSpPr>
            <p:cNvPr id="11" name="Text Box 11"/>
            <p:cNvSpPr txBox="1">
              <a:spLocks noChangeArrowheads="1"/>
            </p:cNvSpPr>
            <p:nvPr/>
          </p:nvSpPr>
          <p:spPr bwMode="auto">
            <a:xfrm>
              <a:off x="2699" y="2024"/>
              <a:ext cx="2495" cy="201"/>
            </a:xfrm>
            <a:prstGeom prst="rect">
              <a:avLst/>
            </a:prstGeom>
            <a:noFill/>
            <a:ln w="9525" algn="ctr">
              <a:noFill/>
              <a:miter lim="800000"/>
              <a:headEnd/>
              <a:tailEnd/>
            </a:ln>
            <a:effectLst/>
          </p:spPr>
          <p:txBody>
            <a:bodyPr>
              <a:spAutoFit/>
            </a:bodyPr>
            <a:lstStyle/>
            <a:p>
              <a:pPr>
                <a:spcBef>
                  <a:spcPct val="50000"/>
                </a:spcBef>
              </a:pPr>
              <a:r>
                <a:rPr lang="en-US" altLang="zh-CN" sz="2800" b="1" dirty="0">
                  <a:latin typeface="+mn-ea"/>
                </a:rPr>
                <a:t>×</a:t>
              </a:r>
              <a:r>
                <a:rPr lang="zh-CN" altLang="en-US" sz="2800" b="1" dirty="0">
                  <a:latin typeface="+mn-ea"/>
                </a:rPr>
                <a:t>某单位实际全部死亡数</a:t>
              </a:r>
            </a:p>
          </p:txBody>
        </p:sp>
      </p:grpSp>
      <p:sp>
        <p:nvSpPr>
          <p:cNvPr id="16" name="标题 1"/>
          <p:cNvSpPr>
            <a:spLocks noGrp="1"/>
          </p:cNvSpPr>
          <p:nvPr>
            <p:ph type="title"/>
          </p:nvPr>
        </p:nvSpPr>
        <p:spPr>
          <a:xfrm>
            <a:off x="951895" y="495300"/>
            <a:ext cx="10353762" cy="970450"/>
          </a:xfrm>
        </p:spPr>
        <p:txBody>
          <a:bodyPr>
            <a:normAutofit/>
          </a:bodyPr>
          <a:lstStyle/>
          <a:p>
            <a:pPr algn="l">
              <a:buClr>
                <a:srgbClr val="92D050"/>
              </a:buClr>
              <a:buFont typeface="Wingdings" pitchFamily="2" charset="2"/>
              <a:buChar char="ü"/>
            </a:pPr>
            <a:r>
              <a:rPr lang="en-US" altLang="zh-CN" sz="3600" b="1" i="1" dirty="0" smtClean="0">
                <a:solidFill>
                  <a:schemeClr val="tx1"/>
                </a:solidFill>
                <a:latin typeface="+mn-lt"/>
                <a:ea typeface="+mn-ea"/>
              </a:rPr>
              <a:t>SMR</a:t>
            </a:r>
            <a:r>
              <a:rPr lang="zh-CN" altLang="en-US" sz="3600" b="1" dirty="0" smtClean="0">
                <a:solidFill>
                  <a:schemeClr val="tx1"/>
                </a:solidFill>
                <a:latin typeface="+mn-ea"/>
                <a:ea typeface="+mn-ea"/>
              </a:rPr>
              <a:t>与</a:t>
            </a:r>
            <a:r>
              <a:rPr lang="en-US" altLang="zh-CN" sz="3600" b="1" i="1" dirty="0" smtClean="0">
                <a:solidFill>
                  <a:schemeClr val="tx1"/>
                </a:solidFill>
                <a:latin typeface="+mn-lt"/>
                <a:ea typeface="+mn-ea"/>
              </a:rPr>
              <a:t>SPMR</a:t>
            </a:r>
            <a:r>
              <a:rPr lang="zh-CN" altLang="en-US" sz="3600" b="1" dirty="0" smtClean="0">
                <a:solidFill>
                  <a:schemeClr val="tx1"/>
                </a:solidFill>
                <a:latin typeface="+mn-ea"/>
                <a:ea typeface="+mn-ea"/>
              </a:rPr>
              <a:t>计算方法类似，差别在于：</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buClr>
                <a:srgbClr val="92D050"/>
              </a:buClr>
              <a:buFont typeface="Wingdings" pitchFamily="2" charset="2"/>
              <a:buChar char="Ø"/>
            </a:pPr>
            <a:r>
              <a:rPr lang="zh-CN" altLang="zh-CN" dirty="0" smtClean="0">
                <a:solidFill>
                  <a:schemeClr val="tx1"/>
                </a:solidFill>
              </a:rPr>
              <a:t>剂量反应关系</a:t>
            </a:r>
            <a:endParaRPr lang="zh-CN" altLang="en-US" dirty="0">
              <a:solidFill>
                <a:schemeClr val="tx1"/>
              </a:solidFill>
            </a:endParaRPr>
          </a:p>
        </p:txBody>
      </p:sp>
      <p:sp>
        <p:nvSpPr>
          <p:cNvPr id="3" name="内容占位符 2"/>
          <p:cNvSpPr>
            <a:spLocks noGrp="1"/>
          </p:cNvSpPr>
          <p:nvPr>
            <p:ph idx="1"/>
          </p:nvPr>
        </p:nvSpPr>
        <p:spPr>
          <a:xfrm>
            <a:off x="1104295" y="1732449"/>
            <a:ext cx="10353762" cy="4058751"/>
          </a:xfrm>
        </p:spPr>
        <p:txBody>
          <a:bodyPr>
            <a:normAutofit lnSpcReduction="10000"/>
          </a:bodyPr>
          <a:lstStyle/>
          <a:p>
            <a:pPr>
              <a:lnSpc>
                <a:spcPct val="150000"/>
              </a:lnSpc>
              <a:buNone/>
            </a:pPr>
            <a:r>
              <a:rPr lang="zh-CN" altLang="en-US" dirty="0" smtClean="0"/>
              <a:t>分析方法：</a:t>
            </a:r>
            <a:endParaRPr lang="en-US" altLang="zh-CN" dirty="0" smtClean="0"/>
          </a:p>
          <a:p>
            <a:pPr marL="551250" indent="-514350">
              <a:lnSpc>
                <a:spcPct val="150000"/>
              </a:lnSpc>
              <a:buFont typeface="+mj-lt"/>
              <a:buAutoNum type="arabicPeriod"/>
            </a:pPr>
            <a:r>
              <a:rPr lang="zh-CN" altLang="zh-CN" dirty="0" smtClean="0"/>
              <a:t>列出不同暴露水平下的发病率</a:t>
            </a:r>
            <a:endParaRPr lang="en-US" altLang="zh-CN" dirty="0" smtClean="0"/>
          </a:p>
          <a:p>
            <a:pPr marL="551250" indent="-514350">
              <a:lnSpc>
                <a:spcPct val="150000"/>
              </a:lnSpc>
              <a:buFont typeface="+mj-lt"/>
              <a:buAutoNum type="arabicPeriod"/>
            </a:pPr>
            <a:r>
              <a:rPr lang="zh-CN" altLang="zh-CN" dirty="0" smtClean="0"/>
              <a:t>以最低暴露水平组为对照，计算各暴露水平的相对危险度和归因危险度</a:t>
            </a:r>
            <a:endParaRPr lang="en-US" altLang="zh-CN" dirty="0" smtClean="0"/>
          </a:p>
          <a:p>
            <a:pPr marL="551250" indent="-514350">
              <a:lnSpc>
                <a:spcPct val="150000"/>
              </a:lnSpc>
              <a:buFont typeface="+mj-lt"/>
              <a:buAutoNum type="arabicPeriod"/>
            </a:pPr>
            <a:r>
              <a:rPr lang="zh-CN" altLang="zh-CN" dirty="0" smtClean="0"/>
              <a:t>对危险度（或率）的变化作趋势性检验</a:t>
            </a:r>
            <a:endParaRPr lang="zh-CN" alt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7594" y="609600"/>
            <a:ext cx="10801955" cy="742950"/>
          </a:xfrm>
        </p:spPr>
        <p:txBody>
          <a:bodyPr>
            <a:normAutofit/>
          </a:bodyPr>
          <a:lstStyle/>
          <a:p>
            <a:r>
              <a:rPr lang="zh-CN" altLang="zh-CN" sz="2400" dirty="0" smtClean="0">
                <a:solidFill>
                  <a:schemeClr val="tx1"/>
                </a:solidFill>
              </a:rPr>
              <a:t>表</a:t>
            </a:r>
            <a:r>
              <a:rPr lang="en-US" altLang="zh-CN" sz="2400" dirty="0" smtClean="0">
                <a:solidFill>
                  <a:schemeClr val="tx1"/>
                </a:solidFill>
              </a:rPr>
              <a:t>6-4  40</a:t>
            </a:r>
            <a:r>
              <a:rPr lang="zh-CN" altLang="zh-CN" sz="2400" dirty="0" smtClean="0">
                <a:solidFill>
                  <a:schemeClr val="tx1"/>
                </a:solidFill>
              </a:rPr>
              <a:t>～</a:t>
            </a:r>
            <a:r>
              <a:rPr lang="en-US" altLang="zh-CN" sz="2400" dirty="0" smtClean="0">
                <a:solidFill>
                  <a:schemeClr val="tx1"/>
                </a:solidFill>
              </a:rPr>
              <a:t>59</a:t>
            </a:r>
            <a:r>
              <a:rPr lang="zh-CN" altLang="zh-CN" sz="2400" dirty="0" smtClean="0">
                <a:solidFill>
                  <a:schemeClr val="tx1"/>
                </a:solidFill>
              </a:rPr>
              <a:t>岁男子按基线血清胆固醇水平分组的冠心病</a:t>
            </a:r>
            <a:r>
              <a:rPr lang="en-US" altLang="zh-CN" sz="2400" dirty="0" smtClean="0">
                <a:solidFill>
                  <a:schemeClr val="tx1"/>
                </a:solidFill>
              </a:rPr>
              <a:t>6</a:t>
            </a:r>
            <a:r>
              <a:rPr lang="zh-CN" altLang="zh-CN" sz="2400" dirty="0" smtClean="0">
                <a:solidFill>
                  <a:schemeClr val="tx1"/>
                </a:solidFill>
              </a:rPr>
              <a:t>年发生情况</a:t>
            </a:r>
            <a:endParaRPr lang="zh-CN" altLang="zh-CN" sz="2400" dirty="0">
              <a:solidFill>
                <a:schemeClr val="tx1"/>
              </a:solidFill>
            </a:endParaRPr>
          </a:p>
        </p:txBody>
      </p:sp>
      <p:graphicFrame>
        <p:nvGraphicFramePr>
          <p:cNvPr id="8" name="内容占位符 7"/>
          <p:cNvGraphicFramePr>
            <a:graphicFrameLocks noGrp="1"/>
          </p:cNvGraphicFramePr>
          <p:nvPr>
            <p:ph idx="1"/>
          </p:nvPr>
        </p:nvGraphicFramePr>
        <p:xfrm>
          <a:off x="1138239" y="1400174"/>
          <a:ext cx="10006010" cy="2543175"/>
        </p:xfrm>
        <a:graphic>
          <a:graphicData uri="http://schemas.openxmlformats.org/drawingml/2006/table">
            <a:tbl>
              <a:tblPr/>
              <a:tblGrid>
                <a:gridCol w="1429430"/>
                <a:gridCol w="1429430"/>
                <a:gridCol w="1429430"/>
                <a:gridCol w="1429430"/>
                <a:gridCol w="1429430"/>
                <a:gridCol w="1429430"/>
                <a:gridCol w="1429430"/>
              </a:tblGrid>
              <a:tr h="820379">
                <a:tc>
                  <a:txBody>
                    <a:bodyPr/>
                    <a:lstStyle/>
                    <a:p>
                      <a:pPr algn="ctr" fontAlgn="ctr"/>
                      <a:r>
                        <a:rPr lang="zh-CN" sz="2400" b="0" i="0" u="none" strike="noStrike" dirty="0">
                          <a:solidFill>
                            <a:schemeClr val="tx1"/>
                          </a:solidFill>
                          <a:latin typeface="宋体"/>
                        </a:rPr>
                        <a:t>血清胆固醇</a:t>
                      </a:r>
                      <a:r>
                        <a:rPr lang="zh-CN" sz="2400" b="0" i="0" u="none" strike="noStrike" dirty="0">
                          <a:solidFill>
                            <a:schemeClr val="tx1"/>
                          </a:solidFill>
                          <a:latin typeface="Times New Roman"/>
                        </a:rPr>
                        <a:t>(mg/dl)</a:t>
                      </a:r>
                      <a:endParaRPr lang="zh-CN" sz="2400" b="0" i="0" u="none" strike="noStrike" dirty="0">
                        <a:solidFill>
                          <a:schemeClr val="tx1"/>
                        </a:solidFill>
                        <a:latin typeface="宋体"/>
                      </a:endParaRPr>
                    </a:p>
                  </a:txBody>
                  <a:tcPr marL="9525" marR="9525" marT="9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ctr"/>
                      <a:r>
                        <a:rPr lang="zh-CN" sz="2400" b="0" i="0" u="none" strike="noStrike">
                          <a:solidFill>
                            <a:schemeClr val="tx1"/>
                          </a:solidFill>
                          <a:latin typeface="宋体"/>
                        </a:rPr>
                        <a:t>人数</a:t>
                      </a:r>
                    </a:p>
                  </a:txBody>
                  <a:tcPr marL="9525" marR="9525" marT="9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ctr"/>
                      <a:r>
                        <a:rPr lang="zh-CN" sz="2400" b="0" i="0" u="none" strike="noStrike">
                          <a:solidFill>
                            <a:schemeClr val="tx1"/>
                          </a:solidFill>
                          <a:latin typeface="宋体"/>
                        </a:rPr>
                        <a:t>病例数</a:t>
                      </a:r>
                    </a:p>
                  </a:txBody>
                  <a:tcPr marL="9525" marR="9525" marT="9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ctr"/>
                      <a:r>
                        <a:rPr lang="zh-CN" sz="2400" b="0" i="0" u="none" strike="noStrike">
                          <a:solidFill>
                            <a:schemeClr val="tx1"/>
                          </a:solidFill>
                          <a:latin typeface="宋体"/>
                        </a:rPr>
                        <a:t>危险度</a:t>
                      </a:r>
                    </a:p>
                  </a:txBody>
                  <a:tcPr marL="9525" marR="9525" marT="9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ctr"/>
                      <a:r>
                        <a:rPr lang="zh-CN" sz="2400" b="0" i="0" u="none" strike="noStrike">
                          <a:solidFill>
                            <a:schemeClr val="tx1"/>
                          </a:solidFill>
                          <a:latin typeface="宋体"/>
                        </a:rPr>
                        <a:t>平均年发病率</a:t>
                      </a:r>
                    </a:p>
                  </a:txBody>
                  <a:tcPr marL="9525" marR="9525" marT="9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ctr"/>
                      <a:r>
                        <a:rPr lang="en-US" sz="2400" b="0" i="1" u="none" strike="noStrike">
                          <a:solidFill>
                            <a:schemeClr val="tx1"/>
                          </a:solidFill>
                          <a:latin typeface="Times New Roman"/>
                        </a:rPr>
                        <a:t>RR</a:t>
                      </a:r>
                      <a:endParaRPr lang="zh-CN" sz="2400" b="0" i="1" u="none" strike="noStrike">
                        <a:solidFill>
                          <a:schemeClr val="tx1"/>
                        </a:solidFill>
                        <a:latin typeface="Times New Roman"/>
                      </a:endParaRPr>
                    </a:p>
                  </a:txBody>
                  <a:tcPr marL="9525" marR="9525" marT="9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ctr"/>
                      <a:r>
                        <a:rPr lang="en-US" sz="2400" b="0" i="1" u="none" strike="noStrike">
                          <a:solidFill>
                            <a:schemeClr val="tx1"/>
                          </a:solidFill>
                          <a:latin typeface="Times New Roman"/>
                        </a:rPr>
                        <a:t>AR</a:t>
                      </a:r>
                      <a:endParaRPr lang="zh-CN" sz="2400" b="0" i="1" u="none" strike="noStrike">
                        <a:solidFill>
                          <a:schemeClr val="tx1"/>
                        </a:solidFill>
                        <a:latin typeface="Times New Roman"/>
                      </a:endParaRPr>
                    </a:p>
                  </a:txBody>
                  <a:tcPr marL="9525" marR="9525" marT="9525"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r>
              <a:tr h="430699">
                <a:tc>
                  <a:txBody>
                    <a:bodyPr/>
                    <a:lstStyle/>
                    <a:p>
                      <a:pPr algn="ctr" fontAlgn="t"/>
                      <a:r>
                        <a:rPr lang="zh-CN" sz="2400" b="0" i="0" u="none" strike="noStrike">
                          <a:solidFill>
                            <a:schemeClr val="tx1"/>
                          </a:solidFill>
                          <a:latin typeface="宋体"/>
                        </a:rPr>
                        <a:t>＜</a:t>
                      </a:r>
                      <a:r>
                        <a:rPr lang="zh-CN" sz="2400" b="0" i="0" u="none" strike="noStrike">
                          <a:solidFill>
                            <a:schemeClr val="tx1"/>
                          </a:solidFill>
                          <a:latin typeface="Times New Roman"/>
                        </a:rPr>
                        <a:t>210</a:t>
                      </a:r>
                      <a:endParaRPr lang="zh-CN" sz="2400" b="0" i="0" u="none" strike="noStrike">
                        <a:solidFill>
                          <a:schemeClr val="tx1"/>
                        </a:solidFill>
                        <a:latin typeface="宋体"/>
                      </a:endParaRPr>
                    </a:p>
                  </a:txBody>
                  <a:tcPr marL="9525" marR="9525" marT="9525" marB="0">
                    <a:lnL>
                      <a:noFill/>
                    </a:lnL>
                    <a:lnR>
                      <a:noFill/>
                    </a:lnR>
                    <a:lnT w="6350" cap="flat" cmpd="sng" algn="ctr">
                      <a:solidFill>
                        <a:srgbClr val="FFFFFF"/>
                      </a:solidFill>
                      <a:prstDash val="solid"/>
                      <a:round/>
                      <a:headEnd type="none" w="med" len="med"/>
                      <a:tailEnd type="none" w="med" len="med"/>
                    </a:lnT>
                    <a:lnB>
                      <a:noFill/>
                    </a:lnB>
                  </a:tcPr>
                </a:tc>
                <a:tc>
                  <a:txBody>
                    <a:bodyPr/>
                    <a:lstStyle/>
                    <a:p>
                      <a:pPr algn="ctr" fontAlgn="t"/>
                      <a:r>
                        <a:rPr lang="en-US" sz="2400" b="0" i="0" u="none" strike="noStrike">
                          <a:solidFill>
                            <a:schemeClr val="tx1"/>
                          </a:solidFill>
                          <a:latin typeface="Times New Roman"/>
                        </a:rPr>
                        <a:t>454</a:t>
                      </a:r>
                      <a:endParaRPr lang="zh-CN" sz="2400" b="0" i="0" u="none" strike="noStrike">
                        <a:solidFill>
                          <a:schemeClr val="tx1"/>
                        </a:solidFill>
                        <a:latin typeface="Times New Roman"/>
                      </a:endParaRPr>
                    </a:p>
                  </a:txBody>
                  <a:tcPr marL="9525" marR="9525" marT="9525" marB="0">
                    <a:lnL>
                      <a:noFill/>
                    </a:lnL>
                    <a:lnR>
                      <a:noFill/>
                    </a:lnR>
                    <a:lnT w="6350" cap="flat" cmpd="sng" algn="ctr">
                      <a:solidFill>
                        <a:srgbClr val="FFFFFF"/>
                      </a:solidFill>
                      <a:prstDash val="solid"/>
                      <a:round/>
                      <a:headEnd type="none" w="med" len="med"/>
                      <a:tailEnd type="none" w="med" len="med"/>
                    </a:lnT>
                    <a:lnB>
                      <a:noFill/>
                    </a:lnB>
                  </a:tcPr>
                </a:tc>
                <a:tc>
                  <a:txBody>
                    <a:bodyPr/>
                    <a:lstStyle/>
                    <a:p>
                      <a:pPr algn="ctr" fontAlgn="t"/>
                      <a:r>
                        <a:rPr lang="en-US" sz="2400" b="0" i="0" u="none" strike="noStrike">
                          <a:solidFill>
                            <a:schemeClr val="tx1"/>
                          </a:solidFill>
                          <a:latin typeface="Times New Roman"/>
                        </a:rPr>
                        <a:t>16</a:t>
                      </a:r>
                      <a:endParaRPr lang="zh-CN" sz="2400" b="0" i="0" u="none" strike="noStrike">
                        <a:solidFill>
                          <a:schemeClr val="tx1"/>
                        </a:solidFill>
                        <a:latin typeface="Times New Roman"/>
                      </a:endParaRPr>
                    </a:p>
                  </a:txBody>
                  <a:tcPr marL="9525" marR="9525" marT="9525" marB="0">
                    <a:lnL>
                      <a:noFill/>
                    </a:lnL>
                    <a:lnR>
                      <a:noFill/>
                    </a:lnR>
                    <a:lnT w="6350" cap="flat" cmpd="sng" algn="ctr">
                      <a:solidFill>
                        <a:srgbClr val="FFFFFF"/>
                      </a:solidFill>
                      <a:prstDash val="solid"/>
                      <a:round/>
                      <a:headEnd type="none" w="med" len="med"/>
                      <a:tailEnd type="none" w="med" len="med"/>
                    </a:lnT>
                    <a:lnB>
                      <a:noFill/>
                    </a:lnB>
                  </a:tcPr>
                </a:tc>
                <a:tc>
                  <a:txBody>
                    <a:bodyPr/>
                    <a:lstStyle/>
                    <a:p>
                      <a:pPr algn="ctr" fontAlgn="t"/>
                      <a:r>
                        <a:rPr lang="en-US" sz="2400" b="0" i="0" u="none" strike="noStrike" dirty="0">
                          <a:solidFill>
                            <a:schemeClr val="tx1"/>
                          </a:solidFill>
                          <a:latin typeface="Times New Roman"/>
                        </a:rPr>
                        <a:t>0.0352</a:t>
                      </a:r>
                      <a:endParaRPr lang="zh-CN" sz="2400" b="0" i="0" u="none" strike="noStrike" dirty="0">
                        <a:solidFill>
                          <a:schemeClr val="tx1"/>
                        </a:solidFill>
                        <a:latin typeface="Times New Roman"/>
                      </a:endParaRPr>
                    </a:p>
                  </a:txBody>
                  <a:tcPr marL="9525" marR="9525" marT="9525" marB="0">
                    <a:lnL>
                      <a:noFill/>
                    </a:lnL>
                    <a:lnR>
                      <a:noFill/>
                    </a:lnR>
                    <a:lnT w="6350" cap="flat" cmpd="sng" algn="ctr">
                      <a:solidFill>
                        <a:srgbClr val="FFFFFF"/>
                      </a:solidFill>
                      <a:prstDash val="solid"/>
                      <a:round/>
                      <a:headEnd type="none" w="med" len="med"/>
                      <a:tailEnd type="none" w="med" len="med"/>
                    </a:lnT>
                    <a:lnB>
                      <a:noFill/>
                    </a:lnB>
                  </a:tcPr>
                </a:tc>
                <a:tc>
                  <a:txBody>
                    <a:bodyPr/>
                    <a:lstStyle/>
                    <a:p>
                      <a:pPr algn="ctr" fontAlgn="t"/>
                      <a:r>
                        <a:rPr lang="en-US" sz="2400" b="0" i="0" u="none" strike="noStrike">
                          <a:solidFill>
                            <a:schemeClr val="tx1"/>
                          </a:solidFill>
                          <a:latin typeface="Times New Roman"/>
                        </a:rPr>
                        <a:t>0.0059</a:t>
                      </a:r>
                      <a:endParaRPr lang="zh-CN" sz="2400" b="0" i="0" u="none" strike="noStrike">
                        <a:solidFill>
                          <a:schemeClr val="tx1"/>
                        </a:solidFill>
                        <a:latin typeface="Times New Roman"/>
                      </a:endParaRPr>
                    </a:p>
                  </a:txBody>
                  <a:tcPr marL="9525" marR="9525" marT="9525" marB="0">
                    <a:lnL>
                      <a:noFill/>
                    </a:lnL>
                    <a:lnR>
                      <a:noFill/>
                    </a:lnR>
                    <a:lnT w="6350" cap="flat" cmpd="sng" algn="ctr">
                      <a:solidFill>
                        <a:srgbClr val="FFFFFF"/>
                      </a:solidFill>
                      <a:prstDash val="solid"/>
                      <a:round/>
                      <a:headEnd type="none" w="med" len="med"/>
                      <a:tailEnd type="none" w="med" len="med"/>
                    </a:lnT>
                    <a:lnB>
                      <a:noFill/>
                    </a:lnB>
                  </a:tcPr>
                </a:tc>
                <a:tc>
                  <a:txBody>
                    <a:bodyPr/>
                    <a:lstStyle/>
                    <a:p>
                      <a:pPr algn="ctr" fontAlgn="t"/>
                      <a:r>
                        <a:rPr lang="en-US" sz="2400" b="0" i="0" u="none" strike="noStrike">
                          <a:solidFill>
                            <a:schemeClr val="tx1"/>
                          </a:solidFill>
                          <a:latin typeface="Times New Roman"/>
                        </a:rPr>
                        <a:t>1</a:t>
                      </a:r>
                      <a:endParaRPr lang="zh-CN" sz="2400" b="0" i="0" u="none" strike="noStrike">
                        <a:solidFill>
                          <a:schemeClr val="tx1"/>
                        </a:solidFill>
                        <a:latin typeface="Times New Roman"/>
                      </a:endParaRPr>
                    </a:p>
                  </a:txBody>
                  <a:tcPr marL="9525" marR="9525" marT="9525" marB="0">
                    <a:lnL>
                      <a:noFill/>
                    </a:lnL>
                    <a:lnR>
                      <a:noFill/>
                    </a:lnR>
                    <a:lnT w="6350" cap="flat" cmpd="sng" algn="ctr">
                      <a:solidFill>
                        <a:srgbClr val="FFFFFF"/>
                      </a:solidFill>
                      <a:prstDash val="solid"/>
                      <a:round/>
                      <a:headEnd type="none" w="med" len="med"/>
                      <a:tailEnd type="none" w="med" len="med"/>
                    </a:lnT>
                    <a:lnB>
                      <a:noFill/>
                    </a:lnB>
                  </a:tcPr>
                </a:tc>
                <a:tc>
                  <a:txBody>
                    <a:bodyPr/>
                    <a:lstStyle/>
                    <a:p>
                      <a:pPr algn="ctr" fontAlgn="t"/>
                      <a:r>
                        <a:rPr lang="en-US" sz="2400" b="0" i="0" u="none" strike="noStrike">
                          <a:solidFill>
                            <a:schemeClr val="tx1"/>
                          </a:solidFill>
                          <a:latin typeface="Times New Roman"/>
                        </a:rPr>
                        <a:t>0</a:t>
                      </a:r>
                      <a:endParaRPr lang="zh-CN" sz="2400" b="0" i="0" u="none" strike="noStrike">
                        <a:solidFill>
                          <a:schemeClr val="tx1"/>
                        </a:solidFill>
                        <a:latin typeface="Times New Roman"/>
                      </a:endParaRPr>
                    </a:p>
                  </a:txBody>
                  <a:tcPr marL="9525" marR="9525" marT="9525" marB="0">
                    <a:lnL>
                      <a:noFill/>
                    </a:lnL>
                    <a:lnR>
                      <a:noFill/>
                    </a:lnR>
                    <a:lnT w="6350" cap="flat" cmpd="sng" algn="ctr">
                      <a:solidFill>
                        <a:srgbClr val="FFFFFF"/>
                      </a:solidFill>
                      <a:prstDash val="solid"/>
                      <a:round/>
                      <a:headEnd type="none" w="med" len="med"/>
                      <a:tailEnd type="none" w="med" len="med"/>
                    </a:lnT>
                    <a:lnB>
                      <a:noFill/>
                    </a:lnB>
                  </a:tcPr>
                </a:tc>
              </a:tr>
              <a:tr h="430699">
                <a:tc>
                  <a:txBody>
                    <a:bodyPr/>
                    <a:lstStyle/>
                    <a:p>
                      <a:pPr algn="ctr" fontAlgn="t"/>
                      <a:r>
                        <a:rPr lang="en-US" sz="2400" b="0" i="0" u="none" strike="noStrike">
                          <a:solidFill>
                            <a:schemeClr val="tx1"/>
                          </a:solidFill>
                          <a:latin typeface="Times New Roman"/>
                        </a:rPr>
                        <a:t>210~</a:t>
                      </a:r>
                      <a:endParaRPr lang="zh-CN" sz="2400" b="0" i="0" u="none" strike="noStrike">
                        <a:solidFill>
                          <a:schemeClr val="tx1"/>
                        </a:solidFill>
                        <a:latin typeface="Times New Roman"/>
                      </a:endParaRPr>
                    </a:p>
                  </a:txBody>
                  <a:tcPr marL="9525" marR="9525" marT="9525" marB="0">
                    <a:lnL>
                      <a:noFill/>
                    </a:lnL>
                    <a:lnR>
                      <a:noFill/>
                    </a:lnR>
                    <a:lnT>
                      <a:noFill/>
                    </a:lnT>
                    <a:lnB>
                      <a:noFill/>
                    </a:lnB>
                  </a:tcPr>
                </a:tc>
                <a:tc>
                  <a:txBody>
                    <a:bodyPr/>
                    <a:lstStyle/>
                    <a:p>
                      <a:pPr algn="ctr" fontAlgn="t"/>
                      <a:r>
                        <a:rPr lang="en-US" sz="2400" b="0" i="0" u="none" strike="noStrike">
                          <a:solidFill>
                            <a:schemeClr val="tx1"/>
                          </a:solidFill>
                          <a:latin typeface="Times New Roman"/>
                        </a:rPr>
                        <a:t>455</a:t>
                      </a:r>
                      <a:endParaRPr lang="zh-CN" sz="2400" b="0" i="0" u="none" strike="noStrike">
                        <a:solidFill>
                          <a:schemeClr val="tx1"/>
                        </a:solidFill>
                        <a:latin typeface="Times New Roman"/>
                      </a:endParaRPr>
                    </a:p>
                  </a:txBody>
                  <a:tcPr marL="9525" marR="9525" marT="9525" marB="0">
                    <a:lnL>
                      <a:noFill/>
                    </a:lnL>
                    <a:lnR>
                      <a:noFill/>
                    </a:lnR>
                    <a:lnT>
                      <a:noFill/>
                    </a:lnT>
                    <a:lnB>
                      <a:noFill/>
                    </a:lnB>
                  </a:tcPr>
                </a:tc>
                <a:tc>
                  <a:txBody>
                    <a:bodyPr/>
                    <a:lstStyle/>
                    <a:p>
                      <a:pPr algn="ctr" fontAlgn="t"/>
                      <a:r>
                        <a:rPr lang="en-US" sz="2400" b="0" i="0" u="none" strike="noStrike">
                          <a:solidFill>
                            <a:schemeClr val="tx1"/>
                          </a:solidFill>
                          <a:latin typeface="Times New Roman"/>
                        </a:rPr>
                        <a:t>29</a:t>
                      </a:r>
                      <a:endParaRPr lang="zh-CN" sz="2400" b="0" i="0" u="none" strike="noStrike">
                        <a:solidFill>
                          <a:schemeClr val="tx1"/>
                        </a:solidFill>
                        <a:latin typeface="Times New Roman"/>
                      </a:endParaRPr>
                    </a:p>
                  </a:txBody>
                  <a:tcPr marL="9525" marR="9525" marT="9525" marB="0">
                    <a:lnL>
                      <a:noFill/>
                    </a:lnL>
                    <a:lnR>
                      <a:noFill/>
                    </a:lnR>
                    <a:lnT>
                      <a:noFill/>
                    </a:lnT>
                    <a:lnB>
                      <a:noFill/>
                    </a:lnB>
                  </a:tcPr>
                </a:tc>
                <a:tc>
                  <a:txBody>
                    <a:bodyPr/>
                    <a:lstStyle/>
                    <a:p>
                      <a:pPr algn="ctr" fontAlgn="t"/>
                      <a:r>
                        <a:rPr lang="en-US" sz="2400" b="0" i="0" u="none" strike="noStrike">
                          <a:solidFill>
                            <a:schemeClr val="tx1"/>
                          </a:solidFill>
                          <a:latin typeface="Times New Roman"/>
                        </a:rPr>
                        <a:t>0.0637</a:t>
                      </a:r>
                      <a:endParaRPr lang="zh-CN" sz="2400" b="0" i="0" u="none" strike="noStrike">
                        <a:solidFill>
                          <a:schemeClr val="tx1"/>
                        </a:solidFill>
                        <a:latin typeface="Times New Roman"/>
                      </a:endParaRPr>
                    </a:p>
                  </a:txBody>
                  <a:tcPr marL="9525" marR="9525" marT="9525" marB="0">
                    <a:lnL>
                      <a:noFill/>
                    </a:lnL>
                    <a:lnR>
                      <a:noFill/>
                    </a:lnR>
                    <a:lnT>
                      <a:noFill/>
                    </a:lnT>
                    <a:lnB>
                      <a:noFill/>
                    </a:lnB>
                  </a:tcPr>
                </a:tc>
                <a:tc>
                  <a:txBody>
                    <a:bodyPr/>
                    <a:lstStyle/>
                    <a:p>
                      <a:pPr algn="ctr" fontAlgn="t"/>
                      <a:r>
                        <a:rPr lang="en-US" sz="2400" b="0" i="0" u="none" strike="noStrike">
                          <a:solidFill>
                            <a:schemeClr val="tx1"/>
                          </a:solidFill>
                          <a:latin typeface="Times New Roman"/>
                        </a:rPr>
                        <a:t>0.0106</a:t>
                      </a:r>
                      <a:endParaRPr lang="zh-CN" sz="2400" b="0" i="0" u="none" strike="noStrike">
                        <a:solidFill>
                          <a:schemeClr val="tx1"/>
                        </a:solidFill>
                        <a:latin typeface="Times New Roman"/>
                      </a:endParaRPr>
                    </a:p>
                  </a:txBody>
                  <a:tcPr marL="9525" marR="9525" marT="9525" marB="0">
                    <a:lnL>
                      <a:noFill/>
                    </a:lnL>
                    <a:lnR>
                      <a:noFill/>
                    </a:lnR>
                    <a:lnT>
                      <a:noFill/>
                    </a:lnT>
                    <a:lnB>
                      <a:noFill/>
                    </a:lnB>
                  </a:tcPr>
                </a:tc>
                <a:tc>
                  <a:txBody>
                    <a:bodyPr/>
                    <a:lstStyle/>
                    <a:p>
                      <a:pPr algn="ctr" fontAlgn="t"/>
                      <a:r>
                        <a:rPr lang="en-US" sz="2400" b="0" i="0" u="none" strike="noStrike">
                          <a:solidFill>
                            <a:schemeClr val="tx1"/>
                          </a:solidFill>
                          <a:latin typeface="Times New Roman"/>
                        </a:rPr>
                        <a:t>1.81</a:t>
                      </a:r>
                      <a:endParaRPr lang="zh-CN" sz="2400" b="0" i="0" u="none" strike="noStrike">
                        <a:solidFill>
                          <a:schemeClr val="tx1"/>
                        </a:solidFill>
                        <a:latin typeface="Times New Roman"/>
                      </a:endParaRPr>
                    </a:p>
                  </a:txBody>
                  <a:tcPr marL="9525" marR="9525" marT="9525" marB="0">
                    <a:lnL>
                      <a:noFill/>
                    </a:lnL>
                    <a:lnR>
                      <a:noFill/>
                    </a:lnR>
                    <a:lnT>
                      <a:noFill/>
                    </a:lnT>
                    <a:lnB>
                      <a:noFill/>
                    </a:lnB>
                  </a:tcPr>
                </a:tc>
                <a:tc>
                  <a:txBody>
                    <a:bodyPr/>
                    <a:lstStyle/>
                    <a:p>
                      <a:pPr algn="ctr" fontAlgn="t"/>
                      <a:r>
                        <a:rPr lang="en-US" sz="2400" b="0" i="0" u="none" strike="noStrike">
                          <a:solidFill>
                            <a:schemeClr val="tx1"/>
                          </a:solidFill>
                          <a:latin typeface="Times New Roman"/>
                        </a:rPr>
                        <a:t>0.0285</a:t>
                      </a:r>
                      <a:endParaRPr lang="zh-CN" sz="2400" b="0" i="0" u="none" strike="noStrike">
                        <a:solidFill>
                          <a:schemeClr val="tx1"/>
                        </a:solidFill>
                        <a:latin typeface="Times New Roman"/>
                      </a:endParaRPr>
                    </a:p>
                  </a:txBody>
                  <a:tcPr marL="9525" marR="9525" marT="9525" marB="0">
                    <a:lnL>
                      <a:noFill/>
                    </a:lnL>
                    <a:lnR>
                      <a:noFill/>
                    </a:lnR>
                    <a:lnT>
                      <a:noFill/>
                    </a:lnT>
                    <a:lnB>
                      <a:noFill/>
                    </a:lnB>
                  </a:tcPr>
                </a:tc>
              </a:tr>
              <a:tr h="430699">
                <a:tc>
                  <a:txBody>
                    <a:bodyPr/>
                    <a:lstStyle/>
                    <a:p>
                      <a:pPr algn="ctr" fontAlgn="t"/>
                      <a:r>
                        <a:rPr lang="zh-CN" sz="2400" b="0" i="0" u="none" strike="noStrike">
                          <a:solidFill>
                            <a:schemeClr val="tx1"/>
                          </a:solidFill>
                          <a:latin typeface="宋体"/>
                        </a:rPr>
                        <a:t>＞</a:t>
                      </a:r>
                      <a:r>
                        <a:rPr lang="zh-CN" sz="2400" b="0" i="0" u="none" strike="noStrike">
                          <a:solidFill>
                            <a:schemeClr val="tx1"/>
                          </a:solidFill>
                          <a:latin typeface="Times New Roman"/>
                        </a:rPr>
                        <a:t>245</a:t>
                      </a:r>
                      <a:endParaRPr lang="zh-CN" sz="2400" b="0" i="0" u="none" strike="noStrike">
                        <a:solidFill>
                          <a:schemeClr val="tx1"/>
                        </a:solidFill>
                        <a:latin typeface="宋体"/>
                      </a:endParaRPr>
                    </a:p>
                  </a:txBody>
                  <a:tcPr marL="9525" marR="9525" marT="9525" marB="0">
                    <a:lnL>
                      <a:noFill/>
                    </a:lnL>
                    <a:lnR>
                      <a:noFill/>
                    </a:lnR>
                    <a:lnT>
                      <a:noFill/>
                    </a:lnT>
                    <a:lnB>
                      <a:noFill/>
                    </a:lnB>
                  </a:tcPr>
                </a:tc>
                <a:tc>
                  <a:txBody>
                    <a:bodyPr/>
                    <a:lstStyle/>
                    <a:p>
                      <a:pPr algn="ctr" fontAlgn="t"/>
                      <a:r>
                        <a:rPr lang="en-US" sz="2400" b="0" i="0" u="none" strike="noStrike">
                          <a:solidFill>
                            <a:schemeClr val="tx1"/>
                          </a:solidFill>
                          <a:latin typeface="Times New Roman"/>
                        </a:rPr>
                        <a:t>424</a:t>
                      </a:r>
                      <a:endParaRPr lang="zh-CN" sz="2400" b="0" i="0" u="none" strike="noStrike">
                        <a:solidFill>
                          <a:schemeClr val="tx1"/>
                        </a:solidFill>
                        <a:latin typeface="Times New Roman"/>
                      </a:endParaRPr>
                    </a:p>
                  </a:txBody>
                  <a:tcPr marL="9525" marR="9525" marT="9525" marB="0">
                    <a:lnL>
                      <a:noFill/>
                    </a:lnL>
                    <a:lnR>
                      <a:noFill/>
                    </a:lnR>
                    <a:lnT>
                      <a:noFill/>
                    </a:lnT>
                    <a:lnB>
                      <a:noFill/>
                    </a:lnB>
                  </a:tcPr>
                </a:tc>
                <a:tc>
                  <a:txBody>
                    <a:bodyPr/>
                    <a:lstStyle/>
                    <a:p>
                      <a:pPr algn="ctr" fontAlgn="t"/>
                      <a:r>
                        <a:rPr lang="en-US" sz="2400" b="0" i="0" u="none" strike="noStrike">
                          <a:solidFill>
                            <a:schemeClr val="tx1"/>
                          </a:solidFill>
                          <a:latin typeface="Times New Roman"/>
                        </a:rPr>
                        <a:t>51</a:t>
                      </a:r>
                      <a:endParaRPr lang="zh-CN" sz="2400" b="0" i="0" u="none" strike="noStrike">
                        <a:solidFill>
                          <a:schemeClr val="tx1"/>
                        </a:solidFill>
                        <a:latin typeface="Times New Roman"/>
                      </a:endParaRPr>
                    </a:p>
                  </a:txBody>
                  <a:tcPr marL="9525" marR="9525" marT="9525" marB="0">
                    <a:lnL>
                      <a:noFill/>
                    </a:lnL>
                    <a:lnR>
                      <a:noFill/>
                    </a:lnR>
                    <a:lnT>
                      <a:noFill/>
                    </a:lnT>
                    <a:lnB>
                      <a:noFill/>
                    </a:lnB>
                  </a:tcPr>
                </a:tc>
                <a:tc>
                  <a:txBody>
                    <a:bodyPr/>
                    <a:lstStyle/>
                    <a:p>
                      <a:pPr algn="ctr" fontAlgn="t"/>
                      <a:r>
                        <a:rPr lang="en-US" sz="2400" b="0" i="0" u="none" strike="noStrike">
                          <a:solidFill>
                            <a:schemeClr val="tx1"/>
                          </a:solidFill>
                          <a:latin typeface="Times New Roman"/>
                        </a:rPr>
                        <a:t>0.1203</a:t>
                      </a:r>
                      <a:endParaRPr lang="zh-CN" sz="2400" b="0" i="0" u="none" strike="noStrike">
                        <a:solidFill>
                          <a:schemeClr val="tx1"/>
                        </a:solidFill>
                        <a:latin typeface="Times New Roman"/>
                      </a:endParaRPr>
                    </a:p>
                  </a:txBody>
                  <a:tcPr marL="9525" marR="9525" marT="9525" marB="0">
                    <a:lnL>
                      <a:noFill/>
                    </a:lnL>
                    <a:lnR>
                      <a:noFill/>
                    </a:lnR>
                    <a:lnT>
                      <a:noFill/>
                    </a:lnT>
                    <a:lnB>
                      <a:noFill/>
                    </a:lnB>
                  </a:tcPr>
                </a:tc>
                <a:tc>
                  <a:txBody>
                    <a:bodyPr/>
                    <a:lstStyle/>
                    <a:p>
                      <a:pPr algn="ctr" fontAlgn="t"/>
                      <a:r>
                        <a:rPr lang="en-US" sz="2400" b="0" i="0" u="none" strike="noStrike">
                          <a:solidFill>
                            <a:schemeClr val="tx1"/>
                          </a:solidFill>
                          <a:latin typeface="Times New Roman"/>
                        </a:rPr>
                        <a:t>0.02</a:t>
                      </a:r>
                      <a:endParaRPr lang="zh-CN" sz="2400" b="0" i="0" u="none" strike="noStrike">
                        <a:solidFill>
                          <a:schemeClr val="tx1"/>
                        </a:solidFill>
                        <a:latin typeface="Times New Roman"/>
                      </a:endParaRPr>
                    </a:p>
                  </a:txBody>
                  <a:tcPr marL="9525" marR="9525" marT="9525" marB="0">
                    <a:lnL>
                      <a:noFill/>
                    </a:lnL>
                    <a:lnR>
                      <a:noFill/>
                    </a:lnR>
                    <a:lnT>
                      <a:noFill/>
                    </a:lnT>
                    <a:lnB>
                      <a:noFill/>
                    </a:lnB>
                  </a:tcPr>
                </a:tc>
                <a:tc>
                  <a:txBody>
                    <a:bodyPr/>
                    <a:lstStyle/>
                    <a:p>
                      <a:pPr algn="ctr" fontAlgn="t"/>
                      <a:r>
                        <a:rPr lang="en-US" sz="2400" b="0" i="0" u="none" strike="noStrike">
                          <a:solidFill>
                            <a:schemeClr val="tx1"/>
                          </a:solidFill>
                          <a:latin typeface="Times New Roman"/>
                        </a:rPr>
                        <a:t>3.39</a:t>
                      </a:r>
                      <a:endParaRPr lang="zh-CN" sz="2400" b="0" i="0" u="none" strike="noStrike">
                        <a:solidFill>
                          <a:schemeClr val="tx1"/>
                        </a:solidFill>
                        <a:latin typeface="Times New Roman"/>
                      </a:endParaRPr>
                    </a:p>
                  </a:txBody>
                  <a:tcPr marL="9525" marR="9525" marT="9525" marB="0">
                    <a:lnL>
                      <a:noFill/>
                    </a:lnL>
                    <a:lnR>
                      <a:noFill/>
                    </a:lnR>
                    <a:lnT>
                      <a:noFill/>
                    </a:lnT>
                    <a:lnB>
                      <a:noFill/>
                    </a:lnB>
                  </a:tcPr>
                </a:tc>
                <a:tc>
                  <a:txBody>
                    <a:bodyPr/>
                    <a:lstStyle/>
                    <a:p>
                      <a:pPr algn="ctr" fontAlgn="t"/>
                      <a:r>
                        <a:rPr lang="en-US" sz="2400" b="0" i="0" u="none" strike="noStrike">
                          <a:solidFill>
                            <a:schemeClr val="tx1"/>
                          </a:solidFill>
                          <a:latin typeface="Times New Roman"/>
                        </a:rPr>
                        <a:t>0.0851</a:t>
                      </a:r>
                      <a:endParaRPr lang="zh-CN" sz="2400" b="0" i="0" u="none" strike="noStrike">
                        <a:solidFill>
                          <a:schemeClr val="tx1"/>
                        </a:solidFill>
                        <a:latin typeface="Times New Roman"/>
                      </a:endParaRPr>
                    </a:p>
                  </a:txBody>
                  <a:tcPr marL="9525" marR="9525" marT="9525" marB="0">
                    <a:lnL>
                      <a:noFill/>
                    </a:lnL>
                    <a:lnR>
                      <a:noFill/>
                    </a:lnR>
                    <a:lnT>
                      <a:noFill/>
                    </a:lnT>
                    <a:lnB>
                      <a:noFill/>
                    </a:lnB>
                  </a:tcPr>
                </a:tc>
              </a:tr>
              <a:tr h="430699">
                <a:tc>
                  <a:txBody>
                    <a:bodyPr/>
                    <a:lstStyle/>
                    <a:p>
                      <a:pPr algn="ctr" fontAlgn="t"/>
                      <a:r>
                        <a:rPr lang="zh-CN" sz="2400" b="0" i="0" u="none" strike="noStrike">
                          <a:solidFill>
                            <a:schemeClr val="tx1"/>
                          </a:solidFill>
                          <a:latin typeface="宋体"/>
                        </a:rPr>
                        <a:t>合计</a:t>
                      </a:r>
                    </a:p>
                  </a:txBody>
                  <a:tcPr marL="9525" marR="9525" marT="9525" marB="0">
                    <a:lnL>
                      <a:noFill/>
                    </a:lnL>
                    <a:lnR>
                      <a:noFill/>
                    </a:lnR>
                    <a:lnT>
                      <a:noFill/>
                    </a:lnT>
                    <a:lnB w="6350" cap="flat" cmpd="sng" algn="ctr">
                      <a:solidFill>
                        <a:srgbClr val="FFFFFF"/>
                      </a:solidFill>
                      <a:prstDash val="solid"/>
                      <a:round/>
                      <a:headEnd type="none" w="med" len="med"/>
                      <a:tailEnd type="none" w="med" len="med"/>
                    </a:lnB>
                  </a:tcPr>
                </a:tc>
                <a:tc>
                  <a:txBody>
                    <a:bodyPr/>
                    <a:lstStyle/>
                    <a:p>
                      <a:pPr algn="ctr" fontAlgn="t"/>
                      <a:r>
                        <a:rPr lang="en-US" sz="2400" b="0" i="0" u="none" strike="noStrike">
                          <a:solidFill>
                            <a:schemeClr val="tx1"/>
                          </a:solidFill>
                          <a:latin typeface="Times New Roman"/>
                        </a:rPr>
                        <a:t>1333</a:t>
                      </a:r>
                      <a:endParaRPr lang="zh-CN" sz="2400" b="0" i="0" u="none" strike="noStrike">
                        <a:solidFill>
                          <a:schemeClr val="tx1"/>
                        </a:solidFill>
                        <a:latin typeface="Times New Roman"/>
                      </a:endParaRPr>
                    </a:p>
                  </a:txBody>
                  <a:tcPr marL="9525" marR="9525" marT="9525" marB="0">
                    <a:lnL>
                      <a:noFill/>
                    </a:lnL>
                    <a:lnR>
                      <a:noFill/>
                    </a:lnR>
                    <a:lnT>
                      <a:noFill/>
                    </a:lnT>
                    <a:lnB w="6350" cap="flat" cmpd="sng" algn="ctr">
                      <a:solidFill>
                        <a:srgbClr val="FFFFFF"/>
                      </a:solidFill>
                      <a:prstDash val="solid"/>
                      <a:round/>
                      <a:headEnd type="none" w="med" len="med"/>
                      <a:tailEnd type="none" w="med" len="med"/>
                    </a:lnB>
                  </a:tcPr>
                </a:tc>
                <a:tc>
                  <a:txBody>
                    <a:bodyPr/>
                    <a:lstStyle/>
                    <a:p>
                      <a:pPr algn="ctr" fontAlgn="t"/>
                      <a:r>
                        <a:rPr lang="en-US" sz="2400" b="0" i="0" u="none" strike="noStrike">
                          <a:solidFill>
                            <a:schemeClr val="tx1"/>
                          </a:solidFill>
                          <a:latin typeface="Times New Roman"/>
                        </a:rPr>
                        <a:t>96</a:t>
                      </a:r>
                      <a:endParaRPr lang="zh-CN" sz="2400" b="0" i="0" u="none" strike="noStrike">
                        <a:solidFill>
                          <a:schemeClr val="tx1"/>
                        </a:solidFill>
                        <a:latin typeface="Times New Roman"/>
                      </a:endParaRPr>
                    </a:p>
                  </a:txBody>
                  <a:tcPr marL="9525" marR="9525" marT="9525" marB="0">
                    <a:lnL>
                      <a:noFill/>
                    </a:lnL>
                    <a:lnR>
                      <a:noFill/>
                    </a:lnR>
                    <a:lnT>
                      <a:noFill/>
                    </a:lnT>
                    <a:lnB w="6350" cap="flat" cmpd="sng" algn="ctr">
                      <a:solidFill>
                        <a:srgbClr val="FFFFFF"/>
                      </a:solidFill>
                      <a:prstDash val="solid"/>
                      <a:round/>
                      <a:headEnd type="none" w="med" len="med"/>
                      <a:tailEnd type="none" w="med" len="med"/>
                    </a:lnB>
                  </a:tcPr>
                </a:tc>
                <a:tc>
                  <a:txBody>
                    <a:bodyPr/>
                    <a:lstStyle/>
                    <a:p>
                      <a:pPr algn="ctr" fontAlgn="t"/>
                      <a:r>
                        <a:rPr lang="en-US" sz="2400" b="0" i="0" u="none" strike="noStrike">
                          <a:solidFill>
                            <a:schemeClr val="tx1"/>
                          </a:solidFill>
                          <a:latin typeface="Times New Roman"/>
                        </a:rPr>
                        <a:t>0.072</a:t>
                      </a:r>
                      <a:endParaRPr lang="zh-CN" sz="2400" b="0" i="0" u="none" strike="noStrike">
                        <a:solidFill>
                          <a:schemeClr val="tx1"/>
                        </a:solidFill>
                        <a:latin typeface="Times New Roman"/>
                      </a:endParaRPr>
                    </a:p>
                  </a:txBody>
                  <a:tcPr marL="9525" marR="9525" marT="9525" marB="0">
                    <a:lnL>
                      <a:noFill/>
                    </a:lnL>
                    <a:lnR>
                      <a:noFill/>
                    </a:lnR>
                    <a:lnT>
                      <a:noFill/>
                    </a:lnT>
                    <a:lnB w="6350" cap="flat" cmpd="sng" algn="ctr">
                      <a:solidFill>
                        <a:srgbClr val="FFFFFF"/>
                      </a:solidFill>
                      <a:prstDash val="solid"/>
                      <a:round/>
                      <a:headEnd type="none" w="med" len="med"/>
                      <a:tailEnd type="none" w="med" len="med"/>
                    </a:lnB>
                  </a:tcPr>
                </a:tc>
                <a:tc>
                  <a:txBody>
                    <a:bodyPr/>
                    <a:lstStyle/>
                    <a:p>
                      <a:pPr algn="ctr" fontAlgn="t"/>
                      <a:r>
                        <a:rPr lang="en-US" sz="2400" b="0" i="0" u="none" strike="noStrike">
                          <a:solidFill>
                            <a:schemeClr val="tx1"/>
                          </a:solidFill>
                          <a:latin typeface="Times New Roman"/>
                        </a:rPr>
                        <a:t>0.012</a:t>
                      </a:r>
                      <a:endParaRPr lang="zh-CN" sz="2400" b="0" i="0" u="none" strike="noStrike">
                        <a:solidFill>
                          <a:schemeClr val="tx1"/>
                        </a:solidFill>
                        <a:latin typeface="Times New Roman"/>
                      </a:endParaRPr>
                    </a:p>
                  </a:txBody>
                  <a:tcPr marL="9525" marR="9525" marT="9525" marB="0">
                    <a:lnL>
                      <a:noFill/>
                    </a:lnL>
                    <a:lnR>
                      <a:noFill/>
                    </a:lnR>
                    <a:lnT>
                      <a:noFill/>
                    </a:lnT>
                    <a:lnB w="6350" cap="flat" cmpd="sng" algn="ctr">
                      <a:solidFill>
                        <a:srgbClr val="FFFFFF"/>
                      </a:solidFill>
                      <a:prstDash val="solid"/>
                      <a:round/>
                      <a:headEnd type="none" w="med" len="med"/>
                      <a:tailEnd type="none" w="med" len="med"/>
                    </a:lnB>
                  </a:tcPr>
                </a:tc>
                <a:tc>
                  <a:txBody>
                    <a:bodyPr/>
                    <a:lstStyle/>
                    <a:p>
                      <a:pPr algn="ctr" fontAlgn="t"/>
                      <a:r>
                        <a:rPr lang="en-US" sz="2400" b="0" i="0" u="none" strike="noStrike">
                          <a:solidFill>
                            <a:schemeClr val="tx1"/>
                          </a:solidFill>
                          <a:latin typeface="Times New Roman"/>
                        </a:rPr>
                        <a:t>　</a:t>
                      </a:r>
                      <a:endParaRPr lang="zh-CN" sz="2400" b="0" i="0" u="none" strike="noStrike">
                        <a:solidFill>
                          <a:schemeClr val="tx1"/>
                        </a:solidFill>
                        <a:latin typeface="Times New Roman"/>
                      </a:endParaRPr>
                    </a:p>
                  </a:txBody>
                  <a:tcPr marL="9525" marR="9525" marT="9525" marB="0">
                    <a:lnL>
                      <a:noFill/>
                    </a:lnL>
                    <a:lnR>
                      <a:noFill/>
                    </a:lnR>
                    <a:lnT>
                      <a:noFill/>
                    </a:lnT>
                    <a:lnB w="6350" cap="flat" cmpd="sng" algn="ctr">
                      <a:solidFill>
                        <a:srgbClr val="FFFFFF"/>
                      </a:solidFill>
                      <a:prstDash val="solid"/>
                      <a:round/>
                      <a:headEnd type="none" w="med" len="med"/>
                      <a:tailEnd type="none" w="med" len="med"/>
                    </a:lnB>
                  </a:tcPr>
                </a:tc>
                <a:tc>
                  <a:txBody>
                    <a:bodyPr/>
                    <a:lstStyle/>
                    <a:p>
                      <a:pPr algn="ctr" fontAlgn="t"/>
                      <a:r>
                        <a:rPr lang="en-US" sz="2400" b="0" i="0" u="none" strike="noStrike" dirty="0">
                          <a:solidFill>
                            <a:schemeClr val="tx1"/>
                          </a:solidFill>
                          <a:latin typeface="Times New Roman"/>
                        </a:rPr>
                        <a:t>　</a:t>
                      </a:r>
                      <a:endParaRPr lang="zh-CN" sz="2400" b="0" i="0" u="none" strike="noStrike" dirty="0">
                        <a:solidFill>
                          <a:schemeClr val="tx1"/>
                        </a:solidFill>
                        <a:latin typeface="Times New Roman"/>
                      </a:endParaRPr>
                    </a:p>
                  </a:txBody>
                  <a:tcPr marL="9525" marR="9525" marT="9525" marB="0">
                    <a:lnL>
                      <a:noFill/>
                    </a:lnL>
                    <a:lnR>
                      <a:noFill/>
                    </a:lnR>
                    <a:lnT>
                      <a:noFill/>
                    </a:lnT>
                    <a:lnB w="6350" cap="flat" cmpd="sng" algn="ctr">
                      <a:solidFill>
                        <a:srgbClr val="FFFFFF"/>
                      </a:solidFill>
                      <a:prstDash val="solid"/>
                      <a:round/>
                      <a:headEnd type="none" w="med" len="med"/>
                      <a:tailEnd type="none" w="med" len="med"/>
                    </a:lnB>
                  </a:tcPr>
                </a:tc>
              </a:tr>
            </a:tbl>
          </a:graphicData>
        </a:graphic>
      </p:graphicFrame>
      <p:sp>
        <p:nvSpPr>
          <p:cNvPr id="68609" name="Rectangle 1"/>
          <p:cNvSpPr>
            <a:spLocks noChangeArrowheads="1"/>
          </p:cNvSpPr>
          <p:nvPr/>
        </p:nvSpPr>
        <p:spPr bwMode="auto">
          <a:xfrm>
            <a:off x="1113357" y="4243363"/>
            <a:ext cx="9394345"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50000"/>
              </a:lnSpc>
              <a:spcBef>
                <a:spcPct val="0"/>
              </a:spcBef>
              <a:spcAft>
                <a:spcPct val="0"/>
              </a:spcAft>
              <a:buClrTx/>
              <a:buSzTx/>
              <a:buFontTx/>
              <a:buNone/>
              <a:tabLst/>
            </a:pPr>
            <a:r>
              <a:rPr kumimoji="0" lang="zh-CN" altLang="en-US" sz="2800" i="0" u="none" strike="noStrike" cap="none" normalizeH="0" baseline="0" dirty="0" smtClean="0">
                <a:ln>
                  <a:noFill/>
                </a:ln>
                <a:solidFill>
                  <a:schemeClr val="tx1"/>
                </a:solidFill>
                <a:effectLst>
                  <a:outerShdw blurRad="38100" dist="38100" dir="2700000" algn="tl">
                    <a:srgbClr val="000000">
                      <a:alpha val="43137"/>
                    </a:srgbClr>
                  </a:outerShdw>
                </a:effectLst>
                <a:latin typeface="+mn-ea"/>
                <a:cs typeface="宋体" pitchFamily="2" charset="-122"/>
              </a:rPr>
              <a:t>结果：</a:t>
            </a:r>
            <a:endParaRPr kumimoji="0" lang="en-US" altLang="zh-CN" sz="2800" i="0" u="none" strike="noStrike" cap="none" normalizeH="0" baseline="0" dirty="0" smtClean="0">
              <a:ln>
                <a:noFill/>
              </a:ln>
              <a:solidFill>
                <a:schemeClr val="tx1"/>
              </a:solidFill>
              <a:effectLst>
                <a:outerShdw blurRad="38100" dist="38100" dir="2700000" algn="tl">
                  <a:srgbClr val="000000">
                    <a:alpha val="43137"/>
                  </a:srgbClr>
                </a:outerShdw>
              </a:effectLst>
              <a:latin typeface="+mn-ea"/>
              <a:cs typeface="宋体" pitchFamily="2" charset="-122"/>
            </a:endParaRPr>
          </a:p>
          <a:p>
            <a:pPr marL="0" marR="0" lvl="0" indent="304800" algn="l" defTabSz="914400" rtl="0" eaLnBrk="1" fontAlgn="base" latinLnBrk="0" hangingPunct="1">
              <a:lnSpc>
                <a:spcPct val="150000"/>
              </a:lnSpc>
              <a:spcBef>
                <a:spcPct val="0"/>
              </a:spcBef>
              <a:spcAft>
                <a:spcPct val="0"/>
              </a:spcAft>
              <a:buClrTx/>
              <a:buSzTx/>
              <a:buFontTx/>
              <a:buNone/>
              <a:tabLst/>
            </a:pPr>
            <a:r>
              <a:rPr kumimoji="0" lang="zh-CN" sz="2800" i="0" u="none" strike="noStrike" cap="none" normalizeH="0" baseline="0" dirty="0" smtClean="0">
                <a:ln>
                  <a:noFill/>
                </a:ln>
                <a:solidFill>
                  <a:schemeClr val="tx1"/>
                </a:solidFill>
                <a:effectLst>
                  <a:outerShdw blurRad="38100" dist="38100" dir="2700000" algn="tl">
                    <a:srgbClr val="000000">
                      <a:alpha val="43137"/>
                    </a:srgbClr>
                  </a:outerShdw>
                </a:effectLst>
                <a:latin typeface="+mn-ea"/>
                <a:cs typeface="宋体" pitchFamily="2" charset="-122"/>
              </a:rPr>
              <a:t>随着血清胆固醇水平的升高，个体患冠心病的</a:t>
            </a:r>
            <a:r>
              <a:rPr kumimoji="0" lang="en-US" altLang="zh-CN" sz="2800" i="1" u="none" strike="noStrike" cap="none" normalizeH="0" baseline="0" dirty="0" smtClean="0">
                <a:ln>
                  <a:noFill/>
                </a:ln>
                <a:solidFill>
                  <a:schemeClr val="tx1"/>
                </a:solidFill>
                <a:effectLst>
                  <a:outerShdw blurRad="38100" dist="38100" dir="2700000" algn="tl">
                    <a:srgbClr val="000000">
                      <a:alpha val="43137"/>
                    </a:srgbClr>
                  </a:outerShdw>
                </a:effectLst>
                <a:latin typeface="+mn-ea"/>
                <a:cs typeface="Times New Roman" pitchFamily="18" charset="0"/>
              </a:rPr>
              <a:t>RR</a:t>
            </a:r>
            <a:r>
              <a:rPr kumimoji="0" lang="zh-CN" altLang="en-US" sz="2800" i="0" u="none" strike="noStrike" cap="none" normalizeH="0" baseline="0" dirty="0" smtClean="0">
                <a:ln>
                  <a:noFill/>
                </a:ln>
                <a:solidFill>
                  <a:schemeClr val="tx1"/>
                </a:solidFill>
                <a:effectLst>
                  <a:outerShdw blurRad="38100" dist="38100" dir="2700000" algn="tl">
                    <a:srgbClr val="000000">
                      <a:alpha val="43137"/>
                    </a:srgbClr>
                  </a:outerShdw>
                </a:effectLst>
                <a:latin typeface="+mn-ea"/>
                <a:cs typeface="宋体" pitchFamily="2" charset="-122"/>
              </a:rPr>
              <a:t>增大，</a:t>
            </a:r>
            <a:endParaRPr kumimoji="0" lang="en-US" altLang="zh-CN" sz="2800" i="0" u="none" strike="noStrike" cap="none" normalizeH="0" baseline="0" dirty="0" smtClean="0">
              <a:ln>
                <a:noFill/>
              </a:ln>
              <a:solidFill>
                <a:schemeClr val="tx1"/>
              </a:solidFill>
              <a:effectLst>
                <a:outerShdw blurRad="38100" dist="38100" dir="2700000" algn="tl">
                  <a:srgbClr val="000000">
                    <a:alpha val="43137"/>
                  </a:srgbClr>
                </a:outerShdw>
              </a:effectLst>
              <a:latin typeface="+mn-ea"/>
              <a:cs typeface="宋体" pitchFamily="2" charset="-122"/>
            </a:endParaRPr>
          </a:p>
          <a:p>
            <a:pPr marL="0" marR="0" lvl="0" indent="304800" algn="l" defTabSz="914400" rtl="0" eaLnBrk="1" fontAlgn="base" latinLnBrk="0" hangingPunct="1">
              <a:lnSpc>
                <a:spcPct val="150000"/>
              </a:lnSpc>
              <a:spcBef>
                <a:spcPct val="0"/>
              </a:spcBef>
              <a:spcAft>
                <a:spcPct val="0"/>
              </a:spcAft>
              <a:buClrTx/>
              <a:buSzTx/>
              <a:buFontTx/>
              <a:buNone/>
              <a:tabLst/>
            </a:pPr>
            <a:r>
              <a:rPr kumimoji="0" lang="zh-CN" altLang="en-US" sz="2800" i="0" u="none" strike="noStrike" cap="none" normalizeH="0" baseline="0" dirty="0" smtClean="0">
                <a:ln>
                  <a:noFill/>
                </a:ln>
                <a:solidFill>
                  <a:schemeClr val="tx1"/>
                </a:solidFill>
                <a:effectLst>
                  <a:outerShdw blurRad="38100" dist="38100" dir="2700000" algn="tl">
                    <a:srgbClr val="000000">
                      <a:alpha val="43137"/>
                    </a:srgbClr>
                  </a:outerShdw>
                </a:effectLst>
                <a:latin typeface="+mn-ea"/>
                <a:cs typeface="宋体" pitchFamily="2" charset="-122"/>
              </a:rPr>
              <a:t>说明存在剂量效应关系。</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smtClean="0"/>
              <a:t>第四节</a:t>
            </a:r>
            <a:r>
              <a:rPr lang="en-US" altLang="zh-CN" dirty="0" smtClean="0"/>
              <a:t>  </a:t>
            </a:r>
            <a:r>
              <a:rPr lang="zh-CN" altLang="zh-CN" dirty="0" smtClean="0"/>
              <a:t>常见偏倚和控制</a:t>
            </a:r>
            <a:endParaRPr lang="zh-CN" altLang="en-US" dirty="0"/>
          </a:p>
        </p:txBody>
      </p:sp>
      <p:sp>
        <p:nvSpPr>
          <p:cNvPr id="3" name="内容占位符 2"/>
          <p:cNvSpPr>
            <a:spLocks noGrp="1"/>
          </p:cNvSpPr>
          <p:nvPr>
            <p:ph idx="1"/>
          </p:nvPr>
        </p:nvSpPr>
        <p:spPr>
          <a:xfrm>
            <a:off x="2494945" y="1827699"/>
            <a:ext cx="7753955" cy="4058751"/>
          </a:xfrm>
        </p:spPr>
        <p:txBody>
          <a:bodyPr/>
          <a:lstStyle/>
          <a:p>
            <a:pPr>
              <a:lnSpc>
                <a:spcPct val="150000"/>
              </a:lnSpc>
            </a:pPr>
            <a:r>
              <a:rPr lang="zh-CN" altLang="zh-CN" dirty="0" smtClean="0"/>
              <a:t>常见偏倚的种类</a:t>
            </a:r>
            <a:endParaRPr lang="en-US" altLang="zh-CN" dirty="0" smtClean="0"/>
          </a:p>
          <a:p>
            <a:pPr>
              <a:lnSpc>
                <a:spcPct val="150000"/>
              </a:lnSpc>
              <a:buFont typeface="Wingdings" pitchFamily="2" charset="2"/>
              <a:buChar char="Ø"/>
            </a:pPr>
            <a:r>
              <a:rPr lang="zh-CN" altLang="zh-CN" dirty="0" smtClean="0"/>
              <a:t>选择偏倚（</a:t>
            </a:r>
            <a:r>
              <a:rPr lang="en-US" altLang="zh-CN" dirty="0" smtClean="0"/>
              <a:t>selection bias</a:t>
            </a:r>
            <a:r>
              <a:rPr lang="zh-CN" altLang="zh-CN" dirty="0" smtClean="0"/>
              <a:t>）</a:t>
            </a:r>
            <a:endParaRPr lang="en-US" altLang="zh-CN" dirty="0" smtClean="0"/>
          </a:p>
          <a:p>
            <a:pPr>
              <a:lnSpc>
                <a:spcPct val="150000"/>
              </a:lnSpc>
              <a:buFont typeface="Wingdings" pitchFamily="2" charset="2"/>
              <a:buChar char="Ø"/>
            </a:pPr>
            <a:r>
              <a:rPr lang="zh-CN" altLang="zh-CN" dirty="0" smtClean="0"/>
              <a:t>信息偏倚（</a:t>
            </a:r>
            <a:r>
              <a:rPr lang="en-US" altLang="zh-CN" dirty="0" smtClean="0"/>
              <a:t>information bias</a:t>
            </a:r>
            <a:r>
              <a:rPr lang="zh-CN" altLang="zh-CN" dirty="0" smtClean="0"/>
              <a:t>）</a:t>
            </a:r>
            <a:endParaRPr lang="en-US" altLang="zh-CN" dirty="0" smtClean="0"/>
          </a:p>
          <a:p>
            <a:pPr>
              <a:lnSpc>
                <a:spcPct val="150000"/>
              </a:lnSpc>
              <a:buFont typeface="Wingdings" pitchFamily="2" charset="2"/>
              <a:buChar char="Ø"/>
            </a:pPr>
            <a:r>
              <a:rPr lang="zh-CN" altLang="zh-CN" dirty="0" smtClean="0"/>
              <a:t>混杂偏倚（</a:t>
            </a:r>
            <a:r>
              <a:rPr lang="en-US" altLang="zh-CN" dirty="0" smtClean="0"/>
              <a:t>confounding bias</a:t>
            </a:r>
            <a:r>
              <a:rPr lang="zh-CN" altLang="zh-CN" dirty="0" smtClean="0"/>
              <a:t>）</a:t>
            </a: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buClr>
                <a:srgbClr val="92D050"/>
              </a:buClr>
              <a:buFont typeface="Wingdings" pitchFamily="2" charset="2"/>
              <a:buChar char="ü"/>
            </a:pPr>
            <a:r>
              <a:rPr lang="zh-CN" altLang="en-US" dirty="0" smtClean="0">
                <a:solidFill>
                  <a:schemeClr val="tx1"/>
                </a:solidFill>
              </a:rPr>
              <a:t>固定队列 </a:t>
            </a:r>
            <a:r>
              <a:rPr lang="en-US" altLang="zh-CN" dirty="0" smtClean="0">
                <a:solidFill>
                  <a:schemeClr val="tx1"/>
                </a:solidFill>
              </a:rPr>
              <a:t>(Fixed Cohort)</a:t>
            </a:r>
            <a:endParaRPr lang="zh-CN" altLang="en-US" dirty="0">
              <a:solidFill>
                <a:schemeClr val="tx1"/>
              </a:solidFill>
            </a:endParaRPr>
          </a:p>
        </p:txBody>
      </p:sp>
      <p:cxnSp>
        <p:nvCxnSpPr>
          <p:cNvPr id="5" name="直接箭头连接符 4"/>
          <p:cNvCxnSpPr/>
          <p:nvPr/>
        </p:nvCxnSpPr>
        <p:spPr>
          <a:xfrm>
            <a:off x="1428750" y="2228850"/>
            <a:ext cx="4076700" cy="0"/>
          </a:xfrm>
          <a:prstGeom prst="straightConnector1">
            <a:avLst/>
          </a:prstGeom>
          <a:ln w="38100" cap="flat" cmpd="sng">
            <a:solidFill>
              <a:srgbClr val="FFC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428750" y="2838450"/>
            <a:ext cx="70485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390650" y="4057650"/>
            <a:ext cx="46482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428750" y="4610100"/>
            <a:ext cx="546735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flipV="1">
            <a:off x="1428750" y="3429000"/>
            <a:ext cx="6534150" cy="38100"/>
          </a:xfrm>
          <a:prstGeom prst="straightConnector1">
            <a:avLst/>
          </a:prstGeom>
          <a:ln w="38100" cap="flat" cmpd="sng">
            <a:solidFill>
              <a:srgbClr val="FFC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1409700" y="5181600"/>
            <a:ext cx="3752850" cy="19050"/>
          </a:xfrm>
          <a:prstGeom prst="straightConnector1">
            <a:avLst/>
          </a:prstGeom>
          <a:ln w="38100" cap="flat" cmpd="sng">
            <a:solidFill>
              <a:srgbClr val="FFC000"/>
            </a:solidFill>
            <a:tailEnd type="arrow" w="lg" len="lg"/>
          </a:ln>
        </p:spPr>
        <p:style>
          <a:lnRef idx="1">
            <a:schemeClr val="accent1"/>
          </a:lnRef>
          <a:fillRef idx="0">
            <a:schemeClr val="accent1"/>
          </a:fillRef>
          <a:effectRef idx="0">
            <a:schemeClr val="accent1"/>
          </a:effectRef>
          <a:fontRef idx="minor">
            <a:schemeClr val="tx1"/>
          </a:fontRef>
        </p:style>
      </p:cxnSp>
      <p:sp useBgFill="1">
        <p:nvSpPr>
          <p:cNvPr id="27" name="矩形标注 26"/>
          <p:cNvSpPr/>
          <p:nvPr/>
        </p:nvSpPr>
        <p:spPr>
          <a:xfrm>
            <a:off x="5810250" y="1562100"/>
            <a:ext cx="1619250" cy="571500"/>
          </a:xfrm>
          <a:prstGeom prst="wedgeRectCallout">
            <a:avLst>
              <a:gd name="adj1" fmla="val -57675"/>
              <a:gd name="adj2" fmla="val 8618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出现结局</a:t>
            </a:r>
            <a:endParaRPr lang="zh-CN" altLang="en-US" sz="2400" dirty="0"/>
          </a:p>
        </p:txBody>
      </p:sp>
      <p:sp useBgFill="1">
        <p:nvSpPr>
          <p:cNvPr id="28" name="矩形标注 27"/>
          <p:cNvSpPr/>
          <p:nvPr/>
        </p:nvSpPr>
        <p:spPr>
          <a:xfrm>
            <a:off x="8858250" y="2114550"/>
            <a:ext cx="1905000" cy="571500"/>
          </a:xfrm>
          <a:prstGeom prst="wedgeRectCallout">
            <a:avLst>
              <a:gd name="adj1" fmla="val -57675"/>
              <a:gd name="adj2" fmla="val 8618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未出现结局</a:t>
            </a:r>
            <a:endParaRPr lang="zh-CN" altLang="en-US" sz="2400" dirty="0"/>
          </a:p>
        </p:txBody>
      </p:sp>
      <p:sp>
        <p:nvSpPr>
          <p:cNvPr id="29" name="TextBox 28"/>
          <p:cNvSpPr txBox="1"/>
          <p:nvPr/>
        </p:nvSpPr>
        <p:spPr>
          <a:xfrm>
            <a:off x="1276350" y="5715000"/>
            <a:ext cx="1885950" cy="523220"/>
          </a:xfrm>
          <a:prstGeom prst="rect">
            <a:avLst/>
          </a:prstGeom>
          <a:noFill/>
        </p:spPr>
        <p:txBody>
          <a:bodyPr wrap="square" rtlCol="0">
            <a:spAutoFit/>
          </a:bodyPr>
          <a:lstStyle/>
          <a:p>
            <a:r>
              <a:rPr lang="zh-CN" altLang="en-US" sz="2800" dirty="0" smtClean="0"/>
              <a:t>研究开始</a:t>
            </a:r>
            <a:endParaRPr lang="zh-CN" altLang="en-US" sz="2800" dirty="0"/>
          </a:p>
        </p:txBody>
      </p:sp>
      <p:sp>
        <p:nvSpPr>
          <p:cNvPr id="30" name="TextBox 29"/>
          <p:cNvSpPr txBox="1"/>
          <p:nvPr/>
        </p:nvSpPr>
        <p:spPr>
          <a:xfrm>
            <a:off x="8610600" y="5695950"/>
            <a:ext cx="1885950" cy="523220"/>
          </a:xfrm>
          <a:prstGeom prst="rect">
            <a:avLst/>
          </a:prstGeom>
          <a:noFill/>
        </p:spPr>
        <p:txBody>
          <a:bodyPr wrap="square" rtlCol="0">
            <a:spAutoFit/>
          </a:bodyPr>
          <a:lstStyle/>
          <a:p>
            <a:r>
              <a:rPr lang="zh-CN" altLang="en-US" sz="2800" dirty="0" smtClean="0"/>
              <a:t>研究结束</a:t>
            </a:r>
            <a:endParaRPr lang="zh-CN" altLang="en-US" sz="2800" dirty="0"/>
          </a:p>
        </p:txBody>
      </p:sp>
      <p:cxnSp>
        <p:nvCxnSpPr>
          <p:cNvPr id="32" name="直接连接符 31"/>
          <p:cNvCxnSpPr/>
          <p:nvPr/>
        </p:nvCxnSpPr>
        <p:spPr>
          <a:xfrm>
            <a:off x="1390650" y="1733550"/>
            <a:ext cx="0" cy="3486150"/>
          </a:xfrm>
          <a:prstGeom prst="line">
            <a:avLst/>
          </a:prstGeom>
          <a:ln w="3175">
            <a:prstDash val="dashDot"/>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18545" y="266700"/>
            <a:ext cx="10353762" cy="970450"/>
          </a:xfrm>
        </p:spPr>
        <p:txBody>
          <a:bodyPr>
            <a:normAutofit/>
          </a:bodyPr>
          <a:lstStyle/>
          <a:p>
            <a:pPr algn="l">
              <a:buClr>
                <a:srgbClr val="92D050"/>
              </a:buClr>
              <a:buFont typeface="Wingdings" pitchFamily="2" charset="2"/>
              <a:buChar char="Ø"/>
            </a:pPr>
            <a:r>
              <a:rPr lang="zh-CN" altLang="en-US" sz="3200" dirty="0" smtClean="0">
                <a:solidFill>
                  <a:schemeClr val="tx1"/>
                </a:solidFill>
              </a:rPr>
              <a:t> </a:t>
            </a:r>
            <a:r>
              <a:rPr lang="zh-CN" altLang="zh-CN" sz="3200" dirty="0" smtClean="0">
                <a:solidFill>
                  <a:schemeClr val="tx1"/>
                </a:solidFill>
              </a:rPr>
              <a:t>选择偏倚</a:t>
            </a:r>
            <a:endParaRPr lang="zh-CN" altLang="en-US" sz="3200" dirty="0">
              <a:solidFill>
                <a:schemeClr val="tx1"/>
              </a:solidFill>
            </a:endParaRPr>
          </a:p>
        </p:txBody>
      </p:sp>
      <p:sp>
        <p:nvSpPr>
          <p:cNvPr id="4" name="内容占位符 3"/>
          <p:cNvSpPr>
            <a:spLocks noGrp="1"/>
          </p:cNvSpPr>
          <p:nvPr>
            <p:ph idx="1"/>
          </p:nvPr>
        </p:nvSpPr>
        <p:spPr>
          <a:xfrm>
            <a:off x="837594" y="1352550"/>
            <a:ext cx="10668605" cy="5505450"/>
          </a:xfrm>
        </p:spPr>
        <p:txBody>
          <a:bodyPr>
            <a:normAutofit fontScale="92500" lnSpcReduction="20000"/>
          </a:bodyPr>
          <a:lstStyle/>
          <a:p>
            <a:pPr>
              <a:lnSpc>
                <a:spcPct val="130000"/>
              </a:lnSpc>
              <a:buNone/>
            </a:pPr>
            <a:r>
              <a:rPr lang="en-US" altLang="zh-CN" dirty="0" smtClean="0"/>
              <a:t>   </a:t>
            </a:r>
            <a:r>
              <a:rPr lang="zh-CN" altLang="zh-CN" dirty="0" smtClean="0"/>
              <a:t>研究人群在某些重要因素上与一般人群或待研究的目标人群存在差异</a:t>
            </a:r>
            <a:r>
              <a:rPr lang="zh-CN" altLang="en-US" dirty="0" smtClean="0"/>
              <a:t>，从而引起的偏倚。</a:t>
            </a:r>
            <a:endParaRPr lang="en-US" altLang="zh-CN" dirty="0" smtClean="0"/>
          </a:p>
          <a:p>
            <a:pPr>
              <a:lnSpc>
                <a:spcPct val="130000"/>
              </a:lnSpc>
              <a:buFont typeface="Wingdings" pitchFamily="2" charset="2"/>
              <a:buChar char="ü"/>
            </a:pPr>
            <a:r>
              <a:rPr lang="zh-CN" altLang="en-US" dirty="0" smtClean="0"/>
              <a:t>产生原因：</a:t>
            </a:r>
            <a:endParaRPr lang="en-US" altLang="zh-CN" dirty="0" smtClean="0"/>
          </a:p>
          <a:p>
            <a:pPr marL="551250" indent="-514350">
              <a:lnSpc>
                <a:spcPct val="130000"/>
              </a:lnSpc>
              <a:buFont typeface="+mj-lt"/>
              <a:buAutoNum type="arabicPeriod"/>
            </a:pPr>
            <a:r>
              <a:rPr lang="zh-CN" altLang="en-US" dirty="0" smtClean="0"/>
              <a:t>部分选定研究对象拒绝参加或退出；</a:t>
            </a:r>
            <a:endParaRPr lang="en-US" altLang="zh-CN" dirty="0" smtClean="0"/>
          </a:p>
          <a:p>
            <a:pPr marL="551250" indent="-514350">
              <a:lnSpc>
                <a:spcPct val="130000"/>
              </a:lnSpc>
              <a:buFont typeface="+mj-lt"/>
              <a:buAutoNum type="arabicPeriod"/>
            </a:pPr>
            <a:r>
              <a:rPr lang="zh-CN" altLang="en-US" dirty="0" smtClean="0"/>
              <a:t>调查对象档案丢失或记录不全（历史性队列研究）；</a:t>
            </a:r>
            <a:endParaRPr lang="en-US" altLang="zh-CN" dirty="0" smtClean="0"/>
          </a:p>
          <a:p>
            <a:pPr marL="551250" indent="-514350">
              <a:lnSpc>
                <a:spcPct val="130000"/>
              </a:lnSpc>
              <a:buFont typeface="+mj-lt"/>
              <a:buAutoNum type="arabicPeriod"/>
            </a:pPr>
            <a:r>
              <a:rPr lang="zh-CN" altLang="en-US" dirty="0" smtClean="0"/>
              <a:t>志愿者队列；</a:t>
            </a:r>
            <a:endParaRPr lang="en-US" altLang="zh-CN" dirty="0" smtClean="0"/>
          </a:p>
          <a:p>
            <a:pPr marL="551250" indent="-514350">
              <a:lnSpc>
                <a:spcPct val="130000"/>
              </a:lnSpc>
              <a:buFont typeface="+mj-lt"/>
              <a:buAutoNum type="arabicPeriod"/>
            </a:pPr>
            <a:r>
              <a:rPr lang="zh-CN" altLang="en-US" dirty="0" smtClean="0"/>
              <a:t>研究早期未能发现已处于病程早期或潜伏期的调查对象；</a:t>
            </a:r>
            <a:endParaRPr lang="en-US" altLang="zh-CN" dirty="0" smtClean="0"/>
          </a:p>
          <a:p>
            <a:pPr marL="551250" indent="-514350">
              <a:lnSpc>
                <a:spcPct val="130000"/>
              </a:lnSpc>
              <a:buFont typeface="+mj-lt"/>
              <a:buAutoNum type="arabicPeriod"/>
            </a:pPr>
            <a:r>
              <a:rPr lang="zh-CN" altLang="en-US" dirty="0" smtClean="0"/>
              <a:t>抽样方法不正确或执行不严格。</a:t>
            </a:r>
          </a:p>
          <a:p>
            <a:pPr>
              <a:buNone/>
            </a:pPr>
            <a:endParaRPr lang="en-US" altLang="zh-CN" dirty="0" smtClean="0"/>
          </a:p>
          <a:p>
            <a:pPr>
              <a:buNone/>
            </a:pPr>
            <a:endParaRPr lang="en-US" altLang="zh-CN" dirty="0" smtClean="0"/>
          </a:p>
          <a:p>
            <a:pPr>
              <a:buNone/>
            </a:pPr>
            <a:endParaRPr lang="zh-CN" alt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95" y="533400"/>
            <a:ext cx="10353762" cy="970450"/>
          </a:xfrm>
        </p:spPr>
        <p:txBody>
          <a:bodyPr/>
          <a:lstStyle/>
          <a:p>
            <a:pPr algn="l">
              <a:buClr>
                <a:srgbClr val="92D050"/>
              </a:buClr>
              <a:buFont typeface="Wingdings" pitchFamily="2" charset="2"/>
              <a:buChar char="ü"/>
            </a:pPr>
            <a:r>
              <a:rPr lang="zh-CN" altLang="en-US" dirty="0" smtClean="0">
                <a:solidFill>
                  <a:schemeClr val="tx1"/>
                </a:solidFill>
              </a:rPr>
              <a:t>失访偏倚（</a:t>
            </a:r>
            <a:r>
              <a:rPr lang="en-US" altLang="zh-CN" dirty="0" smtClean="0">
                <a:solidFill>
                  <a:schemeClr val="tx1"/>
                </a:solidFill>
              </a:rPr>
              <a:t>withdraw bias)</a:t>
            </a:r>
            <a:endParaRPr lang="zh-CN" altLang="en-US" dirty="0">
              <a:solidFill>
                <a:schemeClr val="tx1"/>
              </a:solidFill>
            </a:endParaRPr>
          </a:p>
        </p:txBody>
      </p:sp>
      <p:sp>
        <p:nvSpPr>
          <p:cNvPr id="5" name="内容占位符 4"/>
          <p:cNvSpPr>
            <a:spLocks noGrp="1"/>
          </p:cNvSpPr>
          <p:nvPr>
            <p:ph idx="1"/>
          </p:nvPr>
        </p:nvSpPr>
        <p:spPr>
          <a:xfrm>
            <a:off x="894744" y="1560999"/>
            <a:ext cx="10535255" cy="4363551"/>
          </a:xfrm>
        </p:spPr>
        <p:txBody>
          <a:bodyPr>
            <a:noAutofit/>
          </a:bodyPr>
          <a:lstStyle/>
          <a:p>
            <a:pPr>
              <a:lnSpc>
                <a:spcPct val="120000"/>
              </a:lnSpc>
              <a:buNone/>
            </a:pPr>
            <a:r>
              <a:rPr kumimoji="1" lang="zh-CN" altLang="en-US" dirty="0" smtClean="0"/>
              <a:t>   定义</a:t>
            </a:r>
            <a:endParaRPr kumimoji="1" lang="en-US" altLang="zh-CN" dirty="0" smtClean="0"/>
          </a:p>
          <a:p>
            <a:pPr>
              <a:lnSpc>
                <a:spcPct val="120000"/>
              </a:lnSpc>
              <a:buNone/>
            </a:pPr>
            <a:r>
              <a:rPr kumimoji="1" lang="en-US" altLang="zh-CN" dirty="0" smtClean="0"/>
              <a:t>   </a:t>
            </a:r>
            <a:r>
              <a:rPr kumimoji="1" lang="zh-CN" altLang="en-US" dirty="0" smtClean="0"/>
              <a:t>失访（</a:t>
            </a:r>
            <a:r>
              <a:rPr kumimoji="1" lang="en-US" altLang="zh-CN" dirty="0" smtClean="0"/>
              <a:t>loss of follow up</a:t>
            </a:r>
            <a:r>
              <a:rPr kumimoji="1" lang="zh-CN" altLang="en-US" dirty="0" smtClean="0"/>
              <a:t>）：随访期间，暴露组和对照组中成员对参加研究失去兴趣、或因身体不适不便继续参加，或移居外地，或因与结局无关的原因死亡等因素而退出研究。</a:t>
            </a:r>
            <a:endParaRPr kumimoji="1" lang="en-US" altLang="zh-CN" dirty="0" smtClean="0"/>
          </a:p>
          <a:p>
            <a:pPr>
              <a:lnSpc>
                <a:spcPct val="120000"/>
              </a:lnSpc>
              <a:buNone/>
            </a:pPr>
            <a:r>
              <a:rPr kumimoji="1" lang="en-US" altLang="zh-CN" dirty="0" smtClean="0"/>
              <a:t>   </a:t>
            </a:r>
            <a:r>
              <a:rPr kumimoji="1" lang="zh-CN" altLang="en-US" dirty="0" smtClean="0"/>
              <a:t>由失访而导致暴露与结果的关系偏离实际情况，</a:t>
            </a:r>
            <a:r>
              <a:rPr kumimoji="1" lang="zh-CN" altLang="en-US" dirty="0" smtClean="0">
                <a:latin typeface="Times New Roman" pitchFamily="18" charset="0"/>
              </a:rPr>
              <a:t>则为失访偏倚。</a:t>
            </a:r>
            <a:endParaRPr kumimoji="1" lang="en-US" altLang="zh-CN" dirty="0" smtClean="0">
              <a:latin typeface="Times New Roman"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42395" y="723900"/>
            <a:ext cx="10353762" cy="723900"/>
          </a:xfrm>
        </p:spPr>
        <p:txBody>
          <a:bodyPr/>
          <a:lstStyle/>
          <a:p>
            <a:pPr algn="l"/>
            <a:r>
              <a:rPr kumimoji="1" lang="zh-CN" altLang="en-US" dirty="0" smtClean="0">
                <a:solidFill>
                  <a:schemeClr val="tx1"/>
                </a:solidFill>
              </a:rPr>
              <a:t>失访偏倚的特点</a:t>
            </a:r>
            <a:endParaRPr kumimoji="1" lang="zh-CN" altLang="en-US" dirty="0">
              <a:solidFill>
                <a:schemeClr val="tx1"/>
              </a:solidFill>
            </a:endParaRPr>
          </a:p>
        </p:txBody>
      </p:sp>
      <p:sp>
        <p:nvSpPr>
          <p:cNvPr id="4" name="内容占位符 3"/>
          <p:cNvSpPr>
            <a:spLocks noGrp="1"/>
          </p:cNvSpPr>
          <p:nvPr>
            <p:ph idx="1"/>
          </p:nvPr>
        </p:nvSpPr>
        <p:spPr>
          <a:xfrm>
            <a:off x="685194" y="1732449"/>
            <a:ext cx="11106756" cy="5125551"/>
          </a:xfrm>
        </p:spPr>
        <p:txBody>
          <a:bodyPr>
            <a:normAutofit fontScale="85000" lnSpcReduction="10000"/>
          </a:bodyPr>
          <a:lstStyle/>
          <a:p>
            <a:pPr marL="551250" indent="-514350">
              <a:lnSpc>
                <a:spcPct val="130000"/>
              </a:lnSpc>
              <a:buFont typeface="+mj-lt"/>
              <a:buAutoNum type="arabicPeriod"/>
            </a:pPr>
            <a:r>
              <a:rPr lang="zh-CN" altLang="zh-CN" sz="4100" dirty="0" smtClean="0"/>
              <a:t>破坏了原有样本的代表性</a:t>
            </a:r>
            <a:r>
              <a:rPr lang="zh-CN" altLang="en-US" sz="4100" dirty="0" smtClean="0"/>
              <a:t>，因此</a:t>
            </a:r>
            <a:r>
              <a:rPr lang="zh-CN" altLang="zh-CN" sz="4100" dirty="0" smtClean="0"/>
              <a:t>本质上属于选择偏倚。</a:t>
            </a:r>
            <a:endParaRPr lang="en-US" altLang="zh-CN" sz="4100" dirty="0" smtClean="0"/>
          </a:p>
          <a:p>
            <a:pPr marL="551250" indent="-514350">
              <a:lnSpc>
                <a:spcPct val="130000"/>
              </a:lnSpc>
              <a:buFont typeface="+mj-lt"/>
              <a:buAutoNum type="arabicPeriod"/>
            </a:pPr>
            <a:r>
              <a:rPr lang="zh-CN" altLang="en-US" sz="4100" dirty="0" smtClean="0"/>
              <a:t>是</a:t>
            </a:r>
            <a:r>
              <a:rPr lang="zh-CN" altLang="zh-CN" sz="4100" dirty="0" smtClean="0"/>
              <a:t>队列研究</a:t>
            </a:r>
            <a:r>
              <a:rPr lang="zh-CN" altLang="en-US" sz="4100" dirty="0" smtClean="0"/>
              <a:t>几乎</a:t>
            </a:r>
            <a:r>
              <a:rPr lang="zh-CN" altLang="zh-CN" sz="4100" dirty="0" smtClean="0"/>
              <a:t>不可避免的偏倚</a:t>
            </a:r>
            <a:r>
              <a:rPr kumimoji="1" lang="zh-CN" altLang="en-US" sz="4100" dirty="0" smtClean="0">
                <a:latin typeface="Times New Roman" pitchFamily="18" charset="0"/>
              </a:rPr>
              <a:t>。</a:t>
            </a:r>
            <a:endParaRPr kumimoji="1" lang="en-US" altLang="zh-CN" sz="4100" dirty="0" smtClean="0">
              <a:latin typeface="Times New Roman" pitchFamily="18" charset="0"/>
            </a:endParaRPr>
          </a:p>
          <a:p>
            <a:pPr marL="551250" indent="-514350">
              <a:lnSpc>
                <a:spcPct val="130000"/>
              </a:lnSpc>
              <a:buFont typeface="+mj-lt"/>
              <a:buAutoNum type="arabicPeriod"/>
            </a:pPr>
            <a:r>
              <a:rPr lang="zh-CN" altLang="en-US" sz="4100" dirty="0" smtClean="0"/>
              <a:t>要求</a:t>
            </a:r>
            <a:r>
              <a:rPr lang="zh-CN" altLang="zh-CN" sz="4100" dirty="0" smtClean="0"/>
              <a:t>失访率</a:t>
            </a:r>
            <a:r>
              <a:rPr lang="zh-CN" altLang="en-US" sz="4100" dirty="0" smtClean="0"/>
              <a:t>一般</a:t>
            </a:r>
            <a:r>
              <a:rPr lang="zh-CN" altLang="zh-CN" sz="4100" dirty="0" smtClean="0"/>
              <a:t>不超过</a:t>
            </a:r>
            <a:r>
              <a:rPr lang="en-US" altLang="zh-CN" sz="4100" dirty="0" smtClean="0"/>
              <a:t> 10%</a:t>
            </a:r>
            <a:r>
              <a:rPr lang="zh-CN" altLang="en-US" sz="4100" dirty="0" smtClean="0"/>
              <a:t>。</a:t>
            </a:r>
            <a:endParaRPr lang="en-US" altLang="zh-CN" sz="4100" dirty="0" smtClean="0"/>
          </a:p>
          <a:p>
            <a:pPr marL="551250" indent="-514350">
              <a:lnSpc>
                <a:spcPct val="130000"/>
              </a:lnSpc>
              <a:buFont typeface="+mj-lt"/>
              <a:buAutoNum type="arabicPeriod"/>
            </a:pPr>
            <a:r>
              <a:rPr lang="zh-CN" altLang="zh-CN" sz="4100" dirty="0" smtClean="0"/>
              <a:t>如果暴露组和对照组的失访人数相等，且各组中失访者和未失访者的发病率相同，则可认为通过该研究获得的</a:t>
            </a:r>
            <a:r>
              <a:rPr lang="zh-CN" altLang="en-US" sz="4100" dirty="0" smtClean="0"/>
              <a:t>资料对</a:t>
            </a:r>
            <a:r>
              <a:rPr lang="zh-CN" altLang="zh-CN" sz="4100" dirty="0" smtClean="0"/>
              <a:t>研究结果没有影响。</a:t>
            </a:r>
            <a:endParaRPr lang="zh-CN" altLang="en-US" sz="4100" dirty="0" smtClean="0"/>
          </a:p>
        </p:txBody>
      </p:sp>
    </p:spTree>
    <p:extLst>
      <p:ext uri="{BB962C8B-B14F-4D97-AF65-F5344CB8AC3E}">
        <p14:creationId xmlns:p14="http://schemas.microsoft.com/office/powerpoint/2010/main" val="35312750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18545" y="285750"/>
            <a:ext cx="10353762" cy="970450"/>
          </a:xfrm>
        </p:spPr>
        <p:txBody>
          <a:bodyPr/>
          <a:lstStyle/>
          <a:p>
            <a:pPr algn="l">
              <a:buClr>
                <a:srgbClr val="92D050"/>
              </a:buClr>
              <a:buFont typeface="Wingdings" pitchFamily="2" charset="2"/>
              <a:buChar char="ü"/>
            </a:pPr>
            <a:r>
              <a:rPr lang="zh-CN" altLang="zh-CN" dirty="0" smtClean="0">
                <a:solidFill>
                  <a:schemeClr val="tx1"/>
                </a:solidFill>
              </a:rPr>
              <a:t>选择偏倚</a:t>
            </a:r>
            <a:r>
              <a:rPr lang="zh-CN" altLang="en-US" dirty="0" smtClean="0">
                <a:solidFill>
                  <a:schemeClr val="tx1"/>
                </a:solidFill>
              </a:rPr>
              <a:t>的控制</a:t>
            </a:r>
            <a:endParaRPr lang="zh-CN" altLang="en-US" dirty="0">
              <a:solidFill>
                <a:schemeClr val="tx1"/>
              </a:solidFill>
            </a:endParaRPr>
          </a:p>
        </p:txBody>
      </p:sp>
      <p:sp>
        <p:nvSpPr>
          <p:cNvPr id="3" name="内容占位符 2"/>
          <p:cNvSpPr>
            <a:spLocks noGrp="1"/>
          </p:cNvSpPr>
          <p:nvPr>
            <p:ph idx="1"/>
          </p:nvPr>
        </p:nvSpPr>
        <p:spPr>
          <a:xfrm>
            <a:off x="704244" y="1143001"/>
            <a:ext cx="10630505" cy="5714999"/>
          </a:xfrm>
        </p:spPr>
        <p:txBody>
          <a:bodyPr>
            <a:normAutofit/>
          </a:bodyPr>
          <a:lstStyle/>
          <a:p>
            <a:pPr marL="551250" indent="-514350">
              <a:lnSpc>
                <a:spcPct val="150000"/>
              </a:lnSpc>
              <a:buFont typeface="+mj-lt"/>
              <a:buAutoNum type="arabicPeriod"/>
            </a:pPr>
            <a:r>
              <a:rPr kumimoji="1" lang="zh-CN" altLang="en-US" dirty="0" smtClean="0">
                <a:latin typeface="+mn-ea"/>
              </a:rPr>
              <a:t>难以消除或弥补，以预防为主；</a:t>
            </a:r>
            <a:endParaRPr kumimoji="1" lang="en-US" altLang="zh-CN" dirty="0" smtClean="0">
              <a:latin typeface="+mn-ea"/>
            </a:endParaRPr>
          </a:p>
          <a:p>
            <a:pPr marL="551250" indent="-514350">
              <a:lnSpc>
                <a:spcPct val="150000"/>
              </a:lnSpc>
              <a:buFont typeface="+mj-lt"/>
              <a:buAutoNum type="arabicPeriod"/>
            </a:pPr>
            <a:r>
              <a:rPr kumimoji="1" lang="zh-CN" altLang="en-US" dirty="0" smtClean="0">
                <a:latin typeface="+mn-ea"/>
              </a:rPr>
              <a:t>制定</a:t>
            </a:r>
            <a:r>
              <a:rPr lang="zh-CN" altLang="zh-CN" dirty="0" smtClean="0">
                <a:latin typeface="+mn-ea"/>
              </a:rPr>
              <a:t>合理</a:t>
            </a:r>
            <a:r>
              <a:rPr lang="zh-CN" altLang="en-US" dirty="0" smtClean="0">
                <a:latin typeface="+mn-ea"/>
              </a:rPr>
              <a:t>的</a:t>
            </a:r>
            <a:r>
              <a:rPr lang="zh-CN" altLang="zh-CN" dirty="0" smtClean="0">
                <a:latin typeface="+mn-ea"/>
              </a:rPr>
              <a:t>抽样方法，选取代表性样本；</a:t>
            </a:r>
            <a:endParaRPr lang="en-US" altLang="zh-CN" dirty="0" smtClean="0">
              <a:latin typeface="+mn-ea"/>
            </a:endParaRPr>
          </a:p>
          <a:p>
            <a:pPr marL="551250" indent="-514350">
              <a:lnSpc>
                <a:spcPct val="150000"/>
              </a:lnSpc>
              <a:buFont typeface="+mj-lt"/>
              <a:buAutoNum type="arabicPeriod"/>
            </a:pPr>
            <a:r>
              <a:rPr lang="zh-CN" altLang="en-US" dirty="0" smtClean="0">
                <a:latin typeface="+mn-ea"/>
              </a:rPr>
              <a:t>制定并执行</a:t>
            </a:r>
            <a:r>
              <a:rPr lang="zh-CN" altLang="zh-CN" dirty="0" smtClean="0">
                <a:latin typeface="+mn-ea"/>
              </a:rPr>
              <a:t>严格的纳入及排除标准；</a:t>
            </a:r>
            <a:endParaRPr lang="en-US" altLang="zh-CN" dirty="0" smtClean="0">
              <a:latin typeface="+mn-ea"/>
            </a:endParaRPr>
          </a:p>
          <a:p>
            <a:pPr marL="551250" indent="-514350">
              <a:lnSpc>
                <a:spcPct val="150000"/>
              </a:lnSpc>
              <a:buFont typeface="+mj-lt"/>
              <a:buAutoNum type="arabicPeriod"/>
            </a:pPr>
            <a:r>
              <a:rPr kumimoji="1" lang="zh-CN" altLang="en-US" dirty="0" smtClean="0">
                <a:latin typeface="+mn-ea"/>
              </a:rPr>
              <a:t>制定随访计划和监测措施，</a:t>
            </a:r>
            <a:r>
              <a:rPr lang="zh-CN" altLang="zh-CN" dirty="0" smtClean="0">
                <a:latin typeface="+mn-ea"/>
              </a:rPr>
              <a:t>坚持随访到底；</a:t>
            </a:r>
            <a:endParaRPr lang="en-US" altLang="zh-CN" dirty="0" smtClean="0">
              <a:latin typeface="+mn-ea"/>
            </a:endParaRPr>
          </a:p>
          <a:p>
            <a:pPr marL="551250" indent="-514350">
              <a:lnSpc>
                <a:spcPct val="150000"/>
              </a:lnSpc>
              <a:buFont typeface="+mj-lt"/>
              <a:buAutoNum type="arabicPeriod"/>
            </a:pPr>
            <a:r>
              <a:rPr lang="zh-CN" altLang="en-US" dirty="0" smtClean="0">
                <a:latin typeface="+mn-ea"/>
              </a:rPr>
              <a:t>当</a:t>
            </a:r>
            <a:r>
              <a:rPr lang="zh-CN" altLang="zh-CN" dirty="0" smtClean="0">
                <a:latin typeface="+mn-ea"/>
              </a:rPr>
              <a:t>选定研究对象拒绝参加</a:t>
            </a:r>
            <a:r>
              <a:rPr lang="zh-CN" altLang="en-US" dirty="0" smtClean="0">
                <a:latin typeface="+mn-ea"/>
              </a:rPr>
              <a:t>或有志愿者加入时</a:t>
            </a:r>
            <a:r>
              <a:rPr lang="zh-CN" altLang="zh-CN" dirty="0" smtClean="0">
                <a:latin typeface="+mn-ea"/>
              </a:rPr>
              <a:t>，</a:t>
            </a:r>
            <a:r>
              <a:rPr lang="zh-CN" altLang="en-US" dirty="0" smtClean="0">
                <a:latin typeface="+mn-ea"/>
              </a:rPr>
              <a:t>应将其</a:t>
            </a:r>
            <a:r>
              <a:rPr lang="zh-CN" altLang="zh-CN" dirty="0" smtClean="0">
                <a:latin typeface="+mn-ea"/>
              </a:rPr>
              <a:t>基本情况与</a:t>
            </a:r>
            <a:r>
              <a:rPr lang="zh-CN" altLang="en-US" dirty="0" smtClean="0">
                <a:latin typeface="+mn-ea"/>
              </a:rPr>
              <a:t>其他调查对象</a:t>
            </a:r>
            <a:r>
              <a:rPr lang="zh-CN" altLang="zh-CN" dirty="0" smtClean="0">
                <a:latin typeface="+mn-ea"/>
              </a:rPr>
              <a:t>进行比较，</a:t>
            </a:r>
            <a:r>
              <a:rPr lang="zh-CN" altLang="en-US" dirty="0" smtClean="0">
                <a:latin typeface="+mn-ea"/>
              </a:rPr>
              <a:t>以评估可能的影响。</a:t>
            </a:r>
            <a:endParaRPr lang="en-US" altLang="zh-CN" dirty="0" smtClean="0">
              <a:latin typeface="+mn-ea"/>
            </a:endParaRPr>
          </a:p>
          <a:p>
            <a:endParaRPr lang="zh-CN" alt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buClr>
                <a:srgbClr val="92D050"/>
              </a:buClr>
              <a:buFont typeface="Wingdings" pitchFamily="2" charset="2"/>
              <a:buChar char="ü"/>
            </a:pPr>
            <a:r>
              <a:rPr lang="zh-CN" altLang="en-US" dirty="0" smtClean="0">
                <a:solidFill>
                  <a:schemeClr val="tx1"/>
                </a:solidFill>
              </a:rPr>
              <a:t>针对失访偏倚的控制</a:t>
            </a:r>
            <a:endParaRPr lang="zh-CN" altLang="en-US" dirty="0">
              <a:solidFill>
                <a:schemeClr val="tx1"/>
              </a:solidFill>
            </a:endParaRPr>
          </a:p>
        </p:txBody>
      </p:sp>
      <p:sp>
        <p:nvSpPr>
          <p:cNvPr id="3" name="内容占位符 2"/>
          <p:cNvSpPr>
            <a:spLocks noGrp="1"/>
          </p:cNvSpPr>
          <p:nvPr>
            <p:ph idx="1"/>
          </p:nvPr>
        </p:nvSpPr>
        <p:spPr>
          <a:xfrm>
            <a:off x="913795" y="1732449"/>
            <a:ext cx="10353762" cy="4763601"/>
          </a:xfrm>
        </p:spPr>
        <p:txBody>
          <a:bodyPr>
            <a:normAutofit fontScale="92500" lnSpcReduction="10000"/>
          </a:bodyPr>
          <a:lstStyle/>
          <a:p>
            <a:pPr marL="551250" indent="-514350">
              <a:lnSpc>
                <a:spcPct val="150000"/>
              </a:lnSpc>
              <a:spcBef>
                <a:spcPct val="50000"/>
              </a:spcBef>
              <a:buFont typeface="+mj-lt"/>
              <a:buAutoNum type="arabicPeriod"/>
            </a:pPr>
            <a:r>
              <a:rPr kumimoji="1" lang="zh-CN" altLang="en-US" dirty="0" smtClean="0">
                <a:latin typeface="楷体_GB2312" pitchFamily="49" charset="-122"/>
              </a:rPr>
              <a:t>选择便于随访的人群</a:t>
            </a:r>
          </a:p>
          <a:p>
            <a:pPr marL="551250" indent="-514350">
              <a:lnSpc>
                <a:spcPct val="150000"/>
              </a:lnSpc>
              <a:spcBef>
                <a:spcPct val="50000"/>
              </a:spcBef>
              <a:buFont typeface="+mj-lt"/>
              <a:buAutoNum type="arabicPeriod"/>
            </a:pPr>
            <a:r>
              <a:rPr kumimoji="1" lang="zh-CN" altLang="en-US" dirty="0" smtClean="0">
                <a:latin typeface="楷体_GB2312" pitchFamily="49" charset="-122"/>
              </a:rPr>
              <a:t>在计算的研究样本的基础上扩大</a:t>
            </a:r>
            <a:r>
              <a:rPr kumimoji="1" lang="en-US" altLang="zh-CN" dirty="0" smtClean="0">
                <a:latin typeface="楷体_GB2312" pitchFamily="49" charset="-122"/>
              </a:rPr>
              <a:t>10%</a:t>
            </a:r>
          </a:p>
          <a:p>
            <a:pPr marL="551250" indent="-514350">
              <a:lnSpc>
                <a:spcPct val="150000"/>
              </a:lnSpc>
              <a:spcBef>
                <a:spcPct val="50000"/>
              </a:spcBef>
              <a:buFont typeface="+mj-lt"/>
              <a:buAutoNum type="arabicPeriod"/>
            </a:pPr>
            <a:r>
              <a:rPr kumimoji="1" lang="zh-CN" altLang="en-US" dirty="0" smtClean="0">
                <a:latin typeface="楷体_GB2312" pitchFamily="49" charset="-122"/>
              </a:rPr>
              <a:t>制定并严格执行随访计划和监测措施</a:t>
            </a:r>
          </a:p>
          <a:p>
            <a:pPr marL="551250" indent="-514350">
              <a:lnSpc>
                <a:spcPct val="150000"/>
              </a:lnSpc>
              <a:buFont typeface="+mj-lt"/>
              <a:buAutoNum type="arabicPeriod"/>
            </a:pPr>
            <a:r>
              <a:rPr lang="zh-CN" altLang="zh-CN" dirty="0" smtClean="0"/>
              <a:t>当失访现象发生，需对失访者和已随访者的特征做比较分析，</a:t>
            </a:r>
            <a:r>
              <a:rPr lang="zh-CN" altLang="en-US" dirty="0" smtClean="0"/>
              <a:t>并</a:t>
            </a:r>
            <a:r>
              <a:rPr lang="zh-CN" altLang="zh-CN" dirty="0" smtClean="0"/>
              <a:t>从各种途径了解失访者最后的结局，与已随访者的最后观察结果做比较，以推测失访可能导致的影响。</a:t>
            </a:r>
            <a:endParaRPr lang="zh-CN" alt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4745" y="419100"/>
            <a:ext cx="10353762" cy="970450"/>
          </a:xfrm>
        </p:spPr>
        <p:txBody>
          <a:bodyPr>
            <a:normAutofit/>
          </a:bodyPr>
          <a:lstStyle/>
          <a:p>
            <a:pPr algn="l">
              <a:buClr>
                <a:srgbClr val="92D050"/>
              </a:buClr>
              <a:buFont typeface="Wingdings" pitchFamily="2" charset="2"/>
              <a:buChar char="Ø"/>
            </a:pPr>
            <a:r>
              <a:rPr lang="en-US" altLang="zh-CN" sz="3200" dirty="0" smtClean="0">
                <a:solidFill>
                  <a:schemeClr val="tx1"/>
                </a:solidFill>
              </a:rPr>
              <a:t> </a:t>
            </a:r>
            <a:r>
              <a:rPr lang="zh-CN" altLang="zh-CN" sz="3200" dirty="0" smtClean="0">
                <a:solidFill>
                  <a:schemeClr val="tx1"/>
                </a:solidFill>
              </a:rPr>
              <a:t>信息偏倚（</a:t>
            </a:r>
            <a:r>
              <a:rPr lang="en-US" altLang="zh-CN" sz="3200" dirty="0" smtClean="0">
                <a:solidFill>
                  <a:schemeClr val="tx1"/>
                </a:solidFill>
              </a:rPr>
              <a:t>information bias</a:t>
            </a:r>
            <a:r>
              <a:rPr lang="zh-CN" altLang="zh-CN" sz="3200" dirty="0" smtClean="0">
                <a:solidFill>
                  <a:schemeClr val="tx1"/>
                </a:solidFill>
              </a:rPr>
              <a:t>）</a:t>
            </a:r>
            <a:endParaRPr lang="zh-CN" altLang="en-US" sz="3200" dirty="0">
              <a:solidFill>
                <a:schemeClr val="tx1"/>
              </a:solidFill>
            </a:endParaRPr>
          </a:p>
        </p:txBody>
      </p:sp>
      <p:sp>
        <p:nvSpPr>
          <p:cNvPr id="3" name="内容占位符 2"/>
          <p:cNvSpPr>
            <a:spLocks noGrp="1"/>
          </p:cNvSpPr>
          <p:nvPr>
            <p:ph idx="1"/>
          </p:nvPr>
        </p:nvSpPr>
        <p:spPr>
          <a:xfrm>
            <a:off x="1047145" y="1524001"/>
            <a:ext cx="10116155" cy="4724400"/>
          </a:xfrm>
        </p:spPr>
        <p:txBody>
          <a:bodyPr>
            <a:normAutofit fontScale="92500" lnSpcReduction="10000"/>
          </a:bodyPr>
          <a:lstStyle/>
          <a:p>
            <a:pPr>
              <a:lnSpc>
                <a:spcPct val="150000"/>
              </a:lnSpc>
              <a:buNone/>
            </a:pPr>
            <a:r>
              <a:rPr lang="en-US" altLang="zh-CN" dirty="0" smtClean="0"/>
              <a:t>  </a:t>
            </a:r>
            <a:r>
              <a:rPr lang="zh-CN" altLang="zh-CN" dirty="0" smtClean="0"/>
              <a:t>也称观察偏倚（</a:t>
            </a:r>
            <a:r>
              <a:rPr lang="en-US" altLang="zh-CN" dirty="0" smtClean="0"/>
              <a:t>observational bias</a:t>
            </a:r>
            <a:r>
              <a:rPr lang="zh-CN" altLang="zh-CN" dirty="0" smtClean="0"/>
              <a:t>）</a:t>
            </a:r>
            <a:r>
              <a:rPr lang="zh-CN" altLang="en-US" dirty="0" smtClean="0"/>
              <a:t>，</a:t>
            </a:r>
            <a:r>
              <a:rPr lang="zh-CN" altLang="zh-CN" dirty="0" smtClean="0"/>
              <a:t>是指在获取暴露、结局或其他信息时所出现的系统误差或偏差。</a:t>
            </a:r>
            <a:endParaRPr lang="en-US" altLang="zh-CN" dirty="0" smtClean="0"/>
          </a:p>
          <a:p>
            <a:pPr>
              <a:lnSpc>
                <a:spcPct val="150000"/>
              </a:lnSpc>
              <a:buFont typeface="Wingdings" pitchFamily="2" charset="2"/>
              <a:buChar char="ü"/>
            </a:pPr>
            <a:r>
              <a:rPr lang="zh-CN" altLang="en-US" dirty="0" smtClean="0"/>
              <a:t>产生原因：</a:t>
            </a:r>
            <a:endParaRPr lang="en-US" altLang="zh-CN" dirty="0" smtClean="0"/>
          </a:p>
          <a:p>
            <a:pPr marL="551250" indent="-514350">
              <a:lnSpc>
                <a:spcPct val="150000"/>
              </a:lnSpc>
              <a:buFont typeface="+mj-lt"/>
              <a:buAutoNum type="arabicPeriod"/>
            </a:pPr>
            <a:r>
              <a:rPr lang="zh-CN" altLang="en-US" dirty="0" smtClean="0"/>
              <a:t>疾病、暴露、诊断标准不明确或不统一</a:t>
            </a:r>
          </a:p>
          <a:p>
            <a:pPr marL="551250" indent="-514350">
              <a:lnSpc>
                <a:spcPct val="150000"/>
              </a:lnSpc>
              <a:buFont typeface="+mj-lt"/>
              <a:buAutoNum type="arabicPeriod"/>
            </a:pPr>
            <a:r>
              <a:rPr lang="zh-CN" altLang="en-US" dirty="0" smtClean="0"/>
              <a:t>检验仪器不精确、检验技术不熟练</a:t>
            </a:r>
          </a:p>
          <a:p>
            <a:pPr marL="551250" indent="-514350">
              <a:lnSpc>
                <a:spcPct val="150000"/>
              </a:lnSpc>
              <a:buFont typeface="+mj-lt"/>
              <a:buAutoNum type="arabicPeriod"/>
            </a:pPr>
            <a:r>
              <a:rPr lang="zh-CN" altLang="en-US" dirty="0" smtClean="0"/>
              <a:t>询问技巧不佳、记录错误、造假等</a:t>
            </a:r>
          </a:p>
          <a:p>
            <a:pPr>
              <a:buNone/>
            </a:pPr>
            <a:endParaRPr lang="zh-CN" alt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57288" y="247650"/>
            <a:ext cx="5476962" cy="970450"/>
          </a:xfrm>
        </p:spPr>
        <p:txBody>
          <a:bodyPr/>
          <a:lstStyle/>
          <a:p>
            <a:pPr algn="l">
              <a:buClr>
                <a:srgbClr val="92D050"/>
              </a:buClr>
              <a:buFont typeface="Wingdings" pitchFamily="2" charset="2"/>
              <a:buChar char="ü"/>
            </a:pPr>
            <a:r>
              <a:rPr lang="zh-CN" altLang="en-US" dirty="0" smtClean="0">
                <a:solidFill>
                  <a:schemeClr val="tx1"/>
                </a:solidFill>
              </a:rPr>
              <a:t>信息</a:t>
            </a:r>
            <a:r>
              <a:rPr lang="zh-CN" altLang="zh-CN" dirty="0" smtClean="0">
                <a:solidFill>
                  <a:schemeClr val="tx1"/>
                </a:solidFill>
              </a:rPr>
              <a:t>偏倚</a:t>
            </a:r>
            <a:r>
              <a:rPr lang="zh-CN" altLang="en-US" dirty="0" smtClean="0">
                <a:solidFill>
                  <a:schemeClr val="tx1"/>
                </a:solidFill>
              </a:rPr>
              <a:t>的控制</a:t>
            </a:r>
            <a:endParaRPr lang="zh-CN" altLang="en-US" dirty="0"/>
          </a:p>
        </p:txBody>
      </p:sp>
      <p:sp>
        <p:nvSpPr>
          <p:cNvPr id="3" name="内容占位符 2"/>
          <p:cNvSpPr>
            <a:spLocks noGrp="1"/>
          </p:cNvSpPr>
          <p:nvPr>
            <p:ph idx="1"/>
          </p:nvPr>
        </p:nvSpPr>
        <p:spPr>
          <a:xfrm>
            <a:off x="1857288" y="1371601"/>
            <a:ext cx="8220162" cy="5219699"/>
          </a:xfrm>
        </p:spPr>
        <p:txBody>
          <a:bodyPr>
            <a:normAutofit fontScale="92500" lnSpcReduction="20000"/>
          </a:bodyPr>
          <a:lstStyle/>
          <a:p>
            <a:pPr marL="551250" indent="-514350">
              <a:lnSpc>
                <a:spcPct val="140000"/>
              </a:lnSpc>
              <a:buFont typeface="+mj-lt"/>
              <a:buAutoNum type="arabicPeriod"/>
            </a:pPr>
            <a:r>
              <a:rPr lang="zh-CN" altLang="en-US" dirty="0" smtClean="0"/>
              <a:t>制定明确统一的收集及测量标准</a:t>
            </a:r>
            <a:endParaRPr lang="en-US" altLang="zh-CN" dirty="0" smtClean="0"/>
          </a:p>
          <a:p>
            <a:pPr marL="551250" indent="-514350">
              <a:lnSpc>
                <a:spcPct val="140000"/>
              </a:lnSpc>
              <a:buFont typeface="+mj-lt"/>
              <a:buAutoNum type="arabicPeriod"/>
            </a:pPr>
            <a:r>
              <a:rPr lang="zh-CN" altLang="en-US" dirty="0" smtClean="0"/>
              <a:t>仪器、设备予以校准；</a:t>
            </a:r>
            <a:endParaRPr lang="en-US" altLang="zh-CN" dirty="0" smtClean="0"/>
          </a:p>
          <a:p>
            <a:pPr marL="551250" indent="-514350">
              <a:lnSpc>
                <a:spcPct val="140000"/>
              </a:lnSpc>
              <a:buFont typeface="+mj-lt"/>
              <a:buAutoNum type="arabicPeriod"/>
            </a:pPr>
            <a:r>
              <a:rPr lang="zh-CN" altLang="en-US" dirty="0" smtClean="0"/>
              <a:t>严格按照实验规程进行操作</a:t>
            </a:r>
            <a:endParaRPr lang="en-US" altLang="zh-CN" dirty="0" smtClean="0"/>
          </a:p>
          <a:p>
            <a:pPr marL="551250" indent="-514350">
              <a:lnSpc>
                <a:spcPct val="140000"/>
              </a:lnSpc>
              <a:buFont typeface="+mj-lt"/>
              <a:buAutoNum type="arabicPeriod"/>
            </a:pPr>
            <a:r>
              <a:rPr lang="zh-CN" altLang="en-US" dirty="0" smtClean="0"/>
              <a:t>选用客观指标进行测量</a:t>
            </a:r>
            <a:endParaRPr lang="en-US" altLang="zh-CN" dirty="0" smtClean="0"/>
          </a:p>
          <a:p>
            <a:pPr marL="551250" indent="-514350">
              <a:lnSpc>
                <a:spcPct val="140000"/>
              </a:lnSpc>
              <a:buFont typeface="+mj-lt"/>
              <a:buAutoNum type="arabicPeriod"/>
            </a:pPr>
            <a:r>
              <a:rPr lang="zh-CN" altLang="en-US" dirty="0" smtClean="0"/>
              <a:t>尽量使用盲法收集资料</a:t>
            </a:r>
            <a:endParaRPr lang="en-US" altLang="zh-CN" dirty="0" smtClean="0"/>
          </a:p>
          <a:p>
            <a:pPr marL="551250" indent="-514350">
              <a:lnSpc>
                <a:spcPct val="140000"/>
              </a:lnSpc>
              <a:buFont typeface="+mj-lt"/>
              <a:buAutoNum type="arabicPeriod"/>
            </a:pPr>
            <a:r>
              <a:rPr lang="zh-CN" altLang="en-US" dirty="0" smtClean="0"/>
              <a:t>统一培训调查员</a:t>
            </a:r>
            <a:endParaRPr lang="en-US" altLang="zh-CN" dirty="0" smtClean="0"/>
          </a:p>
          <a:p>
            <a:pPr marL="551250" indent="-514350">
              <a:lnSpc>
                <a:spcPct val="140000"/>
              </a:lnSpc>
              <a:buFont typeface="+mj-lt"/>
              <a:buAutoNum type="arabicPeriod"/>
            </a:pPr>
            <a:r>
              <a:rPr lang="zh-CN" altLang="en-US" dirty="0" smtClean="0"/>
              <a:t>重复调查与检测</a:t>
            </a:r>
            <a:endParaRPr lang="zh-CN" alt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buClr>
                <a:srgbClr val="92D050"/>
              </a:buClr>
              <a:buFont typeface="Wingdings" pitchFamily="2" charset="2"/>
              <a:buChar char="Ø"/>
            </a:pPr>
            <a:r>
              <a:rPr lang="zh-CN" altLang="zh-CN" dirty="0" smtClean="0">
                <a:solidFill>
                  <a:schemeClr val="tx1"/>
                </a:solidFill>
              </a:rPr>
              <a:t>混杂偏倚（</a:t>
            </a:r>
            <a:r>
              <a:rPr lang="en-US" altLang="zh-CN" dirty="0" smtClean="0">
                <a:solidFill>
                  <a:schemeClr val="tx1"/>
                </a:solidFill>
              </a:rPr>
              <a:t>confounding bias</a:t>
            </a:r>
            <a:r>
              <a:rPr lang="zh-CN" altLang="zh-CN" dirty="0" smtClean="0">
                <a:solidFill>
                  <a:schemeClr val="tx1"/>
                </a:solidFill>
              </a:rPr>
              <a:t>）</a:t>
            </a:r>
            <a:endParaRPr lang="zh-CN" altLang="en-US" dirty="0">
              <a:solidFill>
                <a:schemeClr val="tx1"/>
              </a:solidFill>
            </a:endParaRPr>
          </a:p>
        </p:txBody>
      </p:sp>
      <p:sp>
        <p:nvSpPr>
          <p:cNvPr id="3" name="内容占位符 2"/>
          <p:cNvSpPr>
            <a:spLocks noGrp="1"/>
          </p:cNvSpPr>
          <p:nvPr>
            <p:ph idx="1"/>
          </p:nvPr>
        </p:nvSpPr>
        <p:spPr/>
        <p:txBody>
          <a:bodyPr/>
          <a:lstStyle/>
          <a:p>
            <a:pPr>
              <a:lnSpc>
                <a:spcPct val="150000"/>
              </a:lnSpc>
              <a:buNone/>
            </a:pPr>
            <a:r>
              <a:rPr lang="zh-CN" altLang="en-US" dirty="0" smtClean="0"/>
              <a:t>   当</a:t>
            </a:r>
            <a:r>
              <a:rPr lang="zh-CN" altLang="zh-CN" dirty="0" smtClean="0"/>
              <a:t>某个外来因素既与结局存在关联，又与所研究的暴露因素有联系，可以掩盖或夸大暴露与结局之间真实联系，则称为混杂因素。</a:t>
            </a:r>
            <a:r>
              <a:rPr lang="zh-CN" altLang="en-US" dirty="0" smtClean="0"/>
              <a:t>若</a:t>
            </a:r>
            <a:r>
              <a:rPr lang="zh-CN" altLang="zh-CN" dirty="0" smtClean="0"/>
              <a:t>混杂因素在暴露组与对照组的分布不均衡，则可能会全部或部分地歪曲研究结果，</a:t>
            </a:r>
            <a:r>
              <a:rPr lang="zh-CN" altLang="en-US" dirty="0" smtClean="0"/>
              <a:t>即产生</a:t>
            </a:r>
            <a:r>
              <a:rPr lang="zh-CN" altLang="zh-CN" dirty="0" smtClean="0"/>
              <a:t>混杂偏倚。</a:t>
            </a:r>
            <a:endParaRPr lang="zh-CN" alt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buClr>
                <a:srgbClr val="92D050"/>
              </a:buClr>
              <a:buFont typeface="Wingdings" pitchFamily="2" charset="2"/>
              <a:buChar char="ü"/>
            </a:pPr>
            <a:r>
              <a:rPr lang="zh-CN" altLang="en-US" dirty="0" smtClean="0">
                <a:solidFill>
                  <a:schemeClr val="tx1"/>
                </a:solidFill>
              </a:rPr>
              <a:t>混杂</a:t>
            </a:r>
            <a:r>
              <a:rPr lang="zh-CN" altLang="zh-CN" dirty="0" smtClean="0">
                <a:solidFill>
                  <a:schemeClr val="tx1"/>
                </a:solidFill>
              </a:rPr>
              <a:t>偏倚</a:t>
            </a:r>
            <a:r>
              <a:rPr lang="zh-CN" altLang="en-US" dirty="0" smtClean="0">
                <a:solidFill>
                  <a:schemeClr val="tx1"/>
                </a:solidFill>
              </a:rPr>
              <a:t>的控制</a:t>
            </a:r>
            <a:endParaRPr lang="zh-CN" altLang="en-US" dirty="0"/>
          </a:p>
        </p:txBody>
      </p:sp>
      <p:sp>
        <p:nvSpPr>
          <p:cNvPr id="3" name="内容占位符 2"/>
          <p:cNvSpPr>
            <a:spLocks noGrp="1"/>
          </p:cNvSpPr>
          <p:nvPr>
            <p:ph idx="1"/>
          </p:nvPr>
        </p:nvSpPr>
        <p:spPr/>
        <p:txBody>
          <a:bodyPr>
            <a:normAutofit/>
          </a:bodyPr>
          <a:lstStyle/>
          <a:p>
            <a:pPr marL="551250" indent="-514350">
              <a:lnSpc>
                <a:spcPct val="150000"/>
              </a:lnSpc>
              <a:buFont typeface="+mj-lt"/>
              <a:buAutoNum type="arabicPeriod"/>
            </a:pPr>
            <a:r>
              <a:rPr lang="zh-CN" altLang="zh-CN" dirty="0" smtClean="0"/>
              <a:t>研究设计阶段</a:t>
            </a:r>
            <a:r>
              <a:rPr lang="zh-CN" altLang="en-US" dirty="0" smtClean="0"/>
              <a:t>：</a:t>
            </a:r>
            <a:endParaRPr lang="en-US" altLang="zh-CN" dirty="0" smtClean="0"/>
          </a:p>
          <a:p>
            <a:pPr>
              <a:lnSpc>
                <a:spcPct val="150000"/>
              </a:lnSpc>
              <a:buNone/>
            </a:pPr>
            <a:r>
              <a:rPr lang="en-US" altLang="zh-CN" dirty="0" smtClean="0"/>
              <a:t>     </a:t>
            </a:r>
            <a:r>
              <a:rPr lang="zh-CN" altLang="zh-CN" dirty="0" smtClean="0"/>
              <a:t>限制研究对象，匹配对照</a:t>
            </a:r>
            <a:r>
              <a:rPr lang="zh-CN" altLang="en-US" dirty="0" smtClean="0"/>
              <a:t>，以增加</a:t>
            </a:r>
            <a:r>
              <a:rPr lang="zh-CN" altLang="zh-CN" dirty="0" smtClean="0"/>
              <a:t>同质</a:t>
            </a:r>
            <a:r>
              <a:rPr lang="zh-CN" altLang="en-US" dirty="0" smtClean="0"/>
              <a:t>性</a:t>
            </a:r>
            <a:endParaRPr lang="en-US" altLang="zh-CN" dirty="0" smtClean="0"/>
          </a:p>
          <a:p>
            <a:pPr marL="551250" indent="-514350">
              <a:lnSpc>
                <a:spcPct val="150000"/>
              </a:lnSpc>
              <a:buFont typeface="+mj-lt"/>
              <a:buAutoNum type="arabicPeriod" startAt="2"/>
            </a:pPr>
            <a:r>
              <a:rPr lang="zh-CN" altLang="zh-CN" dirty="0" smtClean="0"/>
              <a:t>资料分析阶段</a:t>
            </a:r>
            <a:r>
              <a:rPr lang="zh-CN" altLang="en-US" dirty="0" smtClean="0"/>
              <a:t>：</a:t>
            </a:r>
            <a:endParaRPr lang="en-US" altLang="zh-CN" dirty="0" smtClean="0"/>
          </a:p>
          <a:p>
            <a:pPr>
              <a:lnSpc>
                <a:spcPct val="150000"/>
              </a:lnSpc>
              <a:buNone/>
            </a:pPr>
            <a:r>
              <a:rPr lang="en-US" altLang="zh-CN" dirty="0" smtClean="0"/>
              <a:t>     </a:t>
            </a:r>
            <a:r>
              <a:rPr lang="zh-CN" altLang="zh-CN" dirty="0" smtClean="0"/>
              <a:t>分层分析、标准化法</a:t>
            </a:r>
            <a:r>
              <a:rPr lang="zh-CN" altLang="en-US" dirty="0" smtClean="0"/>
              <a:t>、</a:t>
            </a:r>
            <a:r>
              <a:rPr lang="zh-CN" altLang="zh-CN" dirty="0" smtClean="0"/>
              <a:t>多因素分析</a:t>
            </a:r>
            <a:r>
              <a:rPr lang="zh-CN" altLang="en-US" dirty="0" smtClean="0"/>
              <a:t>等</a:t>
            </a:r>
            <a:endParaRPr lang="zh-CN" alt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3295" y="228600"/>
            <a:ext cx="10353762" cy="970450"/>
          </a:xfrm>
        </p:spPr>
        <p:txBody>
          <a:bodyPr/>
          <a:lstStyle/>
          <a:p>
            <a:r>
              <a:rPr lang="zh-CN" altLang="zh-CN" dirty="0" smtClean="0"/>
              <a:t>第五节</a:t>
            </a:r>
            <a:r>
              <a:rPr lang="en-US" altLang="zh-CN" dirty="0" smtClean="0"/>
              <a:t>  </a:t>
            </a:r>
            <a:r>
              <a:rPr lang="zh-CN" altLang="zh-CN" dirty="0" smtClean="0"/>
              <a:t>优点及局限性</a:t>
            </a:r>
            <a:endParaRPr lang="zh-CN" altLang="en-US" dirty="0"/>
          </a:p>
        </p:txBody>
      </p:sp>
      <p:sp>
        <p:nvSpPr>
          <p:cNvPr id="3" name="内容占位符 2"/>
          <p:cNvSpPr>
            <a:spLocks noGrp="1"/>
          </p:cNvSpPr>
          <p:nvPr>
            <p:ph idx="1"/>
          </p:nvPr>
        </p:nvSpPr>
        <p:spPr>
          <a:xfrm>
            <a:off x="913795" y="1085850"/>
            <a:ext cx="10353762" cy="5524500"/>
          </a:xfrm>
        </p:spPr>
        <p:txBody>
          <a:bodyPr>
            <a:normAutofit fontScale="92500" lnSpcReduction="20000"/>
          </a:bodyPr>
          <a:lstStyle/>
          <a:p>
            <a:pPr>
              <a:lnSpc>
                <a:spcPct val="150000"/>
              </a:lnSpc>
            </a:pPr>
            <a:r>
              <a:rPr lang="zh-CN" altLang="zh-CN" dirty="0" smtClean="0"/>
              <a:t>优点</a:t>
            </a:r>
          </a:p>
          <a:p>
            <a:pPr>
              <a:lnSpc>
                <a:spcPct val="150000"/>
              </a:lnSpc>
              <a:buFont typeface="Wingdings" pitchFamily="2" charset="2"/>
              <a:buChar char="Ø"/>
            </a:pPr>
            <a:r>
              <a:rPr lang="zh-CN" altLang="zh-CN" dirty="0" smtClean="0"/>
              <a:t>直接获得人群的发病率或死亡率</a:t>
            </a:r>
            <a:endParaRPr lang="en-US" altLang="zh-CN" dirty="0" smtClean="0"/>
          </a:p>
          <a:p>
            <a:pPr>
              <a:lnSpc>
                <a:spcPct val="150000"/>
              </a:lnSpc>
              <a:buFont typeface="Wingdings" pitchFamily="2" charset="2"/>
              <a:buChar char="Ø"/>
            </a:pPr>
            <a:r>
              <a:rPr lang="zh-CN" altLang="zh-CN" dirty="0" smtClean="0"/>
              <a:t>直接</a:t>
            </a:r>
            <a:r>
              <a:rPr lang="zh-CN" altLang="en-US" dirty="0" smtClean="0"/>
              <a:t>获得</a:t>
            </a:r>
            <a:r>
              <a:rPr lang="zh-CN" altLang="zh-CN" dirty="0" smtClean="0"/>
              <a:t>关联强度指标，直接分析暴露的病因作用</a:t>
            </a:r>
          </a:p>
          <a:p>
            <a:pPr>
              <a:lnSpc>
                <a:spcPct val="150000"/>
              </a:lnSpc>
              <a:buFont typeface="Wingdings" pitchFamily="2" charset="2"/>
              <a:buChar char="Ø"/>
            </a:pPr>
            <a:r>
              <a:rPr lang="zh-CN" altLang="zh-CN" dirty="0" smtClean="0"/>
              <a:t>资料可靠，回忆偏倚相对较小</a:t>
            </a:r>
          </a:p>
          <a:p>
            <a:pPr>
              <a:lnSpc>
                <a:spcPct val="150000"/>
              </a:lnSpc>
              <a:buFont typeface="Wingdings" pitchFamily="2" charset="2"/>
              <a:buChar char="Ø"/>
            </a:pPr>
            <a:r>
              <a:rPr lang="zh-CN" altLang="zh-CN" dirty="0" smtClean="0"/>
              <a:t>因果现象时间顺序明确，检验病因假说的能力较强</a:t>
            </a:r>
          </a:p>
          <a:p>
            <a:pPr>
              <a:lnSpc>
                <a:spcPct val="150000"/>
              </a:lnSpc>
              <a:buFont typeface="Wingdings" pitchFamily="2" charset="2"/>
              <a:buChar char="Ø"/>
            </a:pPr>
            <a:r>
              <a:rPr lang="zh-CN" altLang="zh-CN" dirty="0" smtClean="0"/>
              <a:t>可获得多种暴露或结局的资料，分析</a:t>
            </a:r>
            <a:r>
              <a:rPr lang="zh-CN" altLang="en-US" dirty="0" smtClean="0"/>
              <a:t>一因多果</a:t>
            </a:r>
            <a:endParaRPr lang="zh-CN" altLang="zh-CN" dirty="0" smtClean="0"/>
          </a:p>
          <a:p>
            <a:pPr>
              <a:lnSpc>
                <a:spcPct val="150000"/>
              </a:lnSpc>
              <a:buFont typeface="Wingdings" pitchFamily="2" charset="2"/>
              <a:buChar char="Ø"/>
            </a:pPr>
            <a:r>
              <a:rPr lang="en-US" altLang="zh-CN" dirty="0" smtClean="0"/>
              <a:t> </a:t>
            </a:r>
            <a:r>
              <a:rPr lang="zh-CN" altLang="zh-CN" dirty="0" smtClean="0"/>
              <a:t>有助于了解人群疾病的自然史</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18545" y="342900"/>
            <a:ext cx="10353762" cy="970450"/>
          </a:xfrm>
        </p:spPr>
        <p:txBody>
          <a:bodyPr/>
          <a:lstStyle/>
          <a:p>
            <a:pPr algn="l">
              <a:buClr>
                <a:srgbClr val="92D050"/>
              </a:buClr>
              <a:buFont typeface="Wingdings" pitchFamily="2" charset="2"/>
              <a:buChar char="ü"/>
            </a:pPr>
            <a:r>
              <a:rPr lang="zh-CN" altLang="en-US" dirty="0" smtClean="0">
                <a:solidFill>
                  <a:schemeClr val="tx1"/>
                </a:solidFill>
              </a:rPr>
              <a:t>动态队列  </a:t>
            </a:r>
            <a:r>
              <a:rPr lang="en-US" altLang="zh-CN" dirty="0" smtClean="0">
                <a:solidFill>
                  <a:schemeClr val="tx1"/>
                </a:solidFill>
              </a:rPr>
              <a:t>(Dynamic Cohort)</a:t>
            </a:r>
            <a:endParaRPr lang="zh-CN" altLang="en-US" dirty="0">
              <a:solidFill>
                <a:schemeClr val="tx1"/>
              </a:solidFill>
            </a:endParaRPr>
          </a:p>
        </p:txBody>
      </p:sp>
      <p:cxnSp>
        <p:nvCxnSpPr>
          <p:cNvPr id="4" name="直接连接符 3"/>
          <p:cNvCxnSpPr/>
          <p:nvPr/>
        </p:nvCxnSpPr>
        <p:spPr>
          <a:xfrm>
            <a:off x="2133600" y="2571750"/>
            <a:ext cx="66294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1352550" y="1943100"/>
            <a:ext cx="4076700" cy="0"/>
          </a:xfrm>
          <a:prstGeom prst="straightConnector1">
            <a:avLst/>
          </a:prstGeom>
          <a:ln w="38100" cap="flat" cmpd="sng">
            <a:solidFill>
              <a:srgbClr val="FFC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flipV="1">
            <a:off x="3771900" y="4552950"/>
            <a:ext cx="2514600" cy="19050"/>
          </a:xfrm>
          <a:prstGeom prst="straightConnector1">
            <a:avLst/>
          </a:prstGeom>
          <a:ln w="38100" cap="flat" cmpd="sng">
            <a:solidFill>
              <a:srgbClr val="FFC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flipV="1">
            <a:off x="2381250" y="5219700"/>
            <a:ext cx="8191500" cy="19050"/>
          </a:xfrm>
          <a:prstGeom prst="straightConnector1">
            <a:avLst/>
          </a:prstGeom>
          <a:ln w="38100" cap="flat" cmpd="sng">
            <a:solidFill>
              <a:srgbClr val="FFC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914400" y="3219450"/>
            <a:ext cx="70485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276350" y="3981450"/>
            <a:ext cx="5734050" cy="19050"/>
          </a:xfrm>
          <a:prstGeom prst="line">
            <a:avLst/>
          </a:prstGeom>
          <a:ln w="38100"/>
        </p:spPr>
        <p:style>
          <a:lnRef idx="1">
            <a:schemeClr val="accent1"/>
          </a:lnRef>
          <a:fillRef idx="0">
            <a:schemeClr val="accent1"/>
          </a:fillRef>
          <a:effectRef idx="0">
            <a:schemeClr val="accent1"/>
          </a:effectRef>
          <a:fontRef idx="minor">
            <a:schemeClr val="tx1"/>
          </a:fontRef>
        </p:style>
      </p:cxnSp>
      <p:sp useBgFill="1">
        <p:nvSpPr>
          <p:cNvPr id="18" name="矩形标注 17"/>
          <p:cNvSpPr/>
          <p:nvPr/>
        </p:nvSpPr>
        <p:spPr>
          <a:xfrm>
            <a:off x="5810250" y="1333500"/>
            <a:ext cx="1619250" cy="571500"/>
          </a:xfrm>
          <a:prstGeom prst="wedgeRectCallout">
            <a:avLst>
              <a:gd name="adj1" fmla="val -57675"/>
              <a:gd name="adj2" fmla="val 8618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出现结局</a:t>
            </a:r>
            <a:endParaRPr lang="zh-CN" altLang="en-US" sz="2400" dirty="0"/>
          </a:p>
        </p:txBody>
      </p:sp>
      <p:sp useBgFill="1">
        <p:nvSpPr>
          <p:cNvPr id="19" name="矩形标注 18"/>
          <p:cNvSpPr/>
          <p:nvPr/>
        </p:nvSpPr>
        <p:spPr>
          <a:xfrm>
            <a:off x="9220200" y="1790700"/>
            <a:ext cx="1619250" cy="571500"/>
          </a:xfrm>
          <a:prstGeom prst="wedgeRectCallout">
            <a:avLst>
              <a:gd name="adj1" fmla="val -57675"/>
              <a:gd name="adj2" fmla="val 8618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失访</a:t>
            </a:r>
            <a:endParaRPr lang="zh-CN" altLang="en-US" sz="2400" dirty="0"/>
          </a:p>
        </p:txBody>
      </p:sp>
      <p:sp>
        <p:nvSpPr>
          <p:cNvPr id="20" name="TextBox 19"/>
          <p:cNvSpPr txBox="1"/>
          <p:nvPr/>
        </p:nvSpPr>
        <p:spPr>
          <a:xfrm>
            <a:off x="1276350" y="5715000"/>
            <a:ext cx="1885950" cy="523220"/>
          </a:xfrm>
          <a:prstGeom prst="rect">
            <a:avLst/>
          </a:prstGeom>
          <a:noFill/>
        </p:spPr>
        <p:txBody>
          <a:bodyPr wrap="square" rtlCol="0">
            <a:spAutoFit/>
          </a:bodyPr>
          <a:lstStyle/>
          <a:p>
            <a:r>
              <a:rPr lang="zh-CN" altLang="en-US" sz="2800" dirty="0" smtClean="0"/>
              <a:t>研究开始</a:t>
            </a:r>
            <a:endParaRPr lang="zh-CN" altLang="en-US" sz="2800" dirty="0"/>
          </a:p>
        </p:txBody>
      </p:sp>
      <p:sp>
        <p:nvSpPr>
          <p:cNvPr id="21" name="TextBox 20"/>
          <p:cNvSpPr txBox="1"/>
          <p:nvPr/>
        </p:nvSpPr>
        <p:spPr>
          <a:xfrm>
            <a:off x="9353550" y="5695950"/>
            <a:ext cx="1885950" cy="523220"/>
          </a:xfrm>
          <a:prstGeom prst="rect">
            <a:avLst/>
          </a:prstGeom>
          <a:noFill/>
        </p:spPr>
        <p:txBody>
          <a:bodyPr wrap="square" rtlCol="0">
            <a:spAutoFit/>
          </a:bodyPr>
          <a:lstStyle/>
          <a:p>
            <a:r>
              <a:rPr lang="zh-CN" altLang="en-US" sz="2800" dirty="0" smtClean="0"/>
              <a:t>研究结束</a:t>
            </a:r>
            <a:endParaRPr lang="zh-CN" altLang="en-US" sz="28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3795" y="419099"/>
            <a:ext cx="10097105" cy="6057901"/>
          </a:xfrm>
        </p:spPr>
        <p:txBody>
          <a:bodyPr>
            <a:normAutofit fontScale="92500" lnSpcReduction="10000"/>
          </a:bodyPr>
          <a:lstStyle/>
          <a:p>
            <a:pPr>
              <a:lnSpc>
                <a:spcPct val="140000"/>
              </a:lnSpc>
            </a:pPr>
            <a:r>
              <a:rPr lang="zh-CN" altLang="en-US" dirty="0" smtClean="0"/>
              <a:t>局限性</a:t>
            </a:r>
            <a:endParaRPr lang="en-US" altLang="zh-CN" dirty="0" smtClean="0"/>
          </a:p>
          <a:p>
            <a:pPr>
              <a:lnSpc>
                <a:spcPct val="140000"/>
              </a:lnSpc>
              <a:buFont typeface="Wingdings" pitchFamily="2" charset="2"/>
              <a:buChar char="Ø"/>
            </a:pPr>
            <a:r>
              <a:rPr lang="zh-CN" altLang="zh-CN" dirty="0" smtClean="0"/>
              <a:t>不适于发病率很低的疾病的病因研究</a:t>
            </a:r>
          </a:p>
          <a:p>
            <a:pPr>
              <a:lnSpc>
                <a:spcPct val="140000"/>
              </a:lnSpc>
              <a:buFont typeface="Wingdings" pitchFamily="2" charset="2"/>
              <a:buChar char="Ø"/>
            </a:pPr>
            <a:r>
              <a:rPr lang="zh-CN" altLang="zh-CN" dirty="0" smtClean="0"/>
              <a:t>容易产生失访偏倚</a:t>
            </a:r>
          </a:p>
          <a:p>
            <a:pPr>
              <a:lnSpc>
                <a:spcPct val="140000"/>
              </a:lnSpc>
              <a:buFont typeface="Wingdings" pitchFamily="2" charset="2"/>
              <a:buChar char="Ø"/>
            </a:pPr>
            <a:r>
              <a:rPr lang="zh-CN" altLang="zh-CN" dirty="0" smtClean="0"/>
              <a:t>需要进行多次资料收集，实施难度</a:t>
            </a:r>
            <a:r>
              <a:rPr lang="zh-CN" altLang="en-US" dirty="0" smtClean="0"/>
              <a:t>大</a:t>
            </a:r>
            <a:endParaRPr lang="en-US" altLang="zh-CN" dirty="0" smtClean="0"/>
          </a:p>
          <a:p>
            <a:pPr>
              <a:lnSpc>
                <a:spcPct val="140000"/>
              </a:lnSpc>
              <a:buFont typeface="Wingdings" pitchFamily="2" charset="2"/>
              <a:buChar char="Ø"/>
            </a:pPr>
            <a:r>
              <a:rPr lang="zh-CN" altLang="zh-CN" dirty="0" smtClean="0"/>
              <a:t>资料分析复杂，暴露人年的计算较为繁杂</a:t>
            </a:r>
          </a:p>
          <a:p>
            <a:pPr>
              <a:lnSpc>
                <a:spcPct val="140000"/>
              </a:lnSpc>
              <a:buFont typeface="Wingdings" pitchFamily="2" charset="2"/>
              <a:buChar char="Ø"/>
            </a:pPr>
            <a:r>
              <a:rPr lang="zh-CN" altLang="zh-CN" dirty="0" smtClean="0"/>
              <a:t>耗费较多的人力、物力、财力和时间</a:t>
            </a:r>
          </a:p>
          <a:p>
            <a:pPr>
              <a:lnSpc>
                <a:spcPct val="140000"/>
              </a:lnSpc>
              <a:buFont typeface="Wingdings" pitchFamily="2" charset="2"/>
              <a:buChar char="Ø"/>
            </a:pPr>
            <a:r>
              <a:rPr lang="zh-CN" altLang="zh-CN" dirty="0" smtClean="0"/>
              <a:t>随访过程中，未知变量引入人群，或已知变量变化</a:t>
            </a:r>
            <a:r>
              <a:rPr lang="zh-CN" altLang="en-US" dirty="0" smtClean="0"/>
              <a:t>使得</a:t>
            </a:r>
            <a:r>
              <a:rPr lang="zh-CN" altLang="zh-CN" dirty="0" smtClean="0"/>
              <a:t>分析复杂</a:t>
            </a:r>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3795" y="743953"/>
            <a:ext cx="10353762" cy="5161547"/>
          </a:xfrm>
        </p:spPr>
        <p:txBody>
          <a:bodyPr>
            <a:noAutofit/>
          </a:bodyPr>
          <a:lstStyle/>
          <a:p>
            <a:pPr>
              <a:lnSpc>
                <a:spcPct val="160000"/>
              </a:lnSpc>
            </a:pPr>
            <a:r>
              <a:rPr lang="zh-CN" altLang="en-US" sz="3600" dirty="0" smtClean="0"/>
              <a:t>基本原理</a:t>
            </a:r>
            <a:r>
              <a:rPr lang="en-US" altLang="zh-CN" sz="3600" dirty="0" smtClean="0"/>
              <a:t>   </a:t>
            </a:r>
          </a:p>
          <a:p>
            <a:pPr>
              <a:lnSpc>
                <a:spcPct val="150000"/>
              </a:lnSpc>
              <a:buNone/>
            </a:pPr>
            <a:r>
              <a:rPr lang="zh-CN" altLang="en-US" dirty="0" smtClean="0"/>
              <a:t>   根据研究对象是否暴露于某研究因素或其不同水平将研究对象分成暴露组与非暴露组，或不同水平的暴露组。随访一定时间，比较两组之间所研究结局</a:t>
            </a:r>
            <a:r>
              <a:rPr lang="en-US" altLang="zh-CN" dirty="0" smtClean="0"/>
              <a:t>(outcome)</a:t>
            </a:r>
            <a:r>
              <a:rPr lang="zh-CN" altLang="en-US" dirty="0" smtClean="0"/>
              <a:t>发生率的差异，以分析暴露因素与研究结局之间的关系。</a:t>
            </a:r>
          </a:p>
          <a:p>
            <a:pPr>
              <a:lnSpc>
                <a:spcPct val="160000"/>
              </a:lnSpc>
              <a:buNone/>
            </a:pPr>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72677" y="171723"/>
            <a:ext cx="10353762" cy="651356"/>
          </a:xfrm>
        </p:spPr>
        <p:txBody>
          <a:bodyPr>
            <a:normAutofit/>
          </a:bodyPr>
          <a:lstStyle/>
          <a:p>
            <a:pPr algn="l">
              <a:buClr>
                <a:srgbClr val="92D050"/>
              </a:buClr>
              <a:buFont typeface="Wingdings" pitchFamily="2" charset="2"/>
              <a:buChar char="u"/>
            </a:pPr>
            <a:r>
              <a:rPr lang="zh-CN" altLang="en-US" sz="2800" dirty="0" smtClean="0">
                <a:solidFill>
                  <a:schemeClr val="tx1"/>
                </a:solidFill>
                <a:latin typeface="+mn-ea"/>
                <a:ea typeface="+mn-ea"/>
              </a:rPr>
              <a:t>基本原理示意图</a:t>
            </a:r>
            <a:r>
              <a:rPr lang="en-US" altLang="zh-CN" dirty="0" smtClean="0">
                <a:solidFill>
                  <a:schemeClr val="tx1"/>
                </a:solidFill>
                <a:latin typeface="+mn-ea"/>
                <a:ea typeface="+mn-ea"/>
              </a:rPr>
              <a:t>  </a:t>
            </a:r>
            <a:endParaRPr lang="zh-CN" altLang="en-US" dirty="0"/>
          </a:p>
        </p:txBody>
      </p:sp>
      <p:sp>
        <p:nvSpPr>
          <p:cNvPr id="35" name="右箭头 34"/>
          <p:cNvSpPr/>
          <p:nvPr/>
        </p:nvSpPr>
        <p:spPr>
          <a:xfrm>
            <a:off x="895350" y="1162050"/>
            <a:ext cx="10610850" cy="933450"/>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35"/>
          <p:cNvSpPr txBox="1"/>
          <p:nvPr/>
        </p:nvSpPr>
        <p:spPr>
          <a:xfrm>
            <a:off x="3429000" y="1390650"/>
            <a:ext cx="876300" cy="461665"/>
          </a:xfrm>
          <a:prstGeom prst="rect">
            <a:avLst/>
          </a:prstGeom>
          <a:noFill/>
        </p:spPr>
        <p:txBody>
          <a:bodyPr wrap="square" rtlCol="0">
            <a:spAutoFit/>
          </a:bodyPr>
          <a:lstStyle/>
          <a:p>
            <a:r>
              <a:rPr lang="zh-CN" altLang="en-US" sz="2400" dirty="0" smtClean="0"/>
              <a:t>暴露</a:t>
            </a:r>
            <a:endParaRPr lang="zh-CN" altLang="en-US" sz="2400" dirty="0"/>
          </a:p>
        </p:txBody>
      </p:sp>
      <p:sp>
        <p:nvSpPr>
          <p:cNvPr id="37" name="TextBox 36"/>
          <p:cNvSpPr txBox="1"/>
          <p:nvPr/>
        </p:nvSpPr>
        <p:spPr>
          <a:xfrm>
            <a:off x="6858000" y="1390650"/>
            <a:ext cx="876300" cy="461665"/>
          </a:xfrm>
          <a:prstGeom prst="rect">
            <a:avLst/>
          </a:prstGeom>
          <a:noFill/>
        </p:spPr>
        <p:txBody>
          <a:bodyPr wrap="square" rtlCol="0">
            <a:spAutoFit/>
          </a:bodyPr>
          <a:lstStyle/>
          <a:p>
            <a:r>
              <a:rPr lang="zh-CN" altLang="en-US" sz="2400" dirty="0" smtClean="0"/>
              <a:t>结局</a:t>
            </a:r>
            <a:endParaRPr lang="zh-CN" altLang="en-US" sz="2400" dirty="0"/>
          </a:p>
        </p:txBody>
      </p:sp>
      <p:sp>
        <p:nvSpPr>
          <p:cNvPr id="42" name="Oval 21"/>
          <p:cNvSpPr>
            <a:spLocks noChangeArrowheads="1"/>
          </p:cNvSpPr>
          <p:nvPr/>
        </p:nvSpPr>
        <p:spPr bwMode="blackWhite">
          <a:xfrm>
            <a:off x="990601" y="2817813"/>
            <a:ext cx="1714500" cy="1735137"/>
          </a:xfrm>
          <a:prstGeom prst="ellipse">
            <a:avLst/>
          </a:prstGeom>
          <a:gradFill rotWithShape="1">
            <a:gsLst>
              <a:gs pos="0">
                <a:srgbClr val="FFFF00">
                  <a:alpha val="85001"/>
                </a:srgbClr>
              </a:gs>
              <a:gs pos="100000">
                <a:srgbClr val="FFFFFF">
                  <a:alpha val="50000"/>
                </a:srgbClr>
              </a:gs>
            </a:gsLst>
            <a:path path="shape">
              <a:fillToRect l="50000" t="50000" r="50000" b="50000"/>
            </a:path>
          </a:gradFill>
          <a:ln w="76200" algn="ctr">
            <a:solidFill>
              <a:srgbClr val="FFFFFF">
                <a:alpha val="60001"/>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zh-CN" sz="2400" b="1" dirty="0" smtClean="0">
                <a:solidFill>
                  <a:schemeClr val="tx2">
                    <a:lumMod val="25000"/>
                  </a:schemeClr>
                </a:solidFill>
              </a:rPr>
              <a:t>特定人群</a:t>
            </a:r>
            <a:endParaRPr lang="en-US" altLang="zh-CN" sz="2400" b="1" dirty="0" smtClean="0">
              <a:solidFill>
                <a:schemeClr val="tx2">
                  <a:lumMod val="25000"/>
                </a:schemeClr>
              </a:solidFill>
            </a:endParaRPr>
          </a:p>
          <a:p>
            <a:pPr algn="ctr"/>
            <a:r>
              <a:rPr lang="zh-CN" altLang="zh-CN" sz="2400" b="1" dirty="0" smtClean="0">
                <a:solidFill>
                  <a:schemeClr val="tx2">
                    <a:lumMod val="25000"/>
                  </a:schemeClr>
                </a:solidFill>
              </a:rPr>
              <a:t>中选定的</a:t>
            </a:r>
            <a:endParaRPr lang="en-US" altLang="zh-CN" sz="2400" b="1" dirty="0" smtClean="0">
              <a:solidFill>
                <a:schemeClr val="tx2">
                  <a:lumMod val="25000"/>
                </a:schemeClr>
              </a:solidFill>
            </a:endParaRPr>
          </a:p>
          <a:p>
            <a:pPr algn="ctr"/>
            <a:r>
              <a:rPr lang="zh-CN" altLang="zh-CN" sz="2400" b="1" dirty="0" smtClean="0">
                <a:solidFill>
                  <a:schemeClr val="tx2">
                    <a:lumMod val="25000"/>
                  </a:schemeClr>
                </a:solidFill>
              </a:rPr>
              <a:t>研究对象</a:t>
            </a:r>
            <a:endParaRPr lang="zh-CN" altLang="en-US" sz="2400" b="1" dirty="0">
              <a:solidFill>
                <a:schemeClr val="tx2">
                  <a:lumMod val="25000"/>
                </a:schemeClr>
              </a:solidFill>
            </a:endParaRPr>
          </a:p>
        </p:txBody>
      </p:sp>
      <p:sp>
        <p:nvSpPr>
          <p:cNvPr id="43" name="AutoShape 33"/>
          <p:cNvSpPr>
            <a:spLocks noChangeArrowheads="1"/>
          </p:cNvSpPr>
          <p:nvPr/>
        </p:nvSpPr>
        <p:spPr bwMode="gray">
          <a:xfrm>
            <a:off x="3257550" y="2392363"/>
            <a:ext cx="1352550" cy="636587"/>
          </a:xfrm>
          <a:prstGeom prst="roundRect">
            <a:avLst>
              <a:gd name="adj" fmla="val 50000"/>
            </a:avLst>
          </a:prstGeom>
          <a:gradFill rotWithShape="1">
            <a:gsLst>
              <a:gs pos="0">
                <a:schemeClr val="accent1">
                  <a:alpha val="96001"/>
                </a:schemeClr>
              </a:gs>
              <a:gs pos="100000">
                <a:schemeClr val="accent1">
                  <a:gamma/>
                  <a:tint val="43922"/>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b="1" dirty="0" smtClean="0">
                <a:solidFill>
                  <a:schemeClr val="tx2">
                    <a:lumMod val="25000"/>
                  </a:schemeClr>
                </a:solidFill>
              </a:rPr>
              <a:t>暴露组</a:t>
            </a:r>
            <a:endParaRPr lang="zh-CN" altLang="en-US" sz="2400" b="1" dirty="0">
              <a:solidFill>
                <a:schemeClr val="tx2">
                  <a:lumMod val="25000"/>
                </a:schemeClr>
              </a:solidFill>
            </a:endParaRPr>
          </a:p>
        </p:txBody>
      </p:sp>
      <p:sp>
        <p:nvSpPr>
          <p:cNvPr id="44" name="AutoShape 48"/>
          <p:cNvSpPr>
            <a:spLocks noChangeArrowheads="1"/>
          </p:cNvSpPr>
          <p:nvPr/>
        </p:nvSpPr>
        <p:spPr bwMode="gray">
          <a:xfrm flipH="1">
            <a:off x="5280025" y="2092325"/>
            <a:ext cx="1300163" cy="587375"/>
          </a:xfrm>
          <a:prstGeom prst="roundRect">
            <a:avLst>
              <a:gd name="adj" fmla="val 50000"/>
            </a:avLst>
          </a:prstGeom>
          <a:gradFill rotWithShape="1">
            <a:gsLst>
              <a:gs pos="0">
                <a:schemeClr val="folHlink">
                  <a:alpha val="70000"/>
                </a:schemeClr>
              </a:gs>
              <a:gs pos="100000">
                <a:schemeClr val="folHlink">
                  <a:gamma/>
                  <a:shade val="84706"/>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dirty="0" smtClean="0"/>
              <a:t>  发生</a:t>
            </a:r>
            <a:endParaRPr lang="zh-CN" altLang="en-US" sz="2400" dirty="0"/>
          </a:p>
        </p:txBody>
      </p:sp>
      <p:sp>
        <p:nvSpPr>
          <p:cNvPr id="45" name="AutoShape 33"/>
          <p:cNvSpPr>
            <a:spLocks noChangeArrowheads="1"/>
          </p:cNvSpPr>
          <p:nvPr/>
        </p:nvSpPr>
        <p:spPr bwMode="gray">
          <a:xfrm>
            <a:off x="3295650" y="4144963"/>
            <a:ext cx="1371600" cy="636587"/>
          </a:xfrm>
          <a:prstGeom prst="roundRect">
            <a:avLst>
              <a:gd name="adj" fmla="val 50000"/>
            </a:avLst>
          </a:prstGeom>
          <a:gradFill rotWithShape="1">
            <a:gsLst>
              <a:gs pos="0">
                <a:schemeClr val="tx2"/>
              </a:gs>
              <a:gs pos="100000">
                <a:schemeClr val="accent1">
                  <a:gamma/>
                  <a:tint val="43922"/>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b="1" dirty="0" smtClean="0">
                <a:solidFill>
                  <a:schemeClr val="tx2">
                    <a:lumMod val="25000"/>
                  </a:schemeClr>
                </a:solidFill>
              </a:rPr>
              <a:t>对照组</a:t>
            </a:r>
            <a:endParaRPr lang="zh-CN" altLang="en-US" sz="2400" b="1" dirty="0">
              <a:solidFill>
                <a:schemeClr val="tx2">
                  <a:lumMod val="25000"/>
                </a:schemeClr>
              </a:solidFill>
            </a:endParaRPr>
          </a:p>
        </p:txBody>
      </p:sp>
      <p:sp>
        <p:nvSpPr>
          <p:cNvPr id="46" name="AutoShape 33"/>
          <p:cNvSpPr>
            <a:spLocks noChangeArrowheads="1"/>
          </p:cNvSpPr>
          <p:nvPr/>
        </p:nvSpPr>
        <p:spPr bwMode="gray">
          <a:xfrm>
            <a:off x="9296400" y="3078163"/>
            <a:ext cx="1962150" cy="941387"/>
          </a:xfrm>
          <a:prstGeom prst="roundRect">
            <a:avLst>
              <a:gd name="adj" fmla="val 50000"/>
            </a:avLst>
          </a:prstGeom>
          <a:gradFill rotWithShape="1">
            <a:gsLst>
              <a:gs pos="0">
                <a:schemeClr val="tx2"/>
              </a:gs>
              <a:gs pos="100000">
                <a:schemeClr val="accent1">
                  <a:gamma/>
                  <a:tint val="43922"/>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dirty="0" smtClean="0">
                <a:solidFill>
                  <a:schemeClr val="tx2">
                    <a:lumMod val="25000"/>
                  </a:schemeClr>
                </a:solidFill>
              </a:rPr>
              <a:t>统计学检验</a:t>
            </a:r>
            <a:endParaRPr lang="zh-CN" altLang="en-US" sz="2400" dirty="0">
              <a:solidFill>
                <a:schemeClr val="tx2">
                  <a:lumMod val="25000"/>
                </a:schemeClr>
              </a:solidFill>
            </a:endParaRPr>
          </a:p>
        </p:txBody>
      </p:sp>
      <p:sp>
        <p:nvSpPr>
          <p:cNvPr id="47" name="AutoShape 33"/>
          <p:cNvSpPr>
            <a:spLocks noChangeArrowheads="1"/>
          </p:cNvSpPr>
          <p:nvPr/>
        </p:nvSpPr>
        <p:spPr bwMode="gray">
          <a:xfrm>
            <a:off x="7315200" y="4030663"/>
            <a:ext cx="1301750" cy="769937"/>
          </a:xfrm>
          <a:prstGeom prst="roundRect">
            <a:avLst>
              <a:gd name="adj" fmla="val 50000"/>
            </a:avLst>
          </a:prstGeom>
          <a:gradFill rotWithShape="1">
            <a:gsLst>
              <a:gs pos="0">
                <a:schemeClr val="tx2"/>
              </a:gs>
              <a:gs pos="100000">
                <a:schemeClr val="accent1">
                  <a:gamma/>
                  <a:tint val="43922"/>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dirty="0" smtClean="0">
                <a:solidFill>
                  <a:schemeClr val="tx2">
                    <a:lumMod val="25000"/>
                  </a:schemeClr>
                </a:solidFill>
              </a:rPr>
              <a:t>发生率</a:t>
            </a:r>
            <a:endParaRPr lang="zh-CN" altLang="en-US" sz="2400" dirty="0">
              <a:solidFill>
                <a:schemeClr val="tx2">
                  <a:lumMod val="25000"/>
                </a:schemeClr>
              </a:solidFill>
            </a:endParaRPr>
          </a:p>
        </p:txBody>
      </p:sp>
      <p:sp>
        <p:nvSpPr>
          <p:cNvPr id="48" name="AutoShape 33"/>
          <p:cNvSpPr>
            <a:spLocks noChangeArrowheads="1"/>
          </p:cNvSpPr>
          <p:nvPr/>
        </p:nvSpPr>
        <p:spPr bwMode="gray">
          <a:xfrm>
            <a:off x="7296150" y="2373313"/>
            <a:ext cx="1301750" cy="731837"/>
          </a:xfrm>
          <a:prstGeom prst="roundRect">
            <a:avLst>
              <a:gd name="adj" fmla="val 50000"/>
            </a:avLst>
          </a:prstGeom>
          <a:gradFill rotWithShape="1">
            <a:gsLst>
              <a:gs pos="0">
                <a:schemeClr val="tx2"/>
              </a:gs>
              <a:gs pos="100000">
                <a:schemeClr val="accent1">
                  <a:gamma/>
                  <a:tint val="43922"/>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dirty="0" smtClean="0">
                <a:solidFill>
                  <a:schemeClr val="tx2">
                    <a:lumMod val="25000"/>
                  </a:schemeClr>
                </a:solidFill>
              </a:rPr>
              <a:t>发生率</a:t>
            </a:r>
            <a:endParaRPr lang="zh-CN" altLang="en-US" sz="2400" dirty="0">
              <a:solidFill>
                <a:schemeClr val="tx2">
                  <a:lumMod val="25000"/>
                </a:schemeClr>
              </a:solidFill>
            </a:endParaRPr>
          </a:p>
        </p:txBody>
      </p:sp>
      <p:sp>
        <p:nvSpPr>
          <p:cNvPr id="49" name="AutoShape 33"/>
          <p:cNvSpPr>
            <a:spLocks noChangeArrowheads="1"/>
          </p:cNvSpPr>
          <p:nvPr/>
        </p:nvSpPr>
        <p:spPr bwMode="gray">
          <a:xfrm>
            <a:off x="5314950" y="3001963"/>
            <a:ext cx="1314450" cy="579437"/>
          </a:xfrm>
          <a:prstGeom prst="roundRect">
            <a:avLst>
              <a:gd name="adj" fmla="val 50000"/>
            </a:avLst>
          </a:prstGeom>
          <a:gradFill rotWithShape="1">
            <a:gsLst>
              <a:gs pos="0">
                <a:schemeClr val="tx2"/>
              </a:gs>
              <a:gs pos="100000">
                <a:schemeClr val="accent1">
                  <a:gamma/>
                  <a:tint val="43922"/>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dirty="0" smtClean="0">
                <a:solidFill>
                  <a:schemeClr val="tx2">
                    <a:lumMod val="25000"/>
                  </a:schemeClr>
                </a:solidFill>
              </a:rPr>
              <a:t> 未发生</a:t>
            </a:r>
            <a:endParaRPr lang="zh-CN" altLang="en-US" sz="2400" dirty="0">
              <a:solidFill>
                <a:schemeClr val="tx2">
                  <a:lumMod val="25000"/>
                </a:schemeClr>
              </a:solidFill>
            </a:endParaRPr>
          </a:p>
        </p:txBody>
      </p:sp>
      <p:sp>
        <p:nvSpPr>
          <p:cNvPr id="50" name="AutoShape 33"/>
          <p:cNvSpPr>
            <a:spLocks noChangeArrowheads="1"/>
          </p:cNvSpPr>
          <p:nvPr/>
        </p:nvSpPr>
        <p:spPr bwMode="gray">
          <a:xfrm>
            <a:off x="5372100" y="4697413"/>
            <a:ext cx="1314450" cy="587375"/>
          </a:xfrm>
          <a:prstGeom prst="roundRect">
            <a:avLst>
              <a:gd name="adj" fmla="val 50000"/>
            </a:avLst>
          </a:prstGeom>
          <a:gradFill rotWithShape="1">
            <a:gsLst>
              <a:gs pos="0">
                <a:schemeClr val="tx2"/>
              </a:gs>
              <a:gs pos="100000">
                <a:schemeClr val="accent1">
                  <a:gamma/>
                  <a:tint val="43922"/>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dirty="0" smtClean="0">
                <a:solidFill>
                  <a:schemeClr val="tx2">
                    <a:lumMod val="25000"/>
                  </a:schemeClr>
                </a:solidFill>
              </a:rPr>
              <a:t> 未发生</a:t>
            </a:r>
            <a:endParaRPr lang="zh-CN" altLang="en-US" sz="2400" dirty="0">
              <a:solidFill>
                <a:schemeClr val="tx2">
                  <a:lumMod val="25000"/>
                </a:schemeClr>
              </a:solidFill>
            </a:endParaRPr>
          </a:p>
        </p:txBody>
      </p:sp>
      <p:sp>
        <p:nvSpPr>
          <p:cNvPr id="51" name="AutoShape 48"/>
          <p:cNvSpPr>
            <a:spLocks noChangeArrowheads="1"/>
          </p:cNvSpPr>
          <p:nvPr/>
        </p:nvSpPr>
        <p:spPr bwMode="gray">
          <a:xfrm flipH="1">
            <a:off x="5353050" y="3863975"/>
            <a:ext cx="1295400" cy="587375"/>
          </a:xfrm>
          <a:prstGeom prst="roundRect">
            <a:avLst>
              <a:gd name="adj" fmla="val 50000"/>
            </a:avLst>
          </a:prstGeom>
          <a:gradFill rotWithShape="1">
            <a:gsLst>
              <a:gs pos="0">
                <a:schemeClr val="folHlink">
                  <a:alpha val="70000"/>
                </a:schemeClr>
              </a:gs>
              <a:gs pos="100000">
                <a:schemeClr val="folHlink">
                  <a:gamma/>
                  <a:shade val="84706"/>
                  <a:invGamma/>
                  <a:alpha val="70000"/>
                </a:schemeClr>
              </a:gs>
            </a:gsLst>
            <a:lin ang="5400000" scaled="1"/>
          </a:gradFill>
          <a:ln w="19050" algn="ctr">
            <a:solidFill>
              <a:srgbClr val="F8F8F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dirty="0" smtClean="0"/>
              <a:t>  发生</a:t>
            </a:r>
            <a:endParaRPr lang="zh-CN" altLang="en-US" sz="2400" dirty="0"/>
          </a:p>
        </p:txBody>
      </p:sp>
      <p:sp>
        <p:nvSpPr>
          <p:cNvPr id="52" name="右箭头 51"/>
          <p:cNvSpPr/>
          <p:nvPr/>
        </p:nvSpPr>
        <p:spPr>
          <a:xfrm>
            <a:off x="914400" y="5353050"/>
            <a:ext cx="10610850" cy="933450"/>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箭头连接符 53"/>
          <p:cNvCxnSpPr>
            <a:stCxn id="42" idx="6"/>
          </p:cNvCxnSpPr>
          <p:nvPr/>
        </p:nvCxnSpPr>
        <p:spPr>
          <a:xfrm flipV="1">
            <a:off x="2705101" y="2857500"/>
            <a:ext cx="590549" cy="8278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a:off x="2724151" y="3685382"/>
            <a:ext cx="628649" cy="6770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直接箭头连接符 63"/>
          <p:cNvCxnSpPr>
            <a:endCxn id="44" idx="3"/>
          </p:cNvCxnSpPr>
          <p:nvPr/>
        </p:nvCxnSpPr>
        <p:spPr>
          <a:xfrm flipV="1">
            <a:off x="4629151" y="2386013"/>
            <a:ext cx="650874" cy="3849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直接箭头连接符 65"/>
          <p:cNvCxnSpPr>
            <a:endCxn id="49" idx="1"/>
          </p:cNvCxnSpPr>
          <p:nvPr/>
        </p:nvCxnSpPr>
        <p:spPr>
          <a:xfrm>
            <a:off x="4591051" y="2713833"/>
            <a:ext cx="723899" cy="5778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直接箭头连接符 79"/>
          <p:cNvCxnSpPr/>
          <p:nvPr/>
        </p:nvCxnSpPr>
        <p:spPr>
          <a:xfrm flipV="1">
            <a:off x="4686301" y="4100513"/>
            <a:ext cx="650874" cy="3849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1" name="直接箭头连接符 80"/>
          <p:cNvCxnSpPr/>
          <p:nvPr/>
        </p:nvCxnSpPr>
        <p:spPr>
          <a:xfrm>
            <a:off x="4667251" y="4485483"/>
            <a:ext cx="723899" cy="5778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2" name="直接箭头连接符 81"/>
          <p:cNvCxnSpPr>
            <a:endCxn id="46" idx="1"/>
          </p:cNvCxnSpPr>
          <p:nvPr/>
        </p:nvCxnSpPr>
        <p:spPr>
          <a:xfrm>
            <a:off x="8591551" y="2770983"/>
            <a:ext cx="704849" cy="7778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4" name="直接箭头连接符 83"/>
          <p:cNvCxnSpPr>
            <a:stCxn id="47" idx="3"/>
            <a:endCxn id="46" idx="1"/>
          </p:cNvCxnSpPr>
          <p:nvPr/>
        </p:nvCxnSpPr>
        <p:spPr>
          <a:xfrm flipV="1">
            <a:off x="8616950" y="3548857"/>
            <a:ext cx="679450" cy="8667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7" name="右大括号 86"/>
          <p:cNvSpPr/>
          <p:nvPr/>
        </p:nvSpPr>
        <p:spPr>
          <a:xfrm>
            <a:off x="6705600" y="2343150"/>
            <a:ext cx="476250" cy="914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8" name="右大括号 87"/>
          <p:cNvSpPr/>
          <p:nvPr/>
        </p:nvSpPr>
        <p:spPr>
          <a:xfrm>
            <a:off x="6781800" y="4038600"/>
            <a:ext cx="476250" cy="914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9" name="TextBox 88"/>
          <p:cNvSpPr txBox="1"/>
          <p:nvPr/>
        </p:nvSpPr>
        <p:spPr>
          <a:xfrm>
            <a:off x="952500" y="5581651"/>
            <a:ext cx="10153650" cy="830997"/>
          </a:xfrm>
          <a:prstGeom prst="rect">
            <a:avLst/>
          </a:prstGeom>
          <a:noFill/>
        </p:spPr>
        <p:txBody>
          <a:bodyPr wrap="square" rtlCol="0">
            <a:spAutoFit/>
          </a:bodyPr>
          <a:lstStyle/>
          <a:p>
            <a:r>
              <a:rPr lang="en-US" altLang="zh-CN" sz="2400" dirty="0" smtClean="0"/>
              <a:t> </a:t>
            </a:r>
            <a:r>
              <a:rPr lang="zh-CN" altLang="zh-CN" sz="2400" dirty="0" smtClean="0"/>
              <a:t>样本确定</a:t>
            </a:r>
            <a:r>
              <a:rPr lang="en-US" altLang="zh-CN" sz="2400" dirty="0" smtClean="0"/>
              <a:t>        </a:t>
            </a:r>
            <a:r>
              <a:rPr lang="zh-CN" altLang="zh-CN" sz="2400" dirty="0" smtClean="0"/>
              <a:t>基线资料分组</a:t>
            </a:r>
            <a:r>
              <a:rPr lang="en-US" altLang="zh-CN" sz="2400" dirty="0" smtClean="0"/>
              <a:t>      </a:t>
            </a:r>
            <a:r>
              <a:rPr lang="zh-CN" altLang="zh-CN" sz="2400" dirty="0" smtClean="0"/>
              <a:t>随访观察终止</a:t>
            </a:r>
            <a:r>
              <a:rPr lang="en-US" altLang="zh-CN" sz="2400" dirty="0" smtClean="0"/>
              <a:t>   </a:t>
            </a:r>
            <a:r>
              <a:rPr lang="zh-CN" altLang="zh-CN" sz="2400" dirty="0" smtClean="0"/>
              <a:t>资料整理</a:t>
            </a:r>
            <a:r>
              <a:rPr lang="en-US" altLang="zh-CN" sz="2400" dirty="0" smtClean="0"/>
              <a:t>           </a:t>
            </a:r>
            <a:r>
              <a:rPr lang="zh-CN" altLang="zh-CN" sz="2400" dirty="0" smtClean="0"/>
              <a:t>统计分析</a:t>
            </a:r>
          </a:p>
          <a:p>
            <a:r>
              <a:rPr lang="en-US" altLang="zh-CN" sz="2400" dirty="0" smtClean="0"/>
              <a:t> </a:t>
            </a:r>
            <a:endParaRPr lang="zh-CN" altLang="zh-CN" sz="2400" dirty="0"/>
          </a:p>
        </p:txBody>
      </p:sp>
      <p:sp>
        <p:nvSpPr>
          <p:cNvPr id="90" name="TextBox 89"/>
          <p:cNvSpPr txBox="1"/>
          <p:nvPr/>
        </p:nvSpPr>
        <p:spPr>
          <a:xfrm>
            <a:off x="914400" y="5029200"/>
            <a:ext cx="1714500" cy="461665"/>
          </a:xfrm>
          <a:prstGeom prst="rect">
            <a:avLst/>
          </a:prstGeom>
          <a:noFill/>
        </p:spPr>
        <p:txBody>
          <a:bodyPr wrap="square" rtlCol="0">
            <a:spAutoFit/>
          </a:bodyPr>
          <a:lstStyle/>
          <a:p>
            <a:r>
              <a:rPr lang="zh-CN" altLang="en-US" sz="2400" dirty="0" smtClean="0"/>
              <a:t>工作顺序</a:t>
            </a:r>
            <a:endParaRPr lang="zh-CN" altLang="en-US" sz="2400" dirty="0"/>
          </a:p>
        </p:txBody>
      </p:sp>
      <p:sp>
        <p:nvSpPr>
          <p:cNvPr id="91" name="TextBox 90"/>
          <p:cNvSpPr txBox="1"/>
          <p:nvPr/>
        </p:nvSpPr>
        <p:spPr>
          <a:xfrm>
            <a:off x="895350" y="1924050"/>
            <a:ext cx="1714500" cy="461665"/>
          </a:xfrm>
          <a:prstGeom prst="rect">
            <a:avLst/>
          </a:prstGeom>
          <a:noFill/>
        </p:spPr>
        <p:txBody>
          <a:bodyPr wrap="square" rtlCol="0">
            <a:spAutoFit/>
          </a:bodyPr>
          <a:lstStyle/>
          <a:p>
            <a:r>
              <a:rPr lang="zh-CN" altLang="en-US" sz="2400" dirty="0" smtClean="0"/>
              <a:t>时间顺序</a:t>
            </a:r>
            <a:endParaRPr lang="zh-CN" alt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84405" y="1155033"/>
            <a:ext cx="5703573" cy="5045242"/>
          </a:xfrm>
        </p:spPr>
        <p:txBody>
          <a:bodyPr/>
          <a:lstStyle/>
          <a:p>
            <a:pPr>
              <a:lnSpc>
                <a:spcPct val="150000"/>
              </a:lnSpc>
            </a:pPr>
            <a:r>
              <a:rPr lang="zh-CN" altLang="zh-CN" sz="3600" dirty="0" smtClean="0">
                <a:latin typeface="+mn-ea"/>
              </a:rPr>
              <a:t>基本特点</a:t>
            </a:r>
            <a:endParaRPr lang="en-US" altLang="zh-CN" sz="3600" dirty="0" smtClean="0">
              <a:latin typeface="+mn-ea"/>
            </a:endParaRPr>
          </a:p>
          <a:p>
            <a:pPr marL="551250" indent="-514350">
              <a:lnSpc>
                <a:spcPct val="150000"/>
              </a:lnSpc>
              <a:buFont typeface="+mj-lt"/>
              <a:buAutoNum type="arabicPeriod"/>
            </a:pPr>
            <a:r>
              <a:rPr lang="zh-CN" altLang="zh-CN" dirty="0" smtClean="0">
                <a:latin typeface="+mn-ea"/>
              </a:rPr>
              <a:t>属于观察法</a:t>
            </a:r>
            <a:endParaRPr lang="en-US" altLang="zh-CN" dirty="0" smtClean="0">
              <a:latin typeface="+mn-ea"/>
            </a:endParaRPr>
          </a:p>
          <a:p>
            <a:pPr marL="551250" indent="-514350">
              <a:lnSpc>
                <a:spcPct val="150000"/>
              </a:lnSpc>
              <a:buFont typeface="+mj-lt"/>
              <a:buAutoNum type="arabicPeriod"/>
            </a:pPr>
            <a:r>
              <a:rPr lang="zh-CN" altLang="zh-CN" dirty="0" smtClean="0">
                <a:latin typeface="+mn-ea"/>
              </a:rPr>
              <a:t>需设立对照组</a:t>
            </a:r>
            <a:endParaRPr lang="en-US" altLang="zh-CN" dirty="0" smtClean="0">
              <a:latin typeface="+mn-ea"/>
            </a:endParaRPr>
          </a:p>
          <a:p>
            <a:pPr marL="551250" indent="-514350">
              <a:lnSpc>
                <a:spcPct val="150000"/>
              </a:lnSpc>
              <a:buFont typeface="+mj-lt"/>
              <a:buAutoNum type="arabicPeriod"/>
            </a:pPr>
            <a:r>
              <a:rPr lang="zh-CN" altLang="zh-CN" dirty="0" smtClean="0">
                <a:latin typeface="+mn-ea"/>
              </a:rPr>
              <a:t>是由“因”及“果”的研究</a:t>
            </a:r>
            <a:endParaRPr lang="en-US" altLang="zh-CN" dirty="0" smtClean="0">
              <a:latin typeface="+mn-ea"/>
            </a:endParaRPr>
          </a:p>
          <a:p>
            <a:pPr marL="551250" indent="-514350">
              <a:lnSpc>
                <a:spcPct val="150000"/>
              </a:lnSpc>
              <a:buFont typeface="+mj-lt"/>
              <a:buAutoNum type="arabicPeriod"/>
            </a:pPr>
            <a:r>
              <a:rPr lang="zh-CN" altLang="zh-CN" dirty="0" smtClean="0">
                <a:latin typeface="+mn-ea"/>
              </a:rPr>
              <a:t>能明确暴露与结局的关系</a:t>
            </a:r>
            <a:endParaRPr lang="en-US" altLang="zh-CN" dirty="0" smtClean="0">
              <a:latin typeface="+mn-ea"/>
            </a:endParaRPr>
          </a:p>
          <a:p>
            <a:pPr>
              <a:buNone/>
            </a:pPr>
            <a:endParaRPr lang="zh-CN" altLang="en-US" dirty="0"/>
          </a:p>
        </p:txBody>
      </p:sp>
      <p:sp>
        <p:nvSpPr>
          <p:cNvPr id="4" name="内容占位符 2"/>
          <p:cNvSpPr txBox="1">
            <a:spLocks/>
          </p:cNvSpPr>
          <p:nvPr/>
        </p:nvSpPr>
        <p:spPr>
          <a:xfrm>
            <a:off x="6648849" y="1138989"/>
            <a:ext cx="4757089" cy="4828675"/>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marL="342900" lvl="0" indent="-306000">
              <a:lnSpc>
                <a:spcPct val="150000"/>
              </a:lnSpc>
              <a:spcBef>
                <a:spcPct val="20000"/>
              </a:spcBef>
              <a:spcAft>
                <a:spcPts val="600"/>
              </a:spcAft>
              <a:buClr>
                <a:srgbClr val="92D050"/>
              </a:buClr>
              <a:buSzPct val="80000"/>
              <a:buFont typeface="Wingdings" panose="05000000000000000000" pitchFamily="2" charset="2"/>
              <a:buChar char="u"/>
            </a:pPr>
            <a:r>
              <a:rPr lang="zh-CN" altLang="en-US" sz="36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rPr>
              <a:t>研究</a:t>
            </a:r>
            <a:r>
              <a:rPr lang="zh-CN" altLang="zh-CN" sz="36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rPr>
              <a:t>目的</a:t>
            </a:r>
            <a:endParaRPr lang="en-US" altLang="zh-CN" sz="36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endParaRPr>
          </a:p>
          <a:p>
            <a:pPr marL="551250" lvl="0" indent="-514350">
              <a:lnSpc>
                <a:spcPct val="150000"/>
              </a:lnSpc>
              <a:spcBef>
                <a:spcPct val="20000"/>
              </a:spcBef>
              <a:spcAft>
                <a:spcPts val="600"/>
              </a:spcAft>
              <a:buClr>
                <a:srgbClr val="92D050"/>
              </a:buClr>
              <a:buSzPct val="80000"/>
              <a:buFont typeface="+mj-lt"/>
              <a:buAutoNum type="arabicPeriod"/>
            </a:pPr>
            <a:r>
              <a:rPr lang="zh-CN" altLang="zh-CN" sz="32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rPr>
              <a:t>检验病因假设</a:t>
            </a:r>
            <a:endParaRPr lang="en-US" altLang="zh-CN" sz="32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endParaRPr>
          </a:p>
          <a:p>
            <a:pPr marL="551250" lvl="0" indent="-514350">
              <a:lnSpc>
                <a:spcPct val="150000"/>
              </a:lnSpc>
              <a:spcBef>
                <a:spcPct val="20000"/>
              </a:spcBef>
              <a:spcAft>
                <a:spcPts val="600"/>
              </a:spcAft>
              <a:buClr>
                <a:srgbClr val="92D050"/>
              </a:buClr>
              <a:buSzPct val="80000"/>
              <a:buFont typeface="+mj-lt"/>
              <a:buAutoNum type="arabicPeriod"/>
            </a:pPr>
            <a:r>
              <a:rPr lang="zh-CN" altLang="zh-CN" sz="32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rPr>
              <a:t>评价预防效果</a:t>
            </a:r>
          </a:p>
          <a:p>
            <a:pPr marL="551250" lvl="0" indent="-514350">
              <a:lnSpc>
                <a:spcPct val="150000"/>
              </a:lnSpc>
              <a:spcBef>
                <a:spcPct val="20000"/>
              </a:spcBef>
              <a:spcAft>
                <a:spcPts val="600"/>
              </a:spcAft>
              <a:buClr>
                <a:srgbClr val="92D050"/>
              </a:buClr>
              <a:buSzPct val="80000"/>
              <a:buFont typeface="+mj-lt"/>
              <a:buAutoNum type="arabicPeriod"/>
            </a:pPr>
            <a:r>
              <a:rPr lang="zh-CN" altLang="zh-CN" sz="32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rPr>
              <a:t>新药上市后监测</a:t>
            </a:r>
            <a:endParaRPr lang="en-US" altLang="zh-CN" sz="32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endParaRPr>
          </a:p>
          <a:p>
            <a:pPr marL="551250" lvl="0" indent="-514350">
              <a:lnSpc>
                <a:spcPct val="150000"/>
              </a:lnSpc>
              <a:spcBef>
                <a:spcPct val="20000"/>
              </a:spcBef>
              <a:spcAft>
                <a:spcPts val="600"/>
              </a:spcAft>
              <a:buClr>
                <a:srgbClr val="92D050"/>
              </a:buClr>
              <a:buSzPct val="80000"/>
              <a:buFont typeface="+mj-lt"/>
              <a:buAutoNum type="arabicPeriod"/>
            </a:pPr>
            <a:r>
              <a:rPr lang="zh-CN" altLang="zh-CN" sz="3200" b="1" dirty="0" smtClean="0">
                <a:ln>
                  <a:solidFill>
                    <a:schemeClr val="bg1">
                      <a:lumMod val="75000"/>
                      <a:lumOff val="25000"/>
                      <a:alpha val="10000"/>
                    </a:schemeClr>
                  </a:solidFill>
                </a:ln>
                <a:effectLst>
                  <a:outerShdw blurRad="9525" dist="25400" dir="14640000" algn="tl" rotWithShape="0">
                    <a:schemeClr val="bg1">
                      <a:alpha val="30000"/>
                    </a:schemeClr>
                  </a:outerShdw>
                </a:effectLst>
                <a:latin typeface="+mn-ea"/>
              </a:rPr>
              <a:t>研究疾病自然史</a:t>
            </a:r>
            <a:endParaRPr lang="zh-CN" altLang="en-US" sz="3200" b="1" dirty="0">
              <a:ln>
                <a:solidFill>
                  <a:schemeClr val="bg1">
                    <a:lumMod val="75000"/>
                    <a:lumOff val="25000"/>
                    <a:alpha val="10000"/>
                  </a:schemeClr>
                </a:solidFill>
              </a:ln>
              <a:effectLst>
                <a:outerShdw blurRad="9525" dist="25400" dir="14640000" algn="tl" rotWithShape="0">
                  <a:schemeClr val="bg1">
                    <a:alpha val="30000"/>
                  </a:schemeClr>
                </a:outerShdw>
              </a:effectLst>
              <a:latin typeface="+mn-ea"/>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石板">
  <a:themeElements>
    <a:clrScheme name="黄色">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 xmlns:thm15="http://schemas.microsoft.com/office/thememl/2012/main" name="Slate" id="{C3F70B94-7CE9-428E-ADC1-3269CC2C3385}" vid="{3F2DE9A5-64E6-437C-A389-CC4477E817E8}"/>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TC104033929[[fn=石板]]</Template>
  <TotalTime>1256</TotalTime>
  <Words>3085</Words>
  <Application>Microsoft Office PowerPoint</Application>
  <PresentationFormat>自定义</PresentationFormat>
  <Paragraphs>437</Paragraphs>
  <Slides>60</Slides>
  <Notes>1</Notes>
  <HiddenSlides>0</HiddenSlides>
  <MMClips>0</MMClips>
  <ScaleCrop>false</ScaleCrop>
  <HeadingPairs>
    <vt:vector size="6" baseType="variant">
      <vt:variant>
        <vt:lpstr>主题</vt:lpstr>
      </vt:variant>
      <vt:variant>
        <vt:i4>1</vt:i4>
      </vt:variant>
      <vt:variant>
        <vt:lpstr>嵌入 OLE 服务器</vt:lpstr>
      </vt:variant>
      <vt:variant>
        <vt:i4>2</vt:i4>
      </vt:variant>
      <vt:variant>
        <vt:lpstr>幻灯片标题</vt:lpstr>
      </vt:variant>
      <vt:variant>
        <vt:i4>60</vt:i4>
      </vt:variant>
    </vt:vector>
  </HeadingPairs>
  <TitlesOfParts>
    <vt:vector size="63" baseType="lpstr">
      <vt:lpstr>石板</vt:lpstr>
      <vt:lpstr>公式</vt:lpstr>
      <vt:lpstr>文档</vt:lpstr>
      <vt:lpstr>流行病学 第六章   队列研究</vt:lpstr>
      <vt:lpstr>第一节  概述</vt:lpstr>
      <vt:lpstr>PowerPoint 演示文稿</vt:lpstr>
      <vt:lpstr>队列的分类</vt:lpstr>
      <vt:lpstr>固定队列 (Fixed Cohort)</vt:lpstr>
      <vt:lpstr>动态队列  (Dynamic Cohort)</vt:lpstr>
      <vt:lpstr>PowerPoint 演示文稿</vt:lpstr>
      <vt:lpstr>基本原理示意图  </vt:lpstr>
      <vt:lpstr>PowerPoint 演示文稿</vt:lpstr>
      <vt:lpstr>研究类型</vt:lpstr>
      <vt:lpstr>研究类型示意图</vt:lpstr>
      <vt:lpstr>第二节 队列研究设计与实施</vt:lpstr>
      <vt:lpstr>研究设计与实施</vt:lpstr>
      <vt:lpstr>确定研究因素</vt:lpstr>
      <vt:lpstr>确定研究结局</vt:lpstr>
      <vt:lpstr>PowerPoint 演示文稿</vt:lpstr>
      <vt:lpstr>确定研究人群</vt:lpstr>
      <vt:lpstr>暴露人群的选择</vt:lpstr>
      <vt:lpstr>对照人群的选择</vt:lpstr>
      <vt:lpstr>确定研究现场</vt:lpstr>
      <vt:lpstr>确定样本量</vt:lpstr>
      <vt:lpstr>资料收集与随访</vt:lpstr>
      <vt:lpstr>获取基线资料的方法</vt:lpstr>
      <vt:lpstr>随访</vt:lpstr>
      <vt:lpstr>随访的方法</vt:lpstr>
      <vt:lpstr>随访内容</vt:lpstr>
      <vt:lpstr>PowerPoint 演示文稿</vt:lpstr>
      <vt:lpstr>质量控制</vt:lpstr>
      <vt:lpstr>第三节  资料整理与分析 </vt:lpstr>
      <vt:lpstr>基本整理模式</vt:lpstr>
      <vt:lpstr>PowerPoint 演示文稿</vt:lpstr>
      <vt:lpstr>率的计算</vt:lpstr>
      <vt:lpstr>发病密度（incidence density，ID）</vt:lpstr>
      <vt:lpstr>人时的概念和计算</vt:lpstr>
      <vt:lpstr>率的显著性检验</vt:lpstr>
      <vt:lpstr>效应的估计</vt:lpstr>
      <vt:lpstr>相对危险度（RR)</vt:lpstr>
      <vt:lpstr>归因危险度（AR)</vt:lpstr>
      <vt:lpstr>RR与AR</vt:lpstr>
      <vt:lpstr>归因危险度百分比(AR%)</vt:lpstr>
      <vt:lpstr>人群归因危险度（PAR)</vt:lpstr>
      <vt:lpstr>人群归因危险度百分比（PAR%）</vt:lpstr>
      <vt:lpstr> 标化比</vt:lpstr>
      <vt:lpstr>PowerPoint 演示文稿</vt:lpstr>
      <vt:lpstr> 标化比例死亡比（SPMR)</vt:lpstr>
      <vt:lpstr>SMR与SPMR计算方法类似，差别在于：</vt:lpstr>
      <vt:lpstr>剂量反应关系</vt:lpstr>
      <vt:lpstr>表6-4  40～59岁男子按基线血清胆固醇水平分组的冠心病6年发生情况</vt:lpstr>
      <vt:lpstr>第四节  常见偏倚和控制</vt:lpstr>
      <vt:lpstr> 选择偏倚</vt:lpstr>
      <vt:lpstr>失访偏倚（withdraw bias)</vt:lpstr>
      <vt:lpstr>失访偏倚的特点</vt:lpstr>
      <vt:lpstr>选择偏倚的控制</vt:lpstr>
      <vt:lpstr>针对失访偏倚的控制</vt:lpstr>
      <vt:lpstr> 信息偏倚（information bias）</vt:lpstr>
      <vt:lpstr>信息偏倚的控制</vt:lpstr>
      <vt:lpstr>混杂偏倚（confounding bias）</vt:lpstr>
      <vt:lpstr>混杂偏倚的控制</vt:lpstr>
      <vt:lpstr>第五节  优点及局限性</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 ch</dc:creator>
  <cp:lastModifiedBy>lucy</cp:lastModifiedBy>
  <cp:revision>127</cp:revision>
  <dcterms:created xsi:type="dcterms:W3CDTF">2014-03-30T08:50:07Z</dcterms:created>
  <dcterms:modified xsi:type="dcterms:W3CDTF">2014-04-11T07:39:48Z</dcterms:modified>
</cp:coreProperties>
</file>