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5"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64" d="100"/>
          <a:sy n="64" d="100"/>
        </p:scale>
        <p:origin x="-108" y="-22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 xmlns:p14="http://schemas.microsoft.com/office/powerpoint/2010/main"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 xmlns:p14="http://schemas.microsoft.com/office/powerpoint/2010/main"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82827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pPr/>
              <a:t>4/11/2014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pPr/>
              <a:t>4/11/2014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pPr/>
              <a:t>‹#›</a:t>
            </a:fld>
            <a:endParaRPr lang="en-US" dirty="0"/>
          </a:p>
        </p:txBody>
      </p:sp>
    </p:spTree>
    <p:extLst>
      <p:ext uri="{BB962C8B-B14F-4D97-AF65-F5344CB8AC3E}">
        <p14:creationId xmlns="" xmlns:p14="http://schemas.microsoft.com/office/powerpoint/2010/main"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370693" y="1239864"/>
            <a:ext cx="9440034" cy="2526224"/>
          </a:xfrm>
        </p:spPr>
        <p:txBody>
          <a:bodyPr/>
          <a:lstStyle/>
          <a:p>
            <a:r>
              <a:rPr lang="zh-CN" altLang="en-US" dirty="0" smtClean="0"/>
              <a:t>流行病学</a:t>
            </a:r>
            <a:r>
              <a:rPr lang="en-US" altLang="zh-CN" dirty="0" smtClean="0"/>
              <a:t/>
            </a:r>
            <a:br>
              <a:rPr lang="en-US" altLang="zh-CN" dirty="0" smtClean="0"/>
            </a:br>
            <a:r>
              <a:rPr lang="zh-CN" altLang="en-US" dirty="0" smtClean="0"/>
              <a:t>第十二章　传染病流行病学</a:t>
            </a:r>
            <a:endParaRPr lang="zh-CN" altLang="en-US" dirty="0"/>
          </a:p>
        </p:txBody>
      </p:sp>
      <p:sp>
        <p:nvSpPr>
          <p:cNvPr id="3" name="副标题 2"/>
          <p:cNvSpPr>
            <a:spLocks noGrp="1"/>
          </p:cNvSpPr>
          <p:nvPr>
            <p:ph type="subTitle" idx="1"/>
          </p:nvPr>
        </p:nvSpPr>
        <p:spPr>
          <a:xfrm>
            <a:off x="1262205" y="4698719"/>
            <a:ext cx="9440034" cy="1049867"/>
          </a:xfrm>
        </p:spPr>
        <p:txBody>
          <a:bodyPr/>
          <a:lstStyle/>
          <a:p>
            <a:endParaRPr lang="zh-CN" altLang="en-US" dirty="0"/>
          </a:p>
        </p:txBody>
      </p:sp>
    </p:spTree>
    <p:extLst>
      <p:ext uri="{BB962C8B-B14F-4D97-AF65-F5344CB8AC3E}">
        <p14:creationId xmlns="" xmlns:p14="http://schemas.microsoft.com/office/powerpoint/2010/main" val="859904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传染病的流行过程</a:t>
            </a:r>
            <a:endParaRPr lang="zh-CN" altLang="en-US" dirty="0"/>
          </a:p>
        </p:txBody>
      </p:sp>
      <p:sp>
        <p:nvSpPr>
          <p:cNvPr id="3" name="内容占位符 2"/>
          <p:cNvSpPr>
            <a:spLocks noGrp="1"/>
          </p:cNvSpPr>
          <p:nvPr>
            <p:ph idx="1"/>
          </p:nvPr>
        </p:nvSpPr>
        <p:spPr>
          <a:xfrm>
            <a:off x="913795" y="1732449"/>
            <a:ext cx="10353762" cy="5125551"/>
          </a:xfrm>
        </p:spPr>
        <p:txBody>
          <a:bodyPr>
            <a:normAutofit/>
          </a:bodyPr>
          <a:lstStyle/>
          <a:p>
            <a:r>
              <a:rPr lang="zh-CN" altLang="en-US" dirty="0" smtClean="0"/>
              <a:t>传染病的发生条件</a:t>
            </a:r>
            <a:endParaRPr lang="en-US" altLang="zh-CN" dirty="0" smtClean="0"/>
          </a:p>
          <a:p>
            <a:endParaRPr lang="en-US" altLang="zh-CN" dirty="0" smtClean="0"/>
          </a:p>
          <a:p>
            <a:r>
              <a:rPr lang="zh-CN" altLang="en-US" dirty="0" smtClean="0"/>
              <a:t>传染病流行过程的三环节</a:t>
            </a:r>
            <a:endParaRPr lang="en-US" altLang="zh-CN" dirty="0" smtClean="0"/>
          </a:p>
          <a:p>
            <a:endParaRPr lang="en-US" altLang="zh-CN" dirty="0" smtClean="0"/>
          </a:p>
          <a:p>
            <a:r>
              <a:rPr lang="zh-CN" altLang="en-US" dirty="0" smtClean="0"/>
              <a:t>影响传染病流行过程的因素</a:t>
            </a:r>
            <a:endParaRPr lang="en-US" altLang="zh-CN" dirty="0" smtClean="0"/>
          </a:p>
          <a:p>
            <a:endParaRPr lang="en-US" altLang="zh-CN" dirty="0" smtClean="0"/>
          </a:p>
          <a:p>
            <a:r>
              <a:rPr lang="zh-CN" altLang="en-US" dirty="0" smtClean="0"/>
              <a:t>疫源地</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314793"/>
            <a:ext cx="10353762" cy="929391"/>
          </a:xfrm>
        </p:spPr>
        <p:txBody>
          <a:bodyPr>
            <a:normAutofit fontScale="90000"/>
          </a:bodyPr>
          <a:lstStyle/>
          <a:p>
            <a:r>
              <a:rPr lang="zh-CN" altLang="en-US" dirty="0" smtClean="0"/>
              <a:t>传染病的发生条件</a:t>
            </a:r>
            <a:r>
              <a:rPr lang="en-US" altLang="zh-CN" dirty="0" smtClean="0"/>
              <a:t/>
            </a:r>
            <a:br>
              <a:rPr lang="en-US" altLang="zh-CN" dirty="0" smtClean="0"/>
            </a:br>
            <a:endParaRPr lang="zh-CN" altLang="en-US" dirty="0"/>
          </a:p>
        </p:txBody>
      </p:sp>
      <p:sp>
        <p:nvSpPr>
          <p:cNvPr id="3" name="内容占位符 2"/>
          <p:cNvSpPr>
            <a:spLocks noGrp="1"/>
          </p:cNvSpPr>
          <p:nvPr>
            <p:ph idx="1"/>
          </p:nvPr>
        </p:nvSpPr>
        <p:spPr>
          <a:xfrm>
            <a:off x="0" y="1732449"/>
            <a:ext cx="12192000" cy="5125551"/>
          </a:xfrm>
        </p:spPr>
        <p:txBody>
          <a:bodyPr/>
          <a:lstStyle/>
          <a:p>
            <a:pPr>
              <a:buNone/>
            </a:pPr>
            <a:r>
              <a:rPr lang="zh-CN" altLang="en-US" dirty="0" smtClean="0"/>
              <a:t>　　病原体： </a:t>
            </a:r>
            <a:r>
              <a:rPr lang="zh-CN" altLang="en-US" u="sng" dirty="0" smtClean="0"/>
              <a:t>病原体</a:t>
            </a:r>
            <a:r>
              <a:rPr lang="en-US" u="sng" dirty="0" smtClean="0"/>
              <a:t>(pathogen)</a:t>
            </a:r>
            <a:r>
              <a:rPr lang="zh-CN" altLang="en-US" dirty="0" smtClean="0"/>
              <a:t>是指能够引起宿主致病的各类微生物，包括：细菌、病毒、立克次体、支原体、衣原体、螺旋体、霉菌和寄生虫等。</a:t>
            </a:r>
            <a:endParaRPr lang="en-US" altLang="zh-CN" dirty="0" smtClean="0"/>
          </a:p>
          <a:p>
            <a:pPr>
              <a:buFont typeface="Wingdings" pitchFamily="2" charset="2"/>
              <a:buChar char="Ø"/>
            </a:pPr>
            <a:r>
              <a:rPr lang="zh-CN" altLang="en-US" dirty="0" smtClean="0"/>
              <a:t>病原体特性：传染力</a:t>
            </a:r>
            <a:r>
              <a:rPr lang="en-US" dirty="0" smtClean="0"/>
              <a:t>(infectivity)</a:t>
            </a:r>
            <a:r>
              <a:rPr lang="zh-CN" altLang="en-US" dirty="0" smtClean="0"/>
              <a:t>、致病力</a:t>
            </a:r>
            <a:r>
              <a:rPr lang="en-US" dirty="0" smtClean="0"/>
              <a:t>(</a:t>
            </a:r>
            <a:r>
              <a:rPr lang="en-US" dirty="0" err="1" smtClean="0"/>
              <a:t>pathogenicity</a:t>
            </a:r>
            <a:r>
              <a:rPr lang="en-US" dirty="0" smtClean="0"/>
              <a:t>)</a:t>
            </a:r>
            <a:r>
              <a:rPr lang="zh-CN" altLang="en-US" dirty="0" smtClean="0"/>
              <a:t>、毒力</a:t>
            </a:r>
            <a:r>
              <a:rPr lang="en-US" dirty="0" smtClean="0"/>
              <a:t>(virulence)</a:t>
            </a:r>
            <a:r>
              <a:rPr lang="zh-CN" altLang="en-US" dirty="0" smtClean="0"/>
              <a:t>。</a:t>
            </a:r>
            <a:endParaRPr lang="en-US" altLang="zh-CN" dirty="0" smtClean="0"/>
          </a:p>
          <a:p>
            <a:pPr>
              <a:buNone/>
            </a:pPr>
            <a:endParaRPr lang="en-US" altLang="zh-CN" dirty="0" smtClean="0"/>
          </a:p>
          <a:p>
            <a:pPr>
              <a:buFont typeface="Wingdings" pitchFamily="2" charset="2"/>
              <a:buChar char="Ø"/>
            </a:pPr>
            <a:r>
              <a:rPr lang="zh-CN" altLang="en-US" dirty="0" smtClean="0"/>
              <a:t>变异性：耐药性变异、抗原性变异、毒力变异。</a:t>
            </a:r>
            <a:endParaRPr lang="en-US" altLang="zh-CN" dirty="0" smtClean="0"/>
          </a:p>
          <a:p>
            <a:pPr>
              <a:buFont typeface="Wingdings" pitchFamily="2" charset="2"/>
              <a:buChar char="Ø"/>
            </a:pP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0" y="0"/>
            <a:ext cx="12192000" cy="6858000"/>
          </a:xfrm>
        </p:spPr>
        <p:txBody>
          <a:bodyPr/>
          <a:lstStyle/>
          <a:p>
            <a:pPr>
              <a:buNone/>
            </a:pPr>
            <a:r>
              <a:rPr lang="zh-CN" altLang="en-US" dirty="0" smtClean="0"/>
              <a:t>　　</a:t>
            </a: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r>
              <a:rPr lang="zh-CN" altLang="en-US" dirty="0" smtClean="0"/>
              <a:t>　　宿主：</a:t>
            </a:r>
            <a:r>
              <a:rPr lang="zh-CN" altLang="en-US" u="sng" dirty="0" smtClean="0"/>
              <a:t> </a:t>
            </a:r>
            <a:r>
              <a:rPr lang="zh-CN" altLang="en-US" dirty="0" smtClean="0"/>
              <a:t>宿主</a:t>
            </a:r>
            <a:r>
              <a:rPr lang="en-US" dirty="0" smtClean="0"/>
              <a:t>(host)</a:t>
            </a:r>
            <a:r>
              <a:rPr lang="zh-CN" altLang="en-US" dirty="0" smtClean="0"/>
              <a:t>是指在自然条件下被传染性病原体寄生的人</a:t>
            </a:r>
            <a:endParaRPr lang="en-US" altLang="zh-CN" dirty="0" smtClean="0"/>
          </a:p>
          <a:p>
            <a:pPr>
              <a:buNone/>
            </a:pPr>
            <a:endParaRPr lang="en-US" altLang="zh-CN" dirty="0" smtClean="0"/>
          </a:p>
          <a:p>
            <a:pPr>
              <a:buNone/>
            </a:pPr>
            <a:r>
              <a:rPr lang="zh-CN" altLang="en-US" dirty="0" smtClean="0"/>
              <a:t>或其它动物。宿主不仅能接受损害，也能抵御、中和外来侵入。</a:t>
            </a:r>
            <a:endParaRPr lang="en-US" altLang="zh-CN" dirty="0" smtClean="0"/>
          </a:p>
          <a:p>
            <a:pPr>
              <a:buFont typeface="Wingdings" pitchFamily="2" charset="2"/>
              <a:buChar char="Ø"/>
            </a:pP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None/>
            </a:pPr>
            <a:r>
              <a:rPr lang="zh-CN" altLang="en-US" dirty="0" smtClean="0"/>
              <a:t>　　感染过程及感染谱：</a:t>
            </a:r>
            <a:endParaRPr lang="en-US" altLang="zh-CN" dirty="0" smtClean="0"/>
          </a:p>
          <a:p>
            <a:pPr>
              <a:buFont typeface="Wingdings" pitchFamily="2" charset="2"/>
              <a:buChar char="Ø"/>
            </a:pPr>
            <a:r>
              <a:rPr lang="zh-CN" altLang="en-US" dirty="0" smtClean="0"/>
              <a:t>感染过程又称传染过程（</a:t>
            </a:r>
            <a:r>
              <a:rPr lang="en-US" dirty="0" smtClean="0"/>
              <a:t>infectious process</a:t>
            </a:r>
            <a:r>
              <a:rPr lang="zh-CN" altLang="en-US" dirty="0" smtClean="0"/>
              <a:t>）是指病原体进入机体后，与机体相互作用的过程，亦即感染发生、发展、直至结束的整个过程。</a:t>
            </a:r>
            <a:endParaRPr lang="en-US" altLang="zh-CN" dirty="0" smtClean="0"/>
          </a:p>
          <a:p>
            <a:pPr>
              <a:buFont typeface="Wingdings" pitchFamily="2" charset="2"/>
              <a:buChar char="Ø"/>
            </a:pPr>
            <a:r>
              <a:rPr lang="zh-CN" altLang="en-US" dirty="0" smtClean="0"/>
              <a:t>感染谱：宿主感染病原体后，可以呈现程度不同的反应，从隐性感染直至致死性疾病，这种表现称为感染谱（</a:t>
            </a:r>
            <a:r>
              <a:rPr lang="en-US" dirty="0" smtClean="0"/>
              <a:t>infection spectrum </a:t>
            </a:r>
            <a:r>
              <a:rPr lang="zh-CN" altLang="en-US" dirty="0" smtClean="0"/>
              <a:t>）。</a:t>
            </a:r>
            <a:endParaRPr lang="en-US" altLang="zh-CN" dirty="0" smtClean="0"/>
          </a:p>
          <a:p>
            <a:pPr>
              <a:buFont typeface="Wingdings" pitchFamily="2" charset="2"/>
              <a:buChar char="Ø"/>
            </a:pPr>
            <a:r>
              <a:rPr lang="zh-CN" altLang="en-US" dirty="0" smtClean="0"/>
              <a:t>分类：</a:t>
            </a:r>
            <a:endParaRPr lang="en-US" altLang="zh-CN" dirty="0" smtClean="0"/>
          </a:p>
          <a:p>
            <a:pPr>
              <a:buFont typeface="Arial" pitchFamily="34" charset="0"/>
              <a:buChar char="•"/>
            </a:pPr>
            <a:r>
              <a:rPr lang="zh-CN" altLang="en-US" dirty="0" smtClean="0"/>
              <a:t>以隐性感染为主的传染病</a:t>
            </a:r>
            <a:endParaRPr lang="en-US" altLang="zh-CN" dirty="0" smtClean="0"/>
          </a:p>
          <a:p>
            <a:pPr>
              <a:buFont typeface="Arial" pitchFamily="34" charset="0"/>
              <a:buChar char="•"/>
            </a:pPr>
            <a:r>
              <a:rPr lang="zh-CN" altLang="en-US" dirty="0" smtClean="0"/>
              <a:t>以显性感染为主的传染病</a:t>
            </a:r>
            <a:endParaRPr lang="en-US" altLang="zh-CN" dirty="0" smtClean="0"/>
          </a:p>
          <a:p>
            <a:pPr>
              <a:buFont typeface="Arial" pitchFamily="34" charset="0"/>
              <a:buChar char="•"/>
            </a:pPr>
            <a:r>
              <a:rPr lang="zh-CN" altLang="en-US" dirty="0" smtClean="0"/>
              <a:t>大部分感染者以死亡为结局的传染病　</a:t>
            </a:r>
          </a:p>
          <a:p>
            <a:pPr>
              <a:buFont typeface="Wingdings" pitchFamily="2" charset="2"/>
              <a:buChar char="Ø"/>
            </a:pPr>
            <a:endParaRPr lang="en-US" altLang="zh-CN" dirty="0" smtClean="0"/>
          </a:p>
          <a:p>
            <a:pPr>
              <a:buNone/>
            </a:pP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传染病流行过程的三环节</a:t>
            </a:r>
            <a:endParaRPr lang="zh-CN" altLang="en-US"/>
          </a:p>
        </p:txBody>
      </p:sp>
      <p:sp>
        <p:nvSpPr>
          <p:cNvPr id="3" name="内容占位符 2"/>
          <p:cNvSpPr>
            <a:spLocks noGrp="1"/>
          </p:cNvSpPr>
          <p:nvPr>
            <p:ph idx="1"/>
          </p:nvPr>
        </p:nvSpPr>
        <p:spPr>
          <a:xfrm>
            <a:off x="0" y="1732449"/>
            <a:ext cx="12192000" cy="5125551"/>
          </a:xfrm>
        </p:spPr>
        <p:txBody>
          <a:bodyPr/>
          <a:lstStyle/>
          <a:p>
            <a:pPr>
              <a:buNone/>
            </a:pPr>
            <a:r>
              <a:rPr lang="zh-CN" altLang="en-US" dirty="0" smtClean="0"/>
              <a:t>传染源</a:t>
            </a:r>
            <a:r>
              <a:rPr lang="en-US" altLang="zh-CN" dirty="0" smtClean="0"/>
              <a:t>:</a:t>
            </a:r>
            <a:r>
              <a:rPr lang="zh-CN" altLang="en-US" dirty="0" smtClean="0"/>
              <a:t>传染源</a:t>
            </a:r>
            <a:r>
              <a:rPr lang="en-US" dirty="0" smtClean="0"/>
              <a:t>(source of infection)</a:t>
            </a:r>
            <a:r>
              <a:rPr lang="zh-CN" altLang="en-US" dirty="0" smtClean="0"/>
              <a:t>是指体内有病原体生长、繁殖并且能排出病原体的</a:t>
            </a:r>
            <a:r>
              <a:rPr lang="zh-CN" altLang="en-US" dirty="0" smtClean="0"/>
              <a:t>人和</a:t>
            </a:r>
            <a:r>
              <a:rPr lang="zh-CN" altLang="en-US" dirty="0" smtClean="0"/>
              <a:t>动物</a:t>
            </a:r>
            <a:r>
              <a:rPr lang="zh-CN" altLang="en-US" dirty="0" smtClean="0"/>
              <a:t>。</a:t>
            </a:r>
            <a:r>
              <a:rPr lang="zh-CN" altLang="en-US" dirty="0" smtClean="0"/>
              <a:t>包括病人、病原携带者和受感染的动物</a:t>
            </a:r>
            <a:r>
              <a:rPr lang="zh-CN" altLang="en-US" dirty="0" smtClean="0"/>
              <a:t>。</a:t>
            </a:r>
            <a:endParaRPr lang="en-US" altLang="zh-CN" dirty="0" smtClean="0"/>
          </a:p>
          <a:p>
            <a:pPr>
              <a:buFont typeface="Wingdings" pitchFamily="2" charset="2"/>
              <a:buChar char="Ø"/>
            </a:pPr>
            <a:r>
              <a:rPr lang="zh-CN" altLang="en-US" dirty="0" smtClean="0"/>
              <a:t>病人</a:t>
            </a:r>
            <a:r>
              <a:rPr lang="en-US" altLang="zh-CN" dirty="0" smtClean="0"/>
              <a:t>:</a:t>
            </a:r>
          </a:p>
          <a:p>
            <a:pPr>
              <a:buNone/>
            </a:pPr>
            <a:r>
              <a:rPr lang="en-US" altLang="zh-CN" dirty="0" smtClean="0"/>
              <a:t>1.</a:t>
            </a:r>
            <a:r>
              <a:rPr lang="zh-CN" altLang="en-US" u="sng" dirty="0" smtClean="0"/>
              <a:t>潜伏期</a:t>
            </a:r>
            <a:r>
              <a:rPr lang="en-US" u="sng" dirty="0" smtClean="0"/>
              <a:t>(incubation period)</a:t>
            </a:r>
            <a:r>
              <a:rPr lang="zh-CN" altLang="en-US" dirty="0" smtClean="0"/>
              <a:t>：自病原体侵入机体到最早临床症状出现这一段时间称为潜伏期。</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1"/>
            <a:ext cx="11267557" cy="6490740"/>
          </a:xfrm>
        </p:spPr>
        <p:txBody>
          <a:bodyPr>
            <a:normAutofit/>
          </a:bodyPr>
          <a:lstStyle/>
          <a:p>
            <a:pPr>
              <a:buNone/>
            </a:pPr>
            <a:r>
              <a:rPr lang="zh-CN" altLang="en-US" dirty="0" smtClean="0"/>
              <a:t>潜伏期的流行病学意义在于：①根据潜伏期判断患者受感染时间，用于追踪传染源，查找传播途径。②根据潜伏期确定接触者的留验、检疫和医学观察期限。一般为平均潜伏期加</a:t>
            </a:r>
            <a:r>
              <a:rPr lang="en-US" dirty="0" smtClean="0"/>
              <a:t>1</a:t>
            </a:r>
            <a:r>
              <a:rPr lang="zh-CN" altLang="en-US" dirty="0" smtClean="0"/>
              <a:t>～</a:t>
            </a:r>
            <a:r>
              <a:rPr lang="en-US" dirty="0" smtClean="0"/>
              <a:t>2</a:t>
            </a:r>
            <a:r>
              <a:rPr lang="zh-CN" altLang="en-US" dirty="0" smtClean="0"/>
              <a:t>天，危害严重者按该病的最长潜伏期予以留验和检疫。③根据潜伏期确定免疫接种时间。④根据潜伏期评价预防措施效果。一项预防措施实施后经过一个潜伏期，如果发病数明显下降，则可认为可能与措施有关。⑤潜伏期长短还可影响疾病的流行特征。一般潜伏期短的疾病，一旦流行，常呈暴发，且疫势凶猛。</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224852"/>
            <a:ext cx="12192000" cy="6633147"/>
          </a:xfrm>
        </p:spPr>
        <p:txBody>
          <a:bodyPr/>
          <a:lstStyle/>
          <a:p>
            <a:pPr>
              <a:buNone/>
            </a:pPr>
            <a:r>
              <a:rPr lang="en-US" altLang="zh-CN" dirty="0" smtClean="0"/>
              <a:t>2.</a:t>
            </a:r>
            <a:r>
              <a:rPr lang="zh-CN" altLang="en-US" dirty="0" smtClean="0"/>
              <a:t>临床</a:t>
            </a:r>
            <a:r>
              <a:rPr lang="zh-CN" altLang="en-US" dirty="0" smtClean="0"/>
              <a:t>症状</a:t>
            </a:r>
            <a:r>
              <a:rPr lang="zh-CN" altLang="en-US" dirty="0" smtClean="0"/>
              <a:t>期</a:t>
            </a:r>
            <a:endParaRPr lang="en-US" altLang="zh-CN" dirty="0" smtClean="0"/>
          </a:p>
          <a:p>
            <a:pPr>
              <a:buFont typeface="Wingdings" pitchFamily="2" charset="2"/>
              <a:buChar char="Ø"/>
            </a:pPr>
            <a:endParaRPr lang="en-US" altLang="zh-CN" dirty="0" smtClean="0"/>
          </a:p>
          <a:p>
            <a:pPr>
              <a:buNone/>
            </a:pPr>
            <a:r>
              <a:rPr lang="en-US" altLang="zh-CN" dirty="0" smtClean="0"/>
              <a:t>3.</a:t>
            </a:r>
            <a:r>
              <a:rPr lang="zh-CN" altLang="en-US" dirty="0" smtClean="0"/>
              <a:t>恢复期</a:t>
            </a:r>
            <a:endParaRPr lang="en-US" altLang="zh-CN" dirty="0" smtClean="0"/>
          </a:p>
          <a:p>
            <a:pPr>
              <a:buNone/>
            </a:pPr>
            <a:r>
              <a:rPr lang="zh-CN" altLang="en-US" dirty="0" smtClean="0"/>
              <a:t>病人排出病原体的整个时期，称为传染期（</a:t>
            </a:r>
            <a:r>
              <a:rPr lang="en-US" dirty="0" smtClean="0"/>
              <a:t>communicable period</a:t>
            </a:r>
            <a:r>
              <a:rPr lang="zh-CN" altLang="en-US" dirty="0" smtClean="0"/>
              <a:t>）</a:t>
            </a:r>
            <a:r>
              <a:rPr lang="zh-CN" altLang="en-US" dirty="0" smtClean="0"/>
              <a:t>。</a:t>
            </a:r>
            <a:endParaRPr lang="en-US" altLang="zh-CN" dirty="0" smtClean="0"/>
          </a:p>
          <a:p>
            <a:pPr>
              <a:buNone/>
            </a:pPr>
            <a:endParaRPr lang="en-US" altLang="zh-CN" dirty="0" smtClean="0"/>
          </a:p>
          <a:p>
            <a:pPr>
              <a:buNone/>
            </a:pPr>
            <a:r>
              <a:rPr lang="zh-CN" altLang="en-US" dirty="0" smtClean="0"/>
              <a:t>传染期</a:t>
            </a:r>
            <a:r>
              <a:rPr lang="zh-CN" altLang="en-US" dirty="0" smtClean="0"/>
              <a:t>的流行病学意义在于它是决定传染病病人隔离期限的重要依据。</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病原携带者</a:t>
            </a:r>
            <a:r>
              <a:rPr lang="en-US" dirty="0" smtClean="0"/>
              <a:t>(carrier</a:t>
            </a:r>
            <a:r>
              <a:rPr lang="en-US" dirty="0" smtClean="0"/>
              <a:t>):</a:t>
            </a:r>
          </a:p>
          <a:p>
            <a:pPr>
              <a:buNone/>
            </a:pPr>
            <a:endParaRPr lang="en-US" altLang="zh-CN" dirty="0" smtClean="0"/>
          </a:p>
          <a:p>
            <a:pPr>
              <a:buNone/>
            </a:pPr>
            <a:r>
              <a:rPr lang="zh-CN" altLang="en-US" dirty="0" smtClean="0"/>
              <a:t>潜伏期病原</a:t>
            </a:r>
            <a:r>
              <a:rPr lang="zh-CN" altLang="en-US" dirty="0" smtClean="0"/>
              <a:t>携带者</a:t>
            </a:r>
            <a:endParaRPr lang="en-US" altLang="zh-CN" dirty="0" smtClean="0"/>
          </a:p>
          <a:p>
            <a:pPr>
              <a:buNone/>
            </a:pPr>
            <a:endParaRPr lang="en-US" altLang="zh-CN" dirty="0" smtClean="0"/>
          </a:p>
          <a:p>
            <a:pPr>
              <a:buNone/>
            </a:pPr>
            <a:r>
              <a:rPr lang="zh-CN" altLang="en-US" dirty="0" smtClean="0"/>
              <a:t>恢复期病原</a:t>
            </a:r>
            <a:r>
              <a:rPr lang="zh-CN" altLang="en-US" dirty="0" smtClean="0"/>
              <a:t>携带者</a:t>
            </a:r>
            <a:endParaRPr lang="en-US" altLang="zh-CN" dirty="0" smtClean="0"/>
          </a:p>
          <a:p>
            <a:pPr>
              <a:buNone/>
            </a:pPr>
            <a:endParaRPr lang="en-US" altLang="zh-CN" dirty="0" smtClean="0"/>
          </a:p>
          <a:p>
            <a:pPr>
              <a:buNone/>
            </a:pPr>
            <a:r>
              <a:rPr lang="zh-CN" altLang="en-US" dirty="0" smtClean="0"/>
              <a:t>健康病原</a:t>
            </a:r>
            <a:r>
              <a:rPr lang="zh-CN" altLang="en-US" dirty="0" smtClean="0"/>
              <a:t>携带者</a:t>
            </a:r>
            <a:endParaRPr lang="en-US" altLang="zh-CN" dirty="0" smtClean="0"/>
          </a:p>
          <a:p>
            <a:pPr>
              <a:buNone/>
            </a:pPr>
            <a:r>
              <a:rPr lang="zh-CN" altLang="en-US" dirty="0" smtClean="0"/>
              <a:t>      病原</a:t>
            </a:r>
            <a:r>
              <a:rPr lang="zh-CN" altLang="en-US" dirty="0" smtClean="0"/>
              <a:t>携带者作为传染源的意义取决于其排出病原体的数量、携带病原体的时间长短、携带者的职业、社会活动范围、个人卫生习惯、环境卫生条件及防疫措施等。</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受感染的</a:t>
            </a:r>
            <a:r>
              <a:rPr lang="zh-CN" altLang="en-US" dirty="0" smtClean="0"/>
              <a:t>动物</a:t>
            </a:r>
            <a:r>
              <a:rPr lang="en-US" altLang="zh-CN" dirty="0" smtClean="0"/>
              <a:t>:</a:t>
            </a:r>
          </a:p>
          <a:p>
            <a:pPr>
              <a:buNone/>
            </a:pPr>
            <a:r>
              <a:rPr lang="zh-CN" altLang="en-US" dirty="0" smtClean="0"/>
              <a:t>   </a:t>
            </a:r>
            <a:endParaRPr lang="en-US" altLang="zh-CN" dirty="0" smtClean="0"/>
          </a:p>
          <a:p>
            <a:pPr>
              <a:buNone/>
            </a:pPr>
            <a:r>
              <a:rPr lang="zh-CN" altLang="en-US" dirty="0" smtClean="0"/>
              <a:t>        人畜</a:t>
            </a:r>
            <a:r>
              <a:rPr lang="zh-CN" altLang="en-US" dirty="0" smtClean="0"/>
              <a:t>共患疾病</a:t>
            </a:r>
            <a:r>
              <a:rPr lang="en-US" dirty="0" smtClean="0"/>
              <a:t>(</a:t>
            </a:r>
            <a:r>
              <a:rPr lang="en-US" dirty="0" err="1" smtClean="0"/>
              <a:t>zoonosis</a:t>
            </a:r>
            <a:r>
              <a:rPr lang="en-US" dirty="0" smtClean="0"/>
              <a:t>)</a:t>
            </a:r>
          </a:p>
          <a:p>
            <a:pPr>
              <a:buNone/>
            </a:pPr>
            <a:endParaRPr lang="en-US" altLang="zh-CN" dirty="0" smtClean="0"/>
          </a:p>
          <a:p>
            <a:pPr>
              <a:buNone/>
            </a:pPr>
            <a:endParaRPr lang="en-US" altLang="zh-CN" dirty="0" smtClean="0"/>
          </a:p>
          <a:p>
            <a:pPr>
              <a:buNone/>
            </a:pPr>
            <a:r>
              <a:rPr lang="zh-CN" altLang="en-US" dirty="0" smtClean="0"/>
              <a:t>         动物</a:t>
            </a:r>
            <a:r>
              <a:rPr lang="zh-CN" altLang="en-US" dirty="0" smtClean="0"/>
              <a:t>作为传染源的意义主要取决于人与受感染的动物接触的机会和密切程度、动物传染源的种类和密度，以及环境中是否有适宜该疾病传播的条件等。</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None/>
            </a:pPr>
            <a:r>
              <a:rPr lang="zh-CN" altLang="en-US" dirty="0" smtClean="0"/>
              <a:t>传播</a:t>
            </a:r>
            <a:r>
              <a:rPr lang="zh-CN" altLang="en-US" dirty="0" smtClean="0"/>
              <a:t>途径</a:t>
            </a:r>
            <a:r>
              <a:rPr lang="en-US" altLang="zh-CN" dirty="0" smtClean="0"/>
              <a:t>:</a:t>
            </a:r>
          </a:p>
          <a:p>
            <a:pPr>
              <a:buNone/>
            </a:pPr>
            <a:r>
              <a:rPr lang="zh-CN" altLang="en-US" dirty="0" smtClean="0"/>
              <a:t>       传播</a:t>
            </a:r>
            <a:r>
              <a:rPr lang="zh-CN" altLang="en-US" dirty="0" smtClean="0"/>
              <a:t>途径</a:t>
            </a:r>
            <a:r>
              <a:rPr lang="en-US" dirty="0" smtClean="0"/>
              <a:t>(route of transmission)</a:t>
            </a:r>
            <a:r>
              <a:rPr lang="zh-CN" altLang="en-US" dirty="0" smtClean="0"/>
              <a:t>指病原体从传染源排出后，侵入新的易感宿主前，在外环境中所经历的全部过程</a:t>
            </a:r>
            <a:r>
              <a:rPr lang="zh-CN" altLang="en-US" dirty="0" smtClean="0"/>
              <a:t>。</a:t>
            </a:r>
            <a:endParaRPr lang="en-US" altLang="zh-CN" dirty="0" smtClean="0"/>
          </a:p>
          <a:p>
            <a:pPr>
              <a:buFont typeface="Wingdings" pitchFamily="2" charset="2"/>
              <a:buChar char="Ø"/>
            </a:pPr>
            <a:r>
              <a:rPr lang="zh-CN" altLang="en-US" dirty="0" smtClean="0"/>
              <a:t>经空气传播</a:t>
            </a:r>
            <a:r>
              <a:rPr lang="en-US" dirty="0" smtClean="0"/>
              <a:t>(air-borne transmission</a:t>
            </a:r>
            <a:r>
              <a:rPr lang="en-US" dirty="0" smtClean="0"/>
              <a:t>)    </a:t>
            </a:r>
            <a:r>
              <a:rPr lang="zh-CN" altLang="en-US" dirty="0" smtClean="0"/>
              <a:t>其</a:t>
            </a:r>
            <a:r>
              <a:rPr lang="zh-CN" altLang="en-US" dirty="0" smtClean="0"/>
              <a:t>传播方式包括经飞沫、飞沫核和尘埃</a:t>
            </a:r>
            <a:r>
              <a:rPr lang="zh-CN" altLang="en-US" dirty="0" smtClean="0"/>
              <a:t>。</a:t>
            </a:r>
            <a:endParaRPr lang="en-US" altLang="zh-CN" dirty="0" smtClean="0"/>
          </a:p>
          <a:p>
            <a:pPr>
              <a:buNone/>
            </a:pPr>
            <a:r>
              <a:rPr lang="en-US" altLang="zh-CN" dirty="0" smtClean="0"/>
              <a:t>1.</a:t>
            </a:r>
            <a:r>
              <a:rPr lang="zh-CN" altLang="en-US" dirty="0" smtClean="0"/>
              <a:t>经飞沫</a:t>
            </a:r>
            <a:r>
              <a:rPr lang="zh-CN" altLang="en-US" dirty="0" smtClean="0"/>
              <a:t>传播</a:t>
            </a:r>
            <a:endParaRPr lang="en-US" altLang="zh-CN" dirty="0" smtClean="0"/>
          </a:p>
          <a:p>
            <a:pPr>
              <a:buNone/>
            </a:pPr>
            <a:r>
              <a:rPr lang="en-US" altLang="zh-CN" dirty="0" smtClean="0"/>
              <a:t>2.</a:t>
            </a:r>
            <a:r>
              <a:rPr lang="zh-CN" altLang="en-US" dirty="0" smtClean="0"/>
              <a:t>经飞沫核</a:t>
            </a:r>
            <a:r>
              <a:rPr lang="zh-CN" altLang="en-US" dirty="0" smtClean="0"/>
              <a:t>传播</a:t>
            </a:r>
            <a:endParaRPr lang="en-US" altLang="zh-CN" dirty="0" smtClean="0"/>
          </a:p>
          <a:p>
            <a:pPr>
              <a:buNone/>
            </a:pPr>
            <a:r>
              <a:rPr lang="en-US" altLang="zh-CN" dirty="0" smtClean="0"/>
              <a:t>3.</a:t>
            </a:r>
            <a:r>
              <a:rPr lang="zh-CN" altLang="en-US" dirty="0" smtClean="0"/>
              <a:t>经尘埃</a:t>
            </a:r>
            <a:r>
              <a:rPr lang="zh-CN" altLang="en-US" dirty="0" smtClean="0"/>
              <a:t>传播</a:t>
            </a:r>
            <a:endParaRPr lang="en-US" altLang="zh-CN" dirty="0" smtClean="0"/>
          </a:p>
          <a:p>
            <a:pPr>
              <a:buNone/>
            </a:pPr>
            <a:r>
              <a:rPr lang="zh-CN" altLang="en-US" dirty="0" smtClean="0"/>
              <a:t>        经</a:t>
            </a:r>
            <a:r>
              <a:rPr lang="zh-CN" altLang="en-US" dirty="0" smtClean="0"/>
              <a:t>空气传播的传染病流行特征为：①传播广泛，传播途径易实现，发病率高；②冬春季高发；③少年儿童多见；④在未接受免疫预防人群中周期性升高；⑤受居住条件和人口密度的影响。</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概述</a:t>
            </a:r>
            <a:endParaRPr lang="zh-CN" altLang="en-US" dirty="0"/>
          </a:p>
        </p:txBody>
      </p:sp>
      <p:sp>
        <p:nvSpPr>
          <p:cNvPr id="3" name="内容占位符 2"/>
          <p:cNvSpPr>
            <a:spLocks noGrp="1"/>
          </p:cNvSpPr>
          <p:nvPr>
            <p:ph idx="1"/>
          </p:nvPr>
        </p:nvSpPr>
        <p:spPr/>
        <p:txBody>
          <a:bodyPr/>
          <a:lstStyle/>
          <a:p>
            <a:r>
              <a:rPr lang="zh-CN" altLang="en-US" dirty="0" smtClean="0"/>
              <a:t>传染病的历史回顾</a:t>
            </a:r>
            <a:endParaRPr lang="en-US" altLang="zh-CN" dirty="0" smtClean="0"/>
          </a:p>
          <a:p>
            <a:pPr>
              <a:buNone/>
            </a:pPr>
            <a:endParaRPr lang="en-US" altLang="zh-CN" dirty="0" smtClean="0"/>
          </a:p>
          <a:p>
            <a:r>
              <a:rPr lang="zh-CN" altLang="en-US" dirty="0" smtClean="0"/>
              <a:t>新发传染病</a:t>
            </a:r>
          </a:p>
          <a:p>
            <a:pPr marL="36900" indent="0">
              <a:buNone/>
            </a:pPr>
            <a:endParaRPr lang="zh-CN" altLang="en-US" dirty="0"/>
          </a:p>
        </p:txBody>
      </p:sp>
    </p:spTree>
    <p:extLst>
      <p:ext uri="{BB962C8B-B14F-4D97-AF65-F5344CB8AC3E}">
        <p14:creationId xmlns="" xmlns:p14="http://schemas.microsoft.com/office/powerpoint/2010/main" val="3725877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经水或食物</a:t>
            </a:r>
            <a:r>
              <a:rPr lang="zh-CN" altLang="en-US" dirty="0" smtClean="0"/>
              <a:t>传播</a:t>
            </a:r>
            <a:endParaRPr lang="en-US" altLang="zh-CN" dirty="0" smtClean="0"/>
          </a:p>
          <a:p>
            <a:pPr>
              <a:buNone/>
            </a:pPr>
            <a:r>
              <a:rPr lang="en-US" altLang="zh-CN" dirty="0" smtClean="0"/>
              <a:t>1.</a:t>
            </a:r>
            <a:r>
              <a:rPr lang="zh-CN" altLang="en-US" dirty="0" smtClean="0"/>
              <a:t>经水传播</a:t>
            </a:r>
            <a:r>
              <a:rPr lang="en-US" dirty="0" smtClean="0"/>
              <a:t>(water-borne transmission)</a:t>
            </a:r>
            <a:r>
              <a:rPr lang="zh-CN" altLang="en-US" dirty="0" smtClean="0"/>
              <a:t>：</a:t>
            </a:r>
            <a:r>
              <a:rPr lang="zh-CN" altLang="en-US" dirty="0" smtClean="0"/>
              <a:t>包括经饮用水传播和经疫水传播</a:t>
            </a:r>
            <a:r>
              <a:rPr lang="zh-CN" altLang="en-US" dirty="0" smtClean="0"/>
              <a:t>。</a:t>
            </a:r>
            <a:endParaRPr lang="en-US" altLang="zh-CN" dirty="0" smtClean="0"/>
          </a:p>
          <a:p>
            <a:pPr>
              <a:buNone/>
            </a:pPr>
            <a:r>
              <a:rPr lang="zh-CN" altLang="en-US" dirty="0" smtClean="0"/>
              <a:t>      经</a:t>
            </a:r>
            <a:r>
              <a:rPr lang="zh-CN" altLang="en-US" dirty="0" smtClean="0"/>
              <a:t>饮用水传播的疾病常呈暴发流行</a:t>
            </a:r>
            <a:r>
              <a:rPr lang="zh-CN" altLang="en-US" dirty="0" smtClean="0"/>
              <a:t>。</a:t>
            </a:r>
            <a:endParaRPr lang="en-US" altLang="zh-CN" dirty="0" smtClean="0"/>
          </a:p>
          <a:p>
            <a:pPr>
              <a:buNone/>
            </a:pPr>
            <a:r>
              <a:rPr lang="en-US" altLang="zh-CN" dirty="0" smtClean="0"/>
              <a:t> </a:t>
            </a:r>
            <a:r>
              <a:rPr lang="en-US" altLang="zh-CN" dirty="0" smtClean="0"/>
              <a:t>     </a:t>
            </a:r>
            <a:r>
              <a:rPr lang="zh-CN" altLang="en-US" dirty="0" smtClean="0"/>
              <a:t>其</a:t>
            </a:r>
            <a:r>
              <a:rPr lang="zh-CN" altLang="en-US" dirty="0" smtClean="0"/>
              <a:t>流行特征为</a:t>
            </a:r>
            <a:r>
              <a:rPr lang="zh-CN" altLang="en-US" dirty="0" smtClean="0"/>
              <a:t>：</a:t>
            </a:r>
            <a:endParaRPr lang="en-US" altLang="zh-CN" dirty="0" smtClean="0"/>
          </a:p>
          <a:p>
            <a:pPr>
              <a:buNone/>
            </a:pPr>
            <a:r>
              <a:rPr lang="en-US" dirty="0" smtClean="0"/>
              <a:t>1</a:t>
            </a:r>
            <a:r>
              <a:rPr lang="zh-CN" altLang="en-US" dirty="0" smtClean="0"/>
              <a:t>）病例分布与供水范围一致，有饮用同一水源史</a:t>
            </a:r>
            <a:r>
              <a:rPr lang="zh-CN" altLang="en-US" dirty="0" smtClean="0"/>
              <a:t>；</a:t>
            </a:r>
            <a:endParaRPr lang="en-US" altLang="zh-CN" dirty="0" smtClean="0"/>
          </a:p>
          <a:p>
            <a:pPr>
              <a:buNone/>
            </a:pPr>
            <a:r>
              <a:rPr lang="en-US" dirty="0" smtClean="0"/>
              <a:t>2</a:t>
            </a:r>
            <a:r>
              <a:rPr lang="zh-CN" altLang="en-US" dirty="0" smtClean="0"/>
              <a:t>）在水源经常受到污染处病例终年不断</a:t>
            </a:r>
            <a:r>
              <a:rPr lang="zh-CN" altLang="en-US" dirty="0" smtClean="0"/>
              <a:t>；</a:t>
            </a:r>
            <a:endParaRPr lang="en-US" altLang="zh-CN" dirty="0" smtClean="0"/>
          </a:p>
          <a:p>
            <a:pPr>
              <a:buNone/>
            </a:pPr>
            <a:r>
              <a:rPr lang="en-US" dirty="0" smtClean="0"/>
              <a:t>3</a:t>
            </a:r>
            <a:r>
              <a:rPr lang="zh-CN" altLang="en-US" dirty="0" smtClean="0"/>
              <a:t>）除哺乳婴儿外，发病无年龄、性别、职业差别</a:t>
            </a:r>
            <a:r>
              <a:rPr lang="zh-CN" altLang="en-US" dirty="0" smtClean="0"/>
              <a:t>；</a:t>
            </a:r>
            <a:endParaRPr lang="en-US" altLang="zh-CN" dirty="0" smtClean="0"/>
          </a:p>
          <a:p>
            <a:pPr>
              <a:buNone/>
            </a:pPr>
            <a:r>
              <a:rPr lang="en-US" dirty="0" smtClean="0"/>
              <a:t>4</a:t>
            </a:r>
            <a:r>
              <a:rPr lang="zh-CN" altLang="en-US" dirty="0" smtClean="0"/>
              <a:t>）停用污染水源或采取消毒、净化措施后，暴发或流行即可平息。</a:t>
            </a:r>
          </a:p>
          <a:p>
            <a:pPr>
              <a:buNone/>
            </a:pP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None/>
            </a:pPr>
            <a:r>
              <a:rPr lang="zh-CN" altLang="en-US" dirty="0" smtClean="0"/>
              <a:t>     经</a:t>
            </a:r>
            <a:r>
              <a:rPr lang="zh-CN" altLang="en-US" dirty="0" smtClean="0"/>
              <a:t>疫水</a:t>
            </a:r>
            <a:r>
              <a:rPr lang="zh-CN" altLang="en-US" dirty="0" smtClean="0"/>
              <a:t>传播</a:t>
            </a:r>
            <a:r>
              <a:rPr lang="zh-CN" altLang="en-US" dirty="0" smtClean="0"/>
              <a:t>其流行特征为</a:t>
            </a:r>
            <a:r>
              <a:rPr lang="zh-CN" altLang="en-US" dirty="0" smtClean="0"/>
              <a:t>：</a:t>
            </a:r>
            <a:endParaRPr lang="en-US" altLang="zh-CN" dirty="0" smtClean="0"/>
          </a:p>
          <a:p>
            <a:pPr>
              <a:buNone/>
            </a:pPr>
            <a:endParaRPr lang="en-US" dirty="0" smtClean="0"/>
          </a:p>
          <a:p>
            <a:pPr>
              <a:buNone/>
            </a:pPr>
            <a:r>
              <a:rPr lang="en-US" dirty="0" smtClean="0"/>
              <a:t>1</a:t>
            </a:r>
            <a:r>
              <a:rPr lang="zh-CN" altLang="en-US" dirty="0" smtClean="0"/>
              <a:t>）病人有疫水接触史</a:t>
            </a:r>
            <a:r>
              <a:rPr lang="zh-CN" altLang="en-US" dirty="0" smtClean="0"/>
              <a:t>；</a:t>
            </a:r>
            <a:endParaRPr lang="en-US" altLang="zh-CN" dirty="0" smtClean="0"/>
          </a:p>
          <a:p>
            <a:pPr>
              <a:buNone/>
            </a:pPr>
            <a:endParaRPr lang="en-US" dirty="0" smtClean="0"/>
          </a:p>
          <a:p>
            <a:pPr>
              <a:buNone/>
            </a:pPr>
            <a:r>
              <a:rPr lang="en-US" dirty="0" smtClean="0"/>
              <a:t>2</a:t>
            </a:r>
            <a:r>
              <a:rPr lang="zh-CN" altLang="en-US" dirty="0" smtClean="0"/>
              <a:t>）发病有季节性、职业性和地区性</a:t>
            </a:r>
            <a:r>
              <a:rPr lang="zh-CN" altLang="en-US" dirty="0" smtClean="0"/>
              <a:t>；</a:t>
            </a:r>
            <a:endParaRPr lang="en-US" altLang="zh-CN" dirty="0" smtClean="0"/>
          </a:p>
          <a:p>
            <a:pPr>
              <a:buNone/>
            </a:pPr>
            <a:endParaRPr lang="en-US" dirty="0" smtClean="0"/>
          </a:p>
          <a:p>
            <a:pPr>
              <a:buNone/>
            </a:pPr>
            <a:r>
              <a:rPr lang="en-US" dirty="0" smtClean="0"/>
              <a:t>3</a:t>
            </a:r>
            <a:r>
              <a:rPr lang="zh-CN" altLang="en-US" dirty="0" smtClean="0"/>
              <a:t>）大量易感者进入疫区接触疫水时可致暴发或流行</a:t>
            </a:r>
            <a:r>
              <a:rPr lang="zh-CN" altLang="en-US" dirty="0" smtClean="0"/>
              <a:t>；</a:t>
            </a:r>
            <a:endParaRPr lang="en-US" altLang="zh-CN" dirty="0" smtClean="0"/>
          </a:p>
          <a:p>
            <a:pPr>
              <a:buNone/>
            </a:pPr>
            <a:endParaRPr lang="en-US" dirty="0" smtClean="0"/>
          </a:p>
          <a:p>
            <a:pPr>
              <a:buNone/>
            </a:pPr>
            <a:r>
              <a:rPr lang="en-US" dirty="0" smtClean="0"/>
              <a:t>4</a:t>
            </a:r>
            <a:r>
              <a:rPr lang="zh-CN" altLang="en-US" dirty="0" smtClean="0"/>
              <a:t>）加强疫水处理和个人防护，可控制病例发生。</a:t>
            </a:r>
          </a:p>
          <a:p>
            <a:pPr>
              <a:buNone/>
            </a:pP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经食物传播</a:t>
            </a:r>
            <a:r>
              <a:rPr lang="en-US" dirty="0" smtClean="0"/>
              <a:t>(food-borne transmission</a:t>
            </a:r>
            <a:r>
              <a:rPr lang="en-US" dirty="0" smtClean="0"/>
              <a:t>)</a:t>
            </a:r>
          </a:p>
          <a:p>
            <a:pPr>
              <a:buNone/>
            </a:pPr>
            <a:r>
              <a:rPr lang="zh-CN" altLang="en-US" dirty="0" smtClean="0"/>
              <a:t>      </a:t>
            </a:r>
            <a:endParaRPr lang="en-US" altLang="zh-CN" dirty="0" smtClean="0"/>
          </a:p>
          <a:p>
            <a:pPr>
              <a:buNone/>
            </a:pPr>
            <a:r>
              <a:rPr lang="en-US" altLang="zh-CN" dirty="0" smtClean="0"/>
              <a:t> </a:t>
            </a:r>
            <a:r>
              <a:rPr lang="en-US" altLang="zh-CN" dirty="0" smtClean="0"/>
              <a:t>    </a:t>
            </a:r>
            <a:r>
              <a:rPr lang="zh-CN" altLang="en-US" dirty="0" smtClean="0"/>
              <a:t>流行病学</a:t>
            </a:r>
            <a:r>
              <a:rPr lang="zh-CN" altLang="en-US" dirty="0" smtClean="0"/>
              <a:t>特征主要有</a:t>
            </a:r>
            <a:r>
              <a:rPr lang="zh-CN" altLang="en-US" dirty="0" smtClean="0"/>
              <a:t>：</a:t>
            </a:r>
            <a:endParaRPr lang="en-US" altLang="zh-CN" dirty="0" smtClean="0"/>
          </a:p>
          <a:p>
            <a:pPr>
              <a:buNone/>
            </a:pPr>
            <a:endParaRPr lang="en-US" dirty="0" smtClean="0"/>
          </a:p>
          <a:p>
            <a:pPr>
              <a:buNone/>
            </a:pPr>
            <a:r>
              <a:rPr lang="en-US" dirty="0" smtClean="0"/>
              <a:t>1</a:t>
            </a:r>
            <a:r>
              <a:rPr lang="zh-CN" altLang="en-US" dirty="0" smtClean="0"/>
              <a:t>）病人有进食某一食物史，不食者不发病</a:t>
            </a:r>
            <a:r>
              <a:rPr lang="zh-CN" altLang="en-US" dirty="0" smtClean="0"/>
              <a:t>；</a:t>
            </a:r>
            <a:endParaRPr lang="en-US" altLang="zh-CN" dirty="0" smtClean="0"/>
          </a:p>
          <a:p>
            <a:pPr>
              <a:buNone/>
            </a:pPr>
            <a:endParaRPr lang="en-US" dirty="0" smtClean="0"/>
          </a:p>
          <a:p>
            <a:pPr>
              <a:buNone/>
            </a:pPr>
            <a:r>
              <a:rPr lang="en-US" dirty="0" smtClean="0"/>
              <a:t>2</a:t>
            </a:r>
            <a:r>
              <a:rPr lang="zh-CN" altLang="en-US" dirty="0" smtClean="0"/>
              <a:t>）一次大量污染可致暴发</a:t>
            </a:r>
            <a:r>
              <a:rPr lang="zh-CN" altLang="en-US" dirty="0" smtClean="0"/>
              <a:t>；</a:t>
            </a:r>
            <a:endParaRPr lang="en-US" altLang="zh-CN" dirty="0" smtClean="0"/>
          </a:p>
          <a:p>
            <a:pPr>
              <a:buNone/>
            </a:pPr>
            <a:endParaRPr lang="en-US" dirty="0" smtClean="0"/>
          </a:p>
          <a:p>
            <a:pPr>
              <a:buNone/>
            </a:pPr>
            <a:r>
              <a:rPr lang="en-US" dirty="0" smtClean="0"/>
              <a:t>3</a:t>
            </a:r>
            <a:r>
              <a:rPr lang="zh-CN" altLang="en-US" dirty="0" smtClean="0"/>
              <a:t>）停止供应污染食物后，暴发可平息。</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经接触传播</a:t>
            </a:r>
            <a:r>
              <a:rPr lang="en-US" dirty="0" smtClean="0"/>
              <a:t>(contact transmission</a:t>
            </a:r>
            <a:r>
              <a:rPr lang="en-US" dirty="0" smtClean="0"/>
              <a:t>)</a:t>
            </a:r>
          </a:p>
          <a:p>
            <a:pPr>
              <a:buNone/>
            </a:pPr>
            <a:r>
              <a:rPr lang="zh-CN" altLang="en-US" dirty="0" smtClean="0"/>
              <a:t>     </a:t>
            </a:r>
            <a:endParaRPr lang="en-US" altLang="zh-CN" dirty="0" smtClean="0"/>
          </a:p>
          <a:p>
            <a:pPr>
              <a:buNone/>
            </a:pPr>
            <a:r>
              <a:rPr lang="en-US" altLang="zh-CN" dirty="0" smtClean="0"/>
              <a:t> </a:t>
            </a:r>
            <a:r>
              <a:rPr lang="en-US" altLang="zh-CN" dirty="0" smtClean="0"/>
              <a:t>     </a:t>
            </a:r>
            <a:r>
              <a:rPr lang="zh-CN" altLang="en-US" dirty="0" smtClean="0"/>
              <a:t>直接接触</a:t>
            </a:r>
            <a:r>
              <a:rPr lang="zh-CN" altLang="en-US" dirty="0" smtClean="0"/>
              <a:t>传播</a:t>
            </a:r>
            <a:r>
              <a:rPr lang="en-US" dirty="0" smtClean="0"/>
              <a:t>(direct contact transmission)</a:t>
            </a:r>
            <a:r>
              <a:rPr lang="zh-CN" altLang="en-US" dirty="0" smtClean="0"/>
              <a:t>：是指在没有外界因素参与下，传染源直接与易感者接触的一种传播途径，如性病，狂犬病等</a:t>
            </a:r>
            <a:r>
              <a:rPr lang="zh-CN" altLang="en-US" dirty="0" smtClean="0"/>
              <a:t>。</a:t>
            </a:r>
            <a:endParaRPr lang="en-US" altLang="zh-CN" dirty="0" smtClean="0"/>
          </a:p>
          <a:p>
            <a:pPr>
              <a:buNone/>
            </a:pPr>
            <a:endParaRPr lang="en-US" altLang="zh-CN" dirty="0" smtClean="0"/>
          </a:p>
          <a:p>
            <a:pPr>
              <a:buNone/>
            </a:pPr>
            <a:r>
              <a:rPr lang="zh-CN" altLang="en-US" dirty="0" smtClean="0"/>
              <a:t>     间接接触</a:t>
            </a:r>
            <a:r>
              <a:rPr lang="zh-CN" altLang="en-US" dirty="0" smtClean="0"/>
              <a:t>传播</a:t>
            </a:r>
            <a:r>
              <a:rPr lang="en-US" dirty="0" smtClean="0"/>
              <a:t>(indirect contact transmission)</a:t>
            </a:r>
            <a:r>
              <a:rPr lang="zh-CN" altLang="en-US" dirty="0" smtClean="0"/>
              <a:t>：是指易感者接触了被传染源的排出物或分泌物污染的日常生活用品所造成的传播。</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经媒介节肢动物传播</a:t>
            </a:r>
            <a:r>
              <a:rPr lang="en-US" dirty="0" smtClean="0"/>
              <a:t>(arthropod/vector-borne transmission)  </a:t>
            </a:r>
            <a:r>
              <a:rPr lang="zh-CN" altLang="en-US" dirty="0" smtClean="0"/>
              <a:t>其传播方式包括机械携带和生物性（吸血）传播</a:t>
            </a:r>
            <a:r>
              <a:rPr lang="zh-CN" altLang="en-US" dirty="0" smtClean="0"/>
              <a:t>。</a:t>
            </a:r>
            <a:endParaRPr lang="en-US" altLang="zh-CN" dirty="0" smtClean="0"/>
          </a:p>
          <a:p>
            <a:pPr>
              <a:buNone/>
            </a:pPr>
            <a:r>
              <a:rPr lang="zh-CN" altLang="en-US" dirty="0" smtClean="0"/>
              <a:t>    流行</a:t>
            </a:r>
            <a:r>
              <a:rPr lang="zh-CN" altLang="en-US" dirty="0" smtClean="0"/>
              <a:t>特征包括</a:t>
            </a:r>
            <a:r>
              <a:rPr lang="zh-CN" altLang="en-US" dirty="0" smtClean="0"/>
              <a:t>：</a:t>
            </a:r>
            <a:endParaRPr lang="en-US" altLang="zh-CN" dirty="0" smtClean="0"/>
          </a:p>
          <a:p>
            <a:pPr>
              <a:buNone/>
            </a:pPr>
            <a:r>
              <a:rPr lang="en-US" dirty="0" smtClean="0"/>
              <a:t>1</a:t>
            </a:r>
            <a:r>
              <a:rPr lang="zh-CN" altLang="en-US" dirty="0" smtClean="0"/>
              <a:t>）地区性分布特点</a:t>
            </a:r>
            <a:r>
              <a:rPr lang="zh-CN" altLang="en-US" dirty="0" smtClean="0"/>
              <a:t>；</a:t>
            </a:r>
            <a:endParaRPr lang="en-US" altLang="zh-CN" dirty="0" smtClean="0"/>
          </a:p>
          <a:p>
            <a:pPr>
              <a:buNone/>
            </a:pPr>
            <a:r>
              <a:rPr lang="en-US" dirty="0" smtClean="0"/>
              <a:t>2</a:t>
            </a:r>
            <a:r>
              <a:rPr lang="zh-CN" altLang="en-US" dirty="0" smtClean="0"/>
              <a:t>）明显的职业性</a:t>
            </a:r>
            <a:r>
              <a:rPr lang="zh-CN" altLang="en-US" dirty="0" smtClean="0"/>
              <a:t>；</a:t>
            </a:r>
            <a:endParaRPr lang="en-US" altLang="zh-CN" dirty="0" smtClean="0"/>
          </a:p>
          <a:p>
            <a:pPr>
              <a:buNone/>
            </a:pPr>
            <a:r>
              <a:rPr lang="en-US" dirty="0" smtClean="0"/>
              <a:t>3</a:t>
            </a:r>
            <a:r>
              <a:rPr lang="zh-CN" altLang="en-US" dirty="0" smtClean="0"/>
              <a:t>）一定的季节性</a:t>
            </a:r>
            <a:r>
              <a:rPr lang="zh-CN" altLang="en-US" dirty="0" smtClean="0"/>
              <a:t>；</a:t>
            </a:r>
            <a:endParaRPr lang="en-US" altLang="zh-CN" dirty="0" smtClean="0"/>
          </a:p>
          <a:p>
            <a:pPr>
              <a:buNone/>
            </a:pPr>
            <a:r>
              <a:rPr lang="en-US" dirty="0" smtClean="0"/>
              <a:t>4</a:t>
            </a:r>
            <a:r>
              <a:rPr lang="zh-CN" altLang="en-US" dirty="0" smtClean="0"/>
              <a:t>）青壮年发病较多</a:t>
            </a:r>
            <a:r>
              <a:rPr lang="zh-CN" altLang="en-US" dirty="0" smtClean="0"/>
              <a:t>。</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经</a:t>
            </a:r>
            <a:r>
              <a:rPr lang="zh-CN" altLang="en-US" dirty="0" smtClean="0"/>
              <a:t>土壤传播</a:t>
            </a:r>
            <a:r>
              <a:rPr lang="en-US" dirty="0" smtClean="0"/>
              <a:t>(soil-borne transmission)</a:t>
            </a:r>
            <a:endParaRPr lang="zh-CN" altLang="en-US" dirty="0" smtClean="0"/>
          </a:p>
          <a:p>
            <a:pPr>
              <a:buFont typeface="Wingdings" pitchFamily="2" charset="2"/>
              <a:buChar char="Ø"/>
            </a:pPr>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1"/>
            <a:ext cx="12192000" cy="6858000"/>
          </a:xfrm>
        </p:spPr>
        <p:txBody>
          <a:bodyPr/>
          <a:lstStyle/>
          <a:p>
            <a:pPr>
              <a:buFont typeface="Wingdings" pitchFamily="2" charset="2"/>
              <a:buChar char="Ø"/>
            </a:pPr>
            <a:r>
              <a:rPr lang="zh-CN" altLang="en-US" dirty="0" smtClean="0"/>
              <a:t>医源性传播</a:t>
            </a:r>
            <a:r>
              <a:rPr lang="en-US" dirty="0" smtClean="0"/>
              <a:t>(iatrogenic transmission)</a:t>
            </a:r>
            <a:r>
              <a:rPr lang="zh-CN" altLang="en-US" dirty="0" smtClean="0"/>
              <a:t>是指在医疗、预防工作中，由于未能严格执行规章制度和操作规程，而人为地造成某些传染病的传播</a:t>
            </a:r>
            <a:r>
              <a:rPr lang="zh-CN" altLang="en-US" dirty="0" smtClean="0"/>
              <a:t>。</a:t>
            </a:r>
            <a:endParaRPr lang="en-US" altLang="zh-CN" dirty="0" smtClean="0"/>
          </a:p>
          <a:p>
            <a:pPr>
              <a:buFont typeface="Wingdings" pitchFamily="2" charset="2"/>
              <a:buChar char="Ø"/>
            </a:pPr>
            <a:endParaRPr lang="en-US" altLang="zh-CN" u="sng" dirty="0" smtClean="0"/>
          </a:p>
          <a:p>
            <a:pPr>
              <a:buFont typeface="Wingdings" pitchFamily="2" charset="2"/>
              <a:buChar char="Ø"/>
            </a:pPr>
            <a:r>
              <a:rPr lang="zh-CN" altLang="en-US" u="sng" dirty="0" smtClean="0"/>
              <a:t>围产</a:t>
            </a:r>
            <a:r>
              <a:rPr lang="zh-CN" altLang="en-US" u="sng" dirty="0" smtClean="0"/>
              <a:t>期传播</a:t>
            </a:r>
            <a:r>
              <a:rPr lang="en-US" u="sng" dirty="0" smtClean="0"/>
              <a:t>(</a:t>
            </a:r>
            <a:r>
              <a:rPr lang="en-US" u="sng" dirty="0" err="1" smtClean="0"/>
              <a:t>perinatal</a:t>
            </a:r>
            <a:r>
              <a:rPr lang="en-US" u="sng" dirty="0" smtClean="0"/>
              <a:t> transmission)</a:t>
            </a:r>
            <a:r>
              <a:rPr lang="en-US" dirty="0" smtClean="0"/>
              <a:t>  </a:t>
            </a:r>
            <a:r>
              <a:rPr lang="zh-CN" altLang="en-US" dirty="0" smtClean="0"/>
              <a:t>在围产期病原体通过母体传给子代，其传播也被称为垂直传播或母婴传播。围产期传播的主要方式包括</a:t>
            </a:r>
            <a:r>
              <a:rPr lang="zh-CN" altLang="en-US" dirty="0" smtClean="0"/>
              <a:t>：</a:t>
            </a:r>
            <a:r>
              <a:rPr lang="zh-CN" altLang="en-US" dirty="0" smtClean="0"/>
              <a:t>经胎盘</a:t>
            </a:r>
            <a:r>
              <a:rPr lang="zh-CN" altLang="en-US" dirty="0" smtClean="0"/>
              <a:t>传播、</a:t>
            </a:r>
            <a:r>
              <a:rPr lang="zh-CN" altLang="en-US" dirty="0" smtClean="0"/>
              <a:t>上行性</a:t>
            </a:r>
            <a:r>
              <a:rPr lang="zh-CN" altLang="en-US" dirty="0" smtClean="0"/>
              <a:t>感染、</a:t>
            </a:r>
            <a:r>
              <a:rPr lang="zh-CN" altLang="en-US" dirty="0" smtClean="0"/>
              <a:t>分娩时</a:t>
            </a:r>
            <a:r>
              <a:rPr lang="zh-CN" altLang="en-US" dirty="0" smtClean="0"/>
              <a:t>传播。</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多</a:t>
            </a:r>
            <a:r>
              <a:rPr lang="zh-CN" altLang="en-US" dirty="0" smtClean="0"/>
              <a:t>途径传播</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None/>
            </a:pPr>
            <a:r>
              <a:rPr lang="zh-CN" altLang="en-US" dirty="0" smtClean="0"/>
              <a:t>人群易</a:t>
            </a:r>
            <a:r>
              <a:rPr lang="zh-CN" altLang="en-US" dirty="0" smtClean="0"/>
              <a:t>感性：</a:t>
            </a:r>
            <a:endParaRPr lang="en-US" altLang="zh-CN" dirty="0" smtClean="0"/>
          </a:p>
          <a:p>
            <a:pPr>
              <a:buNone/>
            </a:pPr>
            <a:r>
              <a:rPr lang="zh-CN" altLang="en-US" dirty="0" smtClean="0"/>
              <a:t>　　人群</a:t>
            </a:r>
            <a:r>
              <a:rPr lang="zh-CN" altLang="en-US" dirty="0" smtClean="0"/>
              <a:t>作为一个整体对传染病的易感程度称为人群易感性</a:t>
            </a:r>
            <a:r>
              <a:rPr lang="en-US" dirty="0" smtClean="0"/>
              <a:t>(herd susceptibility)</a:t>
            </a:r>
            <a:r>
              <a:rPr lang="zh-CN" altLang="en-US" dirty="0" smtClean="0"/>
              <a:t>。</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影响</a:t>
            </a:r>
            <a:r>
              <a:rPr lang="zh-CN" altLang="en-US" dirty="0" smtClean="0"/>
              <a:t>人群易感性升高的主要</a:t>
            </a:r>
            <a:r>
              <a:rPr lang="zh-CN" altLang="en-US" dirty="0" smtClean="0"/>
              <a:t>因素：</a:t>
            </a:r>
            <a:r>
              <a:rPr lang="zh-CN" altLang="en-US" dirty="0" smtClean="0"/>
              <a:t>新生儿</a:t>
            </a:r>
            <a:r>
              <a:rPr lang="zh-CN" altLang="en-US" dirty="0" smtClean="0"/>
              <a:t>增加、</a:t>
            </a:r>
            <a:r>
              <a:rPr lang="zh-CN" altLang="en-US" dirty="0" smtClean="0"/>
              <a:t>易感人口</a:t>
            </a:r>
            <a:r>
              <a:rPr lang="zh-CN" altLang="en-US" dirty="0" smtClean="0"/>
              <a:t>迁入、</a:t>
            </a:r>
            <a:r>
              <a:rPr lang="zh-CN" altLang="en-US" dirty="0" smtClean="0"/>
              <a:t>免疫人口免疫力自然</a:t>
            </a:r>
            <a:r>
              <a:rPr lang="zh-CN" altLang="en-US" dirty="0" smtClean="0"/>
              <a:t>消退、</a:t>
            </a:r>
            <a:r>
              <a:rPr lang="zh-CN" altLang="en-US" dirty="0" smtClean="0"/>
              <a:t>免疫人口</a:t>
            </a:r>
            <a:r>
              <a:rPr lang="zh-CN" altLang="en-US" dirty="0" smtClean="0"/>
              <a:t>死亡。</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影响</a:t>
            </a:r>
            <a:r>
              <a:rPr lang="zh-CN" altLang="en-US" dirty="0" smtClean="0"/>
              <a:t>人群易感性降低的主要</a:t>
            </a:r>
            <a:r>
              <a:rPr lang="zh-CN" altLang="en-US" dirty="0" smtClean="0"/>
              <a:t>因素：</a:t>
            </a:r>
            <a:r>
              <a:rPr lang="zh-CN" altLang="en-US" dirty="0" smtClean="0"/>
              <a:t>计划</a:t>
            </a:r>
            <a:r>
              <a:rPr lang="zh-CN" altLang="en-US" dirty="0" smtClean="0"/>
              <a:t>免疫、</a:t>
            </a:r>
            <a:r>
              <a:rPr lang="zh-CN" altLang="en-US" dirty="0" smtClean="0"/>
              <a:t>传染病</a:t>
            </a:r>
            <a:r>
              <a:rPr lang="zh-CN" altLang="en-US" dirty="0" smtClean="0"/>
              <a:t>流行、</a:t>
            </a:r>
            <a:r>
              <a:rPr lang="zh-CN" altLang="en-US" dirty="0" smtClean="0"/>
              <a:t>隐性感染</a:t>
            </a:r>
          </a:p>
          <a:p>
            <a:pPr>
              <a:buNone/>
            </a:pP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3756" y="0"/>
            <a:ext cx="10353762" cy="970450"/>
          </a:xfrm>
        </p:spPr>
        <p:txBody>
          <a:bodyPr/>
          <a:lstStyle/>
          <a:p>
            <a:r>
              <a:rPr lang="zh-CN" altLang="en-US" dirty="0" smtClean="0"/>
              <a:t>影响传染病流行过程的因素</a:t>
            </a:r>
            <a:endParaRPr lang="zh-CN" altLang="en-US" dirty="0"/>
          </a:p>
        </p:txBody>
      </p:sp>
      <p:sp>
        <p:nvSpPr>
          <p:cNvPr id="3" name="内容占位符 2"/>
          <p:cNvSpPr>
            <a:spLocks noGrp="1"/>
          </p:cNvSpPr>
          <p:nvPr>
            <p:ph idx="1"/>
          </p:nvPr>
        </p:nvSpPr>
        <p:spPr>
          <a:xfrm>
            <a:off x="0" y="1079293"/>
            <a:ext cx="12192000" cy="5778707"/>
          </a:xfrm>
        </p:spPr>
        <p:txBody>
          <a:bodyPr>
            <a:normAutofit fontScale="92500"/>
          </a:bodyPr>
          <a:lstStyle/>
          <a:p>
            <a:pPr>
              <a:buNone/>
            </a:pPr>
            <a:r>
              <a:rPr lang="zh-CN" altLang="en-US" dirty="0" smtClean="0"/>
              <a:t>自然</a:t>
            </a:r>
            <a:r>
              <a:rPr lang="zh-CN" altLang="en-US" dirty="0" smtClean="0"/>
              <a:t>因素：</a:t>
            </a:r>
            <a:r>
              <a:rPr lang="zh-CN" altLang="en-US" dirty="0" smtClean="0"/>
              <a:t>气候、地理因素是影响传染病流行过程的最主要的自然因素。</a:t>
            </a:r>
          </a:p>
          <a:p>
            <a:pPr>
              <a:buNone/>
            </a:pPr>
            <a:r>
              <a:rPr lang="zh-CN" altLang="en-US" dirty="0" smtClean="0"/>
              <a:t>社会</a:t>
            </a:r>
            <a:r>
              <a:rPr lang="zh-CN" altLang="en-US" dirty="0" smtClean="0"/>
              <a:t>因素：</a:t>
            </a:r>
            <a:endParaRPr lang="en-US" altLang="zh-CN" dirty="0" smtClean="0"/>
          </a:p>
          <a:p>
            <a:pPr>
              <a:buFont typeface="Wingdings" pitchFamily="2" charset="2"/>
              <a:buChar char="Ø"/>
            </a:pPr>
            <a:r>
              <a:rPr lang="zh-CN" altLang="en-US" dirty="0" smtClean="0"/>
              <a:t>抗生素和杀虫剂的滥用使病原体和传播媒介耐药性日益增强</a:t>
            </a:r>
            <a:r>
              <a:rPr lang="zh-CN" altLang="en-US" dirty="0" smtClean="0"/>
              <a:t>。</a:t>
            </a:r>
            <a:endParaRPr lang="en-US" altLang="zh-CN" dirty="0" smtClean="0"/>
          </a:p>
          <a:p>
            <a:pPr>
              <a:buFont typeface="Wingdings" pitchFamily="2" charset="2"/>
              <a:buChar char="Ø"/>
            </a:pPr>
            <a:r>
              <a:rPr lang="zh-CN" altLang="en-US" dirty="0" smtClean="0"/>
              <a:t>城市化和人口爆炸使人类传染病有增无减</a:t>
            </a:r>
            <a:r>
              <a:rPr lang="zh-CN" altLang="en-US" dirty="0" smtClean="0"/>
              <a:t>。</a:t>
            </a:r>
            <a:endParaRPr lang="en-US" altLang="zh-CN" dirty="0" smtClean="0"/>
          </a:p>
          <a:p>
            <a:pPr>
              <a:buFont typeface="Wingdings" pitchFamily="2" charset="2"/>
              <a:buChar char="Ø"/>
            </a:pPr>
            <a:r>
              <a:rPr lang="zh-CN" altLang="en-US" dirty="0" smtClean="0"/>
              <a:t>战争、动乱、难民潮和饥荒促进了传染病的传播和蔓延</a:t>
            </a:r>
            <a:r>
              <a:rPr lang="zh-CN" altLang="en-US" dirty="0" smtClean="0"/>
              <a:t>。</a:t>
            </a:r>
            <a:endParaRPr lang="en-US" altLang="zh-CN" dirty="0" smtClean="0"/>
          </a:p>
          <a:p>
            <a:pPr>
              <a:buFont typeface="Wingdings" pitchFamily="2" charset="2"/>
              <a:buChar char="Ø"/>
            </a:pPr>
            <a:r>
              <a:rPr lang="zh-CN" altLang="en-US" dirty="0" smtClean="0"/>
              <a:t>全球旅游业的急剧发展，航运速度的不断增快也有助于传染病的全球性蔓延</a:t>
            </a:r>
            <a:r>
              <a:rPr lang="zh-CN" altLang="en-US" dirty="0" smtClean="0"/>
              <a:t>。</a:t>
            </a:r>
            <a:endParaRPr lang="en-US" altLang="zh-CN" dirty="0" smtClean="0"/>
          </a:p>
          <a:p>
            <a:pPr>
              <a:buFont typeface="Wingdings" pitchFamily="2" charset="2"/>
              <a:buChar char="Ø"/>
            </a:pPr>
            <a:r>
              <a:rPr lang="zh-CN" altLang="en-US" dirty="0" smtClean="0"/>
              <a:t>环境污染和环境破坏造成生态环境的恶化，森林砍伐改变了媒介昆虫和动物宿主的栖息习性，所有种种均可能导致传染病的蔓延和传播。</a:t>
            </a:r>
          </a:p>
          <a:p>
            <a:pPr>
              <a:buFont typeface="Wingdings" pitchFamily="2" charset="2"/>
              <a:buChar char="Ø"/>
            </a:pPr>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3854" y="0"/>
            <a:ext cx="10353762" cy="970450"/>
          </a:xfrm>
        </p:spPr>
        <p:txBody>
          <a:bodyPr/>
          <a:lstStyle/>
          <a:p>
            <a:r>
              <a:rPr lang="zh-CN" altLang="en-US" dirty="0" smtClean="0"/>
              <a:t>疫源地</a:t>
            </a:r>
            <a:endParaRPr lang="zh-CN" altLang="en-US" dirty="0"/>
          </a:p>
        </p:txBody>
      </p:sp>
      <p:sp>
        <p:nvSpPr>
          <p:cNvPr id="3" name="内容占位符 2"/>
          <p:cNvSpPr>
            <a:spLocks noGrp="1"/>
          </p:cNvSpPr>
          <p:nvPr>
            <p:ph idx="1"/>
          </p:nvPr>
        </p:nvSpPr>
        <p:spPr>
          <a:xfrm>
            <a:off x="0" y="1034321"/>
            <a:ext cx="12192000" cy="5823679"/>
          </a:xfrm>
        </p:spPr>
        <p:txBody>
          <a:bodyPr/>
          <a:lstStyle/>
          <a:p>
            <a:pPr>
              <a:buNone/>
            </a:pPr>
            <a:r>
              <a:rPr lang="zh-CN" altLang="en-US" dirty="0" smtClean="0"/>
              <a:t>概念：</a:t>
            </a:r>
            <a:r>
              <a:rPr lang="zh-CN" altLang="en-US" dirty="0" smtClean="0"/>
              <a:t>凡有传染源存在，并在一定条件下，由传染源向外排出的病原体所能波及的范围称为疫源地</a:t>
            </a:r>
            <a:r>
              <a:rPr lang="en-US" dirty="0" smtClean="0"/>
              <a:t>(epidemic focus)</a:t>
            </a:r>
            <a:r>
              <a:rPr lang="zh-CN" altLang="en-US" dirty="0" smtClean="0"/>
              <a:t>，即可能发生新病例或新感染的范围</a:t>
            </a:r>
            <a:r>
              <a:rPr lang="zh-CN" altLang="en-US" dirty="0" smtClean="0"/>
              <a:t>。</a:t>
            </a:r>
            <a:endParaRPr lang="en-US" altLang="zh-CN" dirty="0" smtClean="0"/>
          </a:p>
          <a:p>
            <a:pPr lvl="0">
              <a:buNone/>
            </a:pPr>
            <a:r>
              <a:rPr lang="zh-CN" altLang="en-US" dirty="0" smtClean="0"/>
              <a:t>　　疫</a:t>
            </a:r>
            <a:r>
              <a:rPr lang="zh-CN" altLang="en-US" dirty="0" smtClean="0"/>
              <a:t>源地的范围及存在</a:t>
            </a:r>
            <a:r>
              <a:rPr lang="zh-CN" altLang="en-US" dirty="0" smtClean="0"/>
              <a:t>时间：</a:t>
            </a:r>
            <a:r>
              <a:rPr lang="zh-CN" altLang="en-US" dirty="0" smtClean="0"/>
              <a:t>形成疫源地的条件包括两方面：传染源的存在和病原体能够继续传播</a:t>
            </a:r>
            <a:r>
              <a:rPr lang="zh-CN" altLang="en-US" dirty="0" smtClean="0"/>
              <a:t>。</a:t>
            </a:r>
            <a:endParaRPr lang="en-US" altLang="zh-CN" dirty="0" smtClean="0"/>
          </a:p>
          <a:p>
            <a:pPr>
              <a:buNone/>
            </a:pPr>
            <a:r>
              <a:rPr lang="zh-CN" altLang="en-US" dirty="0" smtClean="0"/>
              <a:t>　　不同</a:t>
            </a:r>
            <a:r>
              <a:rPr lang="zh-CN" altLang="en-US" dirty="0" smtClean="0"/>
              <a:t>传染病疫源地范围不同，主要取决于传染源存在时间和活动范围、传播途径的特点、周围人群的免疫状况及环境条件。</a:t>
            </a:r>
          </a:p>
          <a:p>
            <a:pPr>
              <a:buNone/>
            </a:pPr>
            <a:r>
              <a:rPr lang="zh-CN" altLang="en-US" dirty="0" smtClean="0"/>
              <a:t>　　疫</a:t>
            </a:r>
            <a:r>
              <a:rPr lang="zh-CN" altLang="en-US" dirty="0" smtClean="0"/>
              <a:t>源地消灭的</a:t>
            </a:r>
            <a:r>
              <a:rPr lang="zh-CN" altLang="en-US" dirty="0" smtClean="0"/>
              <a:t>条件：</a:t>
            </a:r>
            <a:r>
              <a:rPr lang="zh-CN" altLang="en-US" dirty="0" smtClean="0"/>
              <a:t>传染源被移走（住院或死亡）或不再排出病原体（治愈）；传染源排于外环境的病原体彻底清除；所有易感接触者，经过该病最长潜伏期未出现新病例或证明未受感染。</a:t>
            </a:r>
          </a:p>
          <a:p>
            <a:pPr lvl="0">
              <a:buNone/>
            </a:pPr>
            <a:endParaRPr lang="zh-CN" altLang="en-US" dirty="0" smtClean="0"/>
          </a:p>
          <a:p>
            <a:pPr>
              <a:buNone/>
            </a:pPr>
            <a:endParaRPr lang="zh-CN" alt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第三节</a:t>
            </a:r>
            <a:r>
              <a:rPr lang="en-US" dirty="0" smtClean="0"/>
              <a:t>  </a:t>
            </a:r>
            <a:r>
              <a:rPr lang="zh-CN" altLang="en-US" dirty="0" smtClean="0"/>
              <a:t>传染病的预防与控制</a:t>
            </a:r>
            <a:endParaRPr lang="zh-CN" altLang="en-US" dirty="0"/>
          </a:p>
        </p:txBody>
      </p:sp>
      <p:sp>
        <p:nvSpPr>
          <p:cNvPr id="3" name="内容占位符 2"/>
          <p:cNvSpPr>
            <a:spLocks noGrp="1"/>
          </p:cNvSpPr>
          <p:nvPr>
            <p:ph idx="1"/>
          </p:nvPr>
        </p:nvSpPr>
        <p:spPr>
          <a:xfrm>
            <a:off x="0" y="1732449"/>
            <a:ext cx="12192000" cy="4908194"/>
          </a:xfrm>
        </p:spPr>
        <p:txBody>
          <a:bodyPr>
            <a:normAutofit lnSpcReduction="10000"/>
          </a:bodyPr>
          <a:lstStyle/>
          <a:p>
            <a:r>
              <a:rPr lang="zh-CN" altLang="en-US" dirty="0" smtClean="0"/>
              <a:t>传染病的预防和控制</a:t>
            </a:r>
            <a:r>
              <a:rPr lang="zh-CN" altLang="en-US" dirty="0" smtClean="0"/>
              <a:t>策略</a:t>
            </a:r>
            <a:endParaRPr lang="en-US" altLang="zh-CN" dirty="0" smtClean="0"/>
          </a:p>
          <a:p>
            <a:pPr>
              <a:buFont typeface="Wingdings" pitchFamily="2" charset="2"/>
              <a:buChar char="Ø"/>
            </a:pPr>
            <a:r>
              <a:rPr lang="zh-CN" altLang="en-US" dirty="0" smtClean="0"/>
              <a:t>预防为主：</a:t>
            </a:r>
            <a:r>
              <a:rPr lang="zh-CN" altLang="en-US" dirty="0" smtClean="0"/>
              <a:t>加强健康</a:t>
            </a:r>
            <a:r>
              <a:rPr lang="zh-CN" altLang="en-US" dirty="0" smtClean="0"/>
              <a:t>教育、</a:t>
            </a:r>
            <a:r>
              <a:rPr lang="zh-CN" altLang="en-US" dirty="0" smtClean="0"/>
              <a:t>加强人群</a:t>
            </a:r>
            <a:r>
              <a:rPr lang="zh-CN" altLang="en-US" dirty="0" smtClean="0"/>
              <a:t>免疫、</a:t>
            </a:r>
            <a:r>
              <a:rPr lang="zh-CN" altLang="en-US" dirty="0" smtClean="0"/>
              <a:t>改善卫生</a:t>
            </a:r>
            <a:r>
              <a:rPr lang="zh-CN" altLang="en-US" dirty="0" smtClean="0"/>
              <a:t>条件。</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加强</a:t>
            </a:r>
            <a:r>
              <a:rPr lang="zh-CN" altLang="en-US" dirty="0" smtClean="0"/>
              <a:t>传染病</a:t>
            </a:r>
            <a:r>
              <a:rPr lang="zh-CN" altLang="en-US" dirty="0" smtClean="0"/>
              <a:t>监测：</a:t>
            </a:r>
            <a:r>
              <a:rPr lang="zh-CN" altLang="en-US" dirty="0" smtClean="0"/>
              <a:t>包括传染病发病、死亡；病原体型别、特性；媒介昆虫和动物宿主种类、分布和病原体携带状况；人群免疫水平及人口资料等</a:t>
            </a:r>
            <a:r>
              <a:rPr lang="zh-CN" altLang="en-US" dirty="0" smtClean="0"/>
              <a:t>。</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传染病</a:t>
            </a:r>
            <a:r>
              <a:rPr lang="zh-CN" altLang="en-US" dirty="0" smtClean="0"/>
              <a:t>的全球化控制</a:t>
            </a:r>
            <a:endParaRPr lang="en-US" altLang="zh-CN" dirty="0" smtClean="0"/>
          </a:p>
          <a:p>
            <a:pPr>
              <a:buFont typeface="Wingdings" pitchFamily="2" charset="2"/>
              <a:buChar char="Ø"/>
            </a:pP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传染病的历史回顾</a:t>
            </a:r>
            <a:r>
              <a:rPr lang="en-US" altLang="zh-CN" dirty="0" smtClean="0"/>
              <a:t/>
            </a:r>
            <a:br>
              <a:rPr lang="en-US" altLang="zh-CN" dirty="0" smtClean="0"/>
            </a:br>
            <a:endParaRPr lang="zh-CN" altLang="en-US" dirty="0"/>
          </a:p>
        </p:txBody>
      </p:sp>
      <p:sp>
        <p:nvSpPr>
          <p:cNvPr id="3" name="内容占位符 2"/>
          <p:cNvSpPr>
            <a:spLocks noGrp="1"/>
          </p:cNvSpPr>
          <p:nvPr>
            <p:ph idx="1"/>
          </p:nvPr>
        </p:nvSpPr>
        <p:spPr>
          <a:xfrm>
            <a:off x="0" y="1732449"/>
            <a:ext cx="12192000" cy="5125551"/>
          </a:xfrm>
        </p:spPr>
        <p:txBody>
          <a:bodyPr/>
          <a:lstStyle/>
          <a:p>
            <a:pPr>
              <a:buNone/>
            </a:pPr>
            <a:r>
              <a:rPr lang="zh-CN" altLang="en-US" dirty="0" smtClean="0"/>
              <a:t>　　根据我国部分城市前</a:t>
            </a:r>
            <a:r>
              <a:rPr lang="en-US" dirty="0" smtClean="0"/>
              <a:t>10</a:t>
            </a:r>
            <a:r>
              <a:rPr lang="zh-CN" altLang="en-US" dirty="0" smtClean="0"/>
              <a:t>位主要疾病的死亡专率及死因构成统计，</a:t>
            </a:r>
            <a:endParaRPr lang="en-US" altLang="zh-CN" dirty="0" smtClean="0"/>
          </a:p>
          <a:p>
            <a:pPr>
              <a:buNone/>
            </a:pPr>
            <a:r>
              <a:rPr lang="en-US" dirty="0" smtClean="0"/>
              <a:t>1957</a:t>
            </a:r>
            <a:r>
              <a:rPr lang="zh-CN" altLang="en-US" dirty="0" smtClean="0"/>
              <a:t>年急性传染病和肺结核分别居于第</a:t>
            </a:r>
            <a:r>
              <a:rPr lang="en-US" dirty="0" smtClean="0"/>
              <a:t>2</a:t>
            </a:r>
            <a:r>
              <a:rPr lang="zh-CN" altLang="en-US" dirty="0" smtClean="0"/>
              <a:t>、第</a:t>
            </a:r>
            <a:r>
              <a:rPr lang="en-US" dirty="0" smtClean="0"/>
              <a:t>3</a:t>
            </a:r>
            <a:r>
              <a:rPr lang="zh-CN" altLang="en-US" dirty="0" smtClean="0"/>
              <a:t>位，而</a:t>
            </a:r>
            <a:r>
              <a:rPr lang="en-US" dirty="0" smtClean="0"/>
              <a:t>1975</a:t>
            </a:r>
            <a:r>
              <a:rPr lang="zh-CN" altLang="en-US" dirty="0" smtClean="0"/>
              <a:t>年急性</a:t>
            </a:r>
            <a:endParaRPr lang="en-US" altLang="zh-CN" dirty="0" smtClean="0"/>
          </a:p>
          <a:p>
            <a:pPr>
              <a:buNone/>
            </a:pPr>
            <a:r>
              <a:rPr lang="zh-CN" altLang="en-US" dirty="0" smtClean="0"/>
              <a:t>传染病和肺结核的位次已分别降至第</a:t>
            </a:r>
            <a:r>
              <a:rPr lang="en-US" dirty="0" smtClean="0"/>
              <a:t>8</a:t>
            </a:r>
            <a:r>
              <a:rPr lang="zh-CN" altLang="en-US" dirty="0" smtClean="0"/>
              <a:t>位和第</a:t>
            </a:r>
            <a:r>
              <a:rPr lang="en-US" dirty="0" smtClean="0"/>
              <a:t>6</a:t>
            </a:r>
            <a:r>
              <a:rPr lang="zh-CN" altLang="en-US" dirty="0" smtClean="0"/>
              <a:t>位，到</a:t>
            </a:r>
            <a:r>
              <a:rPr lang="en-US" dirty="0" smtClean="0"/>
              <a:t>1986</a:t>
            </a:r>
            <a:r>
              <a:rPr lang="zh-CN" altLang="en-US" dirty="0" smtClean="0"/>
              <a:t>年，传染</a:t>
            </a:r>
            <a:endParaRPr lang="en-US" altLang="zh-CN" dirty="0" smtClean="0"/>
          </a:p>
          <a:p>
            <a:pPr>
              <a:buNone/>
            </a:pPr>
            <a:r>
              <a:rPr lang="zh-CN" altLang="en-US" dirty="0" smtClean="0"/>
              <a:t>病（肺结核除外）已退居到第</a:t>
            </a:r>
            <a:r>
              <a:rPr lang="en-US" dirty="0" smtClean="0"/>
              <a:t>10</a:t>
            </a:r>
            <a:r>
              <a:rPr lang="zh-CN" altLang="en-US" dirty="0" smtClean="0"/>
              <a:t>位以后，肺结核的位次也退居到第</a:t>
            </a:r>
            <a:r>
              <a:rPr lang="en-US" dirty="0" smtClean="0"/>
              <a:t>7</a:t>
            </a:r>
            <a:r>
              <a:rPr lang="zh-CN" altLang="en-US" dirty="0" smtClean="0"/>
              <a:t>位。</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r>
              <a:rPr lang="zh-CN" altLang="en-US" dirty="0" smtClean="0"/>
              <a:t>传染病预防和控制</a:t>
            </a:r>
            <a:r>
              <a:rPr lang="zh-CN" altLang="en-US" dirty="0" smtClean="0"/>
              <a:t>措施</a:t>
            </a:r>
            <a:endParaRPr lang="en-US" altLang="zh-CN" dirty="0" smtClean="0"/>
          </a:p>
          <a:p>
            <a:pPr>
              <a:buFont typeface="Wingdings" pitchFamily="2" charset="2"/>
              <a:buChar char="Ø"/>
            </a:pPr>
            <a:r>
              <a:rPr lang="zh-CN" altLang="en-US" dirty="0" smtClean="0"/>
              <a:t>传染病</a:t>
            </a:r>
            <a:r>
              <a:rPr lang="zh-CN" altLang="en-US" dirty="0" smtClean="0"/>
              <a:t>报告：</a:t>
            </a:r>
            <a:endParaRPr lang="en-US" altLang="zh-CN" dirty="0" smtClean="0"/>
          </a:p>
          <a:p>
            <a:pPr>
              <a:buNone/>
            </a:pPr>
            <a:endParaRPr lang="en-US" dirty="0" smtClean="0"/>
          </a:p>
          <a:p>
            <a:pPr>
              <a:buNone/>
            </a:pPr>
            <a:r>
              <a:rPr lang="en-US" dirty="0" smtClean="0"/>
              <a:t>1</a:t>
            </a:r>
            <a:r>
              <a:rPr lang="zh-CN" altLang="en-US" dirty="0" smtClean="0"/>
              <a:t>．报告病种</a:t>
            </a:r>
            <a:r>
              <a:rPr lang="zh-CN" altLang="en-US" dirty="0" smtClean="0"/>
              <a:t>类别　</a:t>
            </a:r>
            <a:r>
              <a:rPr lang="zh-CN" altLang="en-US" dirty="0" smtClean="0"/>
              <a:t>甲、乙、丙三类共</a:t>
            </a:r>
            <a:r>
              <a:rPr lang="en-US" dirty="0" smtClean="0"/>
              <a:t>37</a:t>
            </a:r>
            <a:r>
              <a:rPr lang="zh-CN" altLang="en-US" dirty="0" smtClean="0"/>
              <a:t>种</a:t>
            </a:r>
            <a:endParaRPr lang="en-US" altLang="zh-CN" dirty="0" smtClean="0"/>
          </a:p>
          <a:p>
            <a:pPr>
              <a:buNone/>
            </a:pPr>
            <a:endParaRPr lang="en-US" altLang="zh-CN" dirty="0" smtClean="0"/>
          </a:p>
          <a:p>
            <a:pPr>
              <a:buNone/>
            </a:pPr>
            <a:r>
              <a:rPr lang="en-US" altLang="zh-CN" dirty="0" smtClean="0"/>
              <a:t>2.</a:t>
            </a:r>
            <a:r>
              <a:rPr lang="zh-CN" altLang="en-US" dirty="0" smtClean="0"/>
              <a:t>责任报告单位及</a:t>
            </a:r>
            <a:r>
              <a:rPr lang="zh-CN" altLang="en-US" dirty="0" smtClean="0"/>
              <a:t>报告人</a:t>
            </a:r>
            <a:endParaRPr lang="en-US" altLang="zh-CN" dirty="0" smtClean="0"/>
          </a:p>
          <a:p>
            <a:pPr>
              <a:buNone/>
            </a:pPr>
            <a:endParaRPr lang="en-US" altLang="zh-CN" dirty="0" smtClean="0"/>
          </a:p>
          <a:p>
            <a:pPr>
              <a:buNone/>
            </a:pPr>
            <a:r>
              <a:rPr lang="en-US" altLang="zh-CN" dirty="0" smtClean="0"/>
              <a:t>3.</a:t>
            </a:r>
            <a:r>
              <a:rPr lang="zh-CN" altLang="en-US" dirty="0" smtClean="0"/>
              <a:t>报告</a:t>
            </a:r>
            <a:r>
              <a:rPr lang="zh-CN" altLang="en-US" dirty="0" smtClean="0"/>
              <a:t>时限</a:t>
            </a:r>
            <a:endParaRPr lang="en-US" altLang="zh-CN" dirty="0" smtClean="0"/>
          </a:p>
          <a:p>
            <a:pPr>
              <a:buNone/>
            </a:pPr>
            <a:endParaRPr lang="en-US" altLang="zh-CN" dirty="0" smtClean="0"/>
          </a:p>
          <a:p>
            <a:pPr>
              <a:buNone/>
            </a:pPr>
            <a:r>
              <a:rPr lang="en-US" altLang="zh-CN" dirty="0" smtClean="0"/>
              <a:t>4.</a:t>
            </a:r>
            <a:r>
              <a:rPr lang="zh-CN" altLang="en-US" dirty="0" smtClean="0"/>
              <a:t>国境卫生检疫</a:t>
            </a:r>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针对传染源的</a:t>
            </a:r>
            <a:r>
              <a:rPr lang="zh-CN" altLang="en-US" dirty="0" smtClean="0"/>
              <a:t>措施</a:t>
            </a:r>
            <a:endParaRPr lang="en-US" altLang="zh-CN" dirty="0" smtClean="0"/>
          </a:p>
          <a:p>
            <a:pPr>
              <a:buNone/>
            </a:pPr>
            <a:r>
              <a:rPr lang="en-US" dirty="0" smtClean="0"/>
              <a:t>1</a:t>
            </a:r>
            <a:r>
              <a:rPr lang="zh-CN" altLang="en-US" dirty="0" smtClean="0"/>
              <a:t>．</a:t>
            </a:r>
            <a:r>
              <a:rPr lang="zh-CN" altLang="en-US" dirty="0" smtClean="0"/>
              <a:t>病人：</a:t>
            </a:r>
            <a:r>
              <a:rPr lang="zh-CN" altLang="en-US" dirty="0" smtClean="0"/>
              <a:t>应做到早发现、早诊断、早报告、早隔离、早治疗</a:t>
            </a:r>
            <a:r>
              <a:rPr lang="zh-CN" altLang="en-US" dirty="0" smtClean="0"/>
              <a:t>。</a:t>
            </a:r>
            <a:endParaRPr lang="en-US" altLang="zh-CN" dirty="0" smtClean="0"/>
          </a:p>
          <a:p>
            <a:pPr>
              <a:buNone/>
            </a:pPr>
            <a:r>
              <a:rPr lang="zh-CN" altLang="en-US" dirty="0" smtClean="0"/>
              <a:t>　　　甲</a:t>
            </a:r>
            <a:r>
              <a:rPr lang="zh-CN" altLang="en-US" dirty="0" smtClean="0"/>
              <a:t>类传染病病人和乙类传染病中的传染性非典型肺炎、人感染高致病性禽流感、肺炭疽病人必须实施医院隔离治疗</a:t>
            </a:r>
            <a:r>
              <a:rPr lang="zh-CN" altLang="en-US" dirty="0" smtClean="0"/>
              <a:t>。</a:t>
            </a:r>
            <a:endParaRPr lang="en-US" altLang="zh-CN" dirty="0" smtClean="0"/>
          </a:p>
          <a:p>
            <a:pPr>
              <a:buNone/>
            </a:pPr>
            <a:r>
              <a:rPr lang="zh-CN" altLang="en-US" dirty="0" smtClean="0"/>
              <a:t>　</a:t>
            </a:r>
            <a:r>
              <a:rPr lang="zh-CN" altLang="en-US" dirty="0" smtClean="0"/>
              <a:t>　　</a:t>
            </a:r>
            <a:r>
              <a:rPr lang="zh-CN" altLang="en-US" dirty="0" smtClean="0"/>
              <a:t>乙类传染病病人，根据病情可在医院或家中隔离，隔离通常应至临床或实验室证明病人已痊愈为止</a:t>
            </a:r>
            <a:r>
              <a:rPr lang="zh-CN" altLang="en-US" dirty="0" smtClean="0"/>
              <a:t>。</a:t>
            </a:r>
            <a:endParaRPr lang="en-US" altLang="zh-CN" dirty="0" smtClean="0"/>
          </a:p>
          <a:p>
            <a:pPr>
              <a:buNone/>
            </a:pPr>
            <a:r>
              <a:rPr lang="zh-CN" altLang="en-US" dirty="0" smtClean="0"/>
              <a:t>　</a:t>
            </a:r>
            <a:r>
              <a:rPr lang="zh-CN" altLang="en-US" dirty="0" smtClean="0"/>
              <a:t>　　</a:t>
            </a:r>
            <a:r>
              <a:rPr lang="zh-CN" altLang="en-US" dirty="0" smtClean="0"/>
              <a:t>丙类传染病中的瘤型麻风病人必须经临床和微生物学检查证实痊愈才可恢复工作、学习。</a:t>
            </a:r>
          </a:p>
          <a:p>
            <a:pPr>
              <a:buNone/>
            </a:pPr>
            <a:r>
              <a:rPr lang="en-US" altLang="zh-CN" dirty="0" smtClean="0"/>
              <a:t>2.</a:t>
            </a:r>
            <a:r>
              <a:rPr lang="zh-CN" altLang="en-US" dirty="0" smtClean="0"/>
              <a:t>病原</a:t>
            </a:r>
            <a:r>
              <a:rPr lang="zh-CN" altLang="en-US" dirty="0" smtClean="0"/>
              <a:t>携带者：</a:t>
            </a:r>
            <a:r>
              <a:rPr lang="zh-CN" altLang="en-US" dirty="0" smtClean="0"/>
              <a:t>对病原携带者应做好登记、管理和随访至其病原体检查</a:t>
            </a:r>
            <a:r>
              <a:rPr lang="en-US" dirty="0" smtClean="0"/>
              <a:t>2</a:t>
            </a:r>
            <a:r>
              <a:rPr lang="zh-CN" altLang="en-US" dirty="0" smtClean="0"/>
              <a:t>～</a:t>
            </a:r>
            <a:r>
              <a:rPr lang="en-US" dirty="0" smtClean="0"/>
              <a:t>3</a:t>
            </a:r>
            <a:r>
              <a:rPr lang="zh-CN" altLang="en-US" dirty="0" smtClean="0"/>
              <a:t>次</a:t>
            </a:r>
            <a:r>
              <a:rPr lang="zh-CN" altLang="en-US" dirty="0" smtClean="0"/>
              <a:t>阴性。</a:t>
            </a:r>
            <a:endParaRPr lang="zh-CN"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179882"/>
            <a:ext cx="12192000" cy="6678117"/>
          </a:xfrm>
        </p:spPr>
        <p:txBody>
          <a:bodyPr>
            <a:normAutofit/>
          </a:bodyPr>
          <a:lstStyle/>
          <a:p>
            <a:pPr>
              <a:buNone/>
            </a:pPr>
            <a:r>
              <a:rPr lang="en-US" altLang="zh-CN" dirty="0" smtClean="0"/>
              <a:t>3.</a:t>
            </a:r>
            <a:r>
              <a:rPr lang="zh-CN" altLang="en-US" dirty="0" smtClean="0"/>
              <a:t>接触</a:t>
            </a:r>
            <a:r>
              <a:rPr lang="zh-CN" altLang="en-US" dirty="0" smtClean="0"/>
              <a:t>者：</a:t>
            </a:r>
            <a:r>
              <a:rPr lang="zh-CN" altLang="en-US" dirty="0" smtClean="0"/>
              <a:t>凡与传染源有过接触并有受感染可能者都应接受检疫。检疫期为最后接触日至该病的最长潜伏期</a:t>
            </a:r>
            <a:r>
              <a:rPr lang="zh-CN" altLang="en-US" dirty="0" smtClean="0"/>
              <a:t>。</a:t>
            </a:r>
            <a:endParaRPr lang="en-US" altLang="zh-CN" dirty="0" smtClean="0"/>
          </a:p>
          <a:p>
            <a:pPr>
              <a:buNone/>
            </a:pPr>
            <a:r>
              <a:rPr lang="zh-CN" altLang="en-US" dirty="0" smtClean="0"/>
              <a:t>　　留验</a:t>
            </a:r>
            <a:r>
              <a:rPr lang="zh-CN" altLang="en-US" dirty="0" smtClean="0"/>
              <a:t>：即隔离观察。甲类传染病接触者应留验，即在指定场所进行观察，限制活动范围，实施诊察、检验和治疗</a:t>
            </a:r>
            <a:r>
              <a:rPr lang="zh-CN" altLang="en-US" dirty="0" smtClean="0"/>
              <a:t>。</a:t>
            </a:r>
            <a:endParaRPr lang="en-US" altLang="zh-CN" dirty="0" smtClean="0"/>
          </a:p>
          <a:p>
            <a:pPr>
              <a:buNone/>
            </a:pPr>
            <a:r>
              <a:rPr lang="zh-CN" altLang="en-US" dirty="0" smtClean="0"/>
              <a:t>　　</a:t>
            </a:r>
            <a:endParaRPr lang="en-US" altLang="zh-CN" dirty="0" smtClean="0"/>
          </a:p>
          <a:p>
            <a:pPr>
              <a:buNone/>
            </a:pPr>
            <a:r>
              <a:rPr lang="zh-CN" altLang="en-US" dirty="0" smtClean="0"/>
              <a:t>　</a:t>
            </a:r>
            <a:r>
              <a:rPr lang="zh-CN" altLang="en-US" dirty="0" smtClean="0"/>
              <a:t>　医学</a:t>
            </a:r>
            <a:r>
              <a:rPr lang="zh-CN" altLang="en-US" dirty="0" smtClean="0"/>
              <a:t>观察：乙类和丙类传染病接触者可正常工作、学习，但需接受体检、测量体温、病原学检查和必要的卫生处理等医学观察</a:t>
            </a:r>
            <a:r>
              <a:rPr lang="zh-CN" altLang="en-US" dirty="0" smtClean="0"/>
              <a:t>。</a:t>
            </a:r>
            <a:endParaRPr lang="en-US" altLang="zh-CN" dirty="0" smtClean="0"/>
          </a:p>
          <a:p>
            <a:pPr>
              <a:buNone/>
            </a:pPr>
            <a:r>
              <a:rPr lang="zh-CN" altLang="en-US" dirty="0" smtClean="0"/>
              <a:t>　</a:t>
            </a:r>
            <a:r>
              <a:rPr lang="zh-CN" altLang="en-US" dirty="0" smtClean="0"/>
              <a:t>　</a:t>
            </a:r>
            <a:endParaRPr lang="en-US" altLang="zh-CN" dirty="0" smtClean="0"/>
          </a:p>
          <a:p>
            <a:pPr>
              <a:buNone/>
            </a:pPr>
            <a:r>
              <a:rPr lang="zh-CN" altLang="en-US" dirty="0" smtClean="0"/>
              <a:t>　</a:t>
            </a:r>
            <a:r>
              <a:rPr lang="zh-CN" altLang="en-US" dirty="0" smtClean="0"/>
              <a:t>　应急</a:t>
            </a:r>
            <a:r>
              <a:rPr lang="zh-CN" altLang="en-US" dirty="0" smtClean="0"/>
              <a:t>接种和药物预防：对潜伏期较长的传染病如麻疹可对接触者施行预防接种。此外还可采用药物预防，如服用青霉素预防猩红热，服用乙胺嘧啶或氯喹预防疟疾等。</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 y="0"/>
            <a:ext cx="12192000" cy="6857999"/>
          </a:xfrm>
        </p:spPr>
        <p:txBody>
          <a:bodyPr/>
          <a:lstStyle/>
          <a:p>
            <a:pPr>
              <a:buNone/>
            </a:pPr>
            <a:r>
              <a:rPr lang="en-US" altLang="zh-CN" dirty="0" smtClean="0"/>
              <a:t>4.</a:t>
            </a:r>
            <a:r>
              <a:rPr lang="zh-CN" altLang="en-US" dirty="0" smtClean="0"/>
              <a:t>动物</a:t>
            </a:r>
            <a:r>
              <a:rPr lang="zh-CN" altLang="en-US" dirty="0" smtClean="0"/>
              <a:t>传染源：</a:t>
            </a:r>
            <a:endParaRPr lang="en-US" altLang="zh-CN" dirty="0" smtClean="0"/>
          </a:p>
          <a:p>
            <a:pPr>
              <a:buNone/>
            </a:pPr>
            <a:r>
              <a:rPr lang="zh-CN" altLang="en-US" dirty="0" smtClean="0"/>
              <a:t>　　</a:t>
            </a:r>
            <a:endParaRPr lang="en-US" altLang="zh-CN" dirty="0" smtClean="0"/>
          </a:p>
          <a:p>
            <a:pPr>
              <a:buNone/>
            </a:pPr>
            <a:r>
              <a:rPr lang="zh-CN" altLang="en-US" dirty="0" smtClean="0"/>
              <a:t>对危害</a:t>
            </a:r>
            <a:r>
              <a:rPr lang="zh-CN" altLang="en-US" dirty="0" smtClean="0"/>
              <a:t>大且经济价值不大的动物传染源应予彻底消灭</a:t>
            </a:r>
            <a:r>
              <a:rPr lang="zh-CN" altLang="en-US" dirty="0" smtClean="0"/>
              <a:t>。</a:t>
            </a:r>
            <a:endParaRPr lang="en-US" altLang="zh-CN" dirty="0" smtClean="0"/>
          </a:p>
          <a:p>
            <a:pPr>
              <a:buNone/>
            </a:pPr>
            <a:r>
              <a:rPr lang="zh-CN" altLang="en-US" dirty="0" smtClean="0"/>
              <a:t>　　</a:t>
            </a:r>
            <a:endParaRPr lang="en-US" altLang="zh-CN" dirty="0" smtClean="0"/>
          </a:p>
          <a:p>
            <a:pPr>
              <a:buNone/>
            </a:pPr>
            <a:r>
              <a:rPr lang="zh-CN" altLang="en-US" dirty="0" smtClean="0"/>
              <a:t>对</a:t>
            </a:r>
            <a:r>
              <a:rPr lang="zh-CN" altLang="en-US" dirty="0" smtClean="0"/>
              <a:t>危害大的病畜或野生动物应予捕杀、焚烧或深埋</a:t>
            </a:r>
            <a:r>
              <a:rPr lang="zh-CN" altLang="en-US" dirty="0" smtClean="0"/>
              <a:t>。</a:t>
            </a:r>
            <a:endParaRPr lang="en-US" altLang="zh-CN" dirty="0" smtClean="0"/>
          </a:p>
          <a:p>
            <a:pPr>
              <a:buNone/>
            </a:pPr>
            <a:r>
              <a:rPr lang="zh-CN" altLang="en-US" dirty="0" smtClean="0"/>
              <a:t>　　</a:t>
            </a:r>
            <a:endParaRPr lang="en-US" altLang="zh-CN" dirty="0" smtClean="0"/>
          </a:p>
          <a:p>
            <a:pPr>
              <a:buNone/>
            </a:pPr>
            <a:r>
              <a:rPr lang="zh-CN" altLang="en-US" dirty="0" smtClean="0"/>
              <a:t>对</a:t>
            </a:r>
            <a:r>
              <a:rPr lang="zh-CN" altLang="en-US" dirty="0" smtClean="0"/>
              <a:t>危害不大且有经济价值的病畜可予以隔离治疗</a:t>
            </a:r>
            <a:r>
              <a:rPr lang="zh-CN" altLang="en-US" dirty="0" smtClean="0"/>
              <a:t>。</a:t>
            </a:r>
            <a:endParaRPr lang="en-US" altLang="zh-CN" dirty="0" smtClean="0"/>
          </a:p>
          <a:p>
            <a:pPr>
              <a:buNone/>
            </a:pPr>
            <a:r>
              <a:rPr lang="zh-CN" altLang="en-US" dirty="0" smtClean="0"/>
              <a:t>　　</a:t>
            </a:r>
            <a:endParaRPr lang="en-US" altLang="zh-CN" dirty="0" smtClean="0"/>
          </a:p>
          <a:p>
            <a:pPr>
              <a:buNone/>
            </a:pPr>
            <a:r>
              <a:rPr lang="zh-CN" altLang="en-US" dirty="0" smtClean="0"/>
              <a:t>此外</a:t>
            </a:r>
            <a:r>
              <a:rPr lang="zh-CN" altLang="en-US" dirty="0" smtClean="0"/>
              <a:t>还要做好家畜和宠物的预防接种和检疫。</a:t>
            </a:r>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 y="0"/>
            <a:ext cx="12192000" cy="6857999"/>
          </a:xfrm>
        </p:spPr>
        <p:txBody>
          <a:bodyPr/>
          <a:lstStyle/>
          <a:p>
            <a:pPr>
              <a:buFont typeface="Wingdings" pitchFamily="2" charset="2"/>
              <a:buChar char="Ø"/>
            </a:pPr>
            <a:r>
              <a:rPr lang="zh-CN" altLang="en-US" dirty="0" smtClean="0"/>
              <a:t>针对传播途径的</a:t>
            </a:r>
            <a:r>
              <a:rPr lang="zh-CN" altLang="en-US" dirty="0" smtClean="0"/>
              <a:t>措施</a:t>
            </a:r>
            <a:endParaRPr lang="en-US" altLang="zh-CN" dirty="0" smtClean="0"/>
          </a:p>
          <a:p>
            <a:pPr>
              <a:buNone/>
            </a:pPr>
            <a:r>
              <a:rPr lang="zh-CN" altLang="en-US" dirty="0" smtClean="0"/>
              <a:t>　　消毒</a:t>
            </a:r>
            <a:r>
              <a:rPr lang="en-US" dirty="0" smtClean="0"/>
              <a:t>(disinfection)</a:t>
            </a:r>
            <a:r>
              <a:rPr lang="zh-CN" altLang="en-US" dirty="0" smtClean="0"/>
              <a:t>是用化学、物理、生物的方法杀灭或消除环境中致病性微生物的一种措施，包括预防性消毒和疫源地消毒两大类</a:t>
            </a:r>
            <a:r>
              <a:rPr lang="zh-CN" altLang="en-US" dirty="0" smtClean="0"/>
              <a:t>。</a:t>
            </a:r>
            <a:endParaRPr lang="en-US" altLang="zh-CN" dirty="0" smtClean="0"/>
          </a:p>
          <a:p>
            <a:pPr>
              <a:buNone/>
            </a:pPr>
            <a:r>
              <a:rPr lang="en-US" dirty="0" smtClean="0"/>
              <a:t>1</a:t>
            </a:r>
            <a:r>
              <a:rPr lang="zh-CN" altLang="en-US" dirty="0" smtClean="0"/>
              <a:t>．预防性消毒（</a:t>
            </a:r>
            <a:r>
              <a:rPr lang="en-US" dirty="0" smtClean="0"/>
              <a:t>preventive disinfection</a:t>
            </a:r>
            <a:r>
              <a:rPr lang="zh-CN" altLang="en-US" dirty="0" smtClean="0"/>
              <a:t>）：对可能受到病原微生物污染的场所和物品施行消毒。如乳制品消毒、饮水消毒等</a:t>
            </a:r>
            <a:r>
              <a:rPr lang="zh-CN" altLang="en-US" dirty="0" smtClean="0"/>
              <a:t>。</a:t>
            </a:r>
            <a:endParaRPr lang="en-US" altLang="zh-CN" dirty="0" smtClean="0"/>
          </a:p>
          <a:p>
            <a:pPr>
              <a:buNone/>
            </a:pPr>
            <a:r>
              <a:rPr lang="en-US" dirty="0" smtClean="0"/>
              <a:t>2</a:t>
            </a:r>
            <a:r>
              <a:rPr lang="zh-CN" altLang="en-US" dirty="0" smtClean="0"/>
              <a:t>．疫源地消毒</a:t>
            </a:r>
            <a:r>
              <a:rPr lang="en-US" dirty="0" smtClean="0"/>
              <a:t>(disinfection of epidemic focus)</a:t>
            </a:r>
            <a:r>
              <a:rPr lang="zh-CN" altLang="en-US" dirty="0" smtClean="0"/>
              <a:t>：对现有或曾经有传染源存在的场所进行消毒</a:t>
            </a:r>
            <a:r>
              <a:rPr lang="zh-CN" altLang="en-US" dirty="0" smtClean="0"/>
              <a:t>。</a:t>
            </a:r>
            <a:endParaRPr lang="en-US" altLang="zh-CN" dirty="0" smtClean="0"/>
          </a:p>
          <a:p>
            <a:pPr>
              <a:buNone/>
            </a:pPr>
            <a:r>
              <a:rPr lang="zh-CN" altLang="en-US" dirty="0" smtClean="0"/>
              <a:t>　</a:t>
            </a:r>
            <a:r>
              <a:rPr lang="zh-CN" altLang="en-US" dirty="0" smtClean="0"/>
              <a:t>　</a:t>
            </a:r>
            <a:r>
              <a:rPr lang="zh-CN" altLang="en-US" dirty="0" smtClean="0"/>
              <a:t>随时消毒</a:t>
            </a:r>
            <a:r>
              <a:rPr lang="en-US" dirty="0" smtClean="0"/>
              <a:t>(current </a:t>
            </a:r>
            <a:r>
              <a:rPr lang="en-US" dirty="0" err="1" smtClean="0"/>
              <a:t>disnfection</a:t>
            </a:r>
            <a:r>
              <a:rPr lang="en-US" dirty="0" smtClean="0"/>
              <a:t>)</a:t>
            </a:r>
          </a:p>
          <a:p>
            <a:pPr>
              <a:buNone/>
            </a:pPr>
            <a:r>
              <a:rPr lang="zh-CN" altLang="en-US" dirty="0" smtClean="0"/>
              <a:t>　</a:t>
            </a:r>
            <a:r>
              <a:rPr lang="zh-CN" altLang="en-US" dirty="0" smtClean="0"/>
              <a:t>　</a:t>
            </a:r>
            <a:r>
              <a:rPr lang="zh-CN" altLang="en-US" dirty="0" smtClean="0"/>
              <a:t>终末消毒</a:t>
            </a:r>
            <a:r>
              <a:rPr lang="en-US" dirty="0" smtClean="0"/>
              <a:t>(terminal disinfection)</a:t>
            </a:r>
            <a:endParaRPr lang="zh-CN" altLang="en-US" dirty="0" smtClean="0"/>
          </a:p>
          <a:p>
            <a:pPr>
              <a:buNone/>
            </a:pP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normAutofit lnSpcReduction="10000"/>
          </a:bodyPr>
          <a:lstStyle/>
          <a:p>
            <a:pPr>
              <a:buFont typeface="Wingdings" pitchFamily="2" charset="2"/>
              <a:buChar char="Ø"/>
            </a:pPr>
            <a:r>
              <a:rPr lang="zh-CN" altLang="en-US" dirty="0" smtClean="0"/>
              <a:t>针对易感者的</a:t>
            </a:r>
            <a:r>
              <a:rPr lang="zh-CN" altLang="en-US" dirty="0" smtClean="0"/>
              <a:t>措施</a:t>
            </a:r>
            <a:endParaRPr lang="en-US" altLang="zh-CN" dirty="0" smtClean="0"/>
          </a:p>
          <a:p>
            <a:pPr>
              <a:buNone/>
            </a:pPr>
            <a:r>
              <a:rPr lang="en-US" dirty="0" smtClean="0"/>
              <a:t>1</a:t>
            </a:r>
            <a:r>
              <a:rPr lang="zh-CN" altLang="en-US" dirty="0" smtClean="0"/>
              <a:t>．</a:t>
            </a:r>
            <a:r>
              <a:rPr lang="zh-CN" altLang="en-US" dirty="0" smtClean="0"/>
              <a:t>免疫预防</a:t>
            </a:r>
            <a:endParaRPr lang="en-US" altLang="zh-CN" dirty="0" smtClean="0"/>
          </a:p>
          <a:p>
            <a:pPr>
              <a:buNone/>
            </a:pPr>
            <a:r>
              <a:rPr lang="en-US" dirty="0" smtClean="0"/>
              <a:t>2</a:t>
            </a:r>
            <a:r>
              <a:rPr lang="zh-CN" altLang="en-US" dirty="0" smtClean="0"/>
              <a:t>．药物</a:t>
            </a:r>
            <a:r>
              <a:rPr lang="zh-CN" altLang="en-US" dirty="0" smtClean="0"/>
              <a:t>预防</a:t>
            </a:r>
            <a:endParaRPr lang="en-US" altLang="zh-CN" dirty="0" smtClean="0"/>
          </a:p>
          <a:p>
            <a:pPr>
              <a:buNone/>
            </a:pPr>
            <a:r>
              <a:rPr lang="en-US" dirty="0" smtClean="0"/>
              <a:t>3</a:t>
            </a:r>
            <a:r>
              <a:rPr lang="zh-CN" altLang="en-US" dirty="0" smtClean="0"/>
              <a:t>．个体</a:t>
            </a:r>
            <a:r>
              <a:rPr lang="zh-CN" altLang="en-US" dirty="0" smtClean="0"/>
              <a:t>防护</a:t>
            </a:r>
            <a:endParaRPr lang="en-US" altLang="zh-CN" dirty="0" smtClean="0"/>
          </a:p>
          <a:p>
            <a:pPr>
              <a:buFont typeface="Wingdings" pitchFamily="2" charset="2"/>
              <a:buChar char="Ø"/>
            </a:pPr>
            <a:r>
              <a:rPr lang="zh-CN" altLang="en-US" dirty="0" smtClean="0"/>
              <a:t>传染病暴发、流行的</a:t>
            </a:r>
            <a:r>
              <a:rPr lang="zh-CN" altLang="en-US" dirty="0" smtClean="0"/>
              <a:t>紧急措施</a:t>
            </a:r>
            <a:endParaRPr lang="en-US" altLang="zh-CN" dirty="0" smtClean="0"/>
          </a:p>
          <a:p>
            <a:pPr>
              <a:buNone/>
            </a:pPr>
            <a:r>
              <a:rPr lang="en-US" dirty="0" smtClean="0"/>
              <a:t>1</a:t>
            </a:r>
            <a:r>
              <a:rPr lang="zh-CN" altLang="en-US" dirty="0" smtClean="0"/>
              <a:t>．限制或者停止集市、影剧院演出或者其他人群聚集的活动。</a:t>
            </a:r>
          </a:p>
          <a:p>
            <a:pPr>
              <a:buNone/>
            </a:pPr>
            <a:r>
              <a:rPr lang="en-US" dirty="0" smtClean="0"/>
              <a:t>2</a:t>
            </a:r>
            <a:r>
              <a:rPr lang="zh-CN" altLang="en-US" dirty="0" smtClean="0"/>
              <a:t>．停工、停业、停课。</a:t>
            </a:r>
          </a:p>
          <a:p>
            <a:pPr>
              <a:buNone/>
            </a:pPr>
            <a:r>
              <a:rPr lang="en-US" dirty="0" smtClean="0"/>
              <a:t>3</a:t>
            </a:r>
            <a:r>
              <a:rPr lang="zh-CN" altLang="en-US" dirty="0" smtClean="0"/>
              <a:t>．封闭或者封存被传染病病原体污染的公共饮用水源、食品以及相关物品。</a:t>
            </a:r>
          </a:p>
          <a:p>
            <a:pPr>
              <a:buNone/>
            </a:pPr>
            <a:r>
              <a:rPr lang="en-US" dirty="0" smtClean="0"/>
              <a:t>4</a:t>
            </a:r>
            <a:r>
              <a:rPr lang="zh-CN" altLang="en-US" dirty="0" smtClean="0"/>
              <a:t>．控制或者扑杀染疫野生动物、家畜家禽。</a:t>
            </a:r>
          </a:p>
          <a:p>
            <a:pPr>
              <a:buNone/>
            </a:pPr>
            <a:r>
              <a:rPr lang="en-US" dirty="0" smtClean="0"/>
              <a:t>5</a:t>
            </a:r>
            <a:r>
              <a:rPr lang="zh-CN" altLang="en-US" dirty="0" smtClean="0"/>
              <a:t>．封闭可能造成传染病扩散的场所。</a:t>
            </a:r>
          </a:p>
          <a:p>
            <a:pPr>
              <a:buNone/>
            </a:pP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8785" y="-1"/>
            <a:ext cx="10353762" cy="1019331"/>
          </a:xfrm>
        </p:spPr>
        <p:txBody>
          <a:bodyPr>
            <a:normAutofit fontScale="90000"/>
          </a:bodyPr>
          <a:lstStyle/>
          <a:p>
            <a:r>
              <a:rPr lang="zh-CN" altLang="en-US" dirty="0" smtClean="0"/>
              <a:t>第四节　免疫预防</a:t>
            </a:r>
            <a:br>
              <a:rPr lang="zh-CN" altLang="en-US" dirty="0" smtClean="0"/>
            </a:br>
            <a:endParaRPr lang="zh-CN" altLang="en-US" dirty="0"/>
          </a:p>
        </p:txBody>
      </p:sp>
      <p:sp>
        <p:nvSpPr>
          <p:cNvPr id="3" name="内容占位符 2"/>
          <p:cNvSpPr>
            <a:spLocks noGrp="1"/>
          </p:cNvSpPr>
          <p:nvPr>
            <p:ph idx="1"/>
          </p:nvPr>
        </p:nvSpPr>
        <p:spPr>
          <a:xfrm>
            <a:off x="0" y="1259174"/>
            <a:ext cx="12192000" cy="5598825"/>
          </a:xfrm>
        </p:spPr>
        <p:txBody>
          <a:bodyPr/>
          <a:lstStyle/>
          <a:p>
            <a:r>
              <a:rPr lang="zh-CN" altLang="en-US" dirty="0" smtClean="0"/>
              <a:t>预防接种的</a:t>
            </a:r>
            <a:r>
              <a:rPr lang="zh-CN" altLang="en-US" dirty="0" smtClean="0"/>
              <a:t>种类</a:t>
            </a:r>
            <a:endParaRPr lang="en-US" altLang="zh-CN" dirty="0" smtClean="0"/>
          </a:p>
          <a:p>
            <a:pPr>
              <a:buFont typeface="Wingdings" pitchFamily="2" charset="2"/>
              <a:buChar char="Ø"/>
            </a:pPr>
            <a:r>
              <a:rPr lang="zh-CN" altLang="en-US" dirty="0" smtClean="0"/>
              <a:t>人工自动免疫</a:t>
            </a:r>
            <a:r>
              <a:rPr lang="en-US" dirty="0" smtClean="0"/>
              <a:t>(active immunization</a:t>
            </a:r>
            <a:r>
              <a:rPr lang="en-US" dirty="0" smtClean="0"/>
              <a:t>)</a:t>
            </a:r>
          </a:p>
          <a:p>
            <a:pPr>
              <a:buNone/>
            </a:pPr>
            <a:r>
              <a:rPr lang="en-US" dirty="0" smtClean="0"/>
              <a:t>1</a:t>
            </a:r>
            <a:r>
              <a:rPr lang="zh-CN" altLang="en-US" dirty="0" smtClean="0"/>
              <a:t>．减毒</a:t>
            </a:r>
            <a:r>
              <a:rPr lang="zh-CN" altLang="en-US" dirty="0" smtClean="0"/>
              <a:t>活疫苗</a:t>
            </a:r>
            <a:endParaRPr lang="en-US" altLang="zh-CN" dirty="0" smtClean="0"/>
          </a:p>
          <a:p>
            <a:pPr>
              <a:buNone/>
            </a:pPr>
            <a:r>
              <a:rPr lang="en-US" dirty="0" smtClean="0"/>
              <a:t>2</a:t>
            </a:r>
            <a:r>
              <a:rPr lang="zh-CN" altLang="en-US" dirty="0" smtClean="0"/>
              <a:t>．</a:t>
            </a:r>
            <a:r>
              <a:rPr lang="zh-CN" altLang="en-US" dirty="0" smtClean="0"/>
              <a:t>灭活疫苗</a:t>
            </a:r>
            <a:endParaRPr lang="en-US" altLang="zh-CN" dirty="0" smtClean="0"/>
          </a:p>
          <a:p>
            <a:pPr>
              <a:buNone/>
            </a:pPr>
            <a:r>
              <a:rPr lang="en-US" dirty="0" smtClean="0"/>
              <a:t>3</a:t>
            </a:r>
            <a:r>
              <a:rPr lang="zh-CN" altLang="en-US" dirty="0" smtClean="0"/>
              <a:t>．重组</a:t>
            </a:r>
            <a:r>
              <a:rPr lang="zh-CN" altLang="en-US" dirty="0" smtClean="0"/>
              <a:t>疫苗</a:t>
            </a:r>
            <a:endParaRPr lang="en-US" altLang="zh-CN" dirty="0" smtClean="0"/>
          </a:p>
          <a:p>
            <a:pPr>
              <a:buNone/>
            </a:pPr>
            <a:r>
              <a:rPr lang="en-US" dirty="0" smtClean="0"/>
              <a:t>4</a:t>
            </a:r>
            <a:r>
              <a:rPr lang="zh-CN" altLang="en-US" dirty="0" smtClean="0"/>
              <a:t>．</a:t>
            </a:r>
            <a:r>
              <a:rPr lang="en-US" dirty="0" smtClean="0"/>
              <a:t>DNA</a:t>
            </a:r>
            <a:r>
              <a:rPr lang="zh-CN" altLang="en-US" dirty="0" smtClean="0"/>
              <a:t>疫苗</a:t>
            </a:r>
          </a:p>
          <a:p>
            <a:pPr>
              <a:buFont typeface="Wingdings" pitchFamily="2" charset="2"/>
              <a:buChar char="Ø"/>
            </a:pPr>
            <a:r>
              <a:rPr lang="zh-CN" altLang="en-US" dirty="0" smtClean="0"/>
              <a:t>人工被动免疫</a:t>
            </a:r>
            <a:r>
              <a:rPr lang="en-US" dirty="0" smtClean="0"/>
              <a:t>(passive immunity</a:t>
            </a:r>
            <a:r>
              <a:rPr lang="en-US" dirty="0" smtClean="0"/>
              <a:t>)</a:t>
            </a:r>
          </a:p>
          <a:p>
            <a:pPr>
              <a:buFont typeface="Wingdings" pitchFamily="2" charset="2"/>
              <a:buChar char="Ø"/>
            </a:pPr>
            <a:r>
              <a:rPr lang="zh-CN" altLang="en-US" dirty="0" smtClean="0"/>
              <a:t>被动自动免疫</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pPr>
              <a:buFont typeface="Wingdings" pitchFamily="2" charset="2"/>
              <a:buChar char="Ø"/>
            </a:pPr>
            <a:r>
              <a:rPr lang="zh-CN" altLang="en-US" dirty="0" smtClean="0"/>
              <a:t>预防接种的</a:t>
            </a:r>
            <a:r>
              <a:rPr lang="zh-CN" altLang="en-US" dirty="0" smtClean="0"/>
              <a:t>反应</a:t>
            </a:r>
            <a:endParaRPr lang="en-US" altLang="zh-CN" dirty="0" smtClean="0"/>
          </a:p>
          <a:p>
            <a:pPr>
              <a:buNone/>
            </a:pPr>
            <a:endParaRPr lang="en-US" altLang="zh-CN" dirty="0" smtClean="0"/>
          </a:p>
          <a:p>
            <a:pPr>
              <a:buNone/>
            </a:pPr>
            <a:r>
              <a:rPr lang="zh-CN" altLang="en-US" dirty="0" smtClean="0"/>
              <a:t>１</a:t>
            </a:r>
            <a:r>
              <a:rPr lang="zh-CN" altLang="en-US" dirty="0" smtClean="0"/>
              <a:t>．一般</a:t>
            </a:r>
            <a:r>
              <a:rPr lang="zh-CN" altLang="en-US" dirty="0" smtClean="0"/>
              <a:t>反应</a:t>
            </a:r>
            <a:endParaRPr lang="en-US" altLang="zh-CN" dirty="0" smtClean="0"/>
          </a:p>
          <a:p>
            <a:pPr>
              <a:buNone/>
            </a:pPr>
            <a:endParaRPr lang="en-US" altLang="zh-CN" dirty="0" smtClean="0"/>
          </a:p>
          <a:p>
            <a:pPr>
              <a:buNone/>
            </a:pPr>
            <a:r>
              <a:rPr lang="zh-CN" altLang="en-US" dirty="0" smtClean="0"/>
              <a:t>２</a:t>
            </a:r>
            <a:r>
              <a:rPr lang="en-US" dirty="0" smtClean="0"/>
              <a:t>.</a:t>
            </a:r>
            <a:r>
              <a:rPr lang="zh-CN" altLang="en-US" dirty="0" smtClean="0"/>
              <a:t>异常</a:t>
            </a:r>
            <a:r>
              <a:rPr lang="zh-CN" altLang="en-US" dirty="0" smtClean="0"/>
              <a:t>反应</a:t>
            </a:r>
            <a:endParaRPr lang="en-US" altLang="zh-CN" dirty="0" smtClean="0"/>
          </a:p>
          <a:p>
            <a:pPr>
              <a:buNone/>
            </a:pPr>
            <a:endParaRPr lang="en-US" altLang="zh-CN" dirty="0" smtClean="0"/>
          </a:p>
          <a:p>
            <a:pPr>
              <a:buNone/>
            </a:pPr>
            <a:r>
              <a:rPr lang="zh-CN" altLang="en-US" dirty="0" smtClean="0"/>
              <a:t>３</a:t>
            </a:r>
            <a:r>
              <a:rPr lang="en-US" dirty="0" smtClean="0"/>
              <a:t>.</a:t>
            </a:r>
            <a:r>
              <a:rPr lang="zh-CN" altLang="en-US" dirty="0" smtClean="0"/>
              <a:t>偶合病</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8000"/>
          </a:xfrm>
        </p:spPr>
        <p:txBody>
          <a:bodyPr/>
          <a:lstStyle/>
          <a:p>
            <a:r>
              <a:rPr lang="zh-CN" altLang="en-US" dirty="0" smtClean="0"/>
              <a:t>计划</a:t>
            </a:r>
            <a:r>
              <a:rPr lang="zh-CN" altLang="en-US" dirty="0" smtClean="0"/>
              <a:t>免疫</a:t>
            </a:r>
            <a:endParaRPr lang="en-US" altLang="zh-CN" dirty="0" smtClean="0"/>
          </a:p>
          <a:p>
            <a:pPr>
              <a:buFont typeface="Wingdings" pitchFamily="2" charset="2"/>
              <a:buChar char="Ø"/>
            </a:pPr>
            <a:r>
              <a:rPr lang="zh-CN" altLang="en-US" dirty="0" smtClean="0"/>
              <a:t>扩大免疫</a:t>
            </a:r>
            <a:r>
              <a:rPr lang="zh-CN" altLang="en-US" dirty="0" smtClean="0"/>
              <a:t>规划</a:t>
            </a:r>
            <a:endParaRPr lang="en-US" altLang="zh-CN" dirty="0" smtClean="0"/>
          </a:p>
          <a:p>
            <a:pPr>
              <a:buFont typeface="Wingdings" pitchFamily="2" charset="2"/>
              <a:buChar char="Ø"/>
            </a:pPr>
            <a:r>
              <a:rPr lang="zh-CN" altLang="en-US" dirty="0" smtClean="0"/>
              <a:t>中国的计划免疫</a:t>
            </a:r>
            <a:r>
              <a:rPr lang="zh-CN" altLang="en-US" dirty="0" smtClean="0"/>
              <a:t>程序</a:t>
            </a:r>
            <a:endParaRPr lang="en-US" altLang="zh-CN" dirty="0" smtClean="0"/>
          </a:p>
          <a:p>
            <a:endParaRPr lang="en-US" altLang="zh-CN" dirty="0" smtClean="0"/>
          </a:p>
          <a:p>
            <a:endParaRPr lang="en-US" altLang="zh-CN" dirty="0" smtClean="0"/>
          </a:p>
          <a:p>
            <a:r>
              <a:rPr lang="zh-CN" altLang="en-US" dirty="0" smtClean="0"/>
              <a:t>疫苗</a:t>
            </a:r>
            <a:r>
              <a:rPr lang="zh-CN" altLang="en-US" dirty="0" smtClean="0"/>
              <a:t>的效果</a:t>
            </a:r>
            <a:r>
              <a:rPr lang="zh-CN" altLang="en-US" dirty="0" smtClean="0"/>
              <a:t>评价</a:t>
            </a:r>
            <a:endParaRPr lang="en-US" altLang="zh-CN" dirty="0" smtClean="0"/>
          </a:p>
          <a:p>
            <a:pPr>
              <a:buFont typeface="Wingdings" pitchFamily="2" charset="2"/>
              <a:buChar char="Ø"/>
            </a:pPr>
            <a:r>
              <a:rPr lang="zh-CN" altLang="en-US" dirty="0" smtClean="0"/>
              <a:t>免疫效果评价</a:t>
            </a:r>
            <a:r>
              <a:rPr lang="zh-CN" altLang="en-US" dirty="0" smtClean="0"/>
              <a:t>指标</a:t>
            </a:r>
            <a:endParaRPr lang="en-US" altLang="zh-CN" dirty="0" smtClean="0"/>
          </a:p>
          <a:p>
            <a:pPr>
              <a:buFont typeface="Wingdings" pitchFamily="2" charset="2"/>
              <a:buChar char="Ø"/>
            </a:pPr>
            <a:r>
              <a:rPr lang="zh-CN" altLang="en-US" dirty="0" smtClean="0"/>
              <a:t>计划免疫管理评价指标</a:t>
            </a:r>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第五节 传染病暴发应急处理</a:t>
            </a:r>
            <a:br>
              <a:rPr lang="zh-CN" altLang="en-US" dirty="0" smtClean="0"/>
            </a:br>
            <a:endParaRPr lang="zh-CN" altLang="en-US" dirty="0"/>
          </a:p>
        </p:txBody>
      </p:sp>
      <p:sp>
        <p:nvSpPr>
          <p:cNvPr id="3" name="内容占位符 2"/>
          <p:cNvSpPr>
            <a:spLocks noGrp="1"/>
          </p:cNvSpPr>
          <p:nvPr>
            <p:ph idx="1"/>
          </p:nvPr>
        </p:nvSpPr>
        <p:spPr>
          <a:xfrm>
            <a:off x="0" y="1304145"/>
            <a:ext cx="12192000" cy="5553856"/>
          </a:xfrm>
        </p:spPr>
        <p:txBody>
          <a:bodyPr/>
          <a:lstStyle/>
          <a:p>
            <a:r>
              <a:rPr lang="zh-CN" altLang="en-US" dirty="0" smtClean="0"/>
              <a:t>确定调查</a:t>
            </a:r>
            <a:r>
              <a:rPr lang="zh-CN" altLang="en-US" dirty="0" smtClean="0"/>
              <a:t>目的</a:t>
            </a:r>
            <a:endParaRPr lang="en-US" altLang="zh-CN" dirty="0" smtClean="0"/>
          </a:p>
          <a:p>
            <a:r>
              <a:rPr lang="zh-CN" altLang="en-US" dirty="0" smtClean="0"/>
              <a:t>调查的步骤与</a:t>
            </a:r>
            <a:r>
              <a:rPr lang="zh-CN" altLang="en-US" dirty="0" smtClean="0"/>
              <a:t>方法</a:t>
            </a:r>
            <a:endParaRPr lang="en-US" altLang="zh-CN" dirty="0" smtClean="0"/>
          </a:p>
          <a:p>
            <a:pPr>
              <a:buFont typeface="Wingdings" pitchFamily="2" charset="2"/>
              <a:buChar char="Ø"/>
            </a:pPr>
            <a:r>
              <a:rPr lang="zh-CN" altLang="en-US" dirty="0" smtClean="0"/>
              <a:t>初步调查　</a:t>
            </a:r>
            <a:r>
              <a:rPr lang="en-US" dirty="0" smtClean="0"/>
              <a:t>1</a:t>
            </a:r>
            <a:r>
              <a:rPr lang="zh-CN" altLang="en-US" dirty="0" smtClean="0"/>
              <a:t>．核实</a:t>
            </a:r>
            <a:r>
              <a:rPr lang="zh-CN" altLang="en-US" dirty="0" smtClean="0"/>
              <a:t>诊断　</a:t>
            </a:r>
            <a:r>
              <a:rPr lang="en-US" dirty="0" smtClean="0"/>
              <a:t>2</a:t>
            </a:r>
            <a:r>
              <a:rPr lang="zh-CN" altLang="en-US" dirty="0" smtClean="0"/>
              <a:t>．了解疫情概况，证实暴发</a:t>
            </a:r>
            <a:r>
              <a:rPr lang="zh-CN" altLang="en-US" dirty="0" smtClean="0"/>
              <a:t>。</a:t>
            </a:r>
            <a:r>
              <a:rPr lang="en-US" dirty="0" smtClean="0"/>
              <a:t>3</a:t>
            </a:r>
            <a:r>
              <a:rPr lang="zh-CN" altLang="en-US" dirty="0" smtClean="0"/>
              <a:t>．对疫区进行初步紧急处置。</a:t>
            </a:r>
          </a:p>
          <a:p>
            <a:pPr>
              <a:buFont typeface="Wingdings" pitchFamily="2" charset="2"/>
              <a:buChar char="Ø"/>
            </a:pPr>
            <a:r>
              <a:rPr lang="zh-CN" altLang="en-US" dirty="0" smtClean="0"/>
              <a:t>初步分析，提出</a:t>
            </a:r>
            <a:r>
              <a:rPr lang="zh-CN" altLang="en-US" dirty="0" smtClean="0"/>
              <a:t>假设</a:t>
            </a:r>
            <a:endParaRPr lang="en-US" altLang="zh-CN" dirty="0" smtClean="0"/>
          </a:p>
          <a:p>
            <a:pPr>
              <a:buFont typeface="Wingdings" pitchFamily="2" charset="2"/>
              <a:buChar char="Ø"/>
            </a:pPr>
            <a:r>
              <a:rPr lang="zh-CN" altLang="en-US" dirty="0" smtClean="0"/>
              <a:t>进一步调查，验证</a:t>
            </a:r>
            <a:r>
              <a:rPr lang="zh-CN" altLang="en-US" dirty="0" smtClean="0"/>
              <a:t>假设</a:t>
            </a:r>
            <a:endParaRPr lang="en-US" altLang="zh-CN" dirty="0" smtClean="0"/>
          </a:p>
          <a:p>
            <a:pPr>
              <a:buFont typeface="Wingdings" pitchFamily="2" charset="2"/>
              <a:buChar char="Ø"/>
            </a:pPr>
            <a:r>
              <a:rPr lang="zh-CN" altLang="en-US" dirty="0" smtClean="0"/>
              <a:t>进一步完善控制暴发的</a:t>
            </a:r>
            <a:r>
              <a:rPr lang="zh-CN" altLang="en-US" dirty="0" smtClean="0"/>
              <a:t>措施</a:t>
            </a:r>
            <a:endParaRPr lang="en-US" altLang="zh-CN" dirty="0" smtClean="0"/>
          </a:p>
          <a:p>
            <a:pPr>
              <a:buFont typeface="Wingdings" pitchFamily="2" charset="2"/>
              <a:buChar char="Ø"/>
            </a:pPr>
            <a:r>
              <a:rPr lang="zh-CN" altLang="en-US" dirty="0" smtClean="0"/>
              <a:t>写出调查总结。</a:t>
            </a:r>
            <a:endParaRPr lang="en-US" altLang="zh-CN" dirty="0" smtClean="0"/>
          </a:p>
          <a:p>
            <a:pPr>
              <a:buFont typeface="Wingdings" pitchFamily="2" charset="2"/>
              <a:buChar char="Ø"/>
            </a:pPr>
            <a:endParaRPr lang="en-US" altLang="zh-CN" dirty="0" smtClean="0"/>
          </a:p>
          <a:p>
            <a:pPr>
              <a:buFont typeface="Wingdings" pitchFamily="2" charset="2"/>
              <a:buChar char="Ø"/>
            </a:pP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0"/>
            <a:ext cx="10353762" cy="1169233"/>
          </a:xfrm>
        </p:spPr>
        <p:txBody>
          <a:bodyPr/>
          <a:lstStyle/>
          <a:p>
            <a:r>
              <a:rPr lang="zh-CN" altLang="en-US" dirty="0" smtClean="0"/>
              <a:t>新发传染病</a:t>
            </a:r>
            <a:endParaRPr lang="zh-CN" altLang="en-US" dirty="0"/>
          </a:p>
        </p:txBody>
      </p:sp>
      <p:sp>
        <p:nvSpPr>
          <p:cNvPr id="3" name="内容占位符 2"/>
          <p:cNvSpPr>
            <a:spLocks noGrp="1"/>
          </p:cNvSpPr>
          <p:nvPr>
            <p:ph idx="1"/>
          </p:nvPr>
        </p:nvSpPr>
        <p:spPr>
          <a:xfrm>
            <a:off x="0" y="1214203"/>
            <a:ext cx="12192000" cy="5643797"/>
          </a:xfrm>
        </p:spPr>
        <p:txBody>
          <a:bodyPr/>
          <a:lstStyle/>
          <a:p>
            <a:r>
              <a:rPr lang="zh-CN" altLang="en-US" dirty="0" smtClean="0"/>
              <a:t>定义：指近</a:t>
            </a:r>
            <a:r>
              <a:rPr lang="en-US" dirty="0" smtClean="0"/>
              <a:t>30</a:t>
            </a:r>
            <a:r>
              <a:rPr lang="zh-CN" altLang="en-US" dirty="0" smtClean="0"/>
              <a:t>年来，人们新认识或新发现的那些能造成地域性或国际公共卫生问题的传染病。</a:t>
            </a:r>
            <a:endParaRPr lang="en-US" altLang="zh-CN" dirty="0" smtClean="0"/>
          </a:p>
          <a:p>
            <a:pPr lvl="0"/>
            <a:r>
              <a:rPr lang="zh-CN" altLang="en-US" dirty="0" smtClean="0"/>
              <a:t>分类：</a:t>
            </a:r>
            <a:endParaRPr lang="en-US" altLang="zh-CN" dirty="0" smtClean="0"/>
          </a:p>
          <a:p>
            <a:pPr lvl="0">
              <a:buNone/>
            </a:pPr>
            <a:r>
              <a:rPr lang="zh-CN" altLang="en-US" dirty="0" smtClean="0"/>
              <a:t>　　　新病原体引起的新发传染病</a:t>
            </a:r>
            <a:endParaRPr lang="en-US" altLang="zh-CN" dirty="0" smtClean="0"/>
          </a:p>
          <a:p>
            <a:pPr lvl="0">
              <a:buNone/>
            </a:pPr>
            <a:r>
              <a:rPr lang="zh-CN" altLang="en-US" dirty="0" smtClean="0"/>
              <a:t>　　　新变异株引起的新发传染病</a:t>
            </a:r>
            <a:endParaRPr lang="en-US" altLang="zh-CN" dirty="0" smtClean="0"/>
          </a:p>
          <a:p>
            <a:pPr lvl="0">
              <a:buNone/>
            </a:pPr>
            <a:r>
              <a:rPr lang="zh-CN" altLang="en-US" dirty="0" smtClean="0"/>
              <a:t>　　　新认知的新发传染病</a:t>
            </a:r>
            <a:endParaRPr lang="en-US" altLang="zh-CN" dirty="0" smtClean="0"/>
          </a:p>
          <a:p>
            <a:pPr lvl="0">
              <a:buNone/>
            </a:pPr>
            <a:r>
              <a:rPr lang="zh-CN" altLang="en-US" dirty="0" smtClean="0"/>
              <a:t>　　　新确认的新发传染病</a:t>
            </a:r>
          </a:p>
          <a:p>
            <a:pPr>
              <a:buNone/>
            </a:pPr>
            <a:r>
              <a:rPr lang="zh-CN" altLang="en-US" dirty="0" smtClean="0"/>
              <a:t>　　　在某地新流行的新发传染病</a:t>
            </a:r>
            <a:endParaRPr lang="zh-CN"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r>
              <a:rPr lang="zh-CN" altLang="en-US" dirty="0" smtClean="0"/>
              <a:t>调查注意</a:t>
            </a:r>
            <a:r>
              <a:rPr lang="zh-CN" altLang="en-US" dirty="0" smtClean="0"/>
              <a:t>事项</a:t>
            </a:r>
            <a:endParaRPr lang="en-US" altLang="zh-CN" dirty="0" smtClean="0"/>
          </a:p>
          <a:p>
            <a:pPr>
              <a:buFont typeface="Wingdings" pitchFamily="2" charset="2"/>
              <a:buChar char="Ø"/>
            </a:pPr>
            <a:r>
              <a:rPr lang="zh-CN" altLang="en-US" dirty="0" smtClean="0"/>
              <a:t>迅速到达现场，边调查边防治 </a:t>
            </a:r>
            <a:r>
              <a:rPr lang="zh-CN" altLang="en-US" dirty="0" smtClean="0"/>
              <a:t>。</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要</a:t>
            </a:r>
            <a:r>
              <a:rPr lang="zh-CN" altLang="en-US" dirty="0" smtClean="0"/>
              <a:t>做好预防控制疾病的宣传教育工作，取得当地领导、群众的支持、配合</a:t>
            </a:r>
            <a:r>
              <a:rPr lang="zh-CN" altLang="en-US" dirty="0" smtClean="0"/>
              <a:t>。</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初步</a:t>
            </a:r>
            <a:r>
              <a:rPr lang="zh-CN" altLang="en-US" dirty="0" smtClean="0"/>
              <a:t>流行因素或暴发原因的假设可能不止一个，在调查中根据积累起来的资料不断对假设进行检验和修正，建立新的假设</a:t>
            </a:r>
            <a:r>
              <a:rPr lang="zh-CN" altLang="en-US" dirty="0" smtClean="0"/>
              <a:t>。</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病因</a:t>
            </a:r>
            <a:r>
              <a:rPr lang="zh-CN" altLang="en-US" dirty="0" smtClean="0"/>
              <a:t>不明的疾病不一定通过一次调查就作结论，可能仅提供一些线索。</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12192000" cy="6857999"/>
          </a:xfrm>
        </p:spPr>
        <p:txBody>
          <a:bodyPr/>
          <a:lstStyle/>
          <a:p>
            <a:r>
              <a:rPr lang="zh-CN" altLang="en-US" dirty="0" smtClean="0"/>
              <a:t>资料</a:t>
            </a:r>
            <a:r>
              <a:rPr lang="zh-CN" altLang="en-US" dirty="0" smtClean="0"/>
              <a:t>分析</a:t>
            </a:r>
            <a:endParaRPr lang="en-US" altLang="zh-CN" dirty="0" smtClean="0"/>
          </a:p>
          <a:p>
            <a:pPr>
              <a:buFont typeface="Wingdings" pitchFamily="2" charset="2"/>
              <a:buChar char="Ø"/>
            </a:pPr>
            <a:r>
              <a:rPr lang="zh-CN" altLang="en-US" dirty="0" smtClean="0"/>
              <a:t>人群</a:t>
            </a:r>
            <a:r>
              <a:rPr lang="zh-CN" altLang="en-US" dirty="0" smtClean="0"/>
              <a:t>分布 </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时间分布</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地区分布</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推算</a:t>
            </a:r>
            <a:r>
              <a:rPr lang="zh-CN" altLang="en-US" dirty="0" smtClean="0"/>
              <a:t>暴露</a:t>
            </a:r>
            <a:r>
              <a:rPr lang="zh-CN" altLang="en-US" dirty="0" smtClean="0"/>
              <a:t>时间</a:t>
            </a:r>
            <a:endParaRPr lang="en-US" altLang="zh-CN" dirty="0" smtClean="0"/>
          </a:p>
          <a:p>
            <a:pPr>
              <a:buFont typeface="Wingdings" pitchFamily="2" charset="2"/>
              <a:buChar char="Ø"/>
            </a:pPr>
            <a:endParaRPr lang="en-US" altLang="zh-CN" dirty="0" smtClean="0"/>
          </a:p>
          <a:p>
            <a:pPr>
              <a:buFont typeface="Wingdings" pitchFamily="2" charset="2"/>
              <a:buChar char="Ø"/>
            </a:pPr>
            <a:r>
              <a:rPr lang="zh-CN" altLang="en-US" dirty="0" smtClean="0"/>
              <a:t>暴露</a:t>
            </a:r>
            <a:r>
              <a:rPr lang="zh-CN" altLang="en-US" dirty="0" smtClean="0"/>
              <a:t>因素的分析</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9862" y="224851"/>
            <a:ext cx="11752289" cy="6633149"/>
          </a:xfrm>
        </p:spPr>
        <p:txBody>
          <a:bodyPr/>
          <a:lstStyle/>
          <a:p>
            <a:r>
              <a:rPr lang="zh-CN" altLang="en-US" dirty="0" smtClean="0"/>
              <a:t>新发传染病的流行特点：</a:t>
            </a:r>
            <a:endParaRPr lang="en-US" altLang="zh-CN" dirty="0" smtClean="0"/>
          </a:p>
          <a:p>
            <a:pPr>
              <a:buNone/>
            </a:pPr>
            <a:r>
              <a:rPr lang="zh-CN" altLang="en-US" dirty="0" smtClean="0"/>
              <a:t>　</a:t>
            </a:r>
            <a:endParaRPr lang="en-US" altLang="zh-CN" dirty="0" smtClean="0"/>
          </a:p>
          <a:p>
            <a:pPr>
              <a:buNone/>
            </a:pPr>
            <a:r>
              <a:rPr lang="zh-CN" altLang="en-US" dirty="0" smtClean="0"/>
              <a:t>　流行范围广，影响因素多</a:t>
            </a:r>
            <a:endParaRPr lang="en-US" altLang="zh-CN" dirty="0" smtClean="0"/>
          </a:p>
          <a:p>
            <a:pPr>
              <a:buNone/>
            </a:pPr>
            <a:r>
              <a:rPr lang="zh-CN" altLang="en-US" dirty="0" smtClean="0"/>
              <a:t>　</a:t>
            </a:r>
            <a:endParaRPr lang="en-US" altLang="zh-CN" dirty="0" smtClean="0"/>
          </a:p>
          <a:p>
            <a:pPr>
              <a:buNone/>
            </a:pPr>
            <a:r>
              <a:rPr lang="zh-CN" altLang="en-US" dirty="0" smtClean="0"/>
              <a:t>　传染性强，传播方式复杂</a:t>
            </a:r>
            <a:endParaRPr lang="en-US" altLang="zh-CN" dirty="0" smtClean="0"/>
          </a:p>
          <a:p>
            <a:pPr>
              <a:buNone/>
            </a:pPr>
            <a:r>
              <a:rPr lang="zh-CN" altLang="en-US" dirty="0" smtClean="0"/>
              <a:t>　</a:t>
            </a:r>
            <a:endParaRPr lang="en-US" altLang="zh-CN" dirty="0" smtClean="0"/>
          </a:p>
          <a:p>
            <a:pPr>
              <a:buNone/>
            </a:pPr>
            <a:r>
              <a:rPr lang="zh-CN" altLang="en-US" dirty="0" smtClean="0"/>
              <a:t>　与动物关系密切</a:t>
            </a:r>
            <a:endParaRPr lang="en-US" altLang="zh-CN" dirty="0" smtClean="0"/>
          </a:p>
          <a:p>
            <a:pPr>
              <a:buNone/>
            </a:pPr>
            <a:r>
              <a:rPr lang="zh-CN" altLang="en-US" dirty="0" smtClean="0"/>
              <a:t>　</a:t>
            </a:r>
            <a:endParaRPr lang="en-US" altLang="zh-CN" dirty="0" smtClean="0"/>
          </a:p>
          <a:p>
            <a:pPr>
              <a:buNone/>
            </a:pPr>
            <a:r>
              <a:rPr lang="zh-CN" altLang="en-US" dirty="0" smtClean="0"/>
              <a:t>　病死率高，危害大</a:t>
            </a: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xfcrb014.jpg"/>
          <p:cNvPicPr>
            <a:picLocks noGrp="1" noChangeAspect="1"/>
          </p:cNvPicPr>
          <p:nvPr>
            <p:ph idx="1"/>
          </p:nvPr>
        </p:nvPicPr>
        <p:blipFill>
          <a:blip r:embed="rId2"/>
          <a:stretch>
            <a:fillRect/>
          </a:stretch>
        </p:blipFill>
        <p:spPr>
          <a:xfrm>
            <a:off x="0" y="1"/>
            <a:ext cx="12191999" cy="6858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26" name="Picture 2"/>
          <p:cNvPicPr>
            <a:picLocks noGrp="1" noChangeAspect="1" noChangeArrowheads="1"/>
          </p:cNvPicPr>
          <p:nvPr>
            <p:ph idx="1"/>
          </p:nvPr>
        </p:nvPicPr>
        <p:blipFill>
          <a:blip r:embed="rId2"/>
          <a:srcRect/>
          <a:stretch>
            <a:fillRect/>
          </a:stretch>
        </p:blipFill>
        <p:spPr bwMode="auto">
          <a:xfrm>
            <a:off x="0" y="0"/>
            <a:ext cx="12192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pic>
        <p:nvPicPr>
          <p:cNvPr id="2051" name="Picture 3"/>
          <p:cNvPicPr>
            <a:picLocks noGrp="1" noChangeAspect="1" noChangeArrowheads="1"/>
          </p:cNvPicPr>
          <p:nvPr>
            <p:ph idx="1"/>
          </p:nvPr>
        </p:nvPicPr>
        <p:blipFill>
          <a:blip r:embed="rId2"/>
          <a:srcRect/>
          <a:stretch>
            <a:fillRect/>
          </a:stretch>
        </p:blipFill>
        <p:spPr bwMode="auto">
          <a:xfrm>
            <a:off x="0" y="0"/>
            <a:ext cx="5126636" cy="68580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5096656" y="2368447"/>
            <a:ext cx="3657600" cy="4489554"/>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8823768" y="0"/>
            <a:ext cx="3368232" cy="4437090"/>
          </a:xfrm>
          <a:prstGeom prst="rect">
            <a:avLst/>
          </a:prstGeom>
          <a:noFill/>
          <a:ln w="9525">
            <a:noFill/>
            <a:miter lim="800000"/>
            <a:headEnd/>
            <a:tailEnd/>
          </a:ln>
          <a:effectLst/>
        </p:spPr>
      </p:pic>
      <p:pic>
        <p:nvPicPr>
          <p:cNvPr id="2054" name="Picture 6"/>
          <p:cNvPicPr>
            <a:picLocks noChangeAspect="1" noChangeArrowheads="1"/>
          </p:cNvPicPr>
          <p:nvPr/>
        </p:nvPicPr>
        <p:blipFill>
          <a:blip r:embed="rId5"/>
          <a:srcRect/>
          <a:stretch>
            <a:fillRect/>
          </a:stretch>
        </p:blipFill>
        <p:spPr bwMode="auto">
          <a:xfrm>
            <a:off x="5096656" y="0"/>
            <a:ext cx="3658407" cy="2398426"/>
          </a:xfrm>
          <a:prstGeom prst="rect">
            <a:avLst/>
          </a:prstGeom>
          <a:noFill/>
          <a:ln w="9525">
            <a:noFill/>
            <a:miter lim="800000"/>
            <a:headEnd/>
            <a:tailEnd/>
          </a:ln>
          <a:effectLst/>
        </p:spPr>
      </p:pic>
      <p:pic>
        <p:nvPicPr>
          <p:cNvPr id="2055" name="Picture 7"/>
          <p:cNvPicPr>
            <a:picLocks noChangeAspect="1" noChangeArrowheads="1"/>
          </p:cNvPicPr>
          <p:nvPr/>
        </p:nvPicPr>
        <p:blipFill>
          <a:blip r:embed="rId6"/>
          <a:srcRect/>
          <a:stretch>
            <a:fillRect/>
          </a:stretch>
        </p:blipFill>
        <p:spPr bwMode="auto">
          <a:xfrm>
            <a:off x="8769246" y="4422099"/>
            <a:ext cx="3422754" cy="24359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8785" y="594610"/>
            <a:ext cx="10353762" cy="1054308"/>
          </a:xfrm>
        </p:spPr>
        <p:txBody>
          <a:bodyPr/>
          <a:lstStyle/>
          <a:p>
            <a:endParaRPr lang="zh-CN" altLang="en-US"/>
          </a:p>
        </p:txBody>
      </p:sp>
      <p:pic>
        <p:nvPicPr>
          <p:cNvPr id="3074" name="Picture 2"/>
          <p:cNvPicPr>
            <a:picLocks noGrp="1" noChangeAspect="1" noChangeArrowheads="1"/>
          </p:cNvPicPr>
          <p:nvPr>
            <p:ph idx="1"/>
          </p:nvPr>
        </p:nvPicPr>
        <p:blipFill>
          <a:blip r:embed="rId2"/>
          <a:srcRect/>
          <a:stretch>
            <a:fillRect/>
          </a:stretch>
        </p:blipFill>
        <p:spPr bwMode="auto">
          <a:xfrm>
            <a:off x="0" y="0"/>
            <a:ext cx="12192000"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TC104033929[[fn=石板]]</Template>
  <TotalTime>153</TotalTime>
  <Words>1577</Words>
  <Application>Microsoft Office PowerPoint</Application>
  <PresentationFormat>自定义</PresentationFormat>
  <Paragraphs>253</Paragraphs>
  <Slides>41</Slides>
  <Notes>0</Notes>
  <HiddenSlides>0</HiddenSlides>
  <MMClips>0</MMClips>
  <ScaleCrop>false</ScaleCrop>
  <HeadingPairs>
    <vt:vector size="4" baseType="variant">
      <vt:variant>
        <vt:lpstr>主题</vt:lpstr>
      </vt:variant>
      <vt:variant>
        <vt:i4>1</vt:i4>
      </vt:variant>
      <vt:variant>
        <vt:lpstr>幻灯片标题</vt:lpstr>
      </vt:variant>
      <vt:variant>
        <vt:i4>41</vt:i4>
      </vt:variant>
    </vt:vector>
  </HeadingPairs>
  <TitlesOfParts>
    <vt:vector size="42" baseType="lpstr">
      <vt:lpstr>石板</vt:lpstr>
      <vt:lpstr>流行病学 第十二章　传染病流行病学</vt:lpstr>
      <vt:lpstr>第一节  概述</vt:lpstr>
      <vt:lpstr>传染病的历史回顾 </vt:lpstr>
      <vt:lpstr>新发传染病</vt:lpstr>
      <vt:lpstr>幻灯片 5</vt:lpstr>
      <vt:lpstr>幻灯片 6</vt:lpstr>
      <vt:lpstr>幻灯片 7</vt:lpstr>
      <vt:lpstr>幻灯片 8</vt:lpstr>
      <vt:lpstr>幻灯片 9</vt:lpstr>
      <vt:lpstr>第二节　传染病的流行过程</vt:lpstr>
      <vt:lpstr>传染病的发生条件 </vt:lpstr>
      <vt:lpstr>幻灯片 12</vt:lpstr>
      <vt:lpstr>幻灯片 13</vt:lpstr>
      <vt:lpstr>传染病流行过程的三环节</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影响传染病流行过程的因素</vt:lpstr>
      <vt:lpstr>疫源地</vt:lpstr>
      <vt:lpstr>第三节  传染病的预防与控制</vt:lpstr>
      <vt:lpstr>幻灯片 30</vt:lpstr>
      <vt:lpstr>幻灯片 31</vt:lpstr>
      <vt:lpstr>幻灯片 32</vt:lpstr>
      <vt:lpstr>幻灯片 33</vt:lpstr>
      <vt:lpstr>幻灯片 34</vt:lpstr>
      <vt:lpstr>幻灯片 35</vt:lpstr>
      <vt:lpstr>第四节　免疫预防 </vt:lpstr>
      <vt:lpstr>幻灯片 37</vt:lpstr>
      <vt:lpstr>幻灯片 38</vt:lpstr>
      <vt:lpstr>第五节 传染病暴发应急处理 </vt:lpstr>
      <vt:lpstr>幻灯片 40</vt:lpstr>
      <vt:lpstr>幻灯片 41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User</cp:lastModifiedBy>
  <cp:revision>21</cp:revision>
  <dcterms:created xsi:type="dcterms:W3CDTF">2014-03-30T08:50:07Z</dcterms:created>
  <dcterms:modified xsi:type="dcterms:W3CDTF">2014-04-11T08:48:14Z</dcterms:modified>
</cp:coreProperties>
</file>