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notesMasterIdLst>
    <p:notesMasterId r:id="rId49"/>
  </p:notesMasterIdLst>
  <p:sldIdLst>
    <p:sldId id="258" r:id="rId2"/>
    <p:sldId id="260" r:id="rId3"/>
    <p:sldId id="259" r:id="rId4"/>
    <p:sldId id="264" r:id="rId5"/>
    <p:sldId id="265" r:id="rId6"/>
    <p:sldId id="270" r:id="rId7"/>
    <p:sldId id="271" r:id="rId8"/>
    <p:sldId id="266" r:id="rId9"/>
    <p:sldId id="273" r:id="rId10"/>
    <p:sldId id="274" r:id="rId11"/>
    <p:sldId id="267" r:id="rId12"/>
    <p:sldId id="278" r:id="rId13"/>
    <p:sldId id="279" r:id="rId14"/>
    <p:sldId id="280" r:id="rId15"/>
    <p:sldId id="282" r:id="rId16"/>
    <p:sldId id="262" r:id="rId17"/>
    <p:sldId id="283" r:id="rId18"/>
    <p:sldId id="284" r:id="rId19"/>
    <p:sldId id="285" r:id="rId20"/>
    <p:sldId id="288" r:id="rId21"/>
    <p:sldId id="289" r:id="rId22"/>
    <p:sldId id="286" r:id="rId23"/>
    <p:sldId id="287" r:id="rId24"/>
    <p:sldId id="290" r:id="rId25"/>
    <p:sldId id="291" r:id="rId26"/>
    <p:sldId id="292" r:id="rId27"/>
    <p:sldId id="293" r:id="rId28"/>
    <p:sldId id="263" r:id="rId29"/>
    <p:sldId id="261" r:id="rId30"/>
    <p:sldId id="294" r:id="rId31"/>
    <p:sldId id="314" r:id="rId32"/>
    <p:sldId id="295" r:id="rId33"/>
    <p:sldId id="298" r:id="rId34"/>
    <p:sldId id="315" r:id="rId35"/>
    <p:sldId id="302" r:id="rId36"/>
    <p:sldId id="303" r:id="rId37"/>
    <p:sldId id="299" r:id="rId38"/>
    <p:sldId id="304" r:id="rId39"/>
    <p:sldId id="300" r:id="rId40"/>
    <p:sldId id="305" r:id="rId41"/>
    <p:sldId id="301" r:id="rId42"/>
    <p:sldId id="307" r:id="rId43"/>
    <p:sldId id="309" r:id="rId44"/>
    <p:sldId id="311" r:id="rId45"/>
    <p:sldId id="310" r:id="rId46"/>
    <p:sldId id="312" r:id="rId47"/>
    <p:sldId id="313" r:id="rId48"/>
  </p:sldIdLst>
  <p:sldSz cx="12192000" cy="6858000"/>
  <p:notesSz cx="6858000" cy="9144000"/>
  <p:defaultTextStyle>
    <a:defPPr>
      <a:defRPr lang="en-US"/>
    </a:defPPr>
    <a:lvl1pPr algn="ctr" defTabSz="457200" rtl="0" fontAlgn="base">
      <a:spcBef>
        <a:spcPct val="0"/>
      </a:spcBef>
      <a:spcAft>
        <a:spcPct val="0"/>
      </a:spcAft>
      <a:defRPr sz="2000" kern="1200">
        <a:solidFill>
          <a:schemeClr val="tx1"/>
        </a:solidFill>
        <a:latin typeface="黑体" pitchFamily="49" charset="-122"/>
        <a:ea typeface="黑体" pitchFamily="49" charset="-122"/>
        <a:cs typeface="+mn-cs"/>
      </a:defRPr>
    </a:lvl1pPr>
    <a:lvl2pPr marL="457200" algn="ctr" defTabSz="457200" rtl="0" fontAlgn="base">
      <a:spcBef>
        <a:spcPct val="0"/>
      </a:spcBef>
      <a:spcAft>
        <a:spcPct val="0"/>
      </a:spcAft>
      <a:defRPr sz="2000" kern="1200">
        <a:solidFill>
          <a:schemeClr val="tx1"/>
        </a:solidFill>
        <a:latin typeface="黑体" pitchFamily="49" charset="-122"/>
        <a:ea typeface="黑体" pitchFamily="49" charset="-122"/>
        <a:cs typeface="+mn-cs"/>
      </a:defRPr>
    </a:lvl2pPr>
    <a:lvl3pPr marL="914400" algn="ctr" defTabSz="457200" rtl="0" fontAlgn="base">
      <a:spcBef>
        <a:spcPct val="0"/>
      </a:spcBef>
      <a:spcAft>
        <a:spcPct val="0"/>
      </a:spcAft>
      <a:defRPr sz="2000" kern="1200">
        <a:solidFill>
          <a:schemeClr val="tx1"/>
        </a:solidFill>
        <a:latin typeface="黑体" pitchFamily="49" charset="-122"/>
        <a:ea typeface="黑体" pitchFamily="49" charset="-122"/>
        <a:cs typeface="+mn-cs"/>
      </a:defRPr>
    </a:lvl3pPr>
    <a:lvl4pPr marL="1371600" algn="ctr" defTabSz="457200" rtl="0" fontAlgn="base">
      <a:spcBef>
        <a:spcPct val="0"/>
      </a:spcBef>
      <a:spcAft>
        <a:spcPct val="0"/>
      </a:spcAft>
      <a:defRPr sz="2000" kern="1200">
        <a:solidFill>
          <a:schemeClr val="tx1"/>
        </a:solidFill>
        <a:latin typeface="黑体" pitchFamily="49" charset="-122"/>
        <a:ea typeface="黑体" pitchFamily="49" charset="-122"/>
        <a:cs typeface="+mn-cs"/>
      </a:defRPr>
    </a:lvl4pPr>
    <a:lvl5pPr marL="1828800" algn="ctr" defTabSz="457200" rtl="0" fontAlgn="base">
      <a:spcBef>
        <a:spcPct val="0"/>
      </a:spcBef>
      <a:spcAft>
        <a:spcPct val="0"/>
      </a:spcAft>
      <a:defRPr sz="2000" kern="1200">
        <a:solidFill>
          <a:schemeClr val="tx1"/>
        </a:solidFill>
        <a:latin typeface="黑体" pitchFamily="49" charset="-122"/>
        <a:ea typeface="黑体" pitchFamily="49" charset="-122"/>
        <a:cs typeface="+mn-cs"/>
      </a:defRPr>
    </a:lvl5pPr>
    <a:lvl6pPr marL="2286000" algn="l" defTabSz="914400" rtl="0" eaLnBrk="1" latinLnBrk="0" hangingPunct="1">
      <a:defRPr sz="2000" kern="1200">
        <a:solidFill>
          <a:schemeClr val="tx1"/>
        </a:solidFill>
        <a:latin typeface="黑体" pitchFamily="49" charset="-122"/>
        <a:ea typeface="黑体" pitchFamily="49" charset="-122"/>
        <a:cs typeface="+mn-cs"/>
      </a:defRPr>
    </a:lvl6pPr>
    <a:lvl7pPr marL="2743200" algn="l" defTabSz="914400" rtl="0" eaLnBrk="1" latinLnBrk="0" hangingPunct="1">
      <a:defRPr sz="2000" kern="1200">
        <a:solidFill>
          <a:schemeClr val="tx1"/>
        </a:solidFill>
        <a:latin typeface="黑体" pitchFamily="49" charset="-122"/>
        <a:ea typeface="黑体" pitchFamily="49" charset="-122"/>
        <a:cs typeface="+mn-cs"/>
      </a:defRPr>
    </a:lvl7pPr>
    <a:lvl8pPr marL="3200400" algn="l" defTabSz="914400" rtl="0" eaLnBrk="1" latinLnBrk="0" hangingPunct="1">
      <a:defRPr sz="2000" kern="1200">
        <a:solidFill>
          <a:schemeClr val="tx1"/>
        </a:solidFill>
        <a:latin typeface="黑体" pitchFamily="49" charset="-122"/>
        <a:ea typeface="黑体" pitchFamily="49" charset="-122"/>
        <a:cs typeface="+mn-cs"/>
      </a:defRPr>
    </a:lvl8pPr>
    <a:lvl9pPr marL="3657600" algn="l" defTabSz="914400" rtl="0" eaLnBrk="1" latinLnBrk="0" hangingPunct="1">
      <a:defRPr sz="2000" kern="1200">
        <a:solidFill>
          <a:schemeClr val="tx1"/>
        </a:solidFill>
        <a:latin typeface="黑体" pitchFamily="49" charset="-122"/>
        <a:ea typeface="黑体"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E21E"/>
    <a:srgbClr val="A4FB3B"/>
    <a:srgbClr val="F474DC"/>
    <a:srgbClr val="EDFC60"/>
    <a:srgbClr val="E0EE26"/>
    <a:srgbClr val="E4F042"/>
    <a:srgbClr val="E8FB89"/>
    <a:srgbClr val="16AE66"/>
    <a:srgbClr val="E5F23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4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BE0DA8-E7A7-4780-8FB9-84294C6FBE0A}" type="datetimeFigureOut">
              <a:rPr lang="zh-CN" altLang="en-US" smtClean="0"/>
              <a:pPr/>
              <a:t>2014/4/13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603648-FA76-438A-81B9-F1B95403726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17F639A9-5605-46F0-85D7-62E208709FAD}" type="datetimeFigureOut">
              <a:rPr lang="en-US"/>
              <a:pPr>
                <a:defRPr/>
              </a:pPr>
              <a:t>4/13/2014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71D519-9A3E-483D-960F-494E7A51208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5" name="Picture 15" descr="Slate-V2-HD-panoPhotoInset.png"/>
          <p:cNvPicPr>
            <a:picLocks noChangeAspect="1"/>
          </p:cNvPicPr>
          <p:nvPr/>
        </p:nvPicPr>
        <p:blipFill>
          <a:blip r:embed="rId2"/>
          <a:srcRect/>
          <a:stretch>
            <a:fillRect/>
          </a:stretch>
        </p:blipFill>
        <p:spPr bwMode="auto">
          <a:xfrm>
            <a:off x="1014413" y="547688"/>
            <a:ext cx="10140950" cy="3816350"/>
          </a:xfrm>
          <a:prstGeom prst="rect">
            <a:avLst/>
          </a:prstGeom>
          <a:noFill/>
          <a:ln w="9525">
            <a:noFill/>
            <a:miter lim="800000"/>
            <a:headEnd/>
            <a:tailEnd/>
          </a:ln>
        </p:spPr>
      </p:pic>
      <p:sp>
        <p:nvSpPr>
          <p:cNvPr id="2" name="Title 1"/>
          <p:cNvSpPr>
            <a:spLocks noGrp="1"/>
          </p:cNvSpPr>
          <p:nvPr>
            <p:ph type="title"/>
          </p:nvPr>
        </p:nvSpPr>
        <p:spPr>
          <a:xfrm>
            <a:off x="913806" y="4565255"/>
            <a:ext cx="10355326" cy="543472"/>
          </a:xfrm>
        </p:spPr>
        <p:txBody>
          <a:bodyPr anchor="b"/>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913795" y="5108728"/>
            <a:ext cx="1035376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6" name="Date Placeholder 4"/>
          <p:cNvSpPr>
            <a:spLocks noGrp="1"/>
          </p:cNvSpPr>
          <p:nvPr>
            <p:ph type="dt" sz="half" idx="10"/>
          </p:nvPr>
        </p:nvSpPr>
        <p:spPr/>
        <p:txBody>
          <a:bodyPr/>
          <a:lstStyle>
            <a:lvl1pPr>
              <a:defRPr/>
            </a:lvl1pPr>
          </a:lstStyle>
          <a:p>
            <a:pPr>
              <a:defRPr/>
            </a:pPr>
            <a:fld id="{24D02CDA-1A95-40F4-B56C-36F0EE339D68}" type="datetimeFigureOut">
              <a:rPr lang="en-US"/>
              <a:pPr>
                <a:defRPr/>
              </a:pPr>
              <a:t>4/13/2014</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36724748-4D41-4C69-9F0D-0081F2CA733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EEE8ED82-97BD-457F-A2CF-1CD1F4CD4AEE}" type="datetimeFigureOut">
              <a:rPr lang="en-US"/>
              <a:pPr>
                <a:defRPr/>
              </a:pPr>
              <a:t>4/13/2014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1F7E4B2-99A8-41A9-A513-31C50286C31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5" name="TextBox 10"/>
          <p:cNvSpPr txBox="1"/>
          <p:nvPr/>
        </p:nvSpPr>
        <p:spPr>
          <a:xfrm>
            <a:off x="990600" y="884238"/>
            <a:ext cx="6096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fontAlgn="auto">
              <a:spcAft>
                <a:spcPts val="0"/>
              </a:spcAft>
              <a:defRPr/>
            </a:pPr>
            <a:r>
              <a:rPr lang="en-US" sz="8000" dirty="0">
                <a:effectLst/>
                <a:latin typeface="+mn-lt"/>
                <a:ea typeface="+mn-ea"/>
              </a:rPr>
              <a:t>“</a:t>
            </a:r>
          </a:p>
        </p:txBody>
      </p:sp>
      <p:sp>
        <p:nvSpPr>
          <p:cNvPr id="6" name="TextBox 12"/>
          <p:cNvSpPr txBox="1"/>
          <p:nvPr/>
        </p:nvSpPr>
        <p:spPr>
          <a:xfrm>
            <a:off x="10504488" y="2928938"/>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ea typeface="+mn-ea"/>
              </a:rPr>
              <a:t>”</a:t>
            </a:r>
          </a:p>
        </p:txBody>
      </p:sp>
      <p:sp>
        <p:nvSpPr>
          <p:cNvPr id="2" name="Title 1"/>
          <p:cNvSpPr>
            <a:spLocks noGrp="1"/>
          </p:cNvSpPr>
          <p:nvPr>
            <p:ph type="title"/>
          </p:nvPr>
        </p:nvSpPr>
        <p:spPr>
          <a:xfrm>
            <a:off x="1446212" y="609600"/>
            <a:ext cx="9302752" cy="2992904"/>
          </a:xfrm>
        </p:spPr>
        <p:txBody>
          <a:bodyP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7" name="Date Placeholder 4"/>
          <p:cNvSpPr>
            <a:spLocks noGrp="1"/>
          </p:cNvSpPr>
          <p:nvPr>
            <p:ph type="dt" sz="half" idx="14"/>
          </p:nvPr>
        </p:nvSpPr>
        <p:spPr/>
        <p:txBody>
          <a:bodyPr/>
          <a:lstStyle>
            <a:lvl1pPr>
              <a:defRPr/>
            </a:lvl1pPr>
          </a:lstStyle>
          <a:p>
            <a:pPr>
              <a:defRPr/>
            </a:pPr>
            <a:fld id="{CAF0EB09-95A9-4AF2-B670-9EA338B15201}" type="datetimeFigureOut">
              <a:rPr lang="en-US"/>
              <a:pPr>
                <a:defRPr/>
              </a:pPr>
              <a:t>4/13/2014</a:t>
            </a:fld>
            <a:endParaRPr lang="en-US" dirty="0"/>
          </a:p>
        </p:txBody>
      </p:sp>
      <p:sp>
        <p:nvSpPr>
          <p:cNvPr id="8" name="Footer Placeholder 5"/>
          <p:cNvSpPr>
            <a:spLocks noGrp="1"/>
          </p:cNvSpPr>
          <p:nvPr>
            <p:ph type="ftr" sz="quarter" idx="15"/>
          </p:nvPr>
        </p:nvSpPr>
        <p:spPr/>
        <p:txBody>
          <a:bodyPr/>
          <a:lstStyle>
            <a:lvl1pPr>
              <a:defRPr/>
            </a:lvl1pPr>
          </a:lstStyle>
          <a:p>
            <a:pPr>
              <a:defRPr/>
            </a:pPr>
            <a:endParaRPr lang="en-US"/>
          </a:p>
        </p:txBody>
      </p:sp>
      <p:sp>
        <p:nvSpPr>
          <p:cNvPr id="9" name="Slide Number Placeholder 6"/>
          <p:cNvSpPr>
            <a:spLocks noGrp="1"/>
          </p:cNvSpPr>
          <p:nvPr>
            <p:ph type="sldNum" sz="quarter" idx="16"/>
          </p:nvPr>
        </p:nvSpPr>
        <p:spPr/>
        <p:txBody>
          <a:bodyPr/>
          <a:lstStyle>
            <a:lvl1pPr>
              <a:defRPr/>
            </a:lvl1pPr>
          </a:lstStyle>
          <a:p>
            <a:pPr>
              <a:defRPr/>
            </a:pPr>
            <a:fld id="{1A800FAD-C04B-42F3-AC3E-88A6BE926A0A}"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8DD1C168-4967-4505-B2C5-A6D92E196DB2}" type="datetimeFigureOut">
              <a:rPr lang="en-US"/>
              <a:pPr>
                <a:defRPr/>
              </a:pPr>
              <a:t>4/13/2014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0998158-5B75-47E9-B9C9-672525924861}"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3" name="Date Placeholder 3"/>
          <p:cNvSpPr>
            <a:spLocks noGrp="1"/>
          </p:cNvSpPr>
          <p:nvPr>
            <p:ph type="dt" sz="half" idx="18"/>
          </p:nvPr>
        </p:nvSpPr>
        <p:spPr/>
        <p:txBody>
          <a:bodyPr/>
          <a:lstStyle>
            <a:lvl1pPr>
              <a:defRPr/>
            </a:lvl1pPr>
          </a:lstStyle>
          <a:p>
            <a:pPr>
              <a:defRPr/>
            </a:pPr>
            <a:fld id="{758049BD-9219-4EEE-AC89-A207F6D1A92E}" type="datetimeFigureOut">
              <a:rPr lang="en-US"/>
              <a:pPr>
                <a:defRPr/>
              </a:pPr>
              <a:t>4/13/2014</a:t>
            </a:fld>
            <a:endParaRPr lang="en-US" dirty="0"/>
          </a:p>
        </p:txBody>
      </p:sp>
      <p:sp>
        <p:nvSpPr>
          <p:cNvPr id="14" name="Footer Placeholder 4"/>
          <p:cNvSpPr>
            <a:spLocks noGrp="1"/>
          </p:cNvSpPr>
          <p:nvPr>
            <p:ph type="ftr" sz="quarter" idx="19"/>
          </p:nvPr>
        </p:nvSpPr>
        <p:spPr/>
        <p:txBody>
          <a:bodyPr/>
          <a:lstStyle>
            <a:lvl1pPr>
              <a:defRPr/>
            </a:lvl1pPr>
          </a:lstStyle>
          <a:p>
            <a:pPr>
              <a:defRPr/>
            </a:pPr>
            <a:endParaRPr lang="en-US"/>
          </a:p>
        </p:txBody>
      </p:sp>
      <p:sp>
        <p:nvSpPr>
          <p:cNvPr id="16" name="Slide Number Placeholder 5"/>
          <p:cNvSpPr>
            <a:spLocks noGrp="1"/>
          </p:cNvSpPr>
          <p:nvPr>
            <p:ph type="sldNum" sz="quarter" idx="20"/>
          </p:nvPr>
        </p:nvSpPr>
        <p:spPr/>
        <p:txBody>
          <a:bodyPr/>
          <a:lstStyle>
            <a:lvl1pPr>
              <a:defRPr/>
            </a:lvl1pPr>
          </a:lstStyle>
          <a:p>
            <a:pPr>
              <a:defRPr/>
            </a:pPr>
            <a:fld id="{C23C43DD-B089-4FD1-9218-84407E27B191}"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2" name="Picture 1" descr="Slate-V2-HD-3colPhotoInset.png"/>
          <p:cNvPicPr>
            <a:picLocks noChangeAspect="1"/>
          </p:cNvPicPr>
          <p:nvPr/>
        </p:nvPicPr>
        <p:blipFill>
          <a:blip r:embed="rId2"/>
          <a:srcRect/>
          <a:stretch>
            <a:fillRect/>
          </a:stretch>
        </p:blipFill>
        <p:spPr bwMode="auto">
          <a:xfrm>
            <a:off x="898525" y="1817688"/>
            <a:ext cx="3340100" cy="1847850"/>
          </a:xfrm>
          <a:prstGeom prst="rect">
            <a:avLst/>
          </a:prstGeom>
          <a:noFill/>
          <a:ln w="9525">
            <a:noFill/>
            <a:miter lim="800000"/>
            <a:headEnd/>
            <a:tailEnd/>
          </a:ln>
        </p:spPr>
      </p:pic>
      <p:pic>
        <p:nvPicPr>
          <p:cNvPr id="13" name="Picture 35" descr="Slate-V2-HD-3colPhotoInset.png"/>
          <p:cNvPicPr>
            <a:picLocks noChangeAspect="1"/>
          </p:cNvPicPr>
          <p:nvPr/>
        </p:nvPicPr>
        <p:blipFill>
          <a:blip r:embed="rId2"/>
          <a:srcRect/>
          <a:stretch>
            <a:fillRect/>
          </a:stretch>
        </p:blipFill>
        <p:spPr bwMode="auto">
          <a:xfrm>
            <a:off x="4403725" y="1817688"/>
            <a:ext cx="3340100" cy="1847850"/>
          </a:xfrm>
          <a:prstGeom prst="rect">
            <a:avLst/>
          </a:prstGeom>
          <a:noFill/>
          <a:ln w="9525">
            <a:noFill/>
            <a:miter lim="800000"/>
            <a:headEnd/>
            <a:tailEnd/>
          </a:ln>
        </p:spPr>
      </p:pic>
      <p:pic>
        <p:nvPicPr>
          <p:cNvPr id="14" name="Picture 36" descr="Slate-V2-HD-3colPhotoInset.png"/>
          <p:cNvPicPr>
            <a:picLocks noChangeAspect="1"/>
          </p:cNvPicPr>
          <p:nvPr/>
        </p:nvPicPr>
        <p:blipFill>
          <a:blip r:embed="rId2"/>
          <a:srcRect/>
          <a:stretch>
            <a:fillRect/>
          </a:stretch>
        </p:blipFill>
        <p:spPr bwMode="auto">
          <a:xfrm>
            <a:off x="7935913" y="1817688"/>
            <a:ext cx="3340100" cy="1847850"/>
          </a:xfrm>
          <a:prstGeom prst="rect">
            <a:avLst/>
          </a:prstGeom>
          <a:noFill/>
          <a:ln w="9525">
            <a:noFill/>
            <a:miter lim="800000"/>
            <a:headEnd/>
            <a:tailEnd/>
          </a:ln>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1" name="Text Placeholder 3"/>
          <p:cNvSpPr>
            <a:spLocks noGrp="1"/>
          </p:cNvSpPr>
          <p:nvPr>
            <p:ph type="body" sz="half" idx="18"/>
          </p:nvPr>
        </p:nvSpPr>
        <p:spPr>
          <a:xfrm>
            <a:off x="913795" y="4480368"/>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4" name="Text Placeholder 3"/>
          <p:cNvSpPr>
            <a:spLocks noGrp="1"/>
          </p:cNvSpPr>
          <p:nvPr>
            <p:ph type="body" sz="half" idx="19"/>
          </p:nvPr>
        </p:nvSpPr>
        <p:spPr>
          <a:xfrm>
            <a:off x="4441435" y="4480367"/>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7" name="Text Placeholder 3"/>
          <p:cNvSpPr>
            <a:spLocks noGrp="1"/>
          </p:cNvSpPr>
          <p:nvPr>
            <p:ph type="body" sz="half" idx="20"/>
          </p:nvPr>
        </p:nvSpPr>
        <p:spPr>
          <a:xfrm>
            <a:off x="7966572" y="4480365"/>
            <a:ext cx="3300984" cy="1310835"/>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5" name="Date Placeholder 2"/>
          <p:cNvSpPr>
            <a:spLocks noGrp="1"/>
          </p:cNvSpPr>
          <p:nvPr>
            <p:ph type="dt" sz="half" idx="23"/>
          </p:nvPr>
        </p:nvSpPr>
        <p:spPr/>
        <p:txBody>
          <a:bodyPr/>
          <a:lstStyle>
            <a:lvl1pPr>
              <a:defRPr/>
            </a:lvl1pPr>
          </a:lstStyle>
          <a:p>
            <a:pPr>
              <a:defRPr/>
            </a:pPr>
            <a:fld id="{F277862E-038E-4AA7-A982-D1EFFE1EAB6A}" type="datetimeFigureOut">
              <a:rPr lang="en-US"/>
              <a:pPr>
                <a:defRPr/>
              </a:pPr>
              <a:t>4/13/2014</a:t>
            </a:fld>
            <a:endParaRPr lang="en-US" dirty="0"/>
          </a:p>
        </p:txBody>
      </p:sp>
      <p:sp>
        <p:nvSpPr>
          <p:cNvPr id="16" name="Footer Placeholder 3"/>
          <p:cNvSpPr>
            <a:spLocks noGrp="1"/>
          </p:cNvSpPr>
          <p:nvPr>
            <p:ph type="ftr" sz="quarter" idx="24"/>
          </p:nvPr>
        </p:nvSpPr>
        <p:spPr/>
        <p:txBody>
          <a:bodyPr/>
          <a:lstStyle>
            <a:lvl1pPr>
              <a:defRPr/>
            </a:lvl1pPr>
          </a:lstStyle>
          <a:p>
            <a:pPr>
              <a:defRPr/>
            </a:pPr>
            <a:endParaRPr lang="en-US"/>
          </a:p>
        </p:txBody>
      </p:sp>
      <p:sp>
        <p:nvSpPr>
          <p:cNvPr id="17" name="Slide Number Placeholder 4"/>
          <p:cNvSpPr>
            <a:spLocks noGrp="1"/>
          </p:cNvSpPr>
          <p:nvPr>
            <p:ph type="sldNum" sz="quarter" idx="25"/>
          </p:nvPr>
        </p:nvSpPr>
        <p:spPr/>
        <p:txBody>
          <a:bodyPr/>
          <a:lstStyle>
            <a:lvl1pPr>
              <a:defRPr/>
            </a:lvl1pPr>
          </a:lstStyle>
          <a:p>
            <a:pPr>
              <a:defRPr/>
            </a:pPr>
            <a:fld id="{11EA6A59-A532-4711-BB7F-72B851142E7A}"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7F3B7F96-2AE1-4DF3-9561-264290B94C1C}" type="datetimeFigureOut">
              <a:rPr lang="en-US"/>
              <a:pPr>
                <a:defRPr/>
              </a:pPr>
              <a:t>4/13/2014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944246-4AEA-4A22-9A60-3478EB606FFB}"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73E9F47-691D-4A08-BC7A-6BD40DC6E343}" type="datetimeFigureOut">
              <a:rPr lang="en-US"/>
              <a:pPr>
                <a:defRPr/>
              </a:pPr>
              <a:t>4/13/2014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491413-E5C0-4947-AC7F-40FDD3EF659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C8458B41-9314-43C6-81BD-5D7F50C3C138}" type="datetimeFigureOut">
              <a:rPr lang="en-US"/>
              <a:pPr>
                <a:defRPr/>
              </a:pPr>
              <a:t>4/13/2014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7DDB8C-69AB-4D05-ACD6-947FB9F5EDF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62ACF73C-98FE-481B-8B44-7604871D0EE4}" type="datetimeFigureOut">
              <a:rPr lang="en-US"/>
              <a:pPr>
                <a:defRPr/>
              </a:pPr>
              <a:t>4/13/2014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4274EB-740A-44A6-9E9C-5F32E02FC27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2771F312-6F38-4798-9009-12AC3D4579B5}" type="datetimeFigureOut">
              <a:rPr lang="en-US"/>
              <a:pPr>
                <a:defRPr/>
              </a:pPr>
              <a:t>4/13/2014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D33A18-AFD6-4214-B3AB-6414C31399A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7" name="Picture 19" descr="Slate-V2-HD-compPhotoInset.png"/>
          <p:cNvPicPr>
            <a:picLocks noChangeAspect="1"/>
          </p:cNvPicPr>
          <p:nvPr/>
        </p:nvPicPr>
        <p:blipFill>
          <a:blip r:embed="rId2"/>
          <a:srcRect/>
          <a:stretch>
            <a:fillRect/>
          </a:stretch>
        </p:blipFill>
        <p:spPr bwMode="auto">
          <a:xfrm>
            <a:off x="914400" y="1735138"/>
            <a:ext cx="5087938" cy="4148137"/>
          </a:xfrm>
          <a:prstGeom prst="rect">
            <a:avLst/>
          </a:prstGeom>
          <a:noFill/>
          <a:ln w="9525">
            <a:noFill/>
            <a:miter lim="800000"/>
            <a:headEnd/>
            <a:tailEnd/>
          </a:ln>
        </p:spPr>
      </p:pic>
      <p:pic>
        <p:nvPicPr>
          <p:cNvPr id="8" name="Picture 20" descr="Slate-V2-HD-compPhotoInset.png"/>
          <p:cNvPicPr>
            <a:picLocks noChangeAspect="1"/>
          </p:cNvPicPr>
          <p:nvPr/>
        </p:nvPicPr>
        <p:blipFill>
          <a:blip r:embed="rId2"/>
          <a:srcRect/>
          <a:stretch>
            <a:fillRect/>
          </a:stretch>
        </p:blipFill>
        <p:spPr bwMode="auto">
          <a:xfrm>
            <a:off x="6178550" y="1735138"/>
            <a:ext cx="5089525" cy="4148137"/>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9" name="Date Placeholder 6"/>
          <p:cNvSpPr>
            <a:spLocks noGrp="1"/>
          </p:cNvSpPr>
          <p:nvPr>
            <p:ph type="dt" sz="half" idx="10"/>
          </p:nvPr>
        </p:nvSpPr>
        <p:spPr/>
        <p:txBody>
          <a:bodyPr/>
          <a:lstStyle>
            <a:lvl1pPr>
              <a:defRPr/>
            </a:lvl1pPr>
          </a:lstStyle>
          <a:p>
            <a:pPr>
              <a:defRPr/>
            </a:pPr>
            <a:fld id="{5E5620B2-2964-4FAB-9DBE-2451EC0DAA3B}" type="datetimeFigureOut">
              <a:rPr lang="en-US"/>
              <a:pPr>
                <a:defRPr/>
              </a:pPr>
              <a:t>4/13/2014</a:t>
            </a:fld>
            <a:endParaRPr lang="en-US" dirty="0"/>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7D8B3EF3-F45D-47F4-8A2F-E7CB6D00C21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1E387F37-8AC4-4EA1-A2B4-0D9D1A96AEE1}" type="datetimeFigureOut">
              <a:rPr lang="en-US"/>
              <a:pPr>
                <a:defRPr/>
              </a:pPr>
              <a:t>4/13/2014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92DFB64-CC04-4E72-A027-7015752B8D9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9076C6-0CE4-4633-B8C8-5B0FCA3C10E9}" type="datetimeFigureOut">
              <a:rPr lang="en-US"/>
              <a:pPr>
                <a:defRPr/>
              </a:pPr>
              <a:t>4/13/2014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964FB60-250D-452F-973A-9CCEE5ED3C9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F3DE9371-04F4-4467-ACFD-41DBD97B8305}" type="datetimeFigureOut">
              <a:rPr lang="en-US"/>
              <a:pPr>
                <a:defRPr/>
              </a:pPr>
              <a:t>4/13/2014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9F4894-9E9B-4791-8821-B3189EFBB66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Picture 21" descr="Slate-V2-HD-vertPhotoInset.png"/>
          <p:cNvPicPr>
            <a:picLocks noChangeAspect="1"/>
          </p:cNvPicPr>
          <p:nvPr/>
        </p:nvPicPr>
        <p:blipFill>
          <a:blip r:embed="rId2"/>
          <a:srcRect/>
          <a:stretch>
            <a:fillRect/>
          </a:stretch>
        </p:blipFill>
        <p:spPr bwMode="auto">
          <a:xfrm>
            <a:off x="7292975" y="609600"/>
            <a:ext cx="3584575" cy="5205413"/>
          </a:xfrm>
          <a:prstGeom prst="rect">
            <a:avLst/>
          </a:prstGeom>
          <a:noFill/>
          <a:ln w="9525">
            <a:noFill/>
            <a:miter lim="800000"/>
            <a:headEnd/>
            <a:tailEnd/>
          </a:ln>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913795" y="2439261"/>
            <a:ext cx="5934949" cy="3376134"/>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6" name="Date Placeholder 4"/>
          <p:cNvSpPr>
            <a:spLocks noGrp="1"/>
          </p:cNvSpPr>
          <p:nvPr>
            <p:ph type="dt" sz="half" idx="10"/>
          </p:nvPr>
        </p:nvSpPr>
        <p:spPr/>
        <p:txBody>
          <a:bodyPr/>
          <a:lstStyle>
            <a:lvl1pPr>
              <a:defRPr/>
            </a:lvl1pPr>
          </a:lstStyle>
          <a:p>
            <a:pPr>
              <a:defRPr/>
            </a:pPr>
            <a:fld id="{13B3819A-BA36-47A8-AA98-02833D4BB897}" type="datetimeFigureOut">
              <a:rPr lang="en-US"/>
              <a:pPr>
                <a:defRPr/>
              </a:pPr>
              <a:t>4/13/2014</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EC89F6AC-BBBF-4514-951D-619C8E14961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609600"/>
            <a:ext cx="10353675" cy="969963"/>
          </a:xfrm>
          <a:prstGeom prst="rect">
            <a:avLst/>
          </a:prstGeom>
          <a:effectLst>
            <a:outerShdw blurRad="25400" dir="17880000">
              <a:srgbClr val="000000">
                <a:alpha val="46000"/>
              </a:srgbClr>
            </a:outerShdw>
          </a:effectLst>
        </p:spPr>
        <p:txBody>
          <a:bodyPr vert="horz" wrap="square" lIns="91440" tIns="45720" rIns="91440" bIns="45720" numCol="1" anchor="ctr" anchorCtr="0" compatLnSpc="1">
            <a:prstTxWarp prst="textNoShape">
              <a:avLst/>
            </a:prstTxWarp>
            <a:normAutofit/>
          </a:bodyPr>
          <a:lstStyle/>
          <a:p>
            <a:pPr lvl="0"/>
            <a:r>
              <a:rPr lang="zh-CN" altLang="en-US" smtClean="0"/>
              <a:t>单击此处编辑母版标题样式</a:t>
            </a:r>
          </a:p>
        </p:txBody>
      </p:sp>
      <p:sp>
        <p:nvSpPr>
          <p:cNvPr id="3" name="Text Placeholder 2"/>
          <p:cNvSpPr>
            <a:spLocks noGrp="1"/>
          </p:cNvSpPr>
          <p:nvPr>
            <p:ph type="body" idx="1"/>
          </p:nvPr>
        </p:nvSpPr>
        <p:spPr>
          <a:xfrm>
            <a:off x="914400" y="1731963"/>
            <a:ext cx="10353675" cy="4059237"/>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8" y="5883275"/>
            <a:ext cx="2743200"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2668F981-BCC3-43C3-96EF-1B2ACC7CF89C}" type="datetimeFigureOut">
              <a:rPr lang="en-US"/>
              <a:pPr>
                <a:defRPr/>
              </a:pPr>
              <a:t>4/13/2014</a:t>
            </a:fld>
            <a:endParaRPr lang="en-US" dirty="0"/>
          </a:p>
        </p:txBody>
      </p:sp>
      <p:sp>
        <p:nvSpPr>
          <p:cNvPr id="5" name="Footer Placeholder 4"/>
          <p:cNvSpPr>
            <a:spLocks noGrp="1"/>
          </p:cNvSpPr>
          <p:nvPr>
            <p:ph type="ftr" sz="quarter" idx="3"/>
          </p:nvPr>
        </p:nvSpPr>
        <p:spPr>
          <a:xfrm>
            <a:off x="914400" y="5883275"/>
            <a:ext cx="6672263" cy="365125"/>
          </a:xfrm>
          <a:prstGeom prst="rect">
            <a:avLst/>
          </a:prstGeom>
        </p:spPr>
        <p:txBody>
          <a:bodyPr vert="horz" lIns="91440" tIns="45720" rIns="91440" bIns="45720" rtlCol="0" anchor="ctr"/>
          <a:lstStyle>
            <a:lvl1pPr algn="l" fontAlgn="auto">
              <a:spcBef>
                <a:spcPts val="0"/>
              </a:spcBef>
              <a:spcAft>
                <a:spcPts val="0"/>
              </a:spcAft>
              <a:defRPr sz="1000" dirty="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endParaRPr lang="en-US"/>
          </a:p>
        </p:txBody>
      </p:sp>
      <p:sp>
        <p:nvSpPr>
          <p:cNvPr id="6" name="Slide Number Placeholder 5"/>
          <p:cNvSpPr>
            <a:spLocks noGrp="1"/>
          </p:cNvSpPr>
          <p:nvPr>
            <p:ph type="sldNum" sz="quarter" idx="4"/>
          </p:nvPr>
        </p:nvSpPr>
        <p:spPr>
          <a:xfrm>
            <a:off x="10514013" y="5883275"/>
            <a:ext cx="754062"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605F895A-6843-4037-AA71-5259C5EC0762}"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88" r:id="rId1"/>
    <p:sldLayoutId id="2147483687" r:id="rId2"/>
    <p:sldLayoutId id="2147483686" r:id="rId3"/>
    <p:sldLayoutId id="2147483685" r:id="rId4"/>
    <p:sldLayoutId id="2147483689" r:id="rId5"/>
    <p:sldLayoutId id="2147483684" r:id="rId6"/>
    <p:sldLayoutId id="2147483683" r:id="rId7"/>
    <p:sldLayoutId id="2147483682" r:id="rId8"/>
    <p:sldLayoutId id="2147483690" r:id="rId9"/>
    <p:sldLayoutId id="2147483691" r:id="rId10"/>
    <p:sldLayoutId id="2147483681" r:id="rId11"/>
    <p:sldLayoutId id="2147483692" r:id="rId12"/>
    <p:sldLayoutId id="2147483680" r:id="rId13"/>
    <p:sldLayoutId id="2147483679" r:id="rId14"/>
    <p:sldLayoutId id="2147483693" r:id="rId15"/>
    <p:sldLayoutId id="2147483678" r:id="rId16"/>
    <p:sldLayoutId id="2147483677" r:id="rId17"/>
  </p:sldLayoutIdLst>
  <p:hf sldNum="0" hdr="0" ftr="0" dt="0"/>
  <p:txStyles>
    <p:titleStyle>
      <a:lvl1pPr algn="ctr" defTabSz="457200" rtl="0" fontAlgn="base">
        <a:spcBef>
          <a:spcPct val="0"/>
        </a:spcBef>
        <a:spcAft>
          <a:spcPct val="0"/>
        </a:spcAft>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algn="ctr" defTabSz="457200" rtl="0" fontAlgn="base">
        <a:spcBef>
          <a:spcPct val="0"/>
        </a:spcBef>
        <a:spcAft>
          <a:spcPct val="0"/>
        </a:spcAft>
        <a:defRPr sz="4000">
          <a:solidFill>
            <a:schemeClr val="tx2"/>
          </a:solidFill>
          <a:latin typeface="Arial" charset="0"/>
        </a:defRPr>
      </a:lvl2pPr>
      <a:lvl3pPr algn="ctr" defTabSz="457200" rtl="0" fontAlgn="base">
        <a:spcBef>
          <a:spcPct val="0"/>
        </a:spcBef>
        <a:spcAft>
          <a:spcPct val="0"/>
        </a:spcAft>
        <a:defRPr sz="4000">
          <a:solidFill>
            <a:schemeClr val="tx2"/>
          </a:solidFill>
          <a:latin typeface="Arial" charset="0"/>
        </a:defRPr>
      </a:lvl3pPr>
      <a:lvl4pPr algn="ctr" defTabSz="457200" rtl="0" fontAlgn="base">
        <a:spcBef>
          <a:spcPct val="0"/>
        </a:spcBef>
        <a:spcAft>
          <a:spcPct val="0"/>
        </a:spcAft>
        <a:defRPr sz="4000">
          <a:solidFill>
            <a:schemeClr val="tx2"/>
          </a:solidFill>
          <a:latin typeface="Arial" charset="0"/>
        </a:defRPr>
      </a:lvl4pPr>
      <a:lvl5pPr algn="ctr" defTabSz="457200" rtl="0" fontAlgn="base">
        <a:spcBef>
          <a:spcPct val="0"/>
        </a:spcBef>
        <a:spcAft>
          <a:spcPct val="0"/>
        </a:spcAft>
        <a:defRPr sz="4000">
          <a:solidFill>
            <a:schemeClr val="tx2"/>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4800" algn="l" defTabSz="457200" rtl="0" fontAlgn="base">
        <a:spcBef>
          <a:spcPct val="20000"/>
        </a:spcBef>
        <a:spcAft>
          <a:spcPts val="600"/>
        </a:spcAft>
        <a:buClr>
          <a:schemeClr val="tx2"/>
        </a:buClr>
        <a:buSzPct val="70000"/>
        <a:buFont typeface="Wingdings 2" pitchFamily="18"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19138" indent="-269875" algn="l" defTabSz="457200" rtl="0" fontAlgn="base">
        <a:spcBef>
          <a:spcPct val="20000"/>
        </a:spcBef>
        <a:spcAft>
          <a:spcPts val="600"/>
        </a:spcAft>
        <a:buClr>
          <a:schemeClr val="tx2"/>
        </a:buClr>
        <a:buSzPct val="70000"/>
        <a:buFont typeface="Wingdings 2" pitchFamily="18" charset="2"/>
        <a:buChar char=""/>
        <a:defRPr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5525" indent="-215900" algn="l" defTabSz="457200" rtl="0" fontAlgn="base">
        <a:spcBef>
          <a:spcPct val="20000"/>
        </a:spcBef>
        <a:spcAft>
          <a:spcPts val="600"/>
        </a:spcAft>
        <a:buClr>
          <a:schemeClr val="tx2"/>
        </a:buClr>
        <a:buSzPct val="70000"/>
        <a:buFont typeface="Wingdings 2" pitchFamily="18"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5888" indent="-215900" algn="l" defTabSz="457200" rtl="0" fontAlgn="base">
        <a:spcBef>
          <a:spcPct val="20000"/>
        </a:spcBef>
        <a:spcAft>
          <a:spcPts val="600"/>
        </a:spcAft>
        <a:buClr>
          <a:schemeClr val="tx2"/>
        </a:buClr>
        <a:buSzPct val="70000"/>
        <a:buFont typeface="Wingdings 2"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3225" indent="-215900" algn="l" defTabSz="457200" rtl="0" fontAlgn="base">
        <a:spcBef>
          <a:spcPct val="20000"/>
        </a:spcBef>
        <a:spcAft>
          <a:spcPts val="600"/>
        </a:spcAft>
        <a:buClr>
          <a:schemeClr val="tx2"/>
        </a:buClr>
        <a:buSzPct val="70000"/>
        <a:buFont typeface="Wingdings 2"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p:cNvSpPr>
          <p:nvPr>
            <p:ph type="ctrTitle"/>
          </p:nvPr>
        </p:nvSpPr>
        <p:spPr bwMode="auto">
          <a:xfrm>
            <a:off x="914400" y="2130425"/>
            <a:ext cx="10363200" cy="1470025"/>
          </a:xfrm>
          <a:noFill/>
          <a:effectLst>
            <a:outerShdw rotWithShape="0">
              <a:srgbClr val="000000">
                <a:alpha val="45999"/>
              </a:srgbClr>
            </a:outerShdw>
          </a:effectLst>
        </p:spPr>
        <p:txBody>
          <a:bodyPr anchor="ctr"/>
          <a:lstStyle/>
          <a:p>
            <a:r>
              <a:rPr lang="zh-CN" altLang="en-US" sz="6000" dirty="0" smtClean="0">
                <a:ln>
                  <a:noFill/>
                </a:ln>
                <a:solidFill>
                  <a:srgbClr val="A4FB3B"/>
                </a:solidFill>
                <a:effectLst/>
                <a:latin typeface="黑体" pitchFamily="49" charset="-122"/>
                <a:ea typeface="黑体" pitchFamily="49" charset="-122"/>
              </a:rPr>
              <a:t>流行病学</a:t>
            </a:r>
          </a:p>
        </p:txBody>
      </p:sp>
      <p:sp>
        <p:nvSpPr>
          <p:cNvPr id="26629" name="Rectangle 5"/>
          <p:cNvSpPr>
            <a:spLocks noGrp="1"/>
          </p:cNvSpPr>
          <p:nvPr>
            <p:ph type="subTitle" idx="1"/>
          </p:nvPr>
        </p:nvSpPr>
        <p:spPr bwMode="auto">
          <a:xfrm>
            <a:off x="1828800" y="3886200"/>
            <a:ext cx="8534400" cy="1752600"/>
          </a:xfrm>
          <a:noFill/>
          <a:effectLst>
            <a:outerShdw rotWithShape="0">
              <a:srgbClr val="000000">
                <a:alpha val="45999"/>
              </a:srgbClr>
            </a:outerShdw>
          </a:effectLst>
        </p:spPr>
        <p:txBody>
          <a:bodyPr wrap="square" numCol="1" anchorCtr="0" compatLnSpc="1">
            <a:prstTxWarp prst="textNoShape">
              <a:avLst/>
            </a:prstTxWarp>
            <a:normAutofit/>
          </a:bodyPr>
          <a:lstStyle/>
          <a:p>
            <a:pPr marL="38100"/>
            <a:r>
              <a:rPr lang="zh-CN" altLang="en-US" sz="6000" b="1" dirty="0" smtClean="0">
                <a:ln>
                  <a:noFill/>
                </a:ln>
                <a:solidFill>
                  <a:srgbClr val="A4FB3B"/>
                </a:solidFill>
                <a:effectLst/>
                <a:latin typeface="黑体" pitchFamily="49" charset="-122"/>
                <a:ea typeface="黑体" pitchFamily="49" charset="-122"/>
                <a:cs typeface="Trebuchet MS"/>
              </a:rPr>
              <a:t>第十五章 医院感染</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en-US" dirty="0" smtClean="0"/>
              <a:t>四、医院感染的分类</a:t>
            </a:r>
          </a:p>
        </p:txBody>
      </p:sp>
      <p:sp>
        <p:nvSpPr>
          <p:cNvPr id="38915"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marL="546100" indent="-508000">
              <a:buClr>
                <a:srgbClr val="6DE21E"/>
              </a:buClr>
              <a:buSzPct val="70000"/>
            </a:pPr>
            <a:r>
              <a:rPr lang="zh-CN" altLang="en-US" sz="2800" dirty="0" smtClean="0"/>
              <a:t>内源性感染（</a:t>
            </a:r>
            <a:r>
              <a:rPr lang="en-US" altLang="zh-CN" sz="2800" dirty="0" smtClean="0"/>
              <a:t>endogenous infection</a:t>
            </a:r>
            <a:r>
              <a:rPr lang="zh-CN" altLang="en-US" sz="2800" dirty="0" smtClean="0"/>
              <a:t>）：</a:t>
            </a:r>
            <a:endParaRPr lang="en-US" altLang="zh-CN" sz="2800" dirty="0" smtClean="0"/>
          </a:p>
          <a:p>
            <a:pPr marL="546100" indent="-508000">
              <a:buClr>
                <a:schemeClr val="tx2"/>
              </a:buClr>
              <a:buSzPct val="70000"/>
              <a:buNone/>
            </a:pPr>
            <a:r>
              <a:rPr lang="zh-CN" altLang="en-US" sz="2800" dirty="0" smtClean="0"/>
              <a:t>            也称自身感染</a:t>
            </a:r>
            <a:r>
              <a:rPr lang="en-US" altLang="zh-CN" sz="2800" dirty="0" smtClean="0"/>
              <a:t>(self infection), </a:t>
            </a:r>
            <a:r>
              <a:rPr lang="zh-CN" altLang="en-US" sz="2800" dirty="0" smtClean="0"/>
              <a:t>是指病原体来自于病人体内的感染。</a:t>
            </a:r>
            <a:endParaRPr lang="en-US" altLang="zh-CN" sz="2800" dirty="0" smtClean="0"/>
          </a:p>
          <a:p>
            <a:pPr marL="546100" indent="-508000">
              <a:buClr>
                <a:schemeClr val="tx2"/>
              </a:buClr>
              <a:buSzPct val="70000"/>
              <a:buNone/>
            </a:pPr>
            <a:r>
              <a:rPr lang="zh-CN" altLang="en-US" sz="2800" dirty="0" smtClean="0"/>
              <a:t>             </a:t>
            </a:r>
            <a:endParaRPr lang="en-US" altLang="zh-CN" sz="2800" dirty="0" smtClean="0"/>
          </a:p>
          <a:p>
            <a:pPr marL="546100" indent="-508000">
              <a:buClr>
                <a:schemeClr val="tx2"/>
              </a:buClr>
              <a:buSzPct val="70000"/>
              <a:buNone/>
            </a:pPr>
            <a:r>
              <a:rPr lang="en-US" altLang="zh-CN" sz="2800" dirty="0" smtClean="0"/>
              <a:t>             </a:t>
            </a:r>
            <a:r>
              <a:rPr lang="zh-CN" altLang="en-US" sz="2800" dirty="0" smtClean="0"/>
              <a:t>内源性感染表现为散发，病原体多为在人体定植、寄生的正常菌群和条件致病菌</a:t>
            </a:r>
            <a:r>
              <a:rPr lang="en-US" altLang="zh-CN" sz="2800" dirty="0" smtClean="0"/>
              <a:t>,</a:t>
            </a:r>
            <a:r>
              <a:rPr lang="zh-CN" altLang="en-US" sz="2800" dirty="0" smtClean="0"/>
              <a:t>在正常情况下对人体无感染力</a:t>
            </a:r>
            <a:r>
              <a:rPr lang="en-US" altLang="zh-CN" sz="2800" dirty="0" smtClean="0"/>
              <a:t>,</a:t>
            </a:r>
            <a:r>
              <a:rPr lang="zh-CN" altLang="en-US" sz="2800" dirty="0" smtClean="0"/>
              <a:t>并不致病。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a:effectLst>
            <a:outerShdw rotWithShape="0">
              <a:srgbClr val="000000">
                <a:alpha val="45999"/>
              </a:srgbClr>
            </a:outerShdw>
          </a:effectLst>
        </p:spPr>
        <p:txBody>
          <a:bodyPr/>
          <a:lstStyle/>
          <a:p>
            <a:r>
              <a:rPr lang="zh-CN" altLang="en-US" dirty="0" smtClean="0"/>
              <a:t>五、医院感染的发展简史</a:t>
            </a:r>
            <a:endParaRPr lang="zh-CN" altLang="en-US" dirty="0" smtClean="0">
              <a:ln>
                <a:noFill/>
              </a:ln>
              <a:solidFill>
                <a:srgbClr val="E5F236"/>
              </a:solidFill>
              <a:effectLst/>
              <a:latin typeface="黑体" pitchFamily="49" charset="-122"/>
            </a:endParaRPr>
          </a:p>
        </p:txBody>
      </p:sp>
      <p:sp>
        <p:nvSpPr>
          <p:cNvPr id="6" name="Text Box 2"/>
          <p:cNvSpPr txBox="1">
            <a:spLocks noChangeArrowheads="1"/>
          </p:cNvSpPr>
          <p:nvPr/>
        </p:nvSpPr>
        <p:spPr bwMode="auto">
          <a:xfrm>
            <a:off x="624418" y="1484314"/>
            <a:ext cx="10847916" cy="5423023"/>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en-US" altLang="zh-CN" sz="3200" b="1" dirty="0">
                <a:latin typeface="宋体" pitchFamily="2" charset="-122"/>
                <a:ea typeface="宋体" pitchFamily="2" charset="-122"/>
              </a:rPr>
              <a:t> </a:t>
            </a:r>
            <a:r>
              <a:rPr lang="zh-CN" altLang="en-US" sz="2800" b="1" dirty="0">
                <a:ln>
                  <a:solidFill>
                    <a:schemeClr val="bg1">
                      <a:lumMod val="75000"/>
                      <a:lumOff val="25000"/>
                      <a:alpha val="10000"/>
                    </a:schemeClr>
                  </a:solidFill>
                </a:ln>
                <a:solidFill>
                  <a:srgbClr val="6DE21E"/>
                </a:solidFill>
                <a:effectLst>
                  <a:outerShdw blurRad="9525" dist="25400" dir="14640000" algn="tl" rotWithShape="0">
                    <a:schemeClr val="bg1">
                      <a:alpha val="30000"/>
                    </a:schemeClr>
                  </a:outerShdw>
                </a:effectLst>
                <a:latin typeface="+mn-lt"/>
                <a:ea typeface="+mn-ea"/>
              </a:rPr>
              <a:t>前抗生素时代</a:t>
            </a:r>
            <a:r>
              <a:rPr lang="zh-CN" altLang="en-US" sz="2800" b="1" dirty="0" smtClean="0">
                <a:ln>
                  <a:solidFill>
                    <a:schemeClr val="bg1">
                      <a:lumMod val="75000"/>
                      <a:lumOff val="25000"/>
                      <a:alpha val="10000"/>
                    </a:schemeClr>
                  </a:solidFill>
                </a:ln>
                <a:solidFill>
                  <a:srgbClr val="6DE21E"/>
                </a:solidFill>
                <a:effectLst>
                  <a:outerShdw blurRad="9525" dist="25400" dir="14640000" algn="tl" rotWithShape="0">
                    <a:schemeClr val="bg1">
                      <a:alpha val="30000"/>
                    </a:schemeClr>
                  </a:outerShdw>
                </a:effectLst>
                <a:latin typeface="+mn-lt"/>
                <a:ea typeface="+mn-ea"/>
              </a:rPr>
              <a:t>：</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医院感染的</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预防</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阶段，主要的预防措施是消毒和隔离</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endPar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dirty="0" smtClean="0"/>
              <a:t>   </a:t>
            </a:r>
          </a:p>
          <a:p>
            <a:pPr algn="l"/>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李时珍《本草纲目》中记载</a:t>
            </a:r>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蒸煮</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衣服进行</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消毒。</a:t>
            </a:r>
            <a:endPar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19</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世纪早期英国成立了</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发热病人专科医院</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发热</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病人进行</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隔离</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endPar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Lister</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指出</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术后切口化脓是微生物作用的结果</a:t>
            </a:r>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卓有成效</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地降低了术后感染的发生率。</a:t>
            </a:r>
          </a:p>
          <a:p>
            <a:pPr algn="l"/>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近代</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护理学创始人英国的</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南丁格尔强调医院卫生条件在减少病人死亡中的作用。</a:t>
            </a:r>
            <a:endPar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lnSpc>
                <a:spcPct val="120000"/>
              </a:lnSpc>
              <a:spcBef>
                <a:spcPct val="20000"/>
              </a:spcBef>
              <a:buClr>
                <a:schemeClr val="tx2"/>
              </a:buClr>
              <a:buSzPct val="75000"/>
              <a:buFont typeface="Wingdings" pitchFamily="2" charset="2"/>
              <a:buNone/>
            </a:pP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p>
          <a:p>
            <a:pPr algn="l">
              <a:lnSpc>
                <a:spcPct val="120000"/>
              </a:lnSpc>
              <a:spcBef>
                <a:spcPct val="20000"/>
              </a:spcBef>
              <a:buClr>
                <a:schemeClr val="tx2"/>
              </a:buClr>
              <a:buSzPct val="75000"/>
              <a:buFont typeface="Wingdings" pitchFamily="2" charset="2"/>
              <a:buNone/>
            </a:pPr>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en-US" dirty="0" smtClean="0"/>
              <a:t>五、医院感染的发展简史</a:t>
            </a:r>
          </a:p>
        </p:txBody>
      </p:sp>
      <p:sp>
        <p:nvSpPr>
          <p:cNvPr id="6" name="Text Box 2"/>
          <p:cNvSpPr txBox="1">
            <a:spLocks noChangeArrowheads="1"/>
          </p:cNvSpPr>
          <p:nvPr/>
        </p:nvSpPr>
        <p:spPr bwMode="auto">
          <a:xfrm>
            <a:off x="624418" y="1484314"/>
            <a:ext cx="10847916" cy="4487382"/>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zh-CN" altLang="en-US" sz="2800" b="1" dirty="0" smtClean="0">
                <a:ln>
                  <a:solidFill>
                    <a:schemeClr val="bg1">
                      <a:lumMod val="75000"/>
                      <a:lumOff val="25000"/>
                      <a:alpha val="10000"/>
                    </a:schemeClr>
                  </a:solidFill>
                </a:ln>
                <a:solidFill>
                  <a:srgbClr val="6DE21E"/>
                </a:solidFill>
                <a:effectLst>
                  <a:outerShdw blurRad="9525" dist="25400" dir="14640000" algn="tl" rotWithShape="0">
                    <a:schemeClr val="bg1">
                      <a:alpha val="30000"/>
                    </a:schemeClr>
                  </a:outerShdw>
                </a:effectLst>
                <a:latin typeface="+mn-lt"/>
                <a:ea typeface="+mn-ea"/>
              </a:rPr>
              <a:t>抗生素</a:t>
            </a:r>
            <a:r>
              <a:rPr lang="zh-CN" altLang="en-US" sz="2800" b="1" dirty="0">
                <a:ln>
                  <a:solidFill>
                    <a:schemeClr val="bg1">
                      <a:lumMod val="75000"/>
                      <a:lumOff val="25000"/>
                      <a:alpha val="10000"/>
                    </a:schemeClr>
                  </a:solidFill>
                </a:ln>
                <a:solidFill>
                  <a:srgbClr val="6DE21E"/>
                </a:solidFill>
                <a:effectLst>
                  <a:outerShdw blurRad="9525" dist="25400" dir="14640000" algn="tl" rotWithShape="0">
                    <a:schemeClr val="bg1">
                      <a:alpha val="30000"/>
                    </a:schemeClr>
                  </a:outerShdw>
                </a:effectLst>
                <a:latin typeface="+mn-lt"/>
                <a:ea typeface="+mn-ea"/>
              </a:rPr>
              <a:t>时代</a:t>
            </a:r>
            <a:r>
              <a:rPr lang="zh-CN" altLang="en-US" sz="2800" b="1" dirty="0" smtClean="0">
                <a:ln>
                  <a:solidFill>
                    <a:schemeClr val="bg1">
                      <a:lumMod val="75000"/>
                      <a:lumOff val="25000"/>
                      <a:alpha val="10000"/>
                    </a:schemeClr>
                  </a:solidFill>
                </a:ln>
                <a:solidFill>
                  <a:srgbClr val="6DE21E"/>
                </a:solidFill>
                <a:effectLst>
                  <a:outerShdw blurRad="9525" dist="25400" dir="14640000" algn="tl" rotWithShape="0">
                    <a:schemeClr val="bg1">
                      <a:alpha val="30000"/>
                    </a:schemeClr>
                  </a:outerShdw>
                </a:effectLst>
                <a:latin typeface="+mn-lt"/>
                <a:ea typeface="+mn-ea"/>
              </a:rPr>
              <a:t>：</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医院感染从预防阶段进入到治疗阶段。</a:t>
            </a:r>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dirty="0" smtClean="0"/>
              <a:t>    </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1928</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年</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Fleming</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发现青霉素</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并于</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1940</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年应用于第一个病人</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后，</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一度缓解了医院感染问题</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也一度削弱了对无菌技术的重视。</a:t>
            </a:r>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抗生素的</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应用使</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医院感染的菌珠发生改变：</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20</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世纪</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40</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年代前的医院感染几乎都是革兰阳性球菌</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50</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年代</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出现</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耐荮</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菌株</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60</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年代起</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以</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革兰阴性杆菌</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和</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肠球菌</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为主</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近</a:t>
            </a:r>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10</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多年来，在医院感染分离的病原体中真菌所占的比例</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逐年</a:t>
            </a:r>
            <a:r>
              <a:rPr lang="zh-CN"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上升</a:t>
            </a:r>
            <a:r>
              <a:rPr lang="zh-CN" altLang="en-US"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endPar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a:p>
            <a:pPr algn="l"/>
            <a:r>
              <a:rPr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zh-CN" sz="2800" b="1" dirty="0" smtClean="0">
                <a:ln>
                  <a:solidFill>
                    <a:schemeClr val="bg1">
                      <a:lumMod val="75000"/>
                      <a:lumOff val="25000"/>
                      <a:alpha val="10000"/>
                    </a:schemeClr>
                  </a:solidFill>
                </a:ln>
                <a:solidFill>
                  <a:srgbClr val="F474DC"/>
                </a:solidFill>
                <a:effectLst>
                  <a:outerShdw blurRad="9525" dist="25400" dir="14640000" algn="tl" rotWithShape="0">
                    <a:schemeClr val="bg1">
                      <a:alpha val="30000"/>
                    </a:schemeClr>
                  </a:outerShdw>
                </a:effectLst>
                <a:latin typeface="+mn-lt"/>
                <a:ea typeface="+mn-ea"/>
              </a:rPr>
              <a:t>高度</a:t>
            </a:r>
            <a:r>
              <a:rPr lang="zh-CN" altLang="zh-CN" sz="2800" b="1" dirty="0">
                <a:ln>
                  <a:solidFill>
                    <a:schemeClr val="bg1">
                      <a:lumMod val="75000"/>
                      <a:lumOff val="25000"/>
                      <a:alpha val="10000"/>
                    </a:schemeClr>
                  </a:solidFill>
                </a:ln>
                <a:solidFill>
                  <a:srgbClr val="F474DC"/>
                </a:solidFill>
                <a:effectLst>
                  <a:outerShdw blurRad="9525" dist="25400" dir="14640000" algn="tl" rotWithShape="0">
                    <a:schemeClr val="bg1">
                      <a:alpha val="30000"/>
                    </a:schemeClr>
                  </a:outerShdw>
                </a:effectLst>
                <a:latin typeface="+mn-lt"/>
                <a:ea typeface="+mn-ea"/>
              </a:rPr>
              <a:t>耐药</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和</a:t>
            </a:r>
            <a:r>
              <a:rPr lang="zh-CN" altLang="zh-CN" sz="2800" b="1" dirty="0">
                <a:ln>
                  <a:solidFill>
                    <a:schemeClr val="bg1">
                      <a:lumMod val="75000"/>
                      <a:lumOff val="25000"/>
                      <a:alpha val="10000"/>
                    </a:schemeClr>
                  </a:solidFill>
                </a:ln>
                <a:solidFill>
                  <a:srgbClr val="F474DC"/>
                </a:solidFill>
                <a:effectLst>
                  <a:outerShdw blurRad="9525" dist="25400" dir="14640000" algn="tl" rotWithShape="0">
                    <a:schemeClr val="bg1">
                      <a:alpha val="30000"/>
                    </a:schemeClr>
                  </a:outerShdw>
                </a:effectLst>
                <a:latin typeface="+mn-lt"/>
                <a:ea typeface="+mn-ea"/>
              </a:rPr>
              <a:t>多重耐药</a:t>
            </a:r>
            <a:r>
              <a:rPr lang="zh-CN"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是近年来医院感染病原体的一个重要特点。</a:t>
            </a:r>
            <a:endParaRPr lang="en-US" altLang="zh-CN"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en-US" dirty="0" smtClean="0"/>
              <a:t>六、医院感染的现状</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（一）不同国家医院感染的发生率不同</a:t>
            </a:r>
          </a:p>
          <a:p>
            <a:pPr>
              <a:buNone/>
            </a:pPr>
            <a:r>
              <a:rPr lang="en-US" altLang="zh-CN" sz="2800" dirty="0" smtClean="0"/>
              <a:t>   </a:t>
            </a:r>
            <a:r>
              <a:rPr lang="zh-CN" altLang="zh-CN" sz="2800" dirty="0" smtClean="0">
                <a:solidFill>
                  <a:srgbClr val="6DE21E"/>
                </a:solidFill>
              </a:rPr>
              <a:t>发达国家</a:t>
            </a:r>
            <a:r>
              <a:rPr lang="zh-CN" altLang="zh-CN" sz="2800" dirty="0" smtClean="0"/>
              <a:t>医院感染的发生率约为</a:t>
            </a:r>
            <a:r>
              <a:rPr lang="en-US" altLang="zh-CN" sz="2800" dirty="0" smtClean="0"/>
              <a:t>3.5%</a:t>
            </a:r>
            <a:r>
              <a:rPr lang="zh-CN" altLang="zh-CN" sz="2800" dirty="0" smtClean="0"/>
              <a:t>～</a:t>
            </a:r>
            <a:r>
              <a:rPr lang="en-US" altLang="zh-CN" sz="2800" dirty="0" smtClean="0"/>
              <a:t>12%</a:t>
            </a:r>
            <a:r>
              <a:rPr lang="zh-CN" altLang="en-US" sz="2800" dirty="0" smtClean="0"/>
              <a:t>：</a:t>
            </a:r>
            <a:r>
              <a:rPr lang="zh-CN" altLang="zh-CN" sz="2800" dirty="0" smtClean="0"/>
              <a:t>美国约为</a:t>
            </a:r>
            <a:r>
              <a:rPr lang="en-US" altLang="zh-CN" sz="2800" dirty="0" smtClean="0"/>
              <a:t>5%</a:t>
            </a:r>
            <a:r>
              <a:rPr lang="zh-CN" altLang="zh-CN" sz="2800" dirty="0" smtClean="0"/>
              <a:t>，英国约为</a:t>
            </a:r>
            <a:r>
              <a:rPr lang="en-US" altLang="zh-CN" sz="2800" dirty="0" smtClean="0"/>
              <a:t>7.5%,</a:t>
            </a:r>
            <a:r>
              <a:rPr lang="zh-CN" altLang="zh-CN" sz="2800" dirty="0" smtClean="0"/>
              <a:t>日本约为</a:t>
            </a:r>
            <a:r>
              <a:rPr lang="en-US" altLang="zh-CN" sz="2800" dirty="0" smtClean="0"/>
              <a:t>5.8%,</a:t>
            </a:r>
            <a:r>
              <a:rPr lang="zh-CN" altLang="zh-CN" sz="2800" dirty="0" smtClean="0"/>
              <a:t>瑞典约为</a:t>
            </a:r>
            <a:r>
              <a:rPr lang="en-US" altLang="zh-CN" sz="2800" dirty="0" smtClean="0"/>
              <a:t>3%</a:t>
            </a:r>
            <a:r>
              <a:rPr lang="zh-CN" altLang="zh-CN" sz="2800" dirty="0" smtClean="0"/>
              <a:t>～</a:t>
            </a:r>
            <a:r>
              <a:rPr lang="en-US" altLang="zh-CN" sz="2800" dirty="0" smtClean="0"/>
              <a:t>5%</a:t>
            </a:r>
            <a:r>
              <a:rPr lang="zh-CN" altLang="zh-CN" sz="2800" dirty="0" smtClean="0"/>
              <a:t>，西班牙约为</a:t>
            </a:r>
            <a:r>
              <a:rPr lang="en-US" altLang="zh-CN" sz="2800" dirty="0" smtClean="0"/>
              <a:t>8.1%</a:t>
            </a:r>
            <a:r>
              <a:rPr lang="zh-CN" altLang="zh-CN" sz="2800" dirty="0" smtClean="0"/>
              <a:t>，希腊约为</a:t>
            </a:r>
            <a:r>
              <a:rPr lang="en-US" altLang="zh-CN" sz="2800" dirty="0" smtClean="0"/>
              <a:t>5.9%</a:t>
            </a:r>
            <a:r>
              <a:rPr lang="zh-CN" altLang="zh-CN" sz="2800" dirty="0" smtClean="0"/>
              <a:t>，法国约为</a:t>
            </a:r>
            <a:r>
              <a:rPr lang="en-US" altLang="zh-CN" sz="2800" dirty="0" smtClean="0"/>
              <a:t>7.6%</a:t>
            </a:r>
            <a:r>
              <a:rPr lang="zh-CN" altLang="zh-CN" sz="2800" dirty="0" smtClean="0"/>
              <a:t>。</a:t>
            </a:r>
            <a:endParaRPr lang="en-US" altLang="zh-CN" sz="2800" dirty="0" smtClean="0"/>
          </a:p>
          <a:p>
            <a:pPr>
              <a:buNone/>
            </a:pPr>
            <a:r>
              <a:rPr lang="en-US" altLang="zh-CN" sz="2800" dirty="0" smtClean="0">
                <a:solidFill>
                  <a:srgbClr val="6DE21E"/>
                </a:solidFill>
              </a:rPr>
              <a:t>   </a:t>
            </a:r>
            <a:r>
              <a:rPr lang="zh-CN" altLang="zh-CN" sz="2800" dirty="0" smtClean="0">
                <a:solidFill>
                  <a:srgbClr val="6DE21E"/>
                </a:solidFill>
              </a:rPr>
              <a:t>中低收入国家</a:t>
            </a:r>
            <a:r>
              <a:rPr lang="zh-CN" altLang="zh-CN" sz="2800" dirty="0" smtClean="0"/>
              <a:t>的发生率约为</a:t>
            </a:r>
            <a:r>
              <a:rPr lang="en-US" altLang="zh-CN" sz="2800" dirty="0" smtClean="0"/>
              <a:t>5.7%</a:t>
            </a:r>
            <a:r>
              <a:rPr lang="zh-CN" altLang="zh-CN" sz="2800" dirty="0" smtClean="0"/>
              <a:t>～</a:t>
            </a:r>
            <a:r>
              <a:rPr lang="en-US" altLang="zh-CN" sz="2800" dirty="0" smtClean="0"/>
              <a:t>19.1%</a:t>
            </a:r>
            <a:r>
              <a:rPr lang="zh-CN" altLang="zh-CN" sz="2800" dirty="0" smtClean="0"/>
              <a:t>。</a:t>
            </a:r>
            <a:endParaRPr lang="en-US" altLang="zh-CN" sz="2800" dirty="0" smtClean="0"/>
          </a:p>
          <a:p>
            <a:pPr>
              <a:buNone/>
            </a:pPr>
            <a:r>
              <a:rPr lang="en-US" altLang="zh-CN" sz="2800" dirty="0" smtClean="0">
                <a:solidFill>
                  <a:srgbClr val="6DE21E"/>
                </a:solidFill>
              </a:rPr>
              <a:t>   </a:t>
            </a:r>
            <a:r>
              <a:rPr lang="zh-CN" altLang="zh-CN" sz="2800" dirty="0" smtClean="0">
                <a:solidFill>
                  <a:srgbClr val="6DE21E"/>
                </a:solidFill>
              </a:rPr>
              <a:t>国内</a:t>
            </a:r>
            <a:r>
              <a:rPr lang="zh-CN" altLang="zh-CN" sz="2800" dirty="0" smtClean="0"/>
              <a:t>自</a:t>
            </a:r>
            <a:r>
              <a:rPr lang="en-US" altLang="zh-CN" sz="2800" dirty="0" smtClean="0"/>
              <a:t>1983</a:t>
            </a:r>
            <a:r>
              <a:rPr lang="zh-CN" altLang="zh-CN" sz="2800" dirty="0" smtClean="0"/>
              <a:t>年以来报道医院感染发病率约为</a:t>
            </a:r>
            <a:r>
              <a:rPr lang="en-US" altLang="zh-CN" sz="2800" dirty="0" smtClean="0"/>
              <a:t>4%</a:t>
            </a:r>
            <a:r>
              <a:rPr lang="zh-CN" altLang="zh-CN" sz="2800" dirty="0" smtClean="0"/>
              <a:t>～</a:t>
            </a:r>
            <a:r>
              <a:rPr lang="en-US" altLang="zh-CN" sz="2800" dirty="0" smtClean="0"/>
              <a:t>18%</a:t>
            </a:r>
            <a:r>
              <a:rPr lang="zh-CN" altLang="zh-CN" sz="2800" dirty="0" smtClean="0"/>
              <a:t>，</a:t>
            </a:r>
            <a:r>
              <a:rPr lang="en-US" altLang="zh-CN" sz="2800" dirty="0" smtClean="0"/>
              <a:t>2008</a:t>
            </a:r>
            <a:r>
              <a:rPr lang="zh-CN" altLang="zh-CN" sz="2800" dirty="0" smtClean="0"/>
              <a:t>年全国医院感染监控网报告，我国医院感染例次率为</a:t>
            </a:r>
            <a:r>
              <a:rPr lang="en-US" altLang="zh-CN" sz="2800" dirty="0" smtClean="0"/>
              <a:t>4.29%</a:t>
            </a:r>
            <a:r>
              <a:rPr lang="zh-CN" altLang="zh-CN" sz="2800" dirty="0" smtClean="0"/>
              <a:t>。</a:t>
            </a:r>
          </a:p>
          <a:p>
            <a:pPr indent="-304800">
              <a:buClr>
                <a:schemeClr val="tx2"/>
              </a:buClr>
              <a:buSzPct val="70000"/>
              <a:buFont typeface="Wingdings 2" pitchFamily="18" charset="2"/>
              <a:buChar char=""/>
            </a:pPr>
            <a:endParaRPr lang="zh-CN" altLang="en-US" sz="2800" dirty="0" smtClean="0">
              <a:ln>
                <a:noFill/>
              </a:ln>
              <a:solidFill>
                <a:srgbClr val="F474DC"/>
              </a:solidFill>
              <a:effectLst/>
              <a:latin typeface="黑体"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xfrm>
            <a:off x="928048" y="541362"/>
            <a:ext cx="10353675" cy="969963"/>
          </a:xfrm>
          <a:noFill/>
          <a:effectLst>
            <a:outerShdw rotWithShape="0">
              <a:srgbClr val="000000">
                <a:alpha val="45999"/>
              </a:srgbClr>
            </a:outerShdw>
          </a:effectLst>
        </p:spPr>
        <p:txBody>
          <a:bodyPr/>
          <a:lstStyle/>
          <a:p>
            <a:r>
              <a:rPr lang="zh-CN" altLang="en-US" dirty="0" smtClean="0"/>
              <a:t>六、医院感染的现状</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（二）医院感染严重威胁到患者的健康和生命</a:t>
            </a:r>
          </a:p>
          <a:p>
            <a:pPr>
              <a:buNone/>
            </a:pPr>
            <a:r>
              <a:rPr lang="en-US" altLang="zh-CN" sz="2800" dirty="0" smtClean="0"/>
              <a:t>           </a:t>
            </a:r>
            <a:r>
              <a:rPr lang="zh-CN" altLang="zh-CN" sz="2800" dirty="0" smtClean="0"/>
              <a:t>全美每年约有</a:t>
            </a:r>
            <a:r>
              <a:rPr lang="en-US" altLang="zh-CN" sz="2800" dirty="0" smtClean="0"/>
              <a:t>200</a:t>
            </a:r>
            <a:r>
              <a:rPr lang="zh-CN" altLang="zh-CN" sz="2800" dirty="0" smtClean="0"/>
              <a:t>万例病人发生医院感染</a:t>
            </a:r>
            <a:r>
              <a:rPr lang="en-US" altLang="zh-CN" sz="2800" dirty="0" smtClean="0"/>
              <a:t>,</a:t>
            </a:r>
            <a:r>
              <a:rPr lang="zh-CN" altLang="zh-CN" sz="2800" dirty="0" smtClean="0"/>
              <a:t>导致</a:t>
            </a:r>
            <a:r>
              <a:rPr lang="en-US" altLang="zh-CN" sz="2800" dirty="0" smtClean="0"/>
              <a:t>4.4-9.8</a:t>
            </a:r>
            <a:r>
              <a:rPr lang="zh-CN" altLang="zh-CN" sz="2800" dirty="0" smtClean="0"/>
              <a:t>万病人死亡，医源性感染已成为美国的第四位死因，内科的死亡病例中有</a:t>
            </a:r>
            <a:r>
              <a:rPr lang="en-US" altLang="zh-CN" sz="2800" dirty="0" smtClean="0"/>
              <a:t>50%</a:t>
            </a:r>
            <a:r>
              <a:rPr lang="zh-CN" altLang="zh-CN" sz="2800" dirty="0" smtClean="0"/>
              <a:t>与医院感染有关。</a:t>
            </a:r>
            <a:endParaRPr lang="en-US" altLang="zh-CN" sz="2800" dirty="0" smtClean="0"/>
          </a:p>
          <a:p>
            <a:pPr>
              <a:buNone/>
            </a:pPr>
            <a:r>
              <a:rPr lang="en-US" altLang="zh-CN" sz="2800" dirty="0" smtClean="0"/>
              <a:t>          </a:t>
            </a:r>
            <a:r>
              <a:rPr lang="zh-CN" altLang="zh-CN" sz="2800" dirty="0" smtClean="0"/>
              <a:t>英国每年至少有</a:t>
            </a:r>
            <a:r>
              <a:rPr lang="en-US" altLang="zh-CN" sz="2800" dirty="0" smtClean="0"/>
              <a:t>10</a:t>
            </a:r>
            <a:r>
              <a:rPr lang="zh-CN" altLang="zh-CN" sz="2800" dirty="0" smtClean="0"/>
              <a:t>万例病人发生医院感染</a:t>
            </a:r>
            <a:r>
              <a:rPr lang="en-US" altLang="zh-CN" sz="2800" dirty="0" smtClean="0"/>
              <a:t>,</a:t>
            </a:r>
            <a:r>
              <a:rPr lang="zh-CN" altLang="zh-CN" sz="2800" dirty="0" smtClean="0"/>
              <a:t>因医院感染死亡的病人达</a:t>
            </a:r>
            <a:r>
              <a:rPr lang="en-US" altLang="zh-CN" sz="2800" dirty="0" smtClean="0"/>
              <a:t>5000</a:t>
            </a:r>
            <a:r>
              <a:rPr lang="zh-CN" altLang="zh-CN" sz="2800" dirty="0" smtClean="0"/>
              <a:t>例，位居英国人口十大死因之一。</a:t>
            </a:r>
            <a:endParaRPr lang="en-US" altLang="zh-CN" sz="2800" dirty="0" smtClean="0"/>
          </a:p>
          <a:p>
            <a:pPr>
              <a:buNone/>
            </a:pPr>
            <a:r>
              <a:rPr lang="en-US" altLang="zh-CN" sz="2800" dirty="0" smtClean="0"/>
              <a:t>          </a:t>
            </a:r>
            <a:r>
              <a:rPr lang="zh-CN" altLang="zh-CN" sz="2800" dirty="0" smtClean="0"/>
              <a:t>在我国，住院死亡病人中约</a:t>
            </a:r>
            <a:r>
              <a:rPr lang="en-US" altLang="zh-CN" sz="2800" dirty="0" smtClean="0"/>
              <a:t>22.2</a:t>
            </a:r>
            <a:r>
              <a:rPr lang="zh-CN" altLang="zh-CN" sz="2800" dirty="0" smtClean="0"/>
              <a:t>％的死因，直接或间接与医院感染有关。</a:t>
            </a:r>
            <a:endParaRPr lang="zh-CN" altLang="en-US" sz="2800" dirty="0" smtClean="0">
              <a:ln>
                <a:noFill/>
              </a:ln>
              <a:solidFill>
                <a:srgbClr val="F474DC"/>
              </a:solidFill>
              <a:effectLst/>
              <a:latin typeface="黑体"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xfrm>
            <a:off x="846161" y="527714"/>
            <a:ext cx="10353675" cy="969963"/>
          </a:xfrm>
          <a:noFill/>
          <a:effectLst>
            <a:outerShdw rotWithShape="0">
              <a:srgbClr val="000000">
                <a:alpha val="45999"/>
              </a:srgbClr>
            </a:outerShdw>
          </a:effectLst>
        </p:spPr>
        <p:txBody>
          <a:bodyPr>
            <a:normAutofit/>
          </a:bodyPr>
          <a:lstStyle/>
          <a:p>
            <a:r>
              <a:rPr lang="zh-CN" altLang="en-US" dirty="0" smtClean="0"/>
              <a:t>六、医院感染的现状</a:t>
            </a: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lnSpcReduction="10000"/>
          </a:bodyPr>
          <a:lstStyle/>
          <a:p>
            <a:pPr>
              <a:buNone/>
            </a:pPr>
            <a:r>
              <a:rPr lang="zh-CN" altLang="zh-CN" sz="2800" dirty="0" smtClean="0"/>
              <a:t>（三）医院感染带来沉重的疾病负担</a:t>
            </a:r>
          </a:p>
          <a:p>
            <a:pPr>
              <a:buNone/>
            </a:pPr>
            <a:r>
              <a:rPr lang="en-US" altLang="zh-CN" sz="2800" dirty="0" smtClean="0"/>
              <a:t>           </a:t>
            </a:r>
            <a:r>
              <a:rPr lang="zh-CN" altLang="zh-CN" sz="2800" dirty="0" smtClean="0"/>
              <a:t>在美国，每年发生医院感染约</a:t>
            </a:r>
            <a:r>
              <a:rPr lang="en-US" altLang="zh-CN" sz="2800" dirty="0" smtClean="0"/>
              <a:t>200</a:t>
            </a:r>
            <a:r>
              <a:rPr lang="zh-CN" altLang="zh-CN" sz="2800" dirty="0" smtClean="0"/>
              <a:t>万例，每例感染直接增加医疗支出</a:t>
            </a:r>
            <a:r>
              <a:rPr lang="en-US" altLang="zh-CN" sz="2800" dirty="0" smtClean="0"/>
              <a:t>583</a:t>
            </a:r>
            <a:r>
              <a:rPr lang="zh-CN" altLang="zh-CN" sz="2800" dirty="0" smtClean="0"/>
              <a:t>～</a:t>
            </a:r>
            <a:r>
              <a:rPr lang="en-US" altLang="zh-CN" sz="2800" dirty="0" smtClean="0"/>
              <a:t>4886</a:t>
            </a:r>
            <a:r>
              <a:rPr lang="zh-CN" altLang="zh-CN" sz="2800" dirty="0" smtClean="0"/>
              <a:t>美元，每年增加的医疗支出已近</a:t>
            </a:r>
            <a:r>
              <a:rPr lang="en-US" altLang="zh-CN" sz="2800" dirty="0" smtClean="0"/>
              <a:t>67</a:t>
            </a:r>
            <a:r>
              <a:rPr lang="zh-CN" altLang="zh-CN" sz="2800" dirty="0" smtClean="0"/>
              <a:t>亿美元；据</a:t>
            </a:r>
            <a:r>
              <a:rPr lang="en-US" altLang="zh-CN" sz="2800" dirty="0" smtClean="0"/>
              <a:t>WHO</a:t>
            </a:r>
            <a:r>
              <a:rPr lang="zh-CN" altLang="zh-CN" sz="2800" dirty="0" smtClean="0"/>
              <a:t>不完全统计，按每年全球有</a:t>
            </a:r>
            <a:r>
              <a:rPr lang="en-US" altLang="zh-CN" sz="2800" dirty="0" smtClean="0"/>
              <a:t>8</a:t>
            </a:r>
            <a:r>
              <a:rPr lang="zh-CN" altLang="zh-CN" sz="2800" dirty="0" smtClean="0"/>
              <a:t>亿病人住院，如果以平均感染为</a:t>
            </a:r>
            <a:r>
              <a:rPr lang="en-US" altLang="zh-CN" sz="2800" dirty="0" smtClean="0"/>
              <a:t>5%</a:t>
            </a:r>
            <a:r>
              <a:rPr lang="zh-CN" altLang="zh-CN" sz="2800" dirty="0" smtClean="0"/>
              <a:t>计算，则每年就有</a:t>
            </a:r>
            <a:r>
              <a:rPr lang="en-US" altLang="zh-CN" sz="2800" dirty="0" smtClean="0"/>
              <a:t>4000</a:t>
            </a:r>
            <a:r>
              <a:rPr lang="zh-CN" altLang="zh-CN" sz="2800" dirty="0" smtClean="0"/>
              <a:t>万病人发生医院感染，增加医疗费用近</a:t>
            </a:r>
            <a:r>
              <a:rPr lang="en-US" altLang="zh-CN" sz="2800" dirty="0" smtClean="0"/>
              <a:t>70</a:t>
            </a:r>
            <a:r>
              <a:rPr lang="zh-CN" altLang="zh-CN" sz="2800" dirty="0" smtClean="0"/>
              <a:t>亿美元，而实际损失远远大这个数字；</a:t>
            </a:r>
            <a:endParaRPr lang="en-US" altLang="zh-CN" sz="2800" dirty="0" smtClean="0"/>
          </a:p>
          <a:p>
            <a:pPr>
              <a:buNone/>
            </a:pPr>
            <a:r>
              <a:rPr lang="en-US" altLang="zh-CN" sz="2800" dirty="0" smtClean="0"/>
              <a:t>          </a:t>
            </a:r>
            <a:r>
              <a:rPr lang="zh-CN" altLang="zh-CN" sz="2800" dirty="0" smtClean="0"/>
              <a:t>据我国</a:t>
            </a:r>
            <a:r>
              <a:rPr lang="en-US" altLang="zh-CN" sz="2800" dirty="0" smtClean="0"/>
              <a:t>2000</a:t>
            </a:r>
            <a:r>
              <a:rPr lang="zh-CN" altLang="zh-CN" sz="2800" dirty="0" smtClean="0"/>
              <a:t>年报道，每年大约有</a:t>
            </a:r>
            <a:r>
              <a:rPr lang="en-US" altLang="zh-CN" sz="2800" dirty="0" smtClean="0"/>
              <a:t>500</a:t>
            </a:r>
            <a:r>
              <a:rPr lang="zh-CN" altLang="zh-CN" sz="2800" dirty="0" smtClean="0"/>
              <a:t>万医院感染发生，每例增加的医疗费用约</a:t>
            </a:r>
            <a:r>
              <a:rPr lang="en-US" altLang="zh-CN" sz="2800" dirty="0" smtClean="0"/>
              <a:t>2400</a:t>
            </a:r>
            <a:r>
              <a:rPr lang="zh-CN" altLang="zh-CN" sz="2800" dirty="0" smtClean="0"/>
              <a:t>～</a:t>
            </a:r>
            <a:r>
              <a:rPr lang="en-US" altLang="zh-CN" sz="2800" dirty="0" smtClean="0"/>
              <a:t>14000</a:t>
            </a:r>
            <a:r>
              <a:rPr lang="zh-CN" altLang="zh-CN" sz="2800" dirty="0" smtClean="0"/>
              <a:t>元人民币，直接经济损失达</a:t>
            </a:r>
            <a:r>
              <a:rPr lang="en-US" altLang="zh-CN" sz="2800" dirty="0" smtClean="0"/>
              <a:t>100</a:t>
            </a:r>
            <a:r>
              <a:rPr lang="zh-CN" altLang="zh-CN" sz="2800" dirty="0" smtClean="0"/>
              <a:t>～</a:t>
            </a:r>
            <a:r>
              <a:rPr lang="en-US" altLang="zh-CN" sz="2800" dirty="0" smtClean="0"/>
              <a:t>150</a:t>
            </a:r>
            <a:r>
              <a:rPr lang="zh-CN" altLang="zh-CN" sz="2800" dirty="0" smtClean="0"/>
              <a:t>亿人民币。</a:t>
            </a:r>
            <a:endParaRPr lang="zh-CN" altLang="zh-CN"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ctrTitle"/>
          </p:nvPr>
        </p:nvSpPr>
        <p:spPr bwMode="auto">
          <a:xfrm>
            <a:off x="914400" y="2130425"/>
            <a:ext cx="10363200" cy="1470025"/>
          </a:xfrm>
          <a:noFill/>
          <a:effectLst>
            <a:outerShdw rotWithShape="0">
              <a:srgbClr val="000000">
                <a:alpha val="45999"/>
              </a:srgbClr>
            </a:outerShdw>
          </a:effectLst>
        </p:spPr>
        <p:txBody>
          <a:bodyPr anchor="ctr">
            <a:normAutofit/>
          </a:bodyPr>
          <a:lstStyle/>
          <a:p>
            <a:r>
              <a:rPr lang="zh-CN" altLang="en-US" sz="6000" dirty="0" smtClean="0">
                <a:ln>
                  <a:noFill/>
                </a:ln>
                <a:solidFill>
                  <a:srgbClr val="A4FB3B"/>
                </a:solidFill>
                <a:effectLst/>
                <a:latin typeface="黑体" pitchFamily="49" charset="-122"/>
                <a:ea typeface="黑体" pitchFamily="49" charset="-122"/>
              </a:rPr>
              <a:t>第二节 </a:t>
            </a:r>
          </a:p>
        </p:txBody>
      </p:sp>
      <p:sp>
        <p:nvSpPr>
          <p:cNvPr id="34819" name="Rectangle 3"/>
          <p:cNvSpPr>
            <a:spLocks noGrp="1"/>
          </p:cNvSpPr>
          <p:nvPr>
            <p:ph type="subTitle" idx="1"/>
          </p:nvPr>
        </p:nvSpPr>
        <p:spPr bwMode="auto">
          <a:xfrm>
            <a:off x="1828800" y="3886200"/>
            <a:ext cx="8534400" cy="1752600"/>
          </a:xfrm>
          <a:noFill/>
          <a:effectLst>
            <a:outerShdw rotWithShape="0">
              <a:srgbClr val="000000">
                <a:alpha val="45999"/>
              </a:srgbClr>
            </a:outerShdw>
          </a:effectLst>
        </p:spPr>
        <p:txBody>
          <a:bodyPr wrap="square" numCol="1" anchorCtr="0" compatLnSpc="1">
            <a:prstTxWarp prst="textNoShape">
              <a:avLst/>
            </a:prstTxWarp>
            <a:normAutofit/>
          </a:bodyPr>
          <a:lstStyle/>
          <a:p>
            <a:pPr marL="38100">
              <a:spcBef>
                <a:spcPct val="0"/>
              </a:spcBef>
              <a:spcAft>
                <a:spcPct val="0"/>
              </a:spcAft>
            </a:pPr>
            <a:r>
              <a:rPr lang="zh-CN" altLang="en-US" sz="6000" b="1" dirty="0" smtClean="0">
                <a:ln>
                  <a:noFill/>
                </a:ln>
                <a:solidFill>
                  <a:srgbClr val="A4FB3B"/>
                </a:solidFill>
                <a:effectLst/>
                <a:latin typeface="黑体" pitchFamily="49" charset="-122"/>
                <a:ea typeface="黑体" pitchFamily="49" charset="-122"/>
                <a:cs typeface="Trebuchet MS"/>
              </a:rPr>
              <a:t>医院感染的流行病学</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（一）传染源 </a:t>
            </a:r>
          </a:p>
          <a:p>
            <a:pPr>
              <a:buNone/>
            </a:pPr>
            <a:r>
              <a:rPr lang="en-US" altLang="zh-CN" sz="2400" dirty="0" smtClean="0"/>
              <a:t>1.</a:t>
            </a:r>
            <a:r>
              <a:rPr lang="zh-CN" altLang="zh-CN" sz="2400" dirty="0" smtClean="0">
                <a:solidFill>
                  <a:srgbClr val="6DE21E"/>
                </a:solidFill>
              </a:rPr>
              <a:t>病人</a:t>
            </a:r>
            <a:r>
              <a:rPr lang="en-US" altLang="zh-CN" sz="2400" dirty="0" smtClean="0">
                <a:solidFill>
                  <a:srgbClr val="6DE21E"/>
                </a:solidFill>
              </a:rPr>
              <a:t> </a:t>
            </a:r>
            <a:r>
              <a:rPr lang="zh-CN" altLang="zh-CN" sz="2400" dirty="0" smtClean="0"/>
              <a:t>是医院感染的重要传染源，其体内有病原微生物的生长繁殖</a:t>
            </a:r>
            <a:r>
              <a:rPr lang="en-US" altLang="zh-CN" sz="2400" dirty="0" smtClean="0"/>
              <a:t>,</a:t>
            </a:r>
            <a:r>
              <a:rPr lang="zh-CN" altLang="zh-CN" sz="2400" dirty="0" smtClean="0"/>
              <a:t>并可从感染部位不断排出。</a:t>
            </a:r>
          </a:p>
          <a:p>
            <a:pPr>
              <a:buNone/>
            </a:pPr>
            <a:r>
              <a:rPr lang="en-US" altLang="zh-CN" sz="2400" dirty="0" smtClean="0"/>
              <a:t>2.</a:t>
            </a:r>
            <a:r>
              <a:rPr lang="zh-CN" altLang="zh-CN" sz="2400" dirty="0" smtClean="0">
                <a:solidFill>
                  <a:srgbClr val="6DE21E"/>
                </a:solidFill>
              </a:rPr>
              <a:t>病原携带者 </a:t>
            </a:r>
            <a:r>
              <a:rPr lang="zh-CN" altLang="zh-CN" sz="2400" dirty="0" smtClean="0"/>
              <a:t>由于无明显的症状和体征，在临床往往较容易被忽视，而其作为医院感染的重要传染源，实际意义往往大于显性感染者。</a:t>
            </a:r>
          </a:p>
          <a:p>
            <a:pPr>
              <a:buNone/>
            </a:pPr>
            <a:r>
              <a:rPr lang="en-US" altLang="zh-CN" sz="2400" dirty="0" smtClean="0"/>
              <a:t>3. </a:t>
            </a:r>
            <a:r>
              <a:rPr lang="zh-CN" altLang="zh-CN" sz="2400" dirty="0" smtClean="0">
                <a:solidFill>
                  <a:srgbClr val="6DE21E"/>
                </a:solidFill>
              </a:rPr>
              <a:t>动物传染源 </a:t>
            </a:r>
            <a:r>
              <a:rPr lang="zh-CN" altLang="zh-CN" sz="2400" dirty="0" smtClean="0"/>
              <a:t>在动物传染源中</a:t>
            </a:r>
            <a:r>
              <a:rPr lang="en-US" altLang="zh-CN" sz="2400" dirty="0" smtClean="0"/>
              <a:t>,</a:t>
            </a:r>
            <a:r>
              <a:rPr lang="zh-CN" altLang="zh-CN" sz="2400" dirty="0" smtClean="0"/>
              <a:t>以鼠类的意义最大</a:t>
            </a:r>
            <a:r>
              <a:rPr lang="zh-CN" altLang="en-US" sz="2400" dirty="0" smtClean="0"/>
              <a:t>。</a:t>
            </a:r>
            <a:r>
              <a:rPr lang="zh-CN" altLang="zh-CN" sz="2400" dirty="0" smtClean="0"/>
              <a:t>鼠类是沙门菌尤其是鼠伤寒沙门菌的重要宿主</a:t>
            </a:r>
            <a:r>
              <a:rPr lang="en-US" altLang="zh-CN" sz="2400" dirty="0" smtClean="0"/>
              <a:t>,</a:t>
            </a:r>
            <a:r>
              <a:rPr lang="zh-CN" altLang="zh-CN" sz="2400" dirty="0" smtClean="0"/>
              <a:t> 还可导致鼠疫、流行性出血热等医院感染的发生。</a:t>
            </a:r>
            <a:endParaRPr lang="zh-CN" altLang="zh-CN"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lnSpcReduction="10000"/>
          </a:bodyPr>
          <a:lstStyle/>
          <a:p>
            <a:pPr>
              <a:buNone/>
            </a:pPr>
            <a:r>
              <a:rPr lang="zh-CN" altLang="zh-CN" sz="2800" dirty="0" smtClean="0"/>
              <a:t>（二） 传播途径</a:t>
            </a:r>
          </a:p>
          <a:p>
            <a:pPr>
              <a:buNone/>
            </a:pPr>
            <a:r>
              <a:rPr lang="en-US" altLang="zh-CN" sz="2400" dirty="0" smtClean="0">
                <a:solidFill>
                  <a:srgbClr val="6DE21E"/>
                </a:solidFill>
              </a:rPr>
              <a:t>1. </a:t>
            </a:r>
            <a:r>
              <a:rPr lang="zh-CN" altLang="zh-CN" sz="2400" dirty="0" smtClean="0">
                <a:solidFill>
                  <a:srgbClr val="6DE21E"/>
                </a:solidFill>
              </a:rPr>
              <a:t>接触传播</a:t>
            </a:r>
            <a:r>
              <a:rPr lang="zh-CN" altLang="en-US" sz="2400" dirty="0" smtClean="0">
                <a:solidFill>
                  <a:srgbClr val="6DE21E"/>
                </a:solidFill>
              </a:rPr>
              <a:t>：</a:t>
            </a:r>
            <a:endParaRPr lang="zh-CN" altLang="zh-CN" sz="2400" dirty="0" smtClean="0"/>
          </a:p>
          <a:p>
            <a:pPr>
              <a:buNone/>
            </a:pPr>
            <a:r>
              <a:rPr lang="zh-CN" altLang="zh-CN" sz="2400" dirty="0" smtClean="0">
                <a:solidFill>
                  <a:srgbClr val="6DE21E"/>
                </a:solidFill>
              </a:rPr>
              <a:t>（</a:t>
            </a:r>
            <a:r>
              <a:rPr lang="en-US" altLang="zh-CN" sz="2400" dirty="0" smtClean="0">
                <a:solidFill>
                  <a:srgbClr val="6DE21E"/>
                </a:solidFill>
              </a:rPr>
              <a:t>1</a:t>
            </a:r>
            <a:r>
              <a:rPr lang="zh-CN" altLang="zh-CN" sz="2400" dirty="0" smtClean="0">
                <a:solidFill>
                  <a:srgbClr val="6DE21E"/>
                </a:solidFill>
              </a:rPr>
              <a:t>）直接接触传播 </a:t>
            </a:r>
            <a:r>
              <a:rPr lang="zh-CN" altLang="zh-CN" sz="2400" dirty="0" smtClean="0"/>
              <a:t>传染源直接与易感者接触</a:t>
            </a:r>
            <a:r>
              <a:rPr lang="en-US" altLang="zh-CN" sz="2400" dirty="0" smtClean="0"/>
              <a:t>,</a:t>
            </a:r>
            <a:r>
              <a:rPr lang="zh-CN" altLang="zh-CN" sz="2400" dirty="0" smtClean="0"/>
              <a:t>不需外界环境中传播因素的参与的一种传播途径。病人之间、医务人员与病人之间、医务人员之间</a:t>
            </a:r>
            <a:r>
              <a:rPr lang="en-US" altLang="zh-CN" sz="2400" dirty="0" smtClean="0"/>
              <a:t>,</a:t>
            </a:r>
            <a:r>
              <a:rPr lang="zh-CN" altLang="zh-CN" sz="2400" dirty="0" smtClean="0"/>
              <a:t>都可通过手的直接接触而传播病原体。</a:t>
            </a:r>
          </a:p>
          <a:p>
            <a:pPr>
              <a:buNone/>
            </a:pPr>
            <a:r>
              <a:rPr lang="en-US" altLang="zh-CN" sz="2400" dirty="0" smtClean="0"/>
              <a:t>            </a:t>
            </a:r>
            <a:r>
              <a:rPr lang="zh-CN" altLang="zh-CN" sz="2400" dirty="0" smtClean="0"/>
              <a:t>病人的内源性感染也可认为是内源性直接接触传播</a:t>
            </a:r>
            <a:r>
              <a:rPr lang="en-US" altLang="zh-CN" sz="2400" dirty="0" smtClean="0"/>
              <a:t>,</a:t>
            </a:r>
            <a:r>
              <a:rPr lang="zh-CN" altLang="zh-CN" sz="2400" dirty="0" smtClean="0"/>
              <a:t>如病原体从已感染的切口传递至身体其他部位</a:t>
            </a:r>
            <a:r>
              <a:rPr lang="en-US" altLang="zh-CN" sz="2400" dirty="0" smtClean="0"/>
              <a:t>,</a:t>
            </a:r>
            <a:r>
              <a:rPr lang="zh-CN" altLang="zh-CN" sz="2400" dirty="0" smtClean="0"/>
              <a:t>粪便中的革兰阴性杆菌传递到鼻咽部等。</a:t>
            </a:r>
          </a:p>
          <a:p>
            <a:pPr>
              <a:buNone/>
            </a:pPr>
            <a:r>
              <a:rPr lang="zh-CN" altLang="zh-CN" sz="2400" dirty="0" smtClean="0">
                <a:solidFill>
                  <a:srgbClr val="6DE21E"/>
                </a:solidFill>
              </a:rPr>
              <a:t>（</a:t>
            </a:r>
            <a:r>
              <a:rPr lang="en-US" altLang="zh-CN" sz="2400" dirty="0" smtClean="0">
                <a:solidFill>
                  <a:srgbClr val="6DE21E"/>
                </a:solidFill>
              </a:rPr>
              <a:t>2</a:t>
            </a:r>
            <a:r>
              <a:rPr lang="zh-CN" altLang="zh-CN" sz="2400" dirty="0" smtClean="0">
                <a:solidFill>
                  <a:srgbClr val="6DE21E"/>
                </a:solidFill>
              </a:rPr>
              <a:t>）间接接触传播 </a:t>
            </a:r>
            <a:r>
              <a:rPr lang="zh-CN" altLang="zh-CN" sz="2400" dirty="0" smtClean="0"/>
              <a:t>是指易感者接触被传染病污染的带病原体的污染物而发生的感染。间接接触的传播途径往往是日常生活的接触途径</a:t>
            </a:r>
            <a:r>
              <a:rPr lang="en-US" altLang="zh-CN" sz="2400" dirty="0" smtClean="0"/>
              <a:t>,</a:t>
            </a:r>
            <a:r>
              <a:rPr lang="zh-CN" altLang="zh-CN" sz="2400" dirty="0" smtClean="0"/>
              <a:t>并不容易引起重视，因此在医院感染的预防控制中具有重要的意义。</a:t>
            </a:r>
            <a:endParaRPr lang="zh-CN" altLang="zh-CN"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（二） 传播途径</a:t>
            </a:r>
          </a:p>
          <a:p>
            <a:pPr>
              <a:buNone/>
            </a:pPr>
            <a:r>
              <a:rPr lang="en-US" altLang="zh-CN" sz="2400" dirty="0" smtClean="0">
                <a:solidFill>
                  <a:srgbClr val="6DE21E"/>
                </a:solidFill>
              </a:rPr>
              <a:t>2.</a:t>
            </a:r>
            <a:r>
              <a:rPr lang="zh-CN" altLang="zh-CN" sz="2400" dirty="0" smtClean="0">
                <a:solidFill>
                  <a:srgbClr val="6DE21E"/>
                </a:solidFill>
              </a:rPr>
              <a:t>空气传播 </a:t>
            </a:r>
            <a:r>
              <a:rPr lang="zh-CN" altLang="en-US" sz="2400" dirty="0" smtClean="0">
                <a:solidFill>
                  <a:srgbClr val="6DE21E"/>
                </a:solidFill>
              </a:rPr>
              <a:t>：</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当病人咳嗽、打喷嚏或谈笑时</a:t>
            </a:r>
            <a:r>
              <a:rPr lang="en-US" altLang="zh-CN" sz="2400" dirty="0" smtClean="0"/>
              <a:t>,</a:t>
            </a:r>
            <a:r>
              <a:rPr lang="zh-CN" altLang="zh-CN" sz="2400" dirty="0" smtClean="0"/>
              <a:t>都可从口腔、鼻孔喷出很多微小液滴带出病原体，医务人员在进行诊疗操作如支气管镜或吸痰操作时也能产生许多飞沫，可以近距离传播给周围的密切接触者。</a:t>
            </a:r>
          </a:p>
          <a:p>
            <a:pPr>
              <a:buNone/>
            </a:pPr>
            <a:r>
              <a:rPr lang="en-US" altLang="zh-CN" sz="2400" dirty="0" smtClean="0"/>
              <a:t>          </a:t>
            </a:r>
          </a:p>
          <a:p>
            <a:pPr>
              <a:buNone/>
            </a:pPr>
            <a:r>
              <a:rPr lang="en-US" altLang="zh-CN" sz="2400" dirty="0" smtClean="0"/>
              <a:t>           </a:t>
            </a:r>
            <a:r>
              <a:rPr lang="zh-CN" altLang="zh-CN" sz="2400" dirty="0" smtClean="0"/>
              <a:t>空气传播以呼吸道疾病为主，有研究表明，手术部位的感染也可由空气传播。</a:t>
            </a:r>
            <a:endParaRPr lang="zh-CN" altLang="zh-CN"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2770" name="Rectangle 2"/>
          <p:cNvSpPr>
            <a:spLocks noGrp="1"/>
          </p:cNvSpPr>
          <p:nvPr>
            <p:ph type="ctrTitle"/>
          </p:nvPr>
        </p:nvSpPr>
        <p:spPr bwMode="auto">
          <a:xfrm>
            <a:off x="750627" y="2130425"/>
            <a:ext cx="10363200" cy="1470025"/>
          </a:xfrm>
          <a:noFill/>
          <a:effectLst>
            <a:outerShdw rotWithShape="0">
              <a:srgbClr val="000000">
                <a:alpha val="45999"/>
              </a:srgbClr>
            </a:outerShdw>
          </a:effectLst>
        </p:spPr>
        <p:txBody>
          <a:bodyPr anchor="ctr">
            <a:normAutofit/>
          </a:bodyPr>
          <a:lstStyle/>
          <a:p>
            <a:pPr marL="38100">
              <a:spcBef>
                <a:spcPct val="20000"/>
              </a:spcBef>
              <a:spcAft>
                <a:spcPts val="600"/>
              </a:spcAft>
              <a:buClr>
                <a:schemeClr val="tx2"/>
              </a:buClr>
              <a:buSzPct val="70000"/>
            </a:pPr>
            <a:r>
              <a:rPr lang="zh-CN" altLang="en-US" sz="6000" dirty="0" smtClean="0">
                <a:ln>
                  <a:noFill/>
                </a:ln>
                <a:solidFill>
                  <a:srgbClr val="A4FB3B"/>
                </a:solidFill>
                <a:effectLst/>
                <a:latin typeface="黑体" pitchFamily="49" charset="-122"/>
                <a:ea typeface="黑体" pitchFamily="49" charset="-122"/>
              </a:rPr>
              <a:t>第一节 </a:t>
            </a:r>
          </a:p>
        </p:txBody>
      </p:sp>
      <p:sp>
        <p:nvSpPr>
          <p:cNvPr id="32771" name="Rectangle 3"/>
          <p:cNvSpPr>
            <a:spLocks noGrp="1"/>
          </p:cNvSpPr>
          <p:nvPr>
            <p:ph type="subTitle" idx="1"/>
          </p:nvPr>
        </p:nvSpPr>
        <p:spPr bwMode="auto">
          <a:xfrm>
            <a:off x="1651380" y="3722426"/>
            <a:ext cx="8534400" cy="1752600"/>
          </a:xfrm>
          <a:noFill/>
          <a:effectLst>
            <a:outerShdw rotWithShape="0">
              <a:srgbClr val="000000">
                <a:alpha val="45999"/>
              </a:srgbClr>
            </a:outerShdw>
          </a:effectLst>
        </p:spPr>
        <p:txBody>
          <a:bodyPr wrap="square" numCol="1" anchorCtr="0" compatLnSpc="1">
            <a:prstTxWarp prst="textNoShape">
              <a:avLst/>
            </a:prstTxWarp>
            <a:normAutofit/>
          </a:bodyPr>
          <a:lstStyle/>
          <a:p>
            <a:pPr marL="38100"/>
            <a:r>
              <a:rPr lang="zh-CN" altLang="en-US" sz="6000" b="1" dirty="0" smtClean="0">
                <a:ln>
                  <a:noFill/>
                </a:ln>
                <a:solidFill>
                  <a:srgbClr val="A4FB3B"/>
                </a:solidFill>
                <a:effectLst/>
                <a:latin typeface="黑体" pitchFamily="49" charset="-122"/>
                <a:ea typeface="黑体" pitchFamily="49" charset="-122"/>
                <a:cs typeface="Trebuchet MS"/>
              </a:rPr>
              <a:t>概  述</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（二） 传播途径</a:t>
            </a:r>
          </a:p>
          <a:p>
            <a:pPr>
              <a:buNone/>
            </a:pPr>
            <a:r>
              <a:rPr lang="en-US" altLang="zh-CN" sz="2400" dirty="0" smtClean="0">
                <a:solidFill>
                  <a:srgbClr val="6DE21E"/>
                </a:solidFill>
              </a:rPr>
              <a:t>3.</a:t>
            </a:r>
            <a:r>
              <a:rPr lang="zh-CN" altLang="zh-CN" sz="2400" dirty="0" smtClean="0">
                <a:solidFill>
                  <a:srgbClr val="6DE21E"/>
                </a:solidFill>
              </a:rPr>
              <a:t>水和食物传播</a:t>
            </a:r>
            <a:r>
              <a:rPr lang="zh-CN" altLang="en-US" sz="2400" dirty="0" smtClean="0">
                <a:solidFill>
                  <a:srgbClr val="6DE21E"/>
                </a:solidFill>
              </a:rPr>
              <a:t>：</a:t>
            </a:r>
            <a:endParaRPr lang="en-US" altLang="zh-CN" sz="2400" dirty="0" smtClean="0">
              <a:solidFill>
                <a:srgbClr val="6DE21E"/>
              </a:solidFill>
            </a:endParaRPr>
          </a:p>
          <a:p>
            <a:pPr>
              <a:buNone/>
            </a:pPr>
            <a:r>
              <a:rPr lang="en-US" altLang="zh-CN" sz="2400" dirty="0" smtClean="0"/>
              <a:t>           </a:t>
            </a:r>
            <a:r>
              <a:rPr lang="zh-CN" altLang="zh-CN" sz="2400" dirty="0" smtClean="0"/>
              <a:t>这类感染在医院感染中所占的比例很少。国内偶见有报道医院内经水传播的伤寒、细菌性痢疾及病毒性腹泻的暴发；医院中供应病人的食物受到病原体污染后</a:t>
            </a:r>
            <a:r>
              <a:rPr lang="en-US" altLang="zh-CN" sz="2400" dirty="0" smtClean="0"/>
              <a:t>,</a:t>
            </a:r>
            <a:r>
              <a:rPr lang="zh-CN" altLang="zh-CN" sz="2400" dirty="0" smtClean="0"/>
              <a:t>可引起医院感染的暴发，常见的有细菌性食物中毒、细菌性痢疾、沙门菌病及病毒性肝炎等。</a:t>
            </a:r>
            <a:endParaRPr lang="zh-CN" altLang="zh-CN"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Autofit/>
          </a:bodyPr>
          <a:lstStyle/>
          <a:p>
            <a:pPr>
              <a:buNone/>
            </a:pPr>
            <a:r>
              <a:rPr lang="zh-CN" altLang="zh-CN" sz="2800" dirty="0" smtClean="0"/>
              <a:t>（二） 传播途径</a:t>
            </a:r>
          </a:p>
          <a:p>
            <a:pPr>
              <a:buNone/>
            </a:pPr>
            <a:r>
              <a:rPr lang="en-US" altLang="zh-CN" sz="2400" dirty="0" smtClean="0">
                <a:solidFill>
                  <a:srgbClr val="6DE21E"/>
                </a:solidFill>
              </a:rPr>
              <a:t>4.</a:t>
            </a:r>
            <a:r>
              <a:rPr lang="zh-CN" altLang="zh-CN" sz="2400" dirty="0" smtClean="0">
                <a:solidFill>
                  <a:srgbClr val="6DE21E"/>
                </a:solidFill>
              </a:rPr>
              <a:t>医源性传播</a:t>
            </a:r>
            <a:r>
              <a:rPr lang="zh-CN" altLang="en-US" sz="2400" dirty="0" smtClean="0">
                <a:solidFill>
                  <a:srgbClr val="6DE21E"/>
                </a:solidFill>
              </a:rPr>
              <a:t>：</a:t>
            </a:r>
            <a:r>
              <a:rPr lang="zh-CN" altLang="zh-CN" sz="2400" dirty="0" smtClean="0"/>
              <a:t>由各种诊疗操作引起的医院感染的传播称为医源性传播</a:t>
            </a:r>
            <a:r>
              <a:rPr lang="zh-CN" altLang="en-US" sz="2400" dirty="0" smtClean="0"/>
              <a:t>。</a:t>
            </a:r>
            <a:endParaRPr lang="zh-CN" altLang="zh-CN" sz="2400" dirty="0" smtClean="0"/>
          </a:p>
          <a:p>
            <a:pPr>
              <a:buNone/>
            </a:pPr>
            <a:r>
              <a:rPr lang="zh-CN" altLang="zh-CN" sz="2000" dirty="0" smtClean="0"/>
              <a:t>（</a:t>
            </a:r>
            <a:r>
              <a:rPr lang="en-US" altLang="zh-CN" sz="2000" dirty="0" smtClean="0"/>
              <a:t>1</a:t>
            </a:r>
            <a:r>
              <a:rPr lang="zh-CN" altLang="zh-CN" sz="2000" dirty="0" smtClean="0"/>
              <a:t>）血液及血制品：经血传播的病原体常见的有乙型肝炎病毒、丙型肝炎病毒、巨细胞病</a:t>
            </a:r>
            <a:r>
              <a:rPr lang="en-US" altLang="zh-CN" sz="2000" dirty="0" smtClean="0"/>
              <a:t>   </a:t>
            </a:r>
          </a:p>
          <a:p>
            <a:pPr>
              <a:buNone/>
            </a:pPr>
            <a:r>
              <a:rPr lang="en-US" altLang="zh-CN" sz="2000" dirty="0" smtClean="0"/>
              <a:t>          </a:t>
            </a:r>
            <a:r>
              <a:rPr lang="zh-CN" altLang="zh-CN" sz="2000" dirty="0" smtClean="0"/>
              <a:t>毒、艾滋病毒等，血液制品被这些病原体污染，较容易引起医院感染的暴发和流行。</a:t>
            </a:r>
          </a:p>
          <a:p>
            <a:pPr>
              <a:buNone/>
            </a:pPr>
            <a:r>
              <a:rPr lang="zh-CN" altLang="zh-CN" sz="2000" dirty="0" smtClean="0"/>
              <a:t>（</a:t>
            </a:r>
            <a:r>
              <a:rPr lang="en-US" altLang="zh-CN" sz="2000" dirty="0" smtClean="0"/>
              <a:t>2</a:t>
            </a:r>
            <a:r>
              <a:rPr lang="zh-CN" altLang="zh-CN" sz="2000" dirty="0" smtClean="0"/>
              <a:t>）药品及药液：各种药品和药液制品在生产、使用过程中常会受到病原微生物的污染</a:t>
            </a:r>
            <a:r>
              <a:rPr lang="en-US" altLang="zh-CN" sz="2000" dirty="0" smtClean="0"/>
              <a:t>,</a:t>
            </a:r>
          </a:p>
          <a:p>
            <a:pPr>
              <a:buNone/>
            </a:pPr>
            <a:r>
              <a:rPr lang="en-US" altLang="zh-CN" sz="2000" dirty="0" smtClean="0"/>
              <a:t>          </a:t>
            </a:r>
            <a:r>
              <a:rPr lang="zh-CN" altLang="zh-CN" sz="2000" dirty="0" smtClean="0"/>
              <a:t>可导致医院感染的暴发或散发。</a:t>
            </a:r>
          </a:p>
          <a:p>
            <a:pPr>
              <a:buNone/>
            </a:pPr>
            <a:r>
              <a:rPr lang="zh-CN" altLang="zh-CN" sz="2000" dirty="0" smtClean="0"/>
              <a:t>（</a:t>
            </a:r>
            <a:r>
              <a:rPr lang="en-US" altLang="zh-CN" sz="2000" dirty="0" smtClean="0"/>
              <a:t>3</a:t>
            </a:r>
            <a:r>
              <a:rPr lang="zh-CN" altLang="zh-CN" sz="2000" dirty="0" smtClean="0"/>
              <a:t>）医疗器械和设备：在侵入性操作和手术中，医疗器械的消毒不严格或被病原体污染是</a:t>
            </a:r>
            <a:endParaRPr lang="en-US" altLang="zh-CN" sz="2000" dirty="0" smtClean="0"/>
          </a:p>
          <a:p>
            <a:pPr>
              <a:buNone/>
            </a:pPr>
            <a:r>
              <a:rPr lang="en-US" altLang="zh-CN" sz="2000" dirty="0" smtClean="0"/>
              <a:t>         </a:t>
            </a:r>
            <a:r>
              <a:rPr lang="zh-CN" altLang="zh-CN" sz="2000" dirty="0" smtClean="0"/>
              <a:t>引起医院感染的一个常见原因。</a:t>
            </a:r>
            <a:endParaRPr lang="zh-CN" altLang="zh-CN"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2800" dirty="0" smtClean="0"/>
              <a:t>（二） 传播途径</a:t>
            </a:r>
          </a:p>
          <a:p>
            <a:pPr>
              <a:buNone/>
            </a:pPr>
            <a:r>
              <a:rPr lang="en-US" altLang="zh-CN" sz="2400" dirty="0" smtClean="0">
                <a:solidFill>
                  <a:srgbClr val="6DE21E"/>
                </a:solidFill>
              </a:rPr>
              <a:t>5.</a:t>
            </a:r>
            <a:r>
              <a:rPr lang="zh-CN" altLang="zh-CN" sz="2400" dirty="0" smtClean="0">
                <a:solidFill>
                  <a:srgbClr val="6DE21E"/>
                </a:solidFill>
              </a:rPr>
              <a:t>生物媒介传播</a:t>
            </a:r>
            <a:r>
              <a:rPr lang="zh-CN" altLang="en-US" sz="2400" dirty="0" smtClean="0">
                <a:solidFill>
                  <a:srgbClr val="6DE21E"/>
                </a:solidFill>
              </a:rPr>
              <a:t>：</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solidFill>
                  <a:srgbClr val="6DE21E"/>
                </a:solidFill>
              </a:rPr>
              <a:t> </a:t>
            </a:r>
            <a:r>
              <a:rPr lang="zh-CN" altLang="zh-CN" sz="2400" dirty="0" smtClean="0"/>
              <a:t>医院内常见的媒介昆虫及其可能传播的病原体有</a:t>
            </a:r>
            <a:r>
              <a:rPr lang="en-US" altLang="zh-CN" sz="2400" dirty="0" smtClean="0"/>
              <a:t>:</a:t>
            </a:r>
            <a:r>
              <a:rPr lang="zh-CN" altLang="zh-CN" sz="2400" dirty="0" smtClean="0"/>
              <a:t>蚊可传播疟原虫、乙型脑炎病毒、登革热病毒、血丝虫等</a:t>
            </a:r>
            <a:r>
              <a:rPr lang="en-US" altLang="zh-CN" sz="2400" dirty="0" smtClean="0"/>
              <a:t>;</a:t>
            </a:r>
            <a:r>
              <a:rPr lang="zh-CN" altLang="zh-CN" sz="2400" dirty="0" smtClean="0"/>
              <a:t>蚤可传播鼠疫杆菌、莫氏立克次体等</a:t>
            </a:r>
            <a:r>
              <a:rPr lang="en-US" altLang="zh-CN" sz="2400" dirty="0" smtClean="0"/>
              <a:t>;</a:t>
            </a:r>
            <a:r>
              <a:rPr lang="zh-CN" altLang="zh-CN" sz="2400" dirty="0" smtClean="0"/>
              <a:t>虱可传播普氏立克次氏体、甲归热螺旋体等</a:t>
            </a:r>
            <a:r>
              <a:rPr lang="en-US" altLang="zh-CN" sz="2400" dirty="0" smtClean="0"/>
              <a:t>;</a:t>
            </a:r>
            <a:r>
              <a:rPr lang="zh-CN" altLang="zh-CN" sz="2400" dirty="0" smtClean="0"/>
              <a:t>螨可传播流行性出血热病毒</a:t>
            </a:r>
            <a:r>
              <a:rPr lang="en-US" altLang="zh-CN" sz="2400" dirty="0" smtClean="0"/>
              <a:t>;</a:t>
            </a:r>
            <a:r>
              <a:rPr lang="zh-CN" altLang="zh-CN" sz="2400" dirty="0" smtClean="0"/>
              <a:t>蝇及蟑螂可传播肠道传染病病原体。</a:t>
            </a:r>
            <a:endParaRPr lang="zh-CN" altLang="zh-CN"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一、医院感染的流行环节</a:t>
            </a:r>
            <a:endParaRPr lang="zh-CN" altLang="en-US" dirty="0" smtClean="0">
              <a:ln>
                <a:noFill/>
              </a:ln>
              <a:solidFill>
                <a:srgbClr val="E5F236"/>
              </a:solidFill>
              <a:effectLst/>
              <a:latin typeface="黑体" pitchFamily="49" charset="-122"/>
            </a:endParaRPr>
          </a:p>
        </p:txBody>
      </p:sp>
      <p:sp>
        <p:nvSpPr>
          <p:cNvPr id="40963" name="Rectangle 3"/>
          <p:cNvSpPr>
            <a:spLocks noGrp="1" noChangeArrowheads="1"/>
          </p:cNvSpPr>
          <p:nvPr>
            <p:ph type="body" idx="1"/>
          </p:nvPr>
        </p:nvSpPr>
        <p:spPr bwMode="auto">
          <a:xfrm>
            <a:off x="968991" y="1663724"/>
            <a:ext cx="10353675" cy="4641541"/>
          </a:xfrm>
          <a:noFill/>
          <a:effectLst/>
        </p:spPr>
        <p:txBody>
          <a:bodyPr wrap="square" numCol="1" anchorCtr="0" compatLnSpc="1">
            <a:prstTxWarp prst="textNoShape">
              <a:avLst/>
            </a:prstTxWarp>
            <a:normAutofit fontScale="92500" lnSpcReduction="10000"/>
          </a:bodyPr>
          <a:lstStyle/>
          <a:p>
            <a:pPr>
              <a:buNone/>
            </a:pPr>
            <a:r>
              <a:rPr lang="zh-CN" altLang="zh-CN" sz="3300" dirty="0" smtClean="0"/>
              <a:t>（三）易感人群</a:t>
            </a:r>
          </a:p>
          <a:p>
            <a:pPr>
              <a:buNone/>
            </a:pPr>
            <a:r>
              <a:rPr lang="en-US" altLang="zh-CN" sz="2800" dirty="0" smtClean="0">
                <a:solidFill>
                  <a:srgbClr val="6DE21E"/>
                </a:solidFill>
              </a:rPr>
              <a:t>1.</a:t>
            </a:r>
            <a:r>
              <a:rPr lang="zh-CN" altLang="zh-CN" sz="2800" dirty="0" smtClean="0">
                <a:solidFill>
                  <a:srgbClr val="6DE21E"/>
                </a:solidFill>
              </a:rPr>
              <a:t>机体免疫功能严重受损者 </a:t>
            </a:r>
            <a:r>
              <a:rPr lang="zh-CN" altLang="zh-CN" sz="2800" dirty="0" smtClean="0"/>
              <a:t>患有</a:t>
            </a:r>
            <a:r>
              <a:rPr lang="zh-CN" altLang="en-US" sz="2800" dirty="0" smtClean="0"/>
              <a:t>消耗性</a:t>
            </a:r>
            <a:r>
              <a:rPr lang="zh-CN" altLang="zh-CN" sz="2800" dirty="0" smtClean="0"/>
              <a:t>基础性疾病的人群；婴幼儿、老年人及营养不良者；接受免疫抑制剂治疗者。</a:t>
            </a:r>
          </a:p>
          <a:p>
            <a:pPr>
              <a:buNone/>
            </a:pPr>
            <a:r>
              <a:rPr lang="en-US" altLang="zh-CN" sz="2800" dirty="0" smtClean="0">
                <a:solidFill>
                  <a:srgbClr val="6DE21E"/>
                </a:solidFill>
              </a:rPr>
              <a:t>2.</a:t>
            </a:r>
            <a:r>
              <a:rPr lang="zh-CN" altLang="zh-CN" sz="2800" dirty="0" smtClean="0">
                <a:solidFill>
                  <a:srgbClr val="6DE21E"/>
                </a:solidFill>
              </a:rPr>
              <a:t>长期使用广谱抗菌药物者 </a:t>
            </a:r>
            <a:r>
              <a:rPr lang="zh-CN" altLang="zh-CN" sz="2800" dirty="0" smtClean="0"/>
              <a:t>长期使用广谱高效抗菌药物</a:t>
            </a:r>
            <a:r>
              <a:rPr lang="en-US" altLang="zh-CN" sz="2800" dirty="0" smtClean="0"/>
              <a:t>,</a:t>
            </a:r>
            <a:r>
              <a:rPr lang="zh-CN" altLang="zh-CN" sz="2800" dirty="0" smtClean="0"/>
              <a:t>可使病人产生菌群失调和细菌产生耐药性。</a:t>
            </a:r>
          </a:p>
          <a:p>
            <a:pPr>
              <a:buNone/>
            </a:pPr>
            <a:r>
              <a:rPr lang="en-US" altLang="zh-CN" sz="2800" dirty="0" smtClean="0">
                <a:solidFill>
                  <a:srgbClr val="6DE21E"/>
                </a:solidFill>
              </a:rPr>
              <a:t>3.</a:t>
            </a:r>
            <a:r>
              <a:rPr lang="zh-CN" altLang="zh-CN" sz="2800" dirty="0" smtClean="0">
                <a:solidFill>
                  <a:srgbClr val="6DE21E"/>
                </a:solidFill>
              </a:rPr>
              <a:t>接受各种侵入性操作的病人 </a:t>
            </a:r>
            <a:r>
              <a:rPr lang="zh-CN" altLang="zh-CN" sz="2800" dirty="0" smtClean="0"/>
              <a:t>导管、引流管、呼吸机、腹膜或血液透析、穿刺等侵入性操作可直接损伤机体皮肤与粘膜的屏障作用</a:t>
            </a:r>
            <a:r>
              <a:rPr lang="zh-CN" altLang="en-US" sz="2800" dirty="0" smtClean="0"/>
              <a:t>。</a:t>
            </a:r>
            <a:r>
              <a:rPr lang="zh-CN" altLang="zh-CN" sz="2800" dirty="0" smtClean="0"/>
              <a:t> </a:t>
            </a:r>
          </a:p>
          <a:p>
            <a:pPr>
              <a:buNone/>
            </a:pPr>
            <a:r>
              <a:rPr lang="en-US" altLang="zh-CN" sz="2800" dirty="0" smtClean="0">
                <a:solidFill>
                  <a:srgbClr val="6DE21E"/>
                </a:solidFill>
              </a:rPr>
              <a:t>4.</a:t>
            </a:r>
            <a:r>
              <a:rPr lang="zh-CN" altLang="zh-CN" sz="2800" dirty="0" smtClean="0">
                <a:solidFill>
                  <a:srgbClr val="6DE21E"/>
                </a:solidFill>
              </a:rPr>
              <a:t>住院时间长和手术时间长者 </a:t>
            </a:r>
            <a:r>
              <a:rPr lang="zh-CN" altLang="zh-CN" sz="2800" dirty="0" smtClean="0"/>
              <a:t>住院时间愈长</a:t>
            </a:r>
            <a:r>
              <a:rPr lang="en-US" altLang="zh-CN" sz="2800" dirty="0" smtClean="0"/>
              <a:t>,</a:t>
            </a:r>
            <a:r>
              <a:rPr lang="zh-CN" altLang="zh-CN" sz="2800" dirty="0" smtClean="0"/>
              <a:t>病原微生物在病人体内定植的机会就愈大</a:t>
            </a:r>
            <a:r>
              <a:rPr lang="en-US" altLang="zh-CN" sz="2800" dirty="0" smtClean="0"/>
              <a:t>,</a:t>
            </a:r>
            <a:r>
              <a:rPr lang="zh-CN" altLang="zh-CN" sz="2800" dirty="0" smtClean="0"/>
              <a:t>病人发生医院感染的危险性就愈大。手术时间愈长</a:t>
            </a:r>
            <a:r>
              <a:rPr lang="en-US" altLang="zh-CN" sz="2800" dirty="0" smtClean="0"/>
              <a:t>,</a:t>
            </a:r>
            <a:r>
              <a:rPr lang="zh-CN" altLang="zh-CN" sz="2800" dirty="0" smtClean="0"/>
              <a:t>手术部位感染的危险性愈高。</a:t>
            </a:r>
            <a:endParaRPr lang="zh-CN" altLang="zh-CN"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二、医院感染的分布特征</a:t>
            </a:r>
            <a:endParaRPr lang="zh-CN" altLang="zh-CN" dirty="0"/>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fontScale="92500" lnSpcReduction="10000"/>
          </a:bodyPr>
          <a:lstStyle/>
          <a:p>
            <a:pPr>
              <a:buNone/>
            </a:pPr>
            <a:r>
              <a:rPr lang="zh-CN" altLang="zh-CN" sz="3100" dirty="0" smtClean="0"/>
              <a:t>（一）人群分布</a:t>
            </a:r>
          </a:p>
          <a:p>
            <a:pPr>
              <a:buNone/>
            </a:pPr>
            <a:r>
              <a:rPr lang="en-US" altLang="zh-CN" sz="2600" dirty="0" smtClean="0">
                <a:solidFill>
                  <a:srgbClr val="6DE21E"/>
                </a:solidFill>
              </a:rPr>
              <a:t>1.</a:t>
            </a:r>
            <a:r>
              <a:rPr lang="zh-CN" altLang="zh-CN" sz="2600" dirty="0" smtClean="0">
                <a:solidFill>
                  <a:srgbClr val="6DE21E"/>
                </a:solidFill>
              </a:rPr>
              <a:t>年龄分布 </a:t>
            </a:r>
            <a:r>
              <a:rPr lang="zh-CN" altLang="zh-CN" sz="2600" dirty="0" smtClean="0"/>
              <a:t>婴幼儿和老年人感染率高，主要</a:t>
            </a:r>
            <a:r>
              <a:rPr lang="zh-CN" altLang="en-US" sz="2600" dirty="0" smtClean="0"/>
              <a:t>由于</a:t>
            </a:r>
            <a:r>
              <a:rPr lang="zh-CN" altLang="zh-CN" sz="2600" dirty="0" smtClean="0"/>
              <a:t>低年龄组与高年龄组人群的免疫力低。</a:t>
            </a:r>
          </a:p>
          <a:p>
            <a:pPr>
              <a:buNone/>
            </a:pPr>
            <a:r>
              <a:rPr lang="en-US" altLang="zh-CN" sz="2600" dirty="0" smtClean="0">
                <a:solidFill>
                  <a:srgbClr val="6DE21E"/>
                </a:solidFill>
              </a:rPr>
              <a:t>2.</a:t>
            </a:r>
            <a:r>
              <a:rPr lang="zh-CN" altLang="zh-CN" sz="2600" dirty="0" smtClean="0">
                <a:solidFill>
                  <a:srgbClr val="6DE21E"/>
                </a:solidFill>
              </a:rPr>
              <a:t>性别分布 </a:t>
            </a:r>
            <a:r>
              <a:rPr lang="zh-CN" altLang="zh-CN" sz="2600" dirty="0" smtClean="0"/>
              <a:t>多数调查发现医院感染与性别无关</a:t>
            </a:r>
            <a:r>
              <a:rPr lang="en-US" altLang="zh-CN" sz="2600" dirty="0" smtClean="0"/>
              <a:t>,</a:t>
            </a:r>
            <a:r>
              <a:rPr lang="zh-CN" altLang="zh-CN" sz="2600" dirty="0" smtClean="0"/>
              <a:t>但某些部位的感染有性别差异</a:t>
            </a:r>
            <a:r>
              <a:rPr lang="en-US" altLang="zh-CN" sz="2600" dirty="0" smtClean="0"/>
              <a:t>,</a:t>
            </a:r>
            <a:r>
              <a:rPr lang="zh-CN" altLang="zh-CN" sz="2600" dirty="0" smtClean="0"/>
              <a:t>如泌尿道感染女性病人较男性高。</a:t>
            </a:r>
          </a:p>
          <a:p>
            <a:pPr>
              <a:buNone/>
            </a:pPr>
            <a:r>
              <a:rPr lang="en-US" altLang="zh-CN" sz="2600" dirty="0" smtClean="0">
                <a:solidFill>
                  <a:srgbClr val="6DE21E"/>
                </a:solidFill>
              </a:rPr>
              <a:t>3.</a:t>
            </a:r>
            <a:r>
              <a:rPr lang="zh-CN" altLang="zh-CN" sz="2600" dirty="0" smtClean="0">
                <a:solidFill>
                  <a:srgbClr val="6DE21E"/>
                </a:solidFill>
              </a:rPr>
              <a:t>不同基础疾病人群分布 </a:t>
            </a:r>
            <a:r>
              <a:rPr lang="zh-CN" altLang="zh-CN" sz="2600" dirty="0" smtClean="0"/>
              <a:t>恶性肿瘤、血液系统疾病及内分泌、营养代谢、免疫系统疾病病人的医院感染发病率较高。</a:t>
            </a:r>
          </a:p>
          <a:p>
            <a:pPr>
              <a:buNone/>
            </a:pPr>
            <a:r>
              <a:rPr lang="en-US" altLang="zh-CN" sz="2600" dirty="0" smtClean="0">
                <a:solidFill>
                  <a:srgbClr val="6DE21E"/>
                </a:solidFill>
              </a:rPr>
              <a:t>4.</a:t>
            </a:r>
            <a:r>
              <a:rPr lang="zh-CN" altLang="zh-CN" sz="2600" dirty="0" smtClean="0">
                <a:solidFill>
                  <a:srgbClr val="6DE21E"/>
                </a:solidFill>
              </a:rPr>
              <a:t>有无危险因素的病人</a:t>
            </a:r>
            <a:r>
              <a:rPr lang="en-US" altLang="zh-CN" sz="2600" dirty="0" smtClean="0">
                <a:solidFill>
                  <a:srgbClr val="6DE21E"/>
                </a:solidFill>
              </a:rPr>
              <a:t> </a:t>
            </a:r>
            <a:r>
              <a:rPr lang="zh-CN" altLang="zh-CN" sz="2600" dirty="0" smtClean="0"/>
              <a:t>有危险因素的病人的医院感染发病率较无危险因素者高</a:t>
            </a:r>
            <a:r>
              <a:rPr lang="en-US" altLang="zh-CN" sz="2600" dirty="0" smtClean="0"/>
              <a:t>,</a:t>
            </a:r>
            <a:r>
              <a:rPr lang="zh-CN" altLang="zh-CN" sz="2600" dirty="0" smtClean="0"/>
              <a:t>如心脏外科手术后行气管插管病人</a:t>
            </a:r>
            <a:r>
              <a:rPr lang="en-US" altLang="zh-CN" sz="2600" dirty="0" smtClean="0"/>
              <a:t>,</a:t>
            </a:r>
            <a:r>
              <a:rPr lang="zh-CN" altLang="zh-CN" sz="2600" dirty="0" smtClean="0"/>
              <a:t>插管时间</a:t>
            </a:r>
            <a:r>
              <a:rPr lang="en-US" altLang="zh-CN" sz="2600" dirty="0" smtClean="0"/>
              <a:t>&gt;4</a:t>
            </a:r>
            <a:r>
              <a:rPr lang="zh-CN" altLang="zh-CN" sz="2600" dirty="0" smtClean="0"/>
              <a:t>日者为</a:t>
            </a:r>
            <a:r>
              <a:rPr lang="en-US" altLang="zh-CN" sz="2600" dirty="0" smtClean="0"/>
              <a:t>&lt;4</a:t>
            </a:r>
            <a:r>
              <a:rPr lang="zh-CN" altLang="zh-CN" sz="2600" dirty="0" smtClean="0"/>
              <a:t>日者的</a:t>
            </a:r>
            <a:r>
              <a:rPr lang="en-US" altLang="zh-CN" sz="2600" dirty="0" smtClean="0"/>
              <a:t>20.1</a:t>
            </a:r>
            <a:r>
              <a:rPr lang="zh-CN" altLang="zh-CN" sz="2600" dirty="0" smtClean="0"/>
              <a:t>倍</a:t>
            </a:r>
            <a:r>
              <a:rPr lang="en-US" altLang="zh-CN" sz="2600" dirty="0" smtClean="0"/>
              <a:t>,</a:t>
            </a:r>
            <a:r>
              <a:rPr lang="zh-CN" altLang="zh-CN" sz="2600" dirty="0" smtClean="0"/>
              <a:t>手术时间</a:t>
            </a:r>
            <a:r>
              <a:rPr lang="en-US" altLang="zh-CN" sz="2600" dirty="0" smtClean="0"/>
              <a:t>&gt;5</a:t>
            </a:r>
            <a:r>
              <a:rPr lang="zh-CN" altLang="zh-CN" sz="2600" dirty="0" smtClean="0"/>
              <a:t>小时者为</a:t>
            </a:r>
            <a:r>
              <a:rPr lang="en-US" altLang="zh-CN" sz="2600" dirty="0" smtClean="0"/>
              <a:t>&lt;5</a:t>
            </a:r>
            <a:r>
              <a:rPr lang="zh-CN" altLang="zh-CN" sz="2600" dirty="0" smtClean="0"/>
              <a:t>小时者的</a:t>
            </a:r>
            <a:r>
              <a:rPr lang="en-US" altLang="zh-CN" sz="2600" dirty="0" smtClean="0"/>
              <a:t>3.7</a:t>
            </a:r>
            <a:r>
              <a:rPr lang="zh-CN" altLang="zh-CN" sz="2600" dirty="0" smtClean="0"/>
              <a:t>倍。</a:t>
            </a:r>
            <a:endParaRPr lang="zh-CN" altLang="zh-CN" sz="2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二、医院感染的分布特征</a:t>
            </a:r>
            <a:endParaRPr lang="zh-CN" altLang="zh-CN" dirty="0"/>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3100" dirty="0" smtClean="0"/>
              <a:t>（二）空间分布</a:t>
            </a:r>
          </a:p>
          <a:p>
            <a:pPr>
              <a:buNone/>
            </a:pPr>
            <a:r>
              <a:rPr lang="en-US" altLang="zh-CN" sz="2400" dirty="0" smtClean="0">
                <a:solidFill>
                  <a:srgbClr val="6DE21E"/>
                </a:solidFill>
              </a:rPr>
              <a:t>1. </a:t>
            </a:r>
            <a:r>
              <a:rPr lang="zh-CN" altLang="zh-CN" sz="2400" dirty="0" smtClean="0">
                <a:solidFill>
                  <a:srgbClr val="6DE21E"/>
                </a:solidFill>
              </a:rPr>
              <a:t>不同等级医院的分布</a:t>
            </a:r>
            <a:r>
              <a:rPr lang="en-US" altLang="zh-CN" sz="2400" dirty="0" smtClean="0">
                <a:solidFill>
                  <a:srgbClr val="6DE21E"/>
                </a:solidFill>
              </a:rPr>
              <a:t>  </a:t>
            </a:r>
            <a:r>
              <a:rPr lang="zh-CN" altLang="zh-CN" sz="2400" dirty="0" smtClean="0"/>
              <a:t>医院感染发病率与是否为教学医院及医院规模大小有关</a:t>
            </a:r>
            <a:r>
              <a:rPr lang="en-US" altLang="zh-CN" sz="2400" dirty="0" smtClean="0"/>
              <a:t>,</a:t>
            </a:r>
            <a:r>
              <a:rPr lang="zh-CN" altLang="zh-CN" sz="2400" dirty="0" smtClean="0"/>
              <a:t>教学医院高于非教学医院，大医院高于小医院。</a:t>
            </a:r>
          </a:p>
          <a:p>
            <a:pPr>
              <a:buNone/>
            </a:pPr>
            <a:r>
              <a:rPr lang="en-US" altLang="zh-CN" sz="2400" dirty="0" smtClean="0">
                <a:solidFill>
                  <a:srgbClr val="6DE21E"/>
                </a:solidFill>
              </a:rPr>
              <a:t>2.</a:t>
            </a:r>
            <a:r>
              <a:rPr lang="zh-CN" altLang="zh-CN" sz="2400" dirty="0" smtClean="0">
                <a:solidFill>
                  <a:srgbClr val="6DE21E"/>
                </a:solidFill>
              </a:rPr>
              <a:t>科室分布 </a:t>
            </a:r>
            <a:r>
              <a:rPr lang="zh-CN" altLang="zh-CN" sz="2400" dirty="0" smtClean="0"/>
              <a:t>同一医院的不同科室的医院感染发病率不同</a:t>
            </a:r>
            <a:r>
              <a:rPr lang="en-US" altLang="zh-CN" sz="2400" dirty="0" smtClean="0"/>
              <a:t>,</a:t>
            </a:r>
            <a:r>
              <a:rPr lang="zh-CN" altLang="en-US" sz="2400" dirty="0" smtClean="0"/>
              <a:t>不同医院的科室发布也不同</a:t>
            </a:r>
            <a:r>
              <a:rPr lang="en-US" altLang="zh-CN" sz="2400" dirty="0" smtClean="0"/>
              <a:t>.</a:t>
            </a:r>
            <a:endParaRPr lang="zh-CN" altLang="zh-CN" sz="2400" dirty="0" smtClean="0"/>
          </a:p>
          <a:p>
            <a:pPr>
              <a:buNone/>
            </a:pPr>
            <a:r>
              <a:rPr lang="en-US" altLang="zh-CN" sz="2400" dirty="0" smtClean="0">
                <a:solidFill>
                  <a:srgbClr val="6DE21E"/>
                </a:solidFill>
              </a:rPr>
              <a:t>3.</a:t>
            </a:r>
            <a:r>
              <a:rPr lang="zh-CN" altLang="zh-CN" sz="2400" dirty="0" smtClean="0">
                <a:solidFill>
                  <a:srgbClr val="6DE21E"/>
                </a:solidFill>
              </a:rPr>
              <a:t>感染部位的分布 </a:t>
            </a:r>
            <a:r>
              <a:rPr lang="zh-CN" altLang="zh-CN" sz="2400" dirty="0" smtClean="0"/>
              <a:t>在我国，呼吸道感染是最常见的医院感染部位，在美国，</a:t>
            </a:r>
            <a:r>
              <a:rPr lang="zh-CN" altLang="zh-CN" sz="2400" b="0" dirty="0" smtClean="0"/>
              <a:t>泌尿道感染、外科切口部位感染分别占整个感染部位的</a:t>
            </a:r>
            <a:r>
              <a:rPr lang="en-US" altLang="zh-CN" sz="2400" b="0" dirty="0" smtClean="0"/>
              <a:t>42%</a:t>
            </a:r>
            <a:r>
              <a:rPr lang="zh-CN" altLang="zh-CN" sz="2400" b="0" dirty="0" smtClean="0"/>
              <a:t>和</a:t>
            </a:r>
            <a:r>
              <a:rPr lang="en-US" altLang="zh-CN" sz="2400" b="0" dirty="0" smtClean="0"/>
              <a:t>24%</a:t>
            </a:r>
            <a:r>
              <a:rPr lang="zh-CN" altLang="zh-CN" sz="2400" b="0" dirty="0" smtClean="0"/>
              <a:t>。</a:t>
            </a:r>
            <a:endParaRPr lang="zh-CN" altLang="zh-CN" b="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二、医院感染的分布特征</a:t>
            </a:r>
            <a:endParaRPr lang="zh-CN" altLang="zh-CN" dirty="0"/>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rmAutofit/>
          </a:bodyPr>
          <a:lstStyle/>
          <a:p>
            <a:pPr>
              <a:buNone/>
            </a:pPr>
            <a:r>
              <a:rPr lang="zh-CN" altLang="zh-CN" sz="3100" dirty="0" smtClean="0"/>
              <a:t>（三）时间分布</a:t>
            </a:r>
          </a:p>
          <a:p>
            <a:pPr>
              <a:buNone/>
            </a:pPr>
            <a:r>
              <a:rPr lang="en-US" altLang="zh-CN" sz="2800" dirty="0" smtClean="0">
                <a:solidFill>
                  <a:srgbClr val="6DE21E"/>
                </a:solidFill>
              </a:rPr>
              <a:t>1.</a:t>
            </a:r>
            <a:r>
              <a:rPr lang="zh-CN" altLang="zh-CN" sz="2800" dirty="0" smtClean="0">
                <a:solidFill>
                  <a:srgbClr val="6DE21E"/>
                </a:solidFill>
              </a:rPr>
              <a:t>季节性分布 </a:t>
            </a:r>
            <a:r>
              <a:rPr lang="zh-CN" altLang="zh-CN" sz="2800" dirty="0" smtClean="0"/>
              <a:t>医院感染发病率的季节变化不明显</a:t>
            </a:r>
            <a:r>
              <a:rPr lang="en-US" altLang="zh-CN" sz="2800" dirty="0" smtClean="0"/>
              <a:t>,</a:t>
            </a:r>
            <a:r>
              <a:rPr lang="zh-CN" altLang="zh-CN" sz="2800" dirty="0" smtClean="0"/>
              <a:t>但医院感染的季节分布因感染部位不同有所差异</a:t>
            </a:r>
            <a:r>
              <a:rPr lang="en-US" altLang="zh-CN" sz="2800" dirty="0" smtClean="0"/>
              <a:t>,</a:t>
            </a:r>
            <a:r>
              <a:rPr lang="zh-CN" altLang="zh-CN" sz="2800" dirty="0" smtClean="0"/>
              <a:t>下呼吸道感染在冬春季发病率较高</a:t>
            </a:r>
            <a:r>
              <a:rPr lang="en-US" altLang="zh-CN" sz="2800" dirty="0" smtClean="0"/>
              <a:t>,</a:t>
            </a:r>
            <a:r>
              <a:rPr lang="zh-CN" altLang="zh-CN" sz="2800" dirty="0" smtClean="0"/>
              <a:t>手术切口部位感染在夏季发病率较高。</a:t>
            </a:r>
            <a:endParaRPr lang="en-US" altLang="zh-CN" sz="2800" dirty="0" smtClean="0"/>
          </a:p>
          <a:p>
            <a:pPr>
              <a:buNone/>
            </a:pPr>
            <a:endParaRPr lang="zh-CN" altLang="zh-CN" sz="2800" dirty="0" smtClean="0"/>
          </a:p>
          <a:p>
            <a:pPr>
              <a:buNone/>
            </a:pPr>
            <a:r>
              <a:rPr lang="en-US" altLang="zh-CN" sz="2800" dirty="0" smtClean="0">
                <a:solidFill>
                  <a:srgbClr val="6DE21E"/>
                </a:solidFill>
              </a:rPr>
              <a:t>2.</a:t>
            </a:r>
            <a:r>
              <a:rPr lang="zh-CN" altLang="zh-CN" sz="2800" dirty="0" smtClean="0">
                <a:solidFill>
                  <a:srgbClr val="6DE21E"/>
                </a:solidFill>
              </a:rPr>
              <a:t>长期趋势 </a:t>
            </a:r>
            <a:r>
              <a:rPr lang="zh-CN" altLang="zh-CN" sz="2800" dirty="0" smtClean="0"/>
              <a:t>医院感染的</a:t>
            </a:r>
            <a:r>
              <a:rPr lang="zh-CN" altLang="en-US" sz="2800" dirty="0" smtClean="0"/>
              <a:t>长期趋势主要表现在</a:t>
            </a:r>
            <a:r>
              <a:rPr lang="zh-CN" altLang="zh-CN" sz="2800" dirty="0" smtClean="0"/>
              <a:t>菌谱的演变</a:t>
            </a:r>
            <a:r>
              <a:rPr lang="zh-CN" altLang="en-US" sz="2800" dirty="0" smtClean="0"/>
              <a:t>。</a:t>
            </a:r>
            <a:endParaRPr lang="zh-CN" altLang="zh-CN"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a:effectLst>
            <a:outerShdw rotWithShape="0">
              <a:srgbClr val="000000">
                <a:alpha val="45999"/>
              </a:srgbClr>
            </a:outerShdw>
          </a:effectLst>
        </p:spPr>
        <p:txBody>
          <a:bodyPr/>
          <a:lstStyle/>
          <a:p>
            <a:r>
              <a:rPr lang="zh-CN" altLang="zh-CN" dirty="0" smtClean="0"/>
              <a:t>三、医院感染的危险因素</a:t>
            </a:r>
            <a:endParaRPr lang="zh-CN" altLang="zh-CN" dirty="0"/>
          </a:p>
        </p:txBody>
      </p:sp>
      <p:sp>
        <p:nvSpPr>
          <p:cNvPr id="40963" name="Rectangle 3"/>
          <p:cNvSpPr>
            <a:spLocks noGrp="1" noChangeArrowheads="1"/>
          </p:cNvSpPr>
          <p:nvPr>
            <p:ph type="body" idx="1"/>
          </p:nvPr>
        </p:nvSpPr>
        <p:spPr bwMode="auto">
          <a:noFill/>
          <a:effectLst/>
        </p:spPr>
        <p:txBody>
          <a:bodyPr wrap="square" numCol="1" anchorCtr="0" compatLnSpc="1">
            <a:prstTxWarp prst="textNoShape">
              <a:avLst/>
            </a:prstTxWarp>
            <a:noAutofit/>
          </a:bodyPr>
          <a:lstStyle/>
          <a:p>
            <a:pPr>
              <a:buNone/>
            </a:pPr>
            <a:r>
              <a:rPr lang="zh-CN" altLang="zh-CN" sz="2400" dirty="0" smtClean="0">
                <a:solidFill>
                  <a:srgbClr val="6DE21E"/>
                </a:solidFill>
              </a:rPr>
              <a:t>（一）宿主方面的因素</a:t>
            </a:r>
          </a:p>
          <a:p>
            <a:pPr>
              <a:buNone/>
            </a:pPr>
            <a:r>
              <a:rPr lang="en-US" altLang="zh-CN" sz="2400" dirty="0" smtClean="0"/>
              <a:t>           </a:t>
            </a:r>
            <a:r>
              <a:rPr lang="zh-CN" altLang="zh-CN" sz="2400" dirty="0" smtClean="0"/>
              <a:t>主要是宿主年龄和基础疾病。</a:t>
            </a:r>
          </a:p>
          <a:p>
            <a:pPr>
              <a:buNone/>
            </a:pPr>
            <a:r>
              <a:rPr lang="zh-CN" altLang="zh-CN" sz="2400" dirty="0" smtClean="0">
                <a:solidFill>
                  <a:srgbClr val="6DE21E"/>
                </a:solidFill>
              </a:rPr>
              <a:t>（二）现代诊疗技术和侵入性检查治疗方法的因素</a:t>
            </a:r>
          </a:p>
          <a:p>
            <a:pPr>
              <a:buNone/>
            </a:pPr>
            <a:r>
              <a:rPr lang="en-US" altLang="zh-CN" sz="2400" dirty="0" smtClean="0"/>
              <a:t>           </a:t>
            </a:r>
            <a:r>
              <a:rPr lang="zh-CN" altLang="zh-CN" sz="2400" dirty="0" smtClean="0"/>
              <a:t>器官移植、血液净化、静脉插管、留置导管、呼吸机等操作。</a:t>
            </a:r>
          </a:p>
          <a:p>
            <a:pPr>
              <a:buNone/>
            </a:pPr>
            <a:r>
              <a:rPr lang="zh-CN" altLang="zh-CN" sz="2400" dirty="0" smtClean="0">
                <a:solidFill>
                  <a:srgbClr val="6DE21E"/>
                </a:solidFill>
              </a:rPr>
              <a:t>（三）直接损害免疫系统的因素</a:t>
            </a:r>
          </a:p>
          <a:p>
            <a:pPr>
              <a:buNone/>
            </a:pPr>
            <a:r>
              <a:rPr lang="en-US" altLang="zh-CN" sz="2400" dirty="0" smtClean="0"/>
              <a:t>          </a:t>
            </a:r>
            <a:r>
              <a:rPr lang="zh-CN" altLang="zh-CN" sz="2400" dirty="0" smtClean="0"/>
              <a:t>放疗和</a:t>
            </a:r>
            <a:r>
              <a:rPr lang="zh-CN" altLang="en-US" sz="2400" dirty="0" smtClean="0"/>
              <a:t>化</a:t>
            </a:r>
            <a:r>
              <a:rPr lang="zh-CN" altLang="zh-CN" sz="2400" dirty="0" smtClean="0"/>
              <a:t>疗</a:t>
            </a:r>
            <a:r>
              <a:rPr lang="zh-CN" altLang="en-US" sz="2400" dirty="0" smtClean="0"/>
              <a:t>、</a:t>
            </a:r>
            <a:r>
              <a:rPr lang="zh-CN" altLang="zh-CN" sz="2400" dirty="0" smtClean="0"/>
              <a:t>肾上腺皮质激素</a:t>
            </a:r>
            <a:r>
              <a:rPr lang="zh-CN" altLang="en-US" sz="2400" dirty="0" smtClean="0"/>
              <a:t>的使用等。</a:t>
            </a:r>
            <a:endParaRPr lang="zh-CN" altLang="zh-CN" sz="2400" dirty="0" smtClean="0"/>
          </a:p>
          <a:p>
            <a:pPr>
              <a:buNone/>
            </a:pPr>
            <a:r>
              <a:rPr lang="zh-CN" altLang="zh-CN" sz="2400" dirty="0" smtClean="0">
                <a:solidFill>
                  <a:srgbClr val="6DE21E"/>
                </a:solidFill>
              </a:rPr>
              <a:t>（四）其他因素</a:t>
            </a:r>
          </a:p>
          <a:p>
            <a:pPr>
              <a:buNone/>
            </a:pPr>
            <a:r>
              <a:rPr lang="en-US" altLang="zh-CN" sz="2400" dirty="0" smtClean="0"/>
              <a:t>          </a:t>
            </a:r>
            <a:r>
              <a:rPr lang="zh-CN" altLang="zh-CN" sz="2400" dirty="0" smtClean="0"/>
              <a:t>手术时间长、住院时间长及滥用抗生素等。</a:t>
            </a:r>
            <a:endParaRPr lang="zh-CN" altLang="zh-CN"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ctrTitle"/>
          </p:nvPr>
        </p:nvSpPr>
        <p:spPr bwMode="auto">
          <a:xfrm>
            <a:off x="914400" y="2130425"/>
            <a:ext cx="10363200" cy="1470025"/>
          </a:xfrm>
          <a:noFill/>
          <a:effectLst>
            <a:outerShdw rotWithShape="0">
              <a:srgbClr val="000000">
                <a:alpha val="45999"/>
              </a:srgbClr>
            </a:outerShdw>
          </a:effectLst>
        </p:spPr>
        <p:txBody>
          <a:bodyPr anchor="ctr">
            <a:normAutofit/>
          </a:bodyPr>
          <a:lstStyle/>
          <a:p>
            <a:pPr marL="38100">
              <a:buClr>
                <a:schemeClr val="tx2"/>
              </a:buClr>
              <a:buSzPct val="70000"/>
            </a:pPr>
            <a:r>
              <a:rPr lang="zh-CN" altLang="en-US" sz="6000" dirty="0" smtClean="0">
                <a:ln>
                  <a:noFill/>
                </a:ln>
                <a:solidFill>
                  <a:srgbClr val="A4FB3B"/>
                </a:solidFill>
                <a:effectLst/>
                <a:latin typeface="黑体" pitchFamily="49" charset="-122"/>
                <a:ea typeface="黑体" pitchFamily="49" charset="-122"/>
              </a:rPr>
              <a:t>第三节 </a:t>
            </a:r>
          </a:p>
        </p:txBody>
      </p:sp>
      <p:sp>
        <p:nvSpPr>
          <p:cNvPr id="35843" name="Rectangle 3"/>
          <p:cNvSpPr>
            <a:spLocks noGrp="1"/>
          </p:cNvSpPr>
          <p:nvPr>
            <p:ph type="subTitle" idx="1"/>
          </p:nvPr>
        </p:nvSpPr>
        <p:spPr bwMode="auto">
          <a:xfrm>
            <a:off x="1828800" y="3886200"/>
            <a:ext cx="8534400" cy="1752600"/>
          </a:xfrm>
          <a:noFill/>
          <a:effectLst>
            <a:outerShdw rotWithShape="0">
              <a:srgbClr val="000000">
                <a:alpha val="45999"/>
              </a:srgbClr>
            </a:outerShdw>
          </a:effectLst>
        </p:spPr>
        <p:txBody>
          <a:bodyPr wrap="square" numCol="1" anchorCtr="0" compatLnSpc="1">
            <a:prstTxWarp prst="textNoShape">
              <a:avLst/>
            </a:prstTxWarp>
            <a:normAutofit/>
          </a:bodyPr>
          <a:lstStyle/>
          <a:p>
            <a:pPr marL="38100">
              <a:spcBef>
                <a:spcPct val="0"/>
              </a:spcBef>
              <a:spcAft>
                <a:spcPct val="0"/>
              </a:spcAft>
            </a:pPr>
            <a:r>
              <a:rPr lang="zh-CN" altLang="en-US" sz="6000" b="1" dirty="0" smtClean="0">
                <a:ln>
                  <a:noFill/>
                </a:ln>
                <a:solidFill>
                  <a:srgbClr val="A4FB3B"/>
                </a:solidFill>
                <a:effectLst/>
                <a:latin typeface="黑体" pitchFamily="49" charset="-122"/>
                <a:ea typeface="黑体" pitchFamily="49" charset="-122"/>
                <a:cs typeface="Trebuchet MS"/>
              </a:rPr>
              <a:t>医院感染的预防与控制</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一、医院感染的管理</a:t>
            </a:r>
            <a:endParaRPr lang="zh-CN" altLang="en-US" sz="4000" b="0" dirty="0" smtClean="0">
              <a:ln>
                <a:noFill/>
              </a:ln>
              <a:solidFill>
                <a:schemeClr val="tx2"/>
              </a:solidFill>
              <a:effectLst/>
              <a:ea typeface="宋体" pitchFamily="2" charset="-122"/>
            </a:endParaRP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solidFill>
                  <a:srgbClr val="6DE21E"/>
                </a:solidFill>
              </a:rPr>
              <a:t>（一）制定相关的法律法规和专业指南</a:t>
            </a:r>
          </a:p>
          <a:p>
            <a:pPr>
              <a:buNone/>
            </a:pPr>
            <a:r>
              <a:rPr lang="en-US" altLang="zh-CN" sz="2400" dirty="0" smtClean="0"/>
              <a:t>           </a:t>
            </a:r>
            <a:r>
              <a:rPr lang="zh-CN" altLang="zh-CN" sz="2400" dirty="0" smtClean="0"/>
              <a:t>近年，我国先后颁布实施了《医院感染诊断标准（试行）（</a:t>
            </a:r>
            <a:r>
              <a:rPr lang="en-US" altLang="zh-CN" sz="2400" dirty="0" smtClean="0"/>
              <a:t>2001</a:t>
            </a:r>
            <a:r>
              <a:rPr lang="zh-CN" altLang="zh-CN" sz="2400" dirty="0" smtClean="0"/>
              <a:t>年）》、《抗菌药物临床应用指导原则（</a:t>
            </a:r>
            <a:r>
              <a:rPr lang="en-US" altLang="zh-CN" sz="2400" dirty="0" smtClean="0"/>
              <a:t>2004</a:t>
            </a:r>
            <a:r>
              <a:rPr lang="zh-CN" altLang="zh-CN" sz="2400" dirty="0" smtClean="0"/>
              <a:t>年）》《医院感染管理规范（</a:t>
            </a:r>
            <a:r>
              <a:rPr lang="en-US" altLang="zh-CN" sz="2400" dirty="0" smtClean="0"/>
              <a:t>2006</a:t>
            </a:r>
            <a:r>
              <a:rPr lang="zh-CN" altLang="zh-CN" sz="2400" dirty="0" smtClean="0"/>
              <a:t>年）》、《医院感染管理办法（</a:t>
            </a:r>
            <a:r>
              <a:rPr lang="en-US" altLang="zh-CN" sz="2400" dirty="0" smtClean="0"/>
              <a:t>2006</a:t>
            </a:r>
            <a:r>
              <a:rPr lang="zh-CN" altLang="zh-CN" sz="2400" dirty="0" smtClean="0"/>
              <a:t>年）》、《消毒技术规范（</a:t>
            </a:r>
            <a:r>
              <a:rPr lang="en-US" altLang="zh-CN" sz="2400" dirty="0" smtClean="0"/>
              <a:t>2012</a:t>
            </a:r>
            <a:r>
              <a:rPr lang="zh-CN" altLang="zh-CN" sz="2400" dirty="0" smtClean="0"/>
              <a:t>年）》等法规和指南，为医院感染管理的监督提供了科学依据。</a:t>
            </a:r>
          </a:p>
          <a:p>
            <a:pPr>
              <a:buNone/>
            </a:pPr>
            <a:r>
              <a:rPr lang="zh-CN" altLang="zh-CN" sz="2400" dirty="0" smtClean="0">
                <a:solidFill>
                  <a:srgbClr val="6DE21E"/>
                </a:solidFill>
              </a:rPr>
              <a:t>（二）将医院感染管理纳入医院评价系统</a:t>
            </a:r>
          </a:p>
          <a:p>
            <a:pPr>
              <a:buNone/>
            </a:pPr>
            <a:r>
              <a:rPr lang="en-US" altLang="zh-CN" sz="2400" dirty="0" smtClean="0"/>
              <a:t>           </a:t>
            </a:r>
            <a:r>
              <a:rPr lang="zh-CN" altLang="zh-CN" sz="2400" dirty="0" smtClean="0"/>
              <a:t>我国在</a:t>
            </a:r>
            <a:r>
              <a:rPr lang="en-US" altLang="zh-CN" sz="2400" dirty="0" smtClean="0"/>
              <a:t>2008</a:t>
            </a:r>
            <a:r>
              <a:rPr lang="zh-CN" altLang="zh-CN" sz="2400" dirty="0" smtClean="0"/>
              <a:t>年颁布的《医院管理评价指南》中对医院感染管理作出了明确的要求。</a:t>
            </a:r>
          </a:p>
          <a:p>
            <a:pPr>
              <a:buNone/>
            </a:pPr>
            <a:r>
              <a:rPr lang="zh-CN" altLang="zh-CN" sz="2400" dirty="0" smtClean="0">
                <a:solidFill>
                  <a:srgbClr val="6DE21E"/>
                </a:solidFill>
              </a:rPr>
              <a:t>（三）建立健全医院感染管理的组织机构</a:t>
            </a:r>
          </a:p>
          <a:p>
            <a:pPr>
              <a:buNone/>
            </a:pPr>
            <a:r>
              <a:rPr lang="en-US" altLang="zh-CN" sz="2400" dirty="0" smtClean="0"/>
              <a:t>          </a:t>
            </a:r>
            <a:r>
              <a:rPr lang="zh-CN" altLang="zh-CN" sz="2400" dirty="0" smtClean="0"/>
              <a:t>《建立健全医院感染管理组织的暂行办法》规定，</a:t>
            </a:r>
            <a:r>
              <a:rPr lang="en-US" altLang="zh-CN" sz="2400" dirty="0" smtClean="0"/>
              <a:t>300</a:t>
            </a:r>
            <a:r>
              <a:rPr lang="zh-CN" altLang="zh-CN" sz="2400" dirty="0" smtClean="0"/>
              <a:t>张床以上医院要设医院感染管理委员会；</a:t>
            </a:r>
            <a:r>
              <a:rPr lang="en-US" altLang="zh-CN" sz="2400" dirty="0" smtClean="0"/>
              <a:t>300</a:t>
            </a:r>
            <a:r>
              <a:rPr lang="zh-CN" altLang="zh-CN" sz="2400" dirty="0" smtClean="0"/>
              <a:t>张床以下医院要设医院感染管理小组。</a:t>
            </a:r>
            <a:endParaRPr lang="zh-CN" altLang="en-US" sz="2400" dirty="0" smtClean="0">
              <a:ln>
                <a:noFill/>
              </a:ln>
              <a:solidFill>
                <a:schemeClr val="tx2"/>
              </a:solidFill>
              <a:effectLst/>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a:xfrm>
            <a:off x="887104" y="609600"/>
            <a:ext cx="10353675" cy="969963"/>
          </a:xfrm>
          <a:noFill/>
          <a:effectLst>
            <a:outerShdw rotWithShape="0">
              <a:srgbClr val="000000">
                <a:alpha val="45999"/>
              </a:srgbClr>
            </a:outerShdw>
          </a:effectLst>
        </p:spPr>
        <p:txBody>
          <a:bodyPr>
            <a:normAutofit/>
          </a:bodyPr>
          <a:lstStyle/>
          <a:p>
            <a:r>
              <a:rPr lang="zh-CN" altLang="en-US" dirty="0" smtClean="0"/>
              <a:t>一、医院感染的定义</a:t>
            </a:r>
          </a:p>
        </p:txBody>
      </p:sp>
      <p:sp>
        <p:nvSpPr>
          <p:cNvPr id="28676" name="Rectangle 4"/>
          <p:cNvSpPr>
            <a:spLocks noGrp="1" noChangeArrowheads="1"/>
          </p:cNvSpPr>
          <p:nvPr>
            <p:ph type="body" idx="1"/>
          </p:nvPr>
        </p:nvSpPr>
        <p:spPr bwMode="auto">
          <a:xfrm>
            <a:off x="914400" y="1731963"/>
            <a:ext cx="10822675" cy="4059237"/>
          </a:xfrm>
          <a:noFill/>
          <a:effectLst/>
        </p:spPr>
        <p:txBody>
          <a:bodyPr wrap="square" numCol="1" anchorCtr="0" compatLnSpc="1">
            <a:prstTxWarp prst="textNoShape">
              <a:avLst/>
            </a:prstTxWarp>
            <a:normAutofit fontScale="92500" lnSpcReduction="10000"/>
          </a:bodyPr>
          <a:lstStyle/>
          <a:p>
            <a:pPr indent="-304800">
              <a:buClr>
                <a:srgbClr val="6DE21E"/>
              </a:buClr>
              <a:buSzPct val="70000"/>
            </a:pPr>
            <a:r>
              <a:rPr lang="zh-CN" altLang="en-US" dirty="0" smtClean="0">
                <a:latin typeface="黑体" pitchFamily="49" charset="-122"/>
                <a:ea typeface="黑体" pitchFamily="49" charset="-122"/>
              </a:rPr>
              <a:t>医院感染</a:t>
            </a:r>
            <a:r>
              <a:rPr lang="en-US" altLang="zh-CN" dirty="0" smtClean="0">
                <a:latin typeface="黑体" pitchFamily="49" charset="-122"/>
                <a:ea typeface="黑体" pitchFamily="49" charset="-122"/>
              </a:rPr>
              <a:t>(</a:t>
            </a:r>
            <a:r>
              <a:rPr lang="en-US" altLang="zh-CN" dirty="0" err="1" smtClean="0">
                <a:latin typeface="黑体" pitchFamily="49" charset="-122"/>
                <a:ea typeface="黑体" pitchFamily="49" charset="-122"/>
              </a:rPr>
              <a:t>Nosocomial</a:t>
            </a:r>
            <a:r>
              <a:rPr lang="en-US" altLang="zh-CN" dirty="0" smtClean="0">
                <a:latin typeface="黑体" pitchFamily="49" charset="-122"/>
                <a:ea typeface="黑体" pitchFamily="49" charset="-122"/>
              </a:rPr>
              <a:t> Infection </a:t>
            </a:r>
            <a:r>
              <a:rPr lang="en-US" altLang="zh-CN" dirty="0" smtClean="0">
                <a:latin typeface="黑体" pitchFamily="49" charset="-122"/>
                <a:ea typeface="黑体" pitchFamily="49" charset="-122"/>
              </a:rPr>
              <a:t>or  </a:t>
            </a:r>
            <a:r>
              <a:rPr lang="en-US" altLang="zh-CN" dirty="0" smtClean="0">
                <a:latin typeface="黑体" pitchFamily="49" charset="-122"/>
                <a:ea typeface="黑体" pitchFamily="49" charset="-122"/>
              </a:rPr>
              <a:t>Hospital </a:t>
            </a:r>
            <a:r>
              <a:rPr lang="en-US" altLang="zh-CN" dirty="0" smtClean="0">
                <a:latin typeface="黑体" pitchFamily="49" charset="-122"/>
                <a:ea typeface="黑体" pitchFamily="49" charset="-122"/>
              </a:rPr>
              <a:t>Infection</a:t>
            </a:r>
            <a:r>
              <a:rPr lang="en-US" altLang="zh-CN" dirty="0" smtClean="0">
                <a:latin typeface="黑体" pitchFamily="49" charset="-122"/>
                <a:ea typeface="黑体" pitchFamily="49" charset="-122"/>
              </a:rPr>
              <a:t>)</a:t>
            </a:r>
          </a:p>
          <a:p>
            <a:pPr indent="-304800">
              <a:buClr>
                <a:schemeClr val="tx2"/>
              </a:buClr>
              <a:buSzPct val="70000"/>
              <a:buFont typeface="Wingdings 2" pitchFamily="18" charset="2"/>
              <a:buNone/>
            </a:pPr>
            <a:r>
              <a:rPr lang="en-US" altLang="zh-CN" dirty="0" smtClean="0">
                <a:latin typeface="黑体" pitchFamily="49" charset="-122"/>
                <a:ea typeface="黑体" pitchFamily="49" charset="-122"/>
              </a:rPr>
              <a:t>      </a:t>
            </a:r>
            <a:r>
              <a:rPr lang="zh-CN" altLang="en-US" dirty="0" smtClean="0">
                <a:latin typeface="黑体" pitchFamily="49" charset="-122"/>
                <a:ea typeface="黑体" pitchFamily="49" charset="-122"/>
              </a:rPr>
              <a:t>住院病人在医院内获得的感染，包括在住院期间发生的感染和在医院内获得出院后发生的感染；但不包括入院前已开始或入院时已存在的感染。医院工作人员在医院内获得的感染也属医院感染。</a:t>
            </a:r>
            <a:br>
              <a:rPr lang="zh-CN" altLang="en-US" dirty="0" smtClean="0">
                <a:latin typeface="黑体" pitchFamily="49" charset="-122"/>
                <a:ea typeface="黑体" pitchFamily="49" charset="-122"/>
              </a:rPr>
            </a:br>
            <a:r>
              <a:rPr lang="zh-CN" altLang="en-US" dirty="0" smtClean="0">
                <a:latin typeface="黑体" pitchFamily="49" charset="-122"/>
                <a:ea typeface="黑体" pitchFamily="49" charset="-122"/>
              </a:rPr>
              <a:t>           </a:t>
            </a:r>
            <a:r>
              <a:rPr lang="en-US" altLang="zh-CN" dirty="0" smtClean="0">
                <a:latin typeface="黑体" pitchFamily="49" charset="-122"/>
                <a:ea typeface="黑体" pitchFamily="49" charset="-122"/>
              </a:rPr>
              <a:t>--2001</a:t>
            </a:r>
            <a:r>
              <a:rPr lang="zh-CN" altLang="en-US" dirty="0" smtClean="0">
                <a:latin typeface="黑体" pitchFamily="49" charset="-122"/>
                <a:ea typeface="黑体" pitchFamily="49" charset="-122"/>
              </a:rPr>
              <a:t>年国家卫生部</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医院感染诊断标准</a:t>
            </a:r>
            <a:r>
              <a:rPr lang="en-US" altLang="zh-CN" dirty="0" smtClean="0">
                <a:latin typeface="黑体" pitchFamily="49" charset="-122"/>
                <a:ea typeface="黑体" pitchFamily="49" charset="-122"/>
              </a:rPr>
              <a:t>(</a:t>
            </a:r>
            <a:r>
              <a:rPr lang="zh-CN" altLang="en-US" dirty="0" smtClean="0">
                <a:latin typeface="黑体" pitchFamily="49" charset="-122"/>
                <a:ea typeface="黑体" pitchFamily="49" charset="-122"/>
              </a:rPr>
              <a:t>试行</a:t>
            </a:r>
            <a:r>
              <a:rPr lang="en-US" altLang="zh-CN" dirty="0" smtClean="0">
                <a:latin typeface="黑体" pitchFamily="49" charset="-122"/>
                <a:ea typeface="黑体" pitchFamily="49" charset="-122"/>
              </a:rPr>
              <a:t>) </a:t>
            </a:r>
          </a:p>
          <a:p>
            <a:pPr indent="-304800">
              <a:buClr>
                <a:schemeClr val="tx2"/>
              </a:buClr>
              <a:buSzPct val="70000"/>
              <a:buFont typeface="Wingdings 2" pitchFamily="18" charset="2"/>
              <a:buChar char=""/>
            </a:pPr>
            <a:endParaRPr lang="en-US" altLang="zh-CN" sz="2800" dirty="0" smtClean="0">
              <a:ln>
                <a:noFill/>
              </a:ln>
              <a:solidFill>
                <a:schemeClr val="tx2"/>
              </a:solidFill>
              <a:effectLst/>
              <a:latin typeface="+mj-ea"/>
              <a:ea typeface="+mj-ea"/>
            </a:endParaRPr>
          </a:p>
          <a:p>
            <a:pPr indent="-304800">
              <a:buClr>
                <a:srgbClr val="6DE21E"/>
              </a:buClr>
              <a:buSzPct val="70000"/>
            </a:pPr>
            <a:r>
              <a:rPr lang="zh-CN" altLang="en-US" sz="2800" dirty="0" smtClean="0">
                <a:ln>
                  <a:noFill/>
                </a:ln>
                <a:solidFill>
                  <a:srgbClr val="F474DC"/>
                </a:solidFill>
                <a:effectLst/>
                <a:latin typeface="+mn-ea"/>
              </a:rPr>
              <a:t>广义的定义：所有在医院内获得的感染。</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二、医院感染的预防和控制措施</a:t>
            </a:r>
          </a:p>
        </p:txBody>
      </p:sp>
      <p:sp>
        <p:nvSpPr>
          <p:cNvPr id="33795" name="Rectangle 3"/>
          <p:cNvSpPr>
            <a:spLocks noGrp="1"/>
          </p:cNvSpPr>
          <p:nvPr>
            <p:ph type="body" idx="1"/>
          </p:nvPr>
        </p:nvSpPr>
        <p:spPr bwMode="auto">
          <a:xfrm>
            <a:off x="941695" y="2004919"/>
            <a:ext cx="10353675"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（一）建立完善的医院感染管理组织体系；</a:t>
            </a:r>
          </a:p>
          <a:p>
            <a:pPr>
              <a:buNone/>
            </a:pPr>
            <a:r>
              <a:rPr lang="zh-CN" altLang="zh-CN" sz="2400" dirty="0" smtClean="0"/>
              <a:t>（二）医院感染管理部门实行目标管理责任制，职责明确；</a:t>
            </a:r>
          </a:p>
          <a:p>
            <a:pPr>
              <a:buNone/>
            </a:pPr>
            <a:r>
              <a:rPr lang="zh-CN" altLang="zh-CN" sz="2400" dirty="0" smtClean="0"/>
              <a:t>（三）医院的建筑布局、设施和工作流程符合医院感染控制要求；</a:t>
            </a:r>
          </a:p>
          <a:p>
            <a:pPr>
              <a:buNone/>
            </a:pPr>
            <a:r>
              <a:rPr lang="zh-CN" altLang="zh-CN" sz="2400" dirty="0" smtClean="0"/>
              <a:t>（四）落实医院感染的病例监测、消毒灭菌监测、必要的环境卫生学监测和</a:t>
            </a:r>
            <a:r>
              <a:rPr lang="en-US" altLang="zh-CN" sz="2400" dirty="0" smtClean="0"/>
              <a:t>  </a:t>
            </a:r>
          </a:p>
          <a:p>
            <a:pPr>
              <a:buNone/>
            </a:pPr>
            <a:r>
              <a:rPr lang="en-US" altLang="zh-CN" sz="2400" dirty="0" smtClean="0"/>
              <a:t>           </a:t>
            </a:r>
            <a:r>
              <a:rPr lang="zh-CN" altLang="zh-CN" sz="2400" dirty="0" smtClean="0"/>
              <a:t>医院感染报告制度；</a:t>
            </a:r>
          </a:p>
          <a:p>
            <a:pPr>
              <a:buNone/>
            </a:pPr>
            <a:r>
              <a:rPr lang="zh-CN" altLang="zh-CN" sz="2400" dirty="0" smtClean="0"/>
              <a:t>（五）加强对医院感染控制重点部门的管理；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二、医院感染的预防和控制措施</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（六）加强对医院感染控制重点项目的管理；</a:t>
            </a:r>
          </a:p>
          <a:p>
            <a:pPr>
              <a:buNone/>
            </a:pPr>
            <a:r>
              <a:rPr lang="zh-CN" altLang="zh-CN" sz="2400" dirty="0" smtClean="0"/>
              <a:t>（七）医务人员严格执行无菌技术操作、消毒隔离工作制度、手卫生规范、</a:t>
            </a:r>
            <a:r>
              <a:rPr lang="en-US" altLang="zh-CN" sz="2400" dirty="0" smtClean="0"/>
              <a:t>  </a:t>
            </a:r>
          </a:p>
          <a:p>
            <a:pPr>
              <a:buNone/>
            </a:pPr>
            <a:r>
              <a:rPr lang="en-US" altLang="zh-CN" sz="2400" dirty="0" smtClean="0"/>
              <a:t>           </a:t>
            </a:r>
            <a:r>
              <a:rPr lang="zh-CN" altLang="zh-CN" sz="2400" dirty="0" smtClean="0"/>
              <a:t>职业暴露防护制度；</a:t>
            </a:r>
          </a:p>
          <a:p>
            <a:pPr>
              <a:buNone/>
            </a:pPr>
            <a:r>
              <a:rPr lang="zh-CN" altLang="zh-CN" sz="2400" dirty="0" smtClean="0"/>
              <a:t>（八）对消毒药械和一次性使用医疗器械、器具相关证明进行审核，按规定</a:t>
            </a:r>
            <a:endParaRPr lang="en-US" altLang="zh-CN" sz="2400" dirty="0" smtClean="0"/>
          </a:p>
          <a:p>
            <a:pPr>
              <a:buNone/>
            </a:pPr>
            <a:r>
              <a:rPr lang="en-US" altLang="zh-CN" sz="2400" dirty="0" smtClean="0"/>
              <a:t>           </a:t>
            </a:r>
            <a:r>
              <a:rPr lang="zh-CN" altLang="zh-CN" sz="2400" dirty="0" smtClean="0"/>
              <a:t>可以重复使用的医疗器械，实施严格的清洗、消毒或者灭菌，并进行</a:t>
            </a:r>
            <a:endParaRPr lang="en-US" altLang="zh-CN" sz="2400" dirty="0" smtClean="0"/>
          </a:p>
          <a:p>
            <a:pPr>
              <a:buNone/>
            </a:pPr>
            <a:r>
              <a:rPr lang="en-US" altLang="zh-CN" sz="2400" dirty="0" smtClean="0"/>
              <a:t>            </a:t>
            </a:r>
            <a:r>
              <a:rPr lang="zh-CN" altLang="zh-CN" sz="2400" dirty="0" smtClean="0"/>
              <a:t>效果监测；</a:t>
            </a:r>
          </a:p>
          <a:p>
            <a:pPr>
              <a:buNone/>
            </a:pPr>
            <a:r>
              <a:rPr lang="zh-CN" altLang="zh-CN" sz="2400" dirty="0" smtClean="0"/>
              <a:t>（九）开展耐药菌株监测，指导合理选用抗菌药物，协助抗菌药物临床应用</a:t>
            </a:r>
            <a:endParaRPr lang="en-US" altLang="zh-CN" sz="2400" dirty="0" smtClean="0"/>
          </a:p>
          <a:p>
            <a:pPr>
              <a:buNone/>
            </a:pPr>
            <a:r>
              <a:rPr lang="en-US" altLang="zh-CN" sz="2400" dirty="0" smtClean="0"/>
              <a:t>            </a:t>
            </a:r>
            <a:r>
              <a:rPr lang="zh-CN" altLang="zh-CN" sz="2400" dirty="0" smtClean="0"/>
              <a:t>监测与管理；</a:t>
            </a:r>
          </a:p>
          <a:p>
            <a:pPr>
              <a:buNone/>
            </a:pPr>
            <a:r>
              <a:rPr lang="zh-CN" altLang="zh-CN" sz="2400" dirty="0" smtClean="0"/>
              <a:t>（十）加强卫生安全防护工作，保障职工安全。</a:t>
            </a:r>
            <a:endParaRPr lang="zh-CN" altLang="zh-CN"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r>
              <a:rPr lang="zh-CN" altLang="zh-CN" sz="2400" dirty="0" smtClean="0"/>
              <a:t>医院感染监测</a:t>
            </a:r>
            <a:r>
              <a:rPr lang="zh-CN" altLang="en-US" sz="2400" dirty="0" smtClean="0"/>
              <a:t>定义：</a:t>
            </a:r>
            <a:endParaRPr lang="en-US" altLang="zh-CN" sz="2400" dirty="0" smtClean="0"/>
          </a:p>
          <a:p>
            <a:pPr>
              <a:buNone/>
            </a:pPr>
            <a:r>
              <a:rPr lang="en-US" altLang="zh-CN" sz="2400" dirty="0" smtClean="0"/>
              <a:t>          </a:t>
            </a:r>
            <a:r>
              <a:rPr lang="zh-CN" altLang="zh-CN" sz="2400" dirty="0" smtClean="0"/>
              <a:t>系统地连续地观察在医院人群中医院感染发生的频率和分布以及影响感染的有关因素。其目的是加强医院感染的预防和控制</a:t>
            </a:r>
            <a:r>
              <a:rPr lang="en-US" altLang="zh-CN" sz="2400" dirty="0" smtClean="0"/>
              <a:t>,</a:t>
            </a:r>
            <a:r>
              <a:rPr lang="zh-CN" altLang="zh-CN" sz="2400" dirty="0" smtClean="0"/>
              <a:t>消除医院感染的危险因素</a:t>
            </a:r>
            <a:r>
              <a:rPr lang="en-US" altLang="zh-CN" sz="2400" dirty="0" smtClean="0"/>
              <a:t>,</a:t>
            </a:r>
            <a:r>
              <a:rPr lang="zh-CN" altLang="zh-CN" sz="2400" dirty="0" smtClean="0"/>
              <a:t>并根据监测过程中发现的问题</a:t>
            </a:r>
            <a:r>
              <a:rPr lang="en-US" altLang="zh-CN" sz="2400" dirty="0" smtClean="0"/>
              <a:t>,</a:t>
            </a:r>
            <a:r>
              <a:rPr lang="zh-CN" altLang="zh-CN" sz="2400" dirty="0" smtClean="0"/>
              <a:t>提出相应的具体措施</a:t>
            </a:r>
            <a:r>
              <a:rPr lang="en-US" altLang="zh-CN" sz="2400" dirty="0" smtClean="0"/>
              <a:t>,</a:t>
            </a:r>
            <a:r>
              <a:rPr lang="zh-CN" altLang="zh-CN" sz="2400" dirty="0" smtClean="0"/>
              <a:t>以降低或减少医院感染的发生</a:t>
            </a:r>
            <a:r>
              <a:rPr lang="en-US" altLang="zh-CN" sz="2400" dirty="0" smtClean="0"/>
              <a:t>,</a:t>
            </a:r>
            <a:r>
              <a:rPr lang="zh-CN" altLang="zh-CN" sz="2400" dirty="0" smtClean="0"/>
              <a:t>保护医院环境中特殊人群的健康。</a:t>
            </a:r>
          </a:p>
          <a:p>
            <a:endParaRPr lang="en-US" altLang="zh-CN" sz="2400" dirty="0" smtClean="0"/>
          </a:p>
          <a:p>
            <a:r>
              <a:rPr lang="zh-CN" altLang="zh-CN" sz="2400" dirty="0" smtClean="0"/>
              <a:t>医院感染的监测是一项以医院为基础的疾病监测任务，也是流行病学方法在医院感染研究中的具体体现和应用。</a:t>
            </a:r>
            <a:endParaRPr lang="zh-CN" altLang="zh-CN" sz="2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（一）医院感染监测的类型</a:t>
            </a:r>
          </a:p>
          <a:p>
            <a:pPr>
              <a:buNone/>
            </a:pPr>
            <a:r>
              <a:rPr lang="en-US" altLang="zh-CN" sz="2800" dirty="0" smtClean="0"/>
              <a:t>         </a:t>
            </a:r>
            <a:r>
              <a:rPr lang="zh-CN" altLang="zh-CN" sz="2800" dirty="0" smtClean="0"/>
              <a:t>全面综合性监测</a:t>
            </a:r>
            <a:r>
              <a:rPr lang="en-US" altLang="zh-CN" sz="2800" dirty="0" smtClean="0"/>
              <a:t>(comprehensive surveillance)</a:t>
            </a:r>
          </a:p>
          <a:p>
            <a:pPr>
              <a:buNone/>
            </a:pPr>
            <a:r>
              <a:rPr lang="en-US" altLang="zh-CN" sz="2800" dirty="0" smtClean="0"/>
              <a:t>         </a:t>
            </a:r>
            <a:r>
              <a:rPr lang="zh-CN" altLang="zh-CN" sz="2800" dirty="0" smtClean="0"/>
              <a:t>目标性监测（</a:t>
            </a:r>
            <a:r>
              <a:rPr lang="en-US" altLang="zh-CN" sz="2800" dirty="0" smtClean="0"/>
              <a:t>targeted surveillance</a:t>
            </a:r>
            <a:r>
              <a:rPr lang="zh-CN" altLang="zh-CN"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（一）医院感染监测的类型</a:t>
            </a:r>
          </a:p>
          <a:p>
            <a:pPr>
              <a:buNone/>
            </a:pPr>
            <a:r>
              <a:rPr lang="en-US" altLang="zh-CN" sz="2400" dirty="0" smtClean="0">
                <a:solidFill>
                  <a:srgbClr val="6DE21E"/>
                </a:solidFill>
              </a:rPr>
              <a:t>1.</a:t>
            </a:r>
            <a:r>
              <a:rPr lang="zh-CN" altLang="zh-CN" sz="2400" dirty="0" smtClean="0">
                <a:solidFill>
                  <a:srgbClr val="6DE21E"/>
                </a:solidFill>
              </a:rPr>
              <a:t>全面综合性监测</a:t>
            </a:r>
            <a:r>
              <a:rPr lang="zh-CN" altLang="en-US" sz="2400" dirty="0" smtClean="0">
                <a:solidFill>
                  <a:srgbClr val="6DE21E"/>
                </a:solidFill>
              </a:rPr>
              <a:t>：</a:t>
            </a:r>
            <a:r>
              <a:rPr lang="zh-CN" altLang="zh-CN" sz="2400" dirty="0" smtClean="0"/>
              <a:t>指</a:t>
            </a:r>
            <a:r>
              <a:rPr lang="zh-CN" altLang="en-US" sz="2400" dirty="0" smtClean="0"/>
              <a:t>对</a:t>
            </a:r>
            <a:r>
              <a:rPr lang="zh-CN" altLang="zh-CN" sz="2400" dirty="0" smtClean="0"/>
              <a:t>全院所有人群所有方面的医院感染及其有关影响因素进行监测。</a:t>
            </a:r>
          </a:p>
          <a:p>
            <a:pPr>
              <a:buNone/>
            </a:pPr>
            <a:r>
              <a:rPr lang="en-US" altLang="zh-CN" sz="2400" dirty="0" smtClean="0"/>
              <a:t>   </a:t>
            </a:r>
            <a:r>
              <a:rPr lang="zh-CN" altLang="zh-CN" sz="2400" dirty="0" smtClean="0">
                <a:solidFill>
                  <a:srgbClr val="6DE21E"/>
                </a:solidFill>
              </a:rPr>
              <a:t>优点在于：</a:t>
            </a:r>
            <a:r>
              <a:rPr lang="zh-CN" altLang="zh-CN" sz="2400" dirty="0" smtClean="0"/>
              <a:t>能提供全面的资料，包括所有科室、所有部门的医院感染及相关因素；能建立本底数据和流行基线，并及时发现医院感染的聚集性，早期发现医院感染的暴发流行。</a:t>
            </a:r>
            <a:endParaRPr lang="zh-CN" altLang="zh-CN" sz="2400" dirty="0" smtClean="0">
              <a:solidFill>
                <a:srgbClr val="6DE21E"/>
              </a:solidFill>
            </a:endParaRPr>
          </a:p>
          <a:p>
            <a:pPr>
              <a:buNone/>
            </a:pPr>
            <a:r>
              <a:rPr lang="en-US" altLang="zh-CN" sz="2400" dirty="0" smtClean="0">
                <a:solidFill>
                  <a:srgbClr val="6DE21E"/>
                </a:solidFill>
              </a:rPr>
              <a:t>   </a:t>
            </a:r>
            <a:r>
              <a:rPr lang="zh-CN" altLang="zh-CN" sz="2400" dirty="0" smtClean="0">
                <a:solidFill>
                  <a:srgbClr val="6DE21E"/>
                </a:solidFill>
              </a:rPr>
              <a:t>缺点在于</a:t>
            </a:r>
            <a:r>
              <a:rPr lang="zh-CN" altLang="zh-CN" sz="2400" dirty="0" smtClean="0"/>
              <a:t>：收集的数据量大，费时费力，因此信息采集的准确性和可信度也相对差；无确定的管理目标，难予进行干预研究。</a:t>
            </a:r>
            <a:endParaRPr lang="zh-CN" altLang="zh-CN"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（一）医院感染监测的类型</a:t>
            </a:r>
          </a:p>
          <a:p>
            <a:pPr>
              <a:buNone/>
            </a:pPr>
            <a:r>
              <a:rPr lang="en-US" altLang="zh-CN" sz="2400" dirty="0" smtClean="0">
                <a:solidFill>
                  <a:srgbClr val="6DE21E"/>
                </a:solidFill>
              </a:rPr>
              <a:t>2.</a:t>
            </a:r>
            <a:r>
              <a:rPr lang="zh-CN" altLang="zh-CN" sz="2400" dirty="0" smtClean="0">
                <a:solidFill>
                  <a:srgbClr val="6DE21E"/>
                </a:solidFill>
              </a:rPr>
              <a:t>目标性监测</a:t>
            </a:r>
            <a:r>
              <a:rPr lang="en-US" altLang="zh-CN" sz="2400" dirty="0" smtClean="0">
                <a:solidFill>
                  <a:srgbClr val="6DE21E"/>
                </a:solidFill>
              </a:rPr>
              <a:t>  </a:t>
            </a:r>
            <a:r>
              <a:rPr lang="zh-CN" altLang="zh-CN" sz="2400" dirty="0" smtClean="0"/>
              <a:t>是在全面综合性监测的基础上，对重点部门、高危人群、易感部位、特殊病原体等进行专题监测研究。</a:t>
            </a:r>
          </a:p>
          <a:p>
            <a:pPr>
              <a:buNone/>
            </a:pPr>
            <a:r>
              <a:rPr lang="en-US" altLang="zh-CN" sz="2400" dirty="0" smtClean="0"/>
              <a:t>    </a:t>
            </a:r>
            <a:r>
              <a:rPr lang="zh-CN" altLang="zh-CN" sz="2400" dirty="0" smtClean="0">
                <a:solidFill>
                  <a:srgbClr val="6DE21E"/>
                </a:solidFill>
              </a:rPr>
              <a:t>优点在于：</a:t>
            </a:r>
            <a:r>
              <a:rPr lang="zh-CN" altLang="zh-CN" sz="2400" dirty="0" smtClean="0"/>
              <a:t>省时、省力，信息的准确性和可信度较好；监测程序灵活性大，便于优化。</a:t>
            </a:r>
          </a:p>
          <a:p>
            <a:pPr>
              <a:buNone/>
            </a:pPr>
            <a:r>
              <a:rPr lang="en-US" altLang="zh-CN" sz="2400" dirty="0" smtClean="0"/>
              <a:t>    </a:t>
            </a:r>
            <a:r>
              <a:rPr lang="zh-CN" altLang="zh-CN" sz="2400" dirty="0" smtClean="0">
                <a:solidFill>
                  <a:srgbClr val="6DE21E"/>
                </a:solidFill>
              </a:rPr>
              <a:t>缺点在于：</a:t>
            </a:r>
            <a:r>
              <a:rPr lang="zh-CN" altLang="zh-CN" sz="2400" dirty="0" smtClean="0"/>
              <a:t>由于收集资料仅限于目标人群或危险因素，得不到全人群的基础感染率，因此不能比较不同机构和地区的感染率，也不能及时发现非监测部门、非监测人群和非监测时段医院感染的聚集性</a:t>
            </a:r>
            <a:endParaRPr lang="zh-CN" altLang="zh-CN" sz="2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996287" y="1731963"/>
            <a:ext cx="10353675"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（一）医院感染监测的类型</a:t>
            </a:r>
          </a:p>
          <a:p>
            <a:pPr>
              <a:buNone/>
            </a:pPr>
            <a:r>
              <a:rPr lang="en-US" altLang="zh-CN" sz="2400" dirty="0" smtClean="0"/>
              <a:t>2.</a:t>
            </a:r>
            <a:r>
              <a:rPr lang="zh-CN" altLang="zh-CN" sz="2400" dirty="0" smtClean="0"/>
              <a:t>目标性监测</a:t>
            </a:r>
            <a:r>
              <a:rPr lang="zh-CN" altLang="en-US" sz="2400" dirty="0" smtClean="0"/>
              <a:t>在</a:t>
            </a:r>
            <a:r>
              <a:rPr lang="zh-CN" altLang="zh-CN" sz="2400" dirty="0" smtClean="0"/>
              <a:t>具体应用中还可有多种灵活的方式：</a:t>
            </a:r>
          </a:p>
          <a:p>
            <a:pPr>
              <a:buNone/>
            </a:pPr>
            <a:r>
              <a:rPr lang="zh-CN" altLang="zh-CN" sz="2400" dirty="0" smtClean="0">
                <a:solidFill>
                  <a:srgbClr val="6DE21E"/>
                </a:solidFill>
              </a:rPr>
              <a:t>（</a:t>
            </a:r>
            <a:r>
              <a:rPr lang="en-US" altLang="zh-CN" sz="2400" dirty="0" smtClean="0">
                <a:solidFill>
                  <a:srgbClr val="6DE21E"/>
                </a:solidFill>
              </a:rPr>
              <a:t>1</a:t>
            </a:r>
            <a:r>
              <a:rPr lang="zh-CN" altLang="zh-CN" sz="2400" dirty="0" smtClean="0">
                <a:solidFill>
                  <a:srgbClr val="6DE21E"/>
                </a:solidFill>
              </a:rPr>
              <a:t>）优先监测：</a:t>
            </a:r>
            <a:r>
              <a:rPr lang="zh-CN" altLang="zh-CN" sz="2400" dirty="0" smtClean="0"/>
              <a:t>是一种以重要性来确定优先监测内容的方法。</a:t>
            </a:r>
          </a:p>
          <a:p>
            <a:pPr>
              <a:buNone/>
            </a:pPr>
            <a:r>
              <a:rPr lang="zh-CN" altLang="zh-CN" sz="2400" dirty="0" smtClean="0">
                <a:solidFill>
                  <a:srgbClr val="6DE21E"/>
                </a:solidFill>
              </a:rPr>
              <a:t>（</a:t>
            </a:r>
            <a:r>
              <a:rPr lang="en-US" altLang="zh-CN" sz="2400" dirty="0" smtClean="0">
                <a:solidFill>
                  <a:srgbClr val="6DE21E"/>
                </a:solidFill>
              </a:rPr>
              <a:t>2</a:t>
            </a:r>
            <a:r>
              <a:rPr lang="zh-CN" altLang="zh-CN" sz="2400" dirty="0" smtClean="0">
                <a:solidFill>
                  <a:srgbClr val="6DE21E"/>
                </a:solidFill>
              </a:rPr>
              <a:t>）轮转监测：</a:t>
            </a:r>
            <a:r>
              <a:rPr lang="zh-CN" altLang="zh-CN" sz="2400" dirty="0" smtClean="0"/>
              <a:t>医院的所有部门在连续的周期性时间内被轮流监测</a:t>
            </a:r>
            <a:r>
              <a:rPr lang="en-US" altLang="zh-CN" sz="2400" dirty="0" smtClean="0"/>
              <a:t> </a:t>
            </a:r>
            <a:r>
              <a:rPr lang="zh-CN" altLang="zh-CN" sz="2400" dirty="0" smtClean="0"/>
              <a:t>。</a:t>
            </a:r>
            <a:endParaRPr lang="zh-CN" altLang="zh-CN"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（二）国内外医院感染监测系统的发展</a:t>
            </a:r>
          </a:p>
          <a:p>
            <a:pPr marL="494100" indent="-457200">
              <a:buAutoNum type="arabicPeriod"/>
            </a:pPr>
            <a:r>
              <a:rPr lang="zh-CN" altLang="zh-CN" sz="2400" dirty="0" smtClean="0">
                <a:solidFill>
                  <a:srgbClr val="6DE21E"/>
                </a:solidFill>
              </a:rPr>
              <a:t>美国医院感染监测系统的发展</a:t>
            </a:r>
            <a:r>
              <a:rPr lang="zh-CN" altLang="en-US" sz="2400" dirty="0" smtClean="0">
                <a:solidFill>
                  <a:srgbClr val="6DE21E"/>
                </a:solidFill>
              </a:rPr>
              <a:t>：</a:t>
            </a:r>
            <a:r>
              <a:rPr lang="en-US" altLang="zh-CN" sz="2400" dirty="0" smtClean="0">
                <a:solidFill>
                  <a:srgbClr val="6DE21E"/>
                </a:solidFill>
              </a:rPr>
              <a:t>  </a:t>
            </a:r>
          </a:p>
          <a:p>
            <a:pPr marL="494100" indent="-457200">
              <a:buNone/>
            </a:pPr>
            <a:r>
              <a:rPr lang="en-US" altLang="zh-CN" sz="2400" dirty="0" smtClean="0">
                <a:solidFill>
                  <a:srgbClr val="6DE21E"/>
                </a:solidFill>
              </a:rPr>
              <a:t>    </a:t>
            </a:r>
            <a:r>
              <a:rPr lang="en-US" altLang="zh-CN" sz="2400" dirty="0" smtClean="0"/>
              <a:t> --</a:t>
            </a:r>
            <a:r>
              <a:rPr lang="zh-CN" altLang="zh-CN" sz="2400" dirty="0" smtClean="0"/>
              <a:t>美国于</a:t>
            </a:r>
            <a:r>
              <a:rPr lang="en-US" altLang="zh-CN" sz="2400" dirty="0" smtClean="0"/>
              <a:t>1970</a:t>
            </a:r>
            <a:r>
              <a:rPr lang="zh-CN" altLang="zh-CN" sz="2400" dirty="0" smtClean="0"/>
              <a:t>年建立了国家医院感染监测系统</a:t>
            </a:r>
            <a:r>
              <a:rPr lang="en-US" altLang="zh-CN" sz="2400" dirty="0" smtClean="0"/>
              <a:t> (National </a:t>
            </a:r>
            <a:r>
              <a:rPr lang="en-US" altLang="zh-CN" sz="2400" dirty="0" err="1" smtClean="0"/>
              <a:t>nosocomial</a:t>
            </a:r>
            <a:r>
              <a:rPr lang="en-US" altLang="zh-CN" sz="2400" dirty="0" smtClean="0"/>
              <a:t>           </a:t>
            </a:r>
          </a:p>
          <a:p>
            <a:pPr marL="494100" indent="-457200">
              <a:buNone/>
            </a:pPr>
            <a:r>
              <a:rPr lang="en-US" altLang="zh-CN" sz="2400" dirty="0" smtClean="0"/>
              <a:t>        infections surveillance system</a:t>
            </a:r>
            <a:r>
              <a:rPr lang="zh-CN" altLang="zh-CN" sz="2400" dirty="0" smtClean="0"/>
              <a:t>，</a:t>
            </a:r>
            <a:r>
              <a:rPr lang="en-US" altLang="zh-CN" sz="2400" dirty="0" smtClean="0"/>
              <a:t>NNIS);</a:t>
            </a:r>
          </a:p>
          <a:p>
            <a:pPr marL="494100" indent="-457200">
              <a:buNone/>
            </a:pPr>
            <a:r>
              <a:rPr lang="en-US" altLang="zh-CN" sz="2400" dirty="0" smtClean="0"/>
              <a:t>      --</a:t>
            </a:r>
            <a:r>
              <a:rPr lang="zh-CN" altLang="zh-CN" sz="2400" dirty="0" smtClean="0"/>
              <a:t>在</a:t>
            </a:r>
            <a:r>
              <a:rPr lang="en-US" altLang="zh-CN" sz="2400" dirty="0" smtClean="0"/>
              <a:t>1970</a:t>
            </a:r>
            <a:r>
              <a:rPr lang="zh-CN" altLang="zh-CN" sz="2400" dirty="0" smtClean="0"/>
              <a:t>～</a:t>
            </a:r>
            <a:r>
              <a:rPr lang="en-US" altLang="zh-CN" sz="2400" dirty="0" smtClean="0"/>
              <a:t>1985</a:t>
            </a:r>
            <a:r>
              <a:rPr lang="zh-CN" altLang="zh-CN" sz="2400" dirty="0" smtClean="0"/>
              <a:t>年间，美国</a:t>
            </a:r>
            <a:r>
              <a:rPr lang="en-US" altLang="zh-CN" sz="2400" dirty="0" smtClean="0"/>
              <a:t>NN1S</a:t>
            </a:r>
            <a:r>
              <a:rPr lang="zh-CN" altLang="zh-CN" sz="2400" dirty="0" smtClean="0"/>
              <a:t>系统一直采用全面综合性监测方法</a:t>
            </a:r>
            <a:r>
              <a:rPr lang="zh-CN" altLang="en-US" sz="2400" dirty="0" smtClean="0"/>
              <a:t>；</a:t>
            </a:r>
            <a:endParaRPr lang="en-US" altLang="zh-CN" sz="2400" dirty="0" smtClean="0"/>
          </a:p>
          <a:p>
            <a:pPr marL="494100" indent="-457200">
              <a:buNone/>
            </a:pPr>
            <a:r>
              <a:rPr lang="en-US" altLang="zh-CN" sz="2400" dirty="0" smtClean="0"/>
              <a:t>      --</a:t>
            </a:r>
            <a:r>
              <a:rPr lang="zh-CN" altLang="zh-CN" sz="2400" dirty="0" smtClean="0"/>
              <a:t>于</a:t>
            </a:r>
            <a:r>
              <a:rPr lang="en-US" altLang="zh-CN" sz="2400" dirty="0" smtClean="0"/>
              <a:t>1986</a:t>
            </a:r>
            <a:r>
              <a:rPr lang="zh-CN" altLang="zh-CN" sz="2400" dirty="0" smtClean="0"/>
              <a:t>年开始进入全面综合性监测和目标性监测并行的阶段</a:t>
            </a:r>
            <a:r>
              <a:rPr lang="zh-CN" altLang="en-US" sz="2400" dirty="0" smtClean="0"/>
              <a:t>；</a:t>
            </a:r>
            <a:endParaRPr lang="en-US" altLang="zh-CN" sz="2400" dirty="0" smtClean="0"/>
          </a:p>
          <a:p>
            <a:pPr marL="494100" indent="-457200">
              <a:buNone/>
            </a:pPr>
            <a:r>
              <a:rPr lang="en-US" altLang="zh-CN" sz="2400" dirty="0" smtClean="0"/>
              <a:t>      --1999</a:t>
            </a:r>
            <a:r>
              <a:rPr lang="zh-CN" altLang="zh-CN" sz="2400" dirty="0" smtClean="0"/>
              <a:t>年</a:t>
            </a:r>
            <a:r>
              <a:rPr lang="en-US" altLang="zh-CN" sz="2400" dirty="0" smtClean="0"/>
              <a:t>1</a:t>
            </a:r>
            <a:r>
              <a:rPr lang="zh-CN" altLang="zh-CN" sz="2400" dirty="0" smtClean="0"/>
              <a:t>月起美国彻底停止全面综合性监测，进入到目标性监测阶段，</a:t>
            </a:r>
            <a:endParaRPr lang="en-US" altLang="zh-CN" sz="2400" dirty="0" smtClean="0"/>
          </a:p>
          <a:p>
            <a:pPr marL="494100" indent="-457200">
              <a:buNone/>
            </a:pPr>
            <a:r>
              <a:rPr lang="en-US" altLang="zh-CN" sz="2400" dirty="0" smtClean="0"/>
              <a:t>         </a:t>
            </a:r>
            <a:r>
              <a:rPr lang="zh-CN" altLang="zh-CN" sz="2400" dirty="0" smtClean="0"/>
              <a:t>重点监测</a:t>
            </a:r>
            <a:r>
              <a:rPr lang="en-US" altLang="zh-CN" sz="2400" dirty="0" smtClean="0"/>
              <a:t>ICU</a:t>
            </a:r>
            <a:r>
              <a:rPr lang="zh-CN" altLang="zh-CN" sz="2400" dirty="0" smtClean="0"/>
              <a:t>、新生儿病房和外科手术患者。</a:t>
            </a:r>
            <a:endParaRPr lang="zh-CN" altLang="zh-CN"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（二）国内外医院感染监测系统的发展</a:t>
            </a:r>
          </a:p>
          <a:p>
            <a:pPr>
              <a:buNone/>
            </a:pPr>
            <a:r>
              <a:rPr lang="en-US" altLang="zh-CN" sz="2400" dirty="0" smtClean="0">
                <a:solidFill>
                  <a:srgbClr val="6DE21E"/>
                </a:solidFill>
              </a:rPr>
              <a:t>2.</a:t>
            </a:r>
            <a:r>
              <a:rPr lang="zh-CN" altLang="zh-CN" sz="2400" dirty="0" smtClean="0">
                <a:solidFill>
                  <a:srgbClr val="6DE21E"/>
                </a:solidFill>
              </a:rPr>
              <a:t>我国医院感染监测的发展</a:t>
            </a:r>
            <a:r>
              <a:rPr lang="zh-CN" altLang="en-US" sz="2400" dirty="0" smtClean="0">
                <a:solidFill>
                  <a:srgbClr val="6DE21E"/>
                </a:solidFill>
              </a:rPr>
              <a:t>：</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solidFill>
                  <a:srgbClr val="6DE21E"/>
                </a:solidFill>
              </a:rPr>
              <a:t> </a:t>
            </a:r>
            <a:r>
              <a:rPr lang="zh-CN" altLang="zh-CN" sz="2400" dirty="0" smtClean="0"/>
              <a:t>我国于</a:t>
            </a:r>
            <a:r>
              <a:rPr lang="en-US" altLang="zh-CN" sz="2400" dirty="0" smtClean="0"/>
              <a:t>1986</a:t>
            </a:r>
            <a:r>
              <a:rPr lang="zh-CN" altLang="zh-CN" sz="2400" dirty="0" smtClean="0"/>
              <a:t>年在卫生部医政司的领导下</a:t>
            </a:r>
            <a:r>
              <a:rPr lang="en-US" altLang="zh-CN" sz="2400" dirty="0" smtClean="0"/>
              <a:t>,</a:t>
            </a:r>
            <a:r>
              <a:rPr lang="zh-CN" altLang="zh-CN" sz="2400" dirty="0" smtClean="0"/>
              <a:t>成立了医院感染监控系统。大部分省市均建立了医院感染监测网，目前我国仍采用全面综合性监测的方法。</a:t>
            </a:r>
          </a:p>
          <a:p>
            <a:pPr>
              <a:buNone/>
            </a:pPr>
            <a:r>
              <a:rPr lang="en-US" altLang="zh-CN" sz="2400" dirty="0" smtClean="0"/>
              <a:t>           </a:t>
            </a:r>
            <a:r>
              <a:rPr lang="zh-CN" altLang="zh-CN" sz="2400" dirty="0" smtClean="0"/>
              <a:t>我国医院感染的监测尚存在以下问题：监测质量不高，资料的准确性差</a:t>
            </a:r>
            <a:r>
              <a:rPr lang="en-US" altLang="zh-CN" sz="2400" dirty="0" smtClean="0"/>
              <a:t>,</a:t>
            </a:r>
            <a:r>
              <a:rPr lang="zh-CN" altLang="zh-CN" sz="2400" dirty="0" smtClean="0"/>
              <a:t>漏报严重；医院感染专业人员缺乏流行病学、卫生统计学、计算机应用等学科的知识，不能很好地设计和实施监测项目；监测资料分析方法落后，不能很好地分离出危险因素及相对危险度；监测目的不明确，资料未能被很好利用，监测内容不深入，导致监测与控制脱节等</a:t>
            </a:r>
            <a:r>
              <a:rPr lang="zh-CN" altLang="en-US" sz="2400" dirty="0" smtClean="0"/>
              <a:t>。</a:t>
            </a:r>
            <a:endParaRPr lang="zh-CN" altLang="zh-CN" sz="2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968991" y="1745611"/>
            <a:ext cx="10699845"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（三）医院感染监测的目的</a:t>
            </a:r>
          </a:p>
          <a:p>
            <a:pPr>
              <a:buNone/>
            </a:pPr>
            <a:r>
              <a:rPr lang="en-US" altLang="zh-CN" sz="2400" dirty="0" smtClean="0">
                <a:solidFill>
                  <a:srgbClr val="6DE21E"/>
                </a:solidFill>
              </a:rPr>
              <a:t>1.</a:t>
            </a:r>
            <a:r>
              <a:rPr lang="zh-CN" altLang="zh-CN" sz="2400" dirty="0" smtClean="0">
                <a:solidFill>
                  <a:srgbClr val="6DE21E"/>
                </a:solidFill>
              </a:rPr>
              <a:t>提供医院感染的本底率</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solidFill>
                  <a:srgbClr val="6DE21E"/>
                </a:solidFill>
              </a:rPr>
              <a:t> </a:t>
            </a:r>
            <a:r>
              <a:rPr lang="zh-CN" altLang="zh-CN" sz="2400" dirty="0" smtClean="0"/>
              <a:t>医院感染的监测可以建立可供比较和评价的医院感染发病率基线。</a:t>
            </a:r>
          </a:p>
          <a:p>
            <a:pPr>
              <a:buNone/>
            </a:pPr>
            <a:r>
              <a:rPr lang="en-US" altLang="zh-CN" sz="2400" dirty="0" smtClean="0">
                <a:solidFill>
                  <a:srgbClr val="6DE21E"/>
                </a:solidFill>
              </a:rPr>
              <a:t>2.</a:t>
            </a:r>
            <a:r>
              <a:rPr lang="zh-CN" altLang="zh-CN" sz="2400" dirty="0" smtClean="0">
                <a:solidFill>
                  <a:srgbClr val="6DE21E"/>
                </a:solidFill>
              </a:rPr>
              <a:t>及时发现和鉴别医院感染暴发 </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一旦确定散发基线，可以据此判断暴发流行。</a:t>
            </a:r>
          </a:p>
          <a:p>
            <a:pPr>
              <a:buNone/>
            </a:pPr>
            <a:r>
              <a:rPr lang="en-US" altLang="zh-CN" sz="2400" dirty="0" smtClean="0">
                <a:solidFill>
                  <a:srgbClr val="6DE21E"/>
                </a:solidFill>
              </a:rPr>
              <a:t>3.</a:t>
            </a:r>
            <a:r>
              <a:rPr lang="zh-CN" altLang="zh-CN" sz="2400" dirty="0" smtClean="0">
                <a:solidFill>
                  <a:srgbClr val="6DE21E"/>
                </a:solidFill>
              </a:rPr>
              <a:t>发现医院感染的危险</a:t>
            </a:r>
            <a:r>
              <a:rPr lang="zh-CN" altLang="en-US" sz="2400" dirty="0" smtClean="0">
                <a:solidFill>
                  <a:srgbClr val="6DE21E"/>
                </a:solidFill>
              </a:rPr>
              <a:t>因</a:t>
            </a:r>
            <a:r>
              <a:rPr lang="zh-CN" altLang="zh-CN" sz="2400" dirty="0" smtClean="0">
                <a:solidFill>
                  <a:srgbClr val="6DE21E"/>
                </a:solidFill>
              </a:rPr>
              <a:t>素 </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通过医院感染的监测数据，可以分析和发现医院感染的危险因素，并在监测过程加予干预，达到控制医院感染的目的。</a:t>
            </a:r>
            <a:endParaRPr lang="zh-CN" altLang="zh-CN"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en-US" dirty="0" smtClean="0"/>
              <a:t>二、医院感染的研究对象</a:t>
            </a:r>
          </a:p>
        </p:txBody>
      </p:sp>
      <p:sp>
        <p:nvSpPr>
          <p:cNvPr id="36869" name="AutoShape 5"/>
          <p:cNvSpPr>
            <a:spLocks/>
          </p:cNvSpPr>
          <p:nvPr/>
        </p:nvSpPr>
        <p:spPr bwMode="auto">
          <a:xfrm>
            <a:off x="4787900" y="2133600"/>
            <a:ext cx="152400" cy="838200"/>
          </a:xfrm>
          <a:prstGeom prst="rightBrace">
            <a:avLst>
              <a:gd name="adj1" fmla="val 45833"/>
              <a:gd name="adj2" fmla="val 50000"/>
            </a:avLst>
          </a:prstGeom>
          <a:noFill/>
          <a:ln w="25400">
            <a:solidFill>
              <a:schemeClr val="tx1"/>
            </a:solidFill>
            <a:round/>
            <a:headEnd/>
            <a:tailEnd/>
          </a:ln>
          <a:effectLst/>
        </p:spPr>
        <p:txBody>
          <a:bodyPr wrap="none" anchor="ctr"/>
          <a:lstStyle/>
          <a:p>
            <a:endParaRPr lang="zh-CN" altLang="en-US"/>
          </a:p>
        </p:txBody>
      </p:sp>
      <p:sp>
        <p:nvSpPr>
          <p:cNvPr id="36870" name="AutoShape 6"/>
          <p:cNvSpPr>
            <a:spLocks/>
          </p:cNvSpPr>
          <p:nvPr/>
        </p:nvSpPr>
        <p:spPr bwMode="auto">
          <a:xfrm>
            <a:off x="4845050" y="3975100"/>
            <a:ext cx="152400" cy="914400"/>
          </a:xfrm>
          <a:prstGeom prst="rightBrace">
            <a:avLst>
              <a:gd name="adj1" fmla="val 50000"/>
              <a:gd name="adj2" fmla="val 50000"/>
            </a:avLst>
          </a:prstGeom>
          <a:noFill/>
          <a:ln w="25400">
            <a:solidFill>
              <a:schemeClr val="tx1"/>
            </a:solidFill>
            <a:round/>
            <a:headEnd/>
            <a:tailEnd/>
          </a:ln>
          <a:effectLst/>
        </p:spPr>
        <p:txBody>
          <a:bodyPr wrap="none" anchor="ctr"/>
          <a:lstStyle/>
          <a:p>
            <a:endParaRPr lang="zh-CN" altLang="en-US" sz="4800" b="1"/>
          </a:p>
        </p:txBody>
      </p:sp>
      <p:sp>
        <p:nvSpPr>
          <p:cNvPr id="36871" name="Text Box 7"/>
          <p:cNvSpPr txBox="1">
            <a:spLocks noChangeArrowheads="1"/>
          </p:cNvSpPr>
          <p:nvPr/>
        </p:nvSpPr>
        <p:spPr bwMode="auto">
          <a:xfrm>
            <a:off x="5334000" y="3895725"/>
            <a:ext cx="3810000" cy="1160463"/>
          </a:xfrm>
          <a:prstGeom prst="rect">
            <a:avLst/>
          </a:prstGeom>
          <a:noFill/>
          <a:ln w="9525">
            <a:noFill/>
            <a:miter lim="800000"/>
            <a:headEnd/>
            <a:tailEnd/>
          </a:ln>
          <a:effectLst/>
        </p:spPr>
        <p:txBody>
          <a:bodyPr>
            <a:spAutoFit/>
          </a:bodyPr>
          <a:lstStyle/>
          <a:p>
            <a:pPr algn="l">
              <a:spcBef>
                <a:spcPct val="50000"/>
              </a:spcBef>
            </a:pPr>
            <a:r>
              <a:rPr lang="zh-CN" altLang="en-US" sz="2800" b="1"/>
              <a:t>医院内停留时间短，</a:t>
            </a:r>
          </a:p>
          <a:p>
            <a:pPr algn="l">
              <a:spcBef>
                <a:spcPct val="50000"/>
              </a:spcBef>
            </a:pPr>
            <a:r>
              <a:rPr lang="zh-CN" altLang="en-US" sz="2800" b="1"/>
              <a:t>院外影响因素多</a:t>
            </a:r>
          </a:p>
        </p:txBody>
      </p:sp>
      <p:sp>
        <p:nvSpPr>
          <p:cNvPr id="36872" name="Text Box 8"/>
          <p:cNvSpPr txBox="1">
            <a:spLocks noChangeArrowheads="1"/>
          </p:cNvSpPr>
          <p:nvPr/>
        </p:nvSpPr>
        <p:spPr bwMode="auto">
          <a:xfrm>
            <a:off x="900113" y="3790950"/>
            <a:ext cx="3962400" cy="1203325"/>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zh-CN" altLang="en-US" sz="2800" dirty="0"/>
              <a:t> </a:t>
            </a:r>
            <a:r>
              <a:rPr lang="zh-CN" altLang="en-US" sz="2800" b="1" dirty="0"/>
              <a:t>门诊病人</a:t>
            </a:r>
          </a:p>
          <a:p>
            <a:pPr algn="l">
              <a:lnSpc>
                <a:spcPct val="120000"/>
              </a:lnSpc>
              <a:spcBef>
                <a:spcPct val="20000"/>
              </a:spcBef>
              <a:buClr>
                <a:srgbClr val="6DE21E"/>
              </a:buClr>
              <a:buSzPct val="75000"/>
              <a:buFont typeface="Wingdings" pitchFamily="2" charset="2"/>
              <a:buChar char="u"/>
            </a:pPr>
            <a:r>
              <a:rPr lang="zh-CN" altLang="en-US" sz="2800" b="1" dirty="0"/>
              <a:t> 陪护家属、探视者</a:t>
            </a:r>
          </a:p>
        </p:txBody>
      </p:sp>
      <p:sp>
        <p:nvSpPr>
          <p:cNvPr id="36873" name="Rectangle 9"/>
          <p:cNvSpPr>
            <a:spLocks noChangeArrowheads="1"/>
          </p:cNvSpPr>
          <p:nvPr/>
        </p:nvSpPr>
        <p:spPr bwMode="auto">
          <a:xfrm>
            <a:off x="825500" y="1997075"/>
            <a:ext cx="4376738" cy="1857375"/>
          </a:xfrm>
          <a:prstGeom prst="rect">
            <a:avLst/>
          </a:prstGeom>
          <a:noFill/>
          <a:ln w="9525">
            <a:noFill/>
            <a:miter lim="800000"/>
            <a:headEnd/>
            <a:tailEnd/>
          </a:ln>
        </p:spPr>
        <p:txBody>
          <a:bodyPr/>
          <a:lstStyle/>
          <a:p>
            <a:pPr marL="342900" indent="-304800" algn="l">
              <a:spcBef>
                <a:spcPct val="20000"/>
              </a:spcBef>
              <a:spcAft>
                <a:spcPts val="600"/>
              </a:spcAft>
              <a:buClr>
                <a:srgbClr val="6DE21E"/>
              </a:buClr>
              <a:buSzPct val="70000"/>
              <a:buFont typeface="Wingdings" pitchFamily="2" charset="2"/>
              <a:buChar char="u"/>
            </a:pPr>
            <a:r>
              <a:rPr lang="zh-CN" altLang="en-US" sz="2800" b="1"/>
              <a:t>住院病人</a:t>
            </a:r>
          </a:p>
          <a:p>
            <a:pPr marL="342900" indent="-304800" algn="l">
              <a:spcBef>
                <a:spcPct val="20000"/>
              </a:spcBef>
              <a:spcAft>
                <a:spcPts val="600"/>
              </a:spcAft>
              <a:buClr>
                <a:srgbClr val="6DE21E"/>
              </a:buClr>
              <a:buSzPct val="70000"/>
              <a:buFont typeface="Wingdings" pitchFamily="2" charset="2"/>
              <a:buChar char="u"/>
            </a:pPr>
            <a:r>
              <a:rPr lang="zh-CN" altLang="en-US" sz="2800" b="1"/>
              <a:t>医院各类工作人员</a:t>
            </a:r>
          </a:p>
        </p:txBody>
      </p:sp>
      <p:sp>
        <p:nvSpPr>
          <p:cNvPr id="36874" name="Text Box 10"/>
          <p:cNvSpPr txBox="1">
            <a:spLocks noChangeArrowheads="1"/>
          </p:cNvSpPr>
          <p:nvPr/>
        </p:nvSpPr>
        <p:spPr bwMode="auto">
          <a:xfrm>
            <a:off x="5278438" y="2243138"/>
            <a:ext cx="3124200" cy="519112"/>
          </a:xfrm>
          <a:prstGeom prst="rect">
            <a:avLst/>
          </a:prstGeom>
          <a:noFill/>
          <a:ln w="9525">
            <a:noFill/>
            <a:miter lim="800000"/>
            <a:headEnd/>
            <a:tailEnd/>
          </a:ln>
          <a:effectLst/>
        </p:spPr>
        <p:txBody>
          <a:bodyPr>
            <a:spAutoFit/>
          </a:bodyPr>
          <a:lstStyle/>
          <a:p>
            <a:pPr algn="l">
              <a:spcBef>
                <a:spcPct val="50000"/>
              </a:spcBef>
            </a:pPr>
            <a:r>
              <a:rPr lang="zh-CN" altLang="en-US" sz="2800" b="1" dirty="0"/>
              <a:t>主要研究对象</a:t>
            </a:r>
          </a:p>
        </p:txBody>
      </p:sp>
      <p:sp>
        <p:nvSpPr>
          <p:cNvPr id="36875" name="Text Box 11"/>
          <p:cNvSpPr txBox="1">
            <a:spLocks noChangeArrowheads="1"/>
          </p:cNvSpPr>
          <p:nvPr/>
        </p:nvSpPr>
        <p:spPr bwMode="auto">
          <a:xfrm>
            <a:off x="2151079" y="5453063"/>
            <a:ext cx="6857968" cy="523220"/>
          </a:xfrm>
          <a:prstGeom prst="rect">
            <a:avLst/>
          </a:prstGeom>
          <a:noFill/>
          <a:ln w="25400" algn="ctr">
            <a:noFill/>
            <a:miter lim="800000"/>
            <a:headEnd/>
            <a:tailEnd/>
          </a:ln>
          <a:effectLst/>
        </p:spPr>
        <p:txBody>
          <a:bodyPr wrap="none">
            <a:spAutoFit/>
          </a:bodyPr>
          <a:lstStyle/>
          <a:p>
            <a:r>
              <a:rPr lang="zh-CN" altLang="en-US" sz="2800" b="1" dirty="0">
                <a:solidFill>
                  <a:srgbClr val="F474DC"/>
                </a:solidFill>
              </a:rPr>
              <a:t>医院感染的研究对象是所有医院内的人群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968991" y="1745611"/>
            <a:ext cx="10353675"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400" dirty="0" smtClean="0"/>
              <a:t>（三）医院感染监测的目的</a:t>
            </a:r>
          </a:p>
          <a:p>
            <a:pPr>
              <a:buNone/>
            </a:pPr>
            <a:r>
              <a:rPr lang="en-US" altLang="zh-CN" sz="2400" dirty="0" smtClean="0">
                <a:solidFill>
                  <a:srgbClr val="6DE21E"/>
                </a:solidFill>
              </a:rPr>
              <a:t>4.</a:t>
            </a:r>
            <a:r>
              <a:rPr lang="zh-CN" altLang="zh-CN" sz="2400" dirty="0" smtClean="0">
                <a:solidFill>
                  <a:srgbClr val="6DE21E"/>
                </a:solidFill>
              </a:rPr>
              <a:t>评价感染控制措施的效果 </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在监测过程中对比干预措施实施前后的感染率，来评价医院感染控制措施的效果。</a:t>
            </a:r>
          </a:p>
          <a:p>
            <a:pPr>
              <a:buNone/>
            </a:pPr>
            <a:r>
              <a:rPr lang="en-US" altLang="zh-CN" sz="2400" dirty="0" smtClean="0">
                <a:solidFill>
                  <a:srgbClr val="6DE21E"/>
                </a:solidFill>
              </a:rPr>
              <a:t>5.</a:t>
            </a:r>
            <a:r>
              <a:rPr lang="zh-CN" altLang="zh-CN" sz="2400" dirty="0" smtClean="0">
                <a:solidFill>
                  <a:srgbClr val="6DE21E"/>
                </a:solidFill>
              </a:rPr>
              <a:t>满足制定医院感染控制政策的需要 </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通过监测政策的落实情况，可以评价现有的预防措施的优点和不足，可以在新的政策修订时予以解决。</a:t>
            </a:r>
          </a:p>
          <a:p>
            <a:pPr>
              <a:buNone/>
            </a:pPr>
            <a:r>
              <a:rPr lang="en-US" altLang="zh-CN" sz="2400" dirty="0" smtClean="0">
                <a:solidFill>
                  <a:srgbClr val="6DE21E"/>
                </a:solidFill>
              </a:rPr>
              <a:t>6.</a:t>
            </a:r>
            <a:r>
              <a:rPr lang="zh-CN" altLang="zh-CN" sz="2400" dirty="0" smtClean="0">
                <a:solidFill>
                  <a:srgbClr val="6DE21E"/>
                </a:solidFill>
              </a:rPr>
              <a:t>评价医院的医疗水平和管理水平 </a:t>
            </a:r>
            <a:endParaRPr lang="en-US" altLang="zh-CN" sz="2400" dirty="0" smtClean="0">
              <a:solidFill>
                <a:srgbClr val="6DE21E"/>
              </a:solidFill>
            </a:endParaRPr>
          </a:p>
          <a:p>
            <a:pPr>
              <a:buNone/>
            </a:pPr>
            <a:r>
              <a:rPr lang="en-US" altLang="zh-CN" sz="2400" dirty="0" smtClean="0">
                <a:solidFill>
                  <a:srgbClr val="6DE21E"/>
                </a:solidFill>
              </a:rPr>
              <a:t>    </a:t>
            </a:r>
            <a:r>
              <a:rPr lang="zh-CN" altLang="zh-CN" sz="2400" dirty="0" smtClean="0"/>
              <a:t>医院感染的发生率是评价医院的医疗水平和管理水平的重要指标，也是比较不同地区和不同医院水平的重要依据。</a:t>
            </a:r>
            <a:endParaRPr lang="zh-CN" altLang="zh-CN"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观察期内新发医院感染病例数</a:t>
            </a:r>
            <a:endParaRPr lang="zh-CN" altLang="zh-CN" sz="2000" dirty="0" smtClean="0"/>
          </a:p>
          <a:p>
            <a:pPr>
              <a:buNone/>
            </a:pPr>
            <a:r>
              <a:rPr lang="zh-CN" altLang="zh-CN" sz="2800" dirty="0" smtClean="0"/>
              <a:t>医院感染发生率</a:t>
            </a:r>
            <a:r>
              <a:rPr lang="en-US" altLang="zh-CN" dirty="0" smtClean="0"/>
              <a:t>=                                               x</a:t>
            </a:r>
            <a:r>
              <a:rPr lang="en-US" altLang="zh-CN" sz="2800" dirty="0" smtClean="0"/>
              <a:t>100%         </a:t>
            </a:r>
            <a:endParaRPr lang="zh-CN" altLang="zh-CN" sz="2800" dirty="0" smtClean="0"/>
          </a:p>
          <a:p>
            <a:pPr>
              <a:buNone/>
            </a:pPr>
            <a:r>
              <a:rPr lang="en-US" altLang="zh-CN" dirty="0" smtClean="0"/>
              <a:t>                                </a:t>
            </a:r>
            <a:r>
              <a:rPr lang="en-US" altLang="zh-CN" sz="2800" dirty="0" smtClean="0"/>
              <a:t>       </a:t>
            </a:r>
            <a:r>
              <a:rPr lang="zh-CN" altLang="zh-CN" sz="2400" dirty="0" smtClean="0"/>
              <a:t>同期住院病人人数</a:t>
            </a:r>
            <a:endParaRPr lang="en-US" altLang="zh-CN" sz="2800" dirty="0" smtClean="0"/>
          </a:p>
          <a:p>
            <a:pPr>
              <a:buNone/>
            </a:pPr>
            <a:endParaRPr lang="en-US" altLang="zh-CN" dirty="0" smtClean="0"/>
          </a:p>
          <a:p>
            <a:pPr>
              <a:buNone/>
            </a:pPr>
            <a:r>
              <a:rPr lang="en-US" altLang="zh-CN" sz="2800" dirty="0" smtClean="0"/>
              <a:t>            </a:t>
            </a:r>
            <a:r>
              <a:rPr lang="zh-CN" altLang="zh-CN" sz="2800" dirty="0" smtClean="0"/>
              <a:t>是指一定时期内</a:t>
            </a:r>
            <a:r>
              <a:rPr lang="en-US" altLang="zh-CN" sz="2800" dirty="0" smtClean="0"/>
              <a:t>(</a:t>
            </a:r>
            <a:r>
              <a:rPr lang="zh-CN" altLang="zh-CN" sz="2800" dirty="0" smtClean="0"/>
              <a:t>一年或一个月</a:t>
            </a:r>
            <a:r>
              <a:rPr lang="en-US" altLang="zh-CN" sz="2800" dirty="0" smtClean="0"/>
              <a:t>),</a:t>
            </a:r>
            <a:r>
              <a:rPr lang="zh-CN" altLang="zh-CN" sz="2800" dirty="0" smtClean="0"/>
              <a:t>所有住院病人中新发医院感染的频率，发病资料主要通过监测或回顾性资料获得。</a:t>
            </a:r>
            <a:endParaRPr lang="zh-CN" altLang="zh-CN" sz="5400" dirty="0"/>
          </a:p>
        </p:txBody>
      </p:sp>
      <p:cxnSp>
        <p:nvCxnSpPr>
          <p:cNvPr id="8" name="直接连接符 7"/>
          <p:cNvCxnSpPr/>
          <p:nvPr/>
        </p:nvCxnSpPr>
        <p:spPr>
          <a:xfrm flipV="1">
            <a:off x="3643952" y="3766782"/>
            <a:ext cx="4831308" cy="13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观察期内新发医院感染例</a:t>
            </a:r>
            <a:r>
              <a:rPr lang="zh-CN" altLang="en-US" sz="2400" dirty="0" smtClean="0"/>
              <a:t>次</a:t>
            </a:r>
            <a:r>
              <a:rPr lang="zh-CN" altLang="zh-CN" sz="2400" dirty="0" smtClean="0"/>
              <a:t>数</a:t>
            </a:r>
            <a:endParaRPr lang="zh-CN" altLang="zh-CN" sz="2000" dirty="0" smtClean="0"/>
          </a:p>
          <a:p>
            <a:pPr>
              <a:buNone/>
            </a:pPr>
            <a:r>
              <a:rPr lang="zh-CN" altLang="zh-CN" sz="2800" dirty="0" smtClean="0"/>
              <a:t>感染例次发生率</a:t>
            </a:r>
            <a:r>
              <a:rPr lang="en-US" altLang="zh-CN" dirty="0" smtClean="0"/>
              <a:t>=                                                x</a:t>
            </a:r>
            <a:r>
              <a:rPr lang="en-US" altLang="zh-CN" sz="2800" dirty="0" smtClean="0"/>
              <a:t>100%         </a:t>
            </a:r>
            <a:endParaRPr lang="zh-CN" altLang="zh-CN" sz="2800" dirty="0" smtClean="0"/>
          </a:p>
          <a:p>
            <a:pPr>
              <a:buNone/>
            </a:pPr>
            <a:r>
              <a:rPr lang="en-US" altLang="zh-CN" dirty="0" smtClean="0"/>
              <a:t>                                </a:t>
            </a:r>
            <a:r>
              <a:rPr lang="en-US" altLang="zh-CN" sz="2800" dirty="0" smtClean="0"/>
              <a:t>       </a:t>
            </a:r>
            <a:r>
              <a:rPr lang="zh-CN" altLang="zh-CN" sz="2400" dirty="0" smtClean="0"/>
              <a:t>同期住院病人人数</a:t>
            </a:r>
            <a:endParaRPr lang="en-US" altLang="zh-CN" sz="2800" dirty="0" smtClean="0"/>
          </a:p>
          <a:p>
            <a:pPr>
              <a:buNone/>
            </a:pPr>
            <a:endParaRPr lang="en-US" altLang="zh-CN" dirty="0" smtClean="0"/>
          </a:p>
          <a:p>
            <a:pPr>
              <a:buNone/>
            </a:pPr>
            <a:r>
              <a:rPr lang="en-US" altLang="zh-CN" sz="2800" dirty="0" smtClean="0"/>
              <a:t>           </a:t>
            </a:r>
            <a:r>
              <a:rPr lang="zh-CN" altLang="en-US" sz="2800" dirty="0" smtClean="0"/>
              <a:t>一</a:t>
            </a:r>
            <a:r>
              <a:rPr lang="zh-CN" altLang="zh-CN" sz="2800" dirty="0" smtClean="0"/>
              <a:t>个病人可能发生多次或多种感染</a:t>
            </a:r>
            <a:r>
              <a:rPr lang="en-US" altLang="zh-CN" sz="2800" dirty="0" smtClean="0"/>
              <a:t>,</a:t>
            </a:r>
            <a:r>
              <a:rPr lang="zh-CN" altLang="zh-CN" sz="2800" dirty="0" smtClean="0"/>
              <a:t>此时可用感染例次发生率来表示。即指在一定时期内</a:t>
            </a:r>
            <a:r>
              <a:rPr lang="en-US" altLang="zh-CN" sz="2800" dirty="0" smtClean="0"/>
              <a:t>,</a:t>
            </a:r>
            <a:r>
              <a:rPr lang="zh-CN" altLang="zh-CN" sz="2800" dirty="0" smtClean="0"/>
              <a:t>同期住院病人中新发医院感染例次的</a:t>
            </a:r>
            <a:r>
              <a:rPr lang="zh-CN" altLang="zh-CN" sz="2800" dirty="0" smtClean="0"/>
              <a:t>频率</a:t>
            </a:r>
            <a:r>
              <a:rPr lang="zh-CN" altLang="en-US" sz="2800" dirty="0" smtClean="0"/>
              <a:t>。</a:t>
            </a:r>
            <a:endParaRPr lang="zh-CN" altLang="zh-CN" sz="5400" dirty="0"/>
          </a:p>
        </p:txBody>
      </p:sp>
      <p:cxnSp>
        <p:nvCxnSpPr>
          <p:cNvPr id="8" name="直接连接符 7"/>
          <p:cNvCxnSpPr/>
          <p:nvPr/>
        </p:nvCxnSpPr>
        <p:spPr>
          <a:xfrm flipV="1">
            <a:off x="3643952" y="3780430"/>
            <a:ext cx="4844955"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观察期内医院感染</a:t>
            </a:r>
            <a:r>
              <a:rPr lang="zh-CN" altLang="en-US" sz="2400" dirty="0" smtClean="0"/>
              <a:t>总</a:t>
            </a:r>
            <a:r>
              <a:rPr lang="zh-CN" altLang="zh-CN" sz="2400" dirty="0" smtClean="0"/>
              <a:t>例数</a:t>
            </a:r>
            <a:endParaRPr lang="zh-CN" altLang="zh-CN" sz="2000" dirty="0" smtClean="0"/>
          </a:p>
          <a:p>
            <a:pPr>
              <a:buNone/>
            </a:pPr>
            <a:r>
              <a:rPr lang="zh-CN" altLang="zh-CN" sz="2800" dirty="0" smtClean="0"/>
              <a:t>医院感染患病率</a:t>
            </a:r>
            <a:r>
              <a:rPr lang="en-US" altLang="zh-CN" dirty="0" smtClean="0"/>
              <a:t>=                                                x</a:t>
            </a:r>
            <a:r>
              <a:rPr lang="en-US" altLang="zh-CN" sz="2800" dirty="0" smtClean="0"/>
              <a:t>100%         </a:t>
            </a:r>
            <a:endParaRPr lang="zh-CN" altLang="zh-CN" sz="2800" dirty="0" smtClean="0"/>
          </a:p>
          <a:p>
            <a:pPr>
              <a:buNone/>
            </a:pPr>
            <a:r>
              <a:rPr lang="en-US" altLang="zh-CN" dirty="0" smtClean="0"/>
              <a:t>                                </a:t>
            </a:r>
            <a:r>
              <a:rPr lang="en-US" altLang="zh-CN" sz="2800" dirty="0" smtClean="0"/>
              <a:t>     </a:t>
            </a:r>
            <a:r>
              <a:rPr lang="zh-CN" altLang="zh-CN" sz="2400" dirty="0" smtClean="0"/>
              <a:t>同期住院病人人数</a:t>
            </a:r>
            <a:endParaRPr lang="en-US" altLang="zh-CN" sz="2800" dirty="0" smtClean="0"/>
          </a:p>
          <a:p>
            <a:pPr>
              <a:buNone/>
            </a:pPr>
            <a:endParaRPr lang="en-US" altLang="zh-CN" dirty="0" smtClean="0"/>
          </a:p>
          <a:p>
            <a:pPr>
              <a:buNone/>
            </a:pPr>
            <a:r>
              <a:rPr lang="en-US" altLang="zh-CN" sz="2800" dirty="0" smtClean="0"/>
              <a:t>           </a:t>
            </a:r>
            <a:r>
              <a:rPr lang="zh-CN" altLang="zh-CN" sz="2800" dirty="0" smtClean="0"/>
              <a:t>患病率资料通过监测和横断面调查所获得，根据观察的时间长短，又可分为时点患病率和区间患病率。</a:t>
            </a:r>
            <a:endParaRPr lang="zh-CN" altLang="zh-CN" sz="5400" dirty="0"/>
          </a:p>
        </p:txBody>
      </p:sp>
      <p:cxnSp>
        <p:nvCxnSpPr>
          <p:cNvPr id="8" name="直接连接符 7"/>
          <p:cNvCxnSpPr/>
          <p:nvPr/>
        </p:nvCxnSpPr>
        <p:spPr>
          <a:xfrm flipV="1">
            <a:off x="3725840" y="3780430"/>
            <a:ext cx="4353636" cy="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观察期内新发医院感染病例数</a:t>
            </a:r>
            <a:endParaRPr lang="zh-CN" altLang="zh-CN" sz="2000" dirty="0" smtClean="0"/>
          </a:p>
          <a:p>
            <a:pPr>
              <a:buNone/>
            </a:pPr>
            <a:r>
              <a:rPr lang="zh-CN" altLang="zh-CN" sz="2800" dirty="0" smtClean="0"/>
              <a:t>医院感染发病密度</a:t>
            </a:r>
            <a:r>
              <a:rPr lang="en-US" altLang="zh-CN" dirty="0" smtClean="0"/>
              <a:t>=                                               x</a:t>
            </a:r>
            <a:r>
              <a:rPr lang="en-US" altLang="zh-CN" sz="2800" dirty="0" smtClean="0"/>
              <a:t>100%         </a:t>
            </a:r>
            <a:endParaRPr lang="zh-CN" altLang="zh-CN" sz="2800" dirty="0" smtClean="0"/>
          </a:p>
          <a:p>
            <a:pPr>
              <a:buNone/>
            </a:pPr>
            <a:r>
              <a:rPr lang="en-US" altLang="zh-CN" dirty="0" smtClean="0"/>
              <a:t>                                </a:t>
            </a:r>
            <a:r>
              <a:rPr lang="en-US" altLang="zh-CN" sz="2800" dirty="0" smtClean="0"/>
              <a:t>       </a:t>
            </a:r>
            <a:r>
              <a:rPr lang="zh-CN" altLang="zh-CN" sz="2400" dirty="0" smtClean="0"/>
              <a:t>同期住院病人人</a:t>
            </a:r>
            <a:r>
              <a:rPr lang="zh-CN" altLang="en-US" sz="2400" dirty="0" smtClean="0"/>
              <a:t>日</a:t>
            </a:r>
            <a:r>
              <a:rPr lang="zh-CN" altLang="zh-CN" sz="2400" dirty="0" smtClean="0"/>
              <a:t>数</a:t>
            </a:r>
            <a:endParaRPr lang="en-US" altLang="zh-CN" sz="2800" dirty="0" smtClean="0"/>
          </a:p>
          <a:p>
            <a:pPr>
              <a:buNone/>
            </a:pPr>
            <a:r>
              <a:rPr lang="en-US" altLang="zh-CN" sz="2800" dirty="0" smtClean="0"/>
              <a:t>         </a:t>
            </a:r>
          </a:p>
          <a:p>
            <a:pPr>
              <a:buNone/>
            </a:pPr>
            <a:r>
              <a:rPr lang="en-US" altLang="zh-CN" sz="2800" dirty="0" smtClean="0"/>
              <a:t>          </a:t>
            </a:r>
            <a:r>
              <a:rPr lang="zh-CN" altLang="zh-CN" sz="2400" dirty="0" smtClean="0"/>
              <a:t>发病密度是美国医院感染监测的常用指标，其计算相对繁琐, 但准确性较高,按不同危险因素计算医院感染的发病密度, 可以控制混杂因素、增强不同地区以及不同规模医院间的可比性, 便于及时发现高危住院患者, 预防医院感染的发生。</a:t>
            </a:r>
            <a:endParaRPr lang="zh-CN" altLang="zh-CN" sz="5400" dirty="0"/>
          </a:p>
        </p:txBody>
      </p:sp>
      <p:cxnSp>
        <p:nvCxnSpPr>
          <p:cNvPr id="8" name="直接连接符 7"/>
          <p:cNvCxnSpPr/>
          <p:nvPr/>
        </p:nvCxnSpPr>
        <p:spPr>
          <a:xfrm flipV="1">
            <a:off x="3643952" y="3766782"/>
            <a:ext cx="4831308" cy="136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续发病例数</a:t>
            </a:r>
            <a:endParaRPr lang="zh-CN" altLang="zh-CN" sz="2000" dirty="0" smtClean="0"/>
          </a:p>
          <a:p>
            <a:pPr>
              <a:buNone/>
            </a:pPr>
            <a:r>
              <a:rPr lang="zh-CN" altLang="zh-CN" sz="2800" dirty="0" smtClean="0"/>
              <a:t>医院感染续发率</a:t>
            </a:r>
            <a:r>
              <a:rPr lang="en-US" altLang="zh-CN" dirty="0" smtClean="0"/>
              <a:t>=                                                x</a:t>
            </a:r>
            <a:r>
              <a:rPr lang="en-US" altLang="zh-CN" sz="2800" dirty="0" smtClean="0"/>
              <a:t>100%         </a:t>
            </a:r>
            <a:endParaRPr lang="zh-CN" altLang="zh-CN" sz="2800" dirty="0" smtClean="0"/>
          </a:p>
          <a:p>
            <a:pPr>
              <a:buNone/>
            </a:pPr>
            <a:r>
              <a:rPr lang="en-US" altLang="zh-CN" sz="2800" dirty="0" smtClean="0"/>
              <a:t>                                    </a:t>
            </a:r>
            <a:r>
              <a:rPr lang="zh-CN" altLang="zh-CN" sz="2400" dirty="0" smtClean="0"/>
              <a:t>原发病例接触者人数</a:t>
            </a:r>
            <a:endParaRPr lang="zh-CN" altLang="zh-CN" sz="2800" dirty="0" smtClean="0"/>
          </a:p>
          <a:p>
            <a:pPr>
              <a:buNone/>
            </a:pPr>
            <a:endParaRPr lang="en-US" altLang="zh-CN" dirty="0" smtClean="0"/>
          </a:p>
          <a:p>
            <a:pPr>
              <a:buNone/>
            </a:pPr>
            <a:r>
              <a:rPr lang="en-US" altLang="zh-CN" sz="2800" dirty="0" smtClean="0"/>
              <a:t>           </a:t>
            </a:r>
            <a:r>
              <a:rPr lang="zh-CN" altLang="zh-CN" sz="2800" dirty="0" smtClean="0"/>
              <a:t>医院感染续发率常用于医院感染的爆发调查</a:t>
            </a:r>
            <a:r>
              <a:rPr lang="en-US" altLang="zh-CN" sz="2800" dirty="0" smtClean="0"/>
              <a:t>,</a:t>
            </a:r>
            <a:r>
              <a:rPr lang="zh-CN" altLang="zh-CN" sz="2800" dirty="0" smtClean="0"/>
              <a:t>可用来分析传染源、流行因素和评价防治措施的效果。</a:t>
            </a:r>
            <a:endParaRPr lang="zh-CN" altLang="zh-CN" sz="5400" dirty="0"/>
          </a:p>
        </p:txBody>
      </p:sp>
      <p:cxnSp>
        <p:nvCxnSpPr>
          <p:cNvPr id="8" name="直接连接符 7"/>
          <p:cNvCxnSpPr/>
          <p:nvPr/>
        </p:nvCxnSpPr>
        <p:spPr>
          <a:xfrm>
            <a:off x="3725840" y="3780432"/>
            <a:ext cx="3316405" cy="136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续发病例数</a:t>
            </a:r>
            <a:endParaRPr lang="zh-CN" altLang="zh-CN" sz="2000" dirty="0" smtClean="0"/>
          </a:p>
          <a:p>
            <a:pPr>
              <a:buNone/>
            </a:pPr>
            <a:r>
              <a:rPr lang="zh-CN" altLang="zh-CN" sz="2800" dirty="0" smtClean="0"/>
              <a:t>医院感染续发率</a:t>
            </a:r>
            <a:r>
              <a:rPr lang="en-US" altLang="zh-CN" dirty="0" smtClean="0"/>
              <a:t>=                                                x</a:t>
            </a:r>
            <a:r>
              <a:rPr lang="en-US" altLang="zh-CN" sz="2800" dirty="0" smtClean="0"/>
              <a:t>100%         </a:t>
            </a:r>
            <a:endParaRPr lang="zh-CN" altLang="zh-CN" sz="2800" dirty="0" smtClean="0"/>
          </a:p>
          <a:p>
            <a:pPr>
              <a:buNone/>
            </a:pPr>
            <a:r>
              <a:rPr lang="en-US" altLang="zh-CN" sz="2800" dirty="0" smtClean="0"/>
              <a:t>                                    </a:t>
            </a:r>
            <a:r>
              <a:rPr lang="zh-CN" altLang="zh-CN" sz="2400" dirty="0" smtClean="0"/>
              <a:t>原发病例接触者人数</a:t>
            </a:r>
            <a:endParaRPr lang="zh-CN" altLang="zh-CN" sz="2800" dirty="0" smtClean="0"/>
          </a:p>
          <a:p>
            <a:pPr>
              <a:buNone/>
            </a:pPr>
            <a:endParaRPr lang="en-US" altLang="zh-CN" dirty="0" smtClean="0"/>
          </a:p>
          <a:p>
            <a:pPr>
              <a:buNone/>
            </a:pPr>
            <a:r>
              <a:rPr lang="en-US" altLang="zh-CN" sz="2800" dirty="0" smtClean="0"/>
              <a:t>           </a:t>
            </a:r>
            <a:r>
              <a:rPr lang="zh-CN" altLang="zh-CN" sz="2800" dirty="0" smtClean="0"/>
              <a:t>医院感染续发率常用于医院感染的爆发调查</a:t>
            </a:r>
            <a:r>
              <a:rPr lang="en-US" altLang="zh-CN" sz="2800" dirty="0" smtClean="0"/>
              <a:t>,</a:t>
            </a:r>
            <a:r>
              <a:rPr lang="zh-CN" altLang="zh-CN" sz="2800" dirty="0" smtClean="0"/>
              <a:t>可用来分析传染源、流行因素和评价防治措施的效果。</a:t>
            </a:r>
            <a:endParaRPr lang="zh-CN" altLang="zh-CN" sz="5400" dirty="0"/>
          </a:p>
        </p:txBody>
      </p:sp>
      <p:cxnSp>
        <p:nvCxnSpPr>
          <p:cNvPr id="8" name="直接连接符 7"/>
          <p:cNvCxnSpPr/>
          <p:nvPr/>
        </p:nvCxnSpPr>
        <p:spPr>
          <a:xfrm>
            <a:off x="3725840" y="3780432"/>
            <a:ext cx="3316405" cy="136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zh-CN" sz="4000" dirty="0" smtClean="0"/>
              <a:t>三、医院感染监测</a:t>
            </a:r>
          </a:p>
        </p:txBody>
      </p:sp>
      <p:sp>
        <p:nvSpPr>
          <p:cNvPr id="33795" name="Rectangle 3"/>
          <p:cNvSpPr>
            <a:spLocks noGrp="1"/>
          </p:cNvSpPr>
          <p:nvPr>
            <p:ph type="body" idx="1"/>
          </p:nvPr>
        </p:nvSpPr>
        <p:spPr bwMode="auto">
          <a:xfrm>
            <a:off x="395786" y="1731963"/>
            <a:ext cx="11491414" cy="4059237"/>
          </a:xfrm>
          <a:noFill/>
          <a:effectLst>
            <a:outerShdw rotWithShape="0">
              <a:srgbClr val="000000">
                <a:alpha val="45999"/>
              </a:srgbClr>
            </a:outerShdw>
          </a:effectLst>
        </p:spPr>
        <p:txBody>
          <a:bodyPr wrap="square" numCol="1" anchorCtr="0" compatLnSpc="1">
            <a:prstTxWarp prst="textNoShape">
              <a:avLst/>
            </a:prstTxWarp>
            <a:noAutofit/>
          </a:bodyPr>
          <a:lstStyle/>
          <a:p>
            <a:pPr>
              <a:buNone/>
            </a:pPr>
            <a:r>
              <a:rPr lang="zh-CN" altLang="zh-CN" sz="2800" dirty="0" smtClean="0"/>
              <a:t>（四）医院感染监测的常用指标</a:t>
            </a:r>
            <a:endParaRPr lang="en-US" altLang="zh-CN" sz="2800" dirty="0" smtClean="0"/>
          </a:p>
          <a:p>
            <a:pPr>
              <a:buNone/>
            </a:pPr>
            <a:endParaRPr lang="en-US" altLang="zh-CN" sz="2800" dirty="0" smtClean="0"/>
          </a:p>
          <a:p>
            <a:pPr>
              <a:buNone/>
            </a:pPr>
            <a:r>
              <a:rPr lang="en-US" altLang="zh-CN" sz="2800" dirty="0" smtClean="0"/>
              <a:t>									</a:t>
            </a:r>
            <a:r>
              <a:rPr lang="zh-CN" altLang="zh-CN" sz="2400" dirty="0" smtClean="0"/>
              <a:t>医院感染漏报病例数</a:t>
            </a:r>
            <a:endParaRPr lang="zh-CN" altLang="zh-CN" sz="2000" dirty="0" smtClean="0"/>
          </a:p>
          <a:p>
            <a:pPr>
              <a:buNone/>
            </a:pPr>
            <a:r>
              <a:rPr lang="zh-CN" altLang="zh-CN" sz="2800" dirty="0" smtClean="0"/>
              <a:t>医院感染漏报率</a:t>
            </a:r>
            <a:r>
              <a:rPr lang="en-US" altLang="zh-CN" dirty="0" smtClean="0"/>
              <a:t>=                                      x</a:t>
            </a:r>
            <a:r>
              <a:rPr lang="en-US" altLang="zh-CN" sz="2800" dirty="0" smtClean="0"/>
              <a:t>100%         </a:t>
            </a:r>
            <a:endParaRPr lang="zh-CN" altLang="zh-CN" sz="2800" dirty="0" smtClean="0"/>
          </a:p>
          <a:p>
            <a:pPr>
              <a:buNone/>
            </a:pPr>
            <a:r>
              <a:rPr lang="en-US" altLang="zh-CN" sz="2400" dirty="0" smtClean="0"/>
              <a:t>                                       </a:t>
            </a:r>
            <a:r>
              <a:rPr lang="zh-CN" altLang="zh-CN" sz="2400" dirty="0" smtClean="0"/>
              <a:t>已报病例数</a:t>
            </a:r>
            <a:r>
              <a:rPr lang="en-US" altLang="zh-CN" sz="2400" dirty="0" smtClean="0"/>
              <a:t>+</a:t>
            </a:r>
            <a:r>
              <a:rPr lang="zh-CN" altLang="zh-CN" sz="2400" dirty="0" smtClean="0"/>
              <a:t>漏报病例数</a:t>
            </a:r>
          </a:p>
          <a:p>
            <a:pPr>
              <a:buNone/>
            </a:pPr>
            <a:endParaRPr lang="en-US" altLang="zh-CN" dirty="0" smtClean="0"/>
          </a:p>
          <a:p>
            <a:pPr>
              <a:buNone/>
            </a:pPr>
            <a:r>
              <a:rPr lang="en-US" altLang="zh-CN" sz="2800" dirty="0" smtClean="0"/>
              <a:t>           </a:t>
            </a:r>
            <a:r>
              <a:rPr lang="zh-CN" altLang="zh-CN" sz="2800" dirty="0" smtClean="0"/>
              <a:t>医院感染漏报率调查一般以一年为期</a:t>
            </a:r>
            <a:r>
              <a:rPr lang="en-US" altLang="zh-CN" sz="2800" dirty="0" smtClean="0"/>
              <a:t>,</a:t>
            </a:r>
            <a:r>
              <a:rPr lang="zh-CN" altLang="zh-CN" sz="2800" dirty="0" smtClean="0"/>
              <a:t>也可以日为单位</a:t>
            </a:r>
            <a:r>
              <a:rPr lang="zh-CN" altLang="en-US" sz="2800" dirty="0" smtClean="0"/>
              <a:t>。</a:t>
            </a:r>
            <a:r>
              <a:rPr lang="zh-CN" altLang="zh-CN" sz="2800" dirty="0" smtClean="0"/>
              <a:t>医院感染漏报率是评价监测质量的重要指标，一般要求漏报率不应超过</a:t>
            </a:r>
            <a:r>
              <a:rPr lang="en-US" altLang="zh-CN" sz="2800" dirty="0" smtClean="0"/>
              <a:t>10%</a:t>
            </a:r>
            <a:r>
              <a:rPr lang="zh-CN" altLang="zh-CN" sz="2800" dirty="0" smtClean="0"/>
              <a:t>。</a:t>
            </a:r>
            <a:endParaRPr lang="zh-CN" altLang="zh-CN" sz="5400" dirty="0"/>
          </a:p>
        </p:txBody>
      </p:sp>
      <p:cxnSp>
        <p:nvCxnSpPr>
          <p:cNvPr id="8" name="直接连接符 7"/>
          <p:cNvCxnSpPr/>
          <p:nvPr/>
        </p:nvCxnSpPr>
        <p:spPr>
          <a:xfrm>
            <a:off x="3603009" y="3766782"/>
            <a:ext cx="3657600" cy="136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a:noFill/>
          <a:effectLst>
            <a:outerShdw rotWithShape="0">
              <a:srgbClr val="000000">
                <a:alpha val="45999"/>
              </a:srgbClr>
            </a:outerShdw>
          </a:effectLst>
        </p:spPr>
        <p:txBody>
          <a:bodyPr/>
          <a:lstStyle/>
          <a:p>
            <a:r>
              <a:rPr lang="zh-CN" altLang="en-US" dirty="0" smtClean="0"/>
              <a:t>三、医院感染的诊断原则</a:t>
            </a:r>
            <a:endParaRPr lang="zh-CN" altLang="en-US" dirty="0" smtClean="0">
              <a:ln>
                <a:noFill/>
              </a:ln>
              <a:solidFill>
                <a:srgbClr val="E5F236"/>
              </a:solidFill>
              <a:effectLst/>
              <a:latin typeface="黑体" pitchFamily="49" charset="-122"/>
            </a:endParaRPr>
          </a:p>
        </p:txBody>
      </p:sp>
      <p:sp>
        <p:nvSpPr>
          <p:cNvPr id="37893" name="Text Box 5"/>
          <p:cNvSpPr txBox="1">
            <a:spLocks noChangeArrowheads="1"/>
          </p:cNvSpPr>
          <p:nvPr/>
        </p:nvSpPr>
        <p:spPr bwMode="auto">
          <a:xfrm>
            <a:off x="852488" y="2205038"/>
            <a:ext cx="10637837" cy="2038350"/>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zh-CN" altLang="en-US" sz="3200" b="1" dirty="0"/>
              <a:t> </a:t>
            </a:r>
            <a:r>
              <a:rPr lang="zh-CN" altLang="en-US" sz="3200" b="1" dirty="0">
                <a:latin typeface="+mn-ea"/>
                <a:ea typeface="+mn-ea"/>
              </a:rPr>
              <a:t>获得感染时间的判断</a:t>
            </a:r>
          </a:p>
          <a:p>
            <a:pPr algn="l">
              <a:lnSpc>
                <a:spcPct val="120000"/>
              </a:lnSpc>
              <a:spcBef>
                <a:spcPct val="20000"/>
              </a:spcBef>
              <a:buClr>
                <a:schemeClr val="tx2"/>
              </a:buClr>
              <a:buSzPct val="75000"/>
              <a:buFont typeface="Wingdings" pitchFamily="2" charset="2"/>
              <a:buNone/>
            </a:pPr>
            <a:r>
              <a:rPr lang="zh-CN" altLang="en-US" sz="3200" b="1" dirty="0">
                <a:latin typeface="+mn-ea"/>
                <a:ea typeface="+mn-ea"/>
              </a:rPr>
              <a:t>      </a:t>
            </a:r>
            <a:r>
              <a:rPr lang="zh-CN" altLang="en-US" sz="3200" b="1" dirty="0">
                <a:solidFill>
                  <a:srgbClr val="F474DC"/>
                </a:solidFill>
                <a:latin typeface="+mn-ea"/>
                <a:ea typeface="+mn-ea"/>
              </a:rPr>
              <a:t>有明确潜伏期：</a:t>
            </a:r>
            <a:r>
              <a:rPr lang="zh-CN" altLang="en-US" sz="3200" b="1" dirty="0">
                <a:latin typeface="+mn-ea"/>
                <a:ea typeface="+mn-ea"/>
              </a:rPr>
              <a:t>按潜伏期</a:t>
            </a:r>
            <a:r>
              <a:rPr lang="zh-CN" altLang="en-US" sz="3200" b="1" dirty="0" smtClean="0">
                <a:latin typeface="+mn-ea"/>
                <a:ea typeface="+mn-ea"/>
              </a:rPr>
              <a:t>推算获得感染的时间</a:t>
            </a:r>
            <a:endParaRPr lang="zh-CN" altLang="en-US" sz="3200" b="1" dirty="0">
              <a:latin typeface="+mn-ea"/>
              <a:ea typeface="+mn-ea"/>
            </a:endParaRPr>
          </a:p>
          <a:p>
            <a:pPr algn="l">
              <a:lnSpc>
                <a:spcPct val="120000"/>
              </a:lnSpc>
              <a:spcBef>
                <a:spcPct val="20000"/>
              </a:spcBef>
              <a:buClr>
                <a:schemeClr val="tx2"/>
              </a:buClr>
              <a:buSzPct val="75000"/>
              <a:buFont typeface="Wingdings" pitchFamily="2" charset="2"/>
              <a:buNone/>
            </a:pPr>
            <a:r>
              <a:rPr lang="zh-CN" altLang="en-US" sz="3200" b="1" dirty="0">
                <a:latin typeface="+mn-ea"/>
                <a:ea typeface="+mn-ea"/>
              </a:rPr>
              <a:t>      </a:t>
            </a:r>
            <a:r>
              <a:rPr lang="zh-CN" altLang="en-US" sz="3200" b="1" dirty="0">
                <a:solidFill>
                  <a:srgbClr val="F474DC"/>
                </a:solidFill>
                <a:latin typeface="+mn-ea"/>
                <a:ea typeface="+mn-ea"/>
              </a:rPr>
              <a:t>无明确潜伏期：</a:t>
            </a:r>
            <a:r>
              <a:rPr lang="zh-CN" altLang="en-US" sz="3200" b="1" dirty="0">
                <a:latin typeface="+mn-ea"/>
                <a:ea typeface="+mn-ea"/>
              </a:rPr>
              <a:t>病人入院</a:t>
            </a:r>
            <a:r>
              <a:rPr lang="en-US" altLang="zh-CN" sz="3200" b="1" dirty="0">
                <a:latin typeface="+mn-ea"/>
                <a:ea typeface="+mn-ea"/>
              </a:rPr>
              <a:t>48</a:t>
            </a:r>
            <a:r>
              <a:rPr lang="zh-CN" altLang="en-US" sz="3200" b="1" dirty="0">
                <a:latin typeface="+mn-ea"/>
                <a:ea typeface="+mn-ea"/>
              </a:rPr>
              <a:t>小时后发生的感染</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en-US" dirty="0" smtClean="0"/>
              <a:t>三、医院感染的诊断原则</a:t>
            </a:r>
          </a:p>
        </p:txBody>
      </p:sp>
      <p:sp>
        <p:nvSpPr>
          <p:cNvPr id="43012" name="Text Box 4"/>
          <p:cNvSpPr txBox="1">
            <a:spLocks noChangeArrowheads="1"/>
          </p:cNvSpPr>
          <p:nvPr/>
        </p:nvSpPr>
        <p:spPr bwMode="auto">
          <a:xfrm>
            <a:off x="879475" y="1947863"/>
            <a:ext cx="10066338" cy="3382080"/>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zh-CN" altLang="en-US" sz="2800" b="1" dirty="0">
                <a:effectLst>
                  <a:outerShdw blurRad="38100" dist="38100" dir="2700000" algn="tl">
                    <a:srgbClr val="39302A"/>
                  </a:outerShdw>
                </a:effectLst>
              </a:rPr>
              <a:t> </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不属于医院感染的情况：</a:t>
            </a:r>
          </a:p>
          <a:p>
            <a:pPr algn="l">
              <a:lnSpc>
                <a:spcPct val="120000"/>
              </a:lnSpc>
              <a:spcBef>
                <a:spcPct val="20000"/>
              </a:spcBef>
              <a:buClr>
                <a:schemeClr val="tx2"/>
              </a:buClr>
              <a:buSzPct val="55000"/>
              <a:buFont typeface="Wingdings" pitchFamily="2" charset="2"/>
              <a:buNone/>
            </a:pPr>
            <a:r>
              <a:rPr lang="zh-CN" altLang="en-US" sz="3200" b="1" dirty="0"/>
              <a:t>  </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新生儿经胎盘获得（出生后</a:t>
            </a:r>
            <a:r>
              <a:rPr lang="en-US" altLang="zh-CN"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48</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小时内发病）的感染；</a:t>
            </a:r>
          </a:p>
          <a:p>
            <a:pPr algn="l">
              <a:lnSpc>
                <a:spcPct val="120000"/>
              </a:lnSpc>
              <a:spcBef>
                <a:spcPct val="20000"/>
              </a:spcBef>
              <a:buClr>
                <a:schemeClr val="tx2"/>
              </a:buClr>
              <a:buSzPct val="5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患者</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原有的慢性感染在医院内急性发作；</a:t>
            </a:r>
          </a:p>
          <a:p>
            <a:pPr algn="l">
              <a:lnSpc>
                <a:spcPct val="120000"/>
              </a:lnSpc>
              <a:spcBef>
                <a:spcPct val="20000"/>
              </a:spcBef>
              <a:buClr>
                <a:schemeClr val="tx2"/>
              </a:buClr>
              <a:buSzPct val="5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生物</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性因子剌激产生的炎症表现； </a:t>
            </a:r>
          </a:p>
          <a:p>
            <a:pPr algn="l">
              <a:lnSpc>
                <a:spcPct val="120000"/>
              </a:lnSpc>
              <a:spcBef>
                <a:spcPct val="20000"/>
              </a:spcBef>
              <a:buClr>
                <a:schemeClr val="tx2"/>
              </a:buClr>
              <a:buSzPct val="5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有</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细菌定植</a:t>
            </a:r>
            <a:r>
              <a:rPr lang="en-US" altLang="zh-CN"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但无任何临床症状和体征者。 </a:t>
            </a:r>
          </a:p>
          <a:p>
            <a:pPr algn="l">
              <a:lnSpc>
                <a:spcPct val="120000"/>
              </a:lnSpc>
              <a:spcBef>
                <a:spcPct val="20000"/>
              </a:spcBef>
              <a:buClr>
                <a:srgbClr val="6DE21E"/>
              </a:buClr>
              <a:buSzPct val="75000"/>
              <a:buFont typeface="Wingdings" pitchFamily="2" charset="2"/>
              <a:buNone/>
            </a:pPr>
            <a:endParaRPr lang="zh-CN" altLang="en-US"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a:noFill/>
          <a:effectLst>
            <a:outerShdw rotWithShape="0">
              <a:srgbClr val="000000">
                <a:alpha val="45999"/>
              </a:srgbClr>
            </a:outerShdw>
          </a:effectLst>
        </p:spPr>
        <p:txBody>
          <a:bodyPr>
            <a:normAutofit/>
          </a:bodyPr>
          <a:lstStyle/>
          <a:p>
            <a:r>
              <a:rPr lang="zh-CN" altLang="en-US" dirty="0" smtClean="0"/>
              <a:t>三、医院感染的诊断原则</a:t>
            </a:r>
          </a:p>
        </p:txBody>
      </p:sp>
      <p:sp>
        <p:nvSpPr>
          <p:cNvPr id="45059" name="Text Box 3"/>
          <p:cNvSpPr txBox="1">
            <a:spLocks noChangeArrowheads="1"/>
          </p:cNvSpPr>
          <p:nvPr/>
        </p:nvSpPr>
        <p:spPr bwMode="auto">
          <a:xfrm>
            <a:off x="900113" y="2000250"/>
            <a:ext cx="10066337" cy="3194721"/>
          </a:xfrm>
          <a:prstGeom prst="rect">
            <a:avLst/>
          </a:prstGeom>
          <a:noFill/>
          <a:ln w="9525">
            <a:noFill/>
            <a:miter lim="800000"/>
            <a:headEnd/>
            <a:tailEnd/>
          </a:ln>
          <a:effectLst/>
        </p:spPr>
        <p:txBody>
          <a:bodyPr>
            <a:spAutoFit/>
          </a:bodyPr>
          <a:lstStyle/>
          <a:p>
            <a:pPr algn="l">
              <a:lnSpc>
                <a:spcPct val="120000"/>
              </a:lnSpc>
              <a:spcBef>
                <a:spcPct val="20000"/>
              </a:spcBef>
              <a:buClr>
                <a:srgbClr val="6DE21E"/>
              </a:buClr>
              <a:buSzPct val="75000"/>
              <a:buFont typeface="Wingdings" pitchFamily="2" charset="2"/>
              <a:buChar char="u"/>
            </a:pPr>
            <a:r>
              <a:rPr lang="zh-CN" altLang="en-US" sz="2800" b="1" dirty="0">
                <a:effectLst>
                  <a:outerShdw blurRad="38100" dist="38100" dir="2700000" algn="tl">
                    <a:srgbClr val="39302A"/>
                  </a:outerShdw>
                </a:effectLst>
              </a:rPr>
              <a:t> </a:t>
            </a:r>
            <a:r>
              <a:rPr lang="zh-CN" altLang="en-US" sz="28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属于医院感染的几种特殊情况：</a:t>
            </a:r>
          </a:p>
          <a:p>
            <a:pPr algn="l">
              <a:lnSpc>
                <a:spcPct val="120000"/>
              </a:lnSpc>
              <a:spcBef>
                <a:spcPct val="20000"/>
              </a:spcBef>
              <a:buClr>
                <a:schemeClr val="tx2"/>
              </a:buClr>
              <a:buSzPct val="75000"/>
              <a:buFont typeface="Wingdings" pitchFamily="2" charset="2"/>
              <a:buNone/>
            </a:pPr>
            <a:r>
              <a:rPr lang="zh-CN" altLang="en-US" sz="2400" b="1" dirty="0"/>
              <a:t>　</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新生儿在分娩过程中获得的感染；</a:t>
            </a:r>
          </a:p>
          <a:p>
            <a:pPr algn="l">
              <a:lnSpc>
                <a:spcPct val="120000"/>
              </a:lnSpc>
              <a:spcBef>
                <a:spcPct val="20000"/>
              </a:spcBef>
              <a:buClr>
                <a:schemeClr val="tx2"/>
              </a:buClr>
              <a:buSzPct val="7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本</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次感染直接与上次住院有关；</a:t>
            </a:r>
          </a:p>
          <a:p>
            <a:pPr algn="l">
              <a:lnSpc>
                <a:spcPct val="120000"/>
              </a:lnSpc>
              <a:spcBef>
                <a:spcPct val="20000"/>
              </a:spcBef>
              <a:buClr>
                <a:schemeClr val="tx2"/>
              </a:buClr>
              <a:buSzPct val="7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在原有感染基础上出现其他部位部位新的感染；</a:t>
            </a:r>
          </a:p>
          <a:p>
            <a:pPr algn="l">
              <a:lnSpc>
                <a:spcPct val="120000"/>
              </a:lnSpc>
              <a:spcBef>
                <a:spcPct val="20000"/>
              </a:spcBef>
              <a:buClr>
                <a:schemeClr val="tx2"/>
              </a:buClr>
              <a:buSzPct val="75000"/>
              <a:buFont typeface="Wingdings" pitchFamily="2" charset="2"/>
              <a:buNone/>
            </a:pP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原</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感染已知病原体基础上又分离出新的病原体</a:t>
            </a:r>
            <a:r>
              <a:rPr lang="en-US" altLang="zh-CN"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a:t>
            </a:r>
          </a:p>
          <a:p>
            <a:pPr algn="l">
              <a:lnSpc>
                <a:spcPct val="120000"/>
              </a:lnSpc>
              <a:spcBef>
                <a:spcPct val="20000"/>
              </a:spcBef>
              <a:buClr>
                <a:schemeClr val="tx2"/>
              </a:buClr>
              <a:buSzPct val="75000"/>
              <a:buFont typeface="Wingdings" pitchFamily="2" charset="2"/>
              <a:buNone/>
            </a:pPr>
            <a:r>
              <a:rPr lang="en-US" altLang="zh-CN"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en-US" altLang="zh-CN" sz="24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   </a:t>
            </a:r>
            <a:r>
              <a:rPr lang="zh-CN" altLang="en-US" sz="24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lt"/>
                <a:ea typeface="+mn-ea"/>
              </a:rPr>
              <a:t>诊疗措施激活的潜在性感染。</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noFill/>
          <a:effectLst>
            <a:outerShdw rotWithShape="0">
              <a:srgbClr val="000000">
                <a:alpha val="45999"/>
              </a:srgbClr>
            </a:outerShdw>
          </a:effectLst>
        </p:spPr>
        <p:txBody>
          <a:bodyPr/>
          <a:lstStyle/>
          <a:p>
            <a:r>
              <a:rPr lang="zh-CN" altLang="en-US" dirty="0" smtClean="0"/>
              <a:t>四、医院感染的分类</a:t>
            </a:r>
            <a:endParaRPr lang="zh-CN" altLang="en-US" dirty="0" smtClean="0">
              <a:ln>
                <a:noFill/>
              </a:ln>
              <a:solidFill>
                <a:srgbClr val="E5F236"/>
              </a:solidFill>
              <a:effectLst/>
              <a:latin typeface="黑体" pitchFamily="49" charset="-122"/>
            </a:endParaRPr>
          </a:p>
        </p:txBody>
      </p:sp>
      <p:sp>
        <p:nvSpPr>
          <p:cNvPr id="38915" name="Rectangle 3"/>
          <p:cNvSpPr>
            <a:spLocks noGrp="1" noChangeArrowheads="1"/>
          </p:cNvSpPr>
          <p:nvPr>
            <p:ph type="body" idx="1"/>
          </p:nvPr>
        </p:nvSpPr>
        <p:spPr bwMode="auto">
          <a:noFill/>
          <a:effectLst/>
        </p:spPr>
        <p:txBody>
          <a:bodyPr wrap="square" numCol="1" anchorCtr="0" compatLnSpc="1">
            <a:prstTxWarp prst="textNoShape">
              <a:avLst/>
            </a:prstTxWarp>
            <a:noAutofit/>
          </a:bodyPr>
          <a:lstStyle/>
          <a:p>
            <a:r>
              <a:rPr lang="zh-CN" altLang="zh-CN" sz="2800" dirty="0" smtClean="0">
                <a:solidFill>
                  <a:srgbClr val="6DE21E"/>
                </a:solidFill>
              </a:rPr>
              <a:t>按感染的部位：</a:t>
            </a:r>
            <a:r>
              <a:rPr lang="zh-CN" altLang="zh-CN" sz="2800" dirty="0" smtClean="0"/>
              <a:t>上</a:t>
            </a:r>
            <a:r>
              <a:rPr lang="zh-CN" altLang="en-US" sz="2800" dirty="0" smtClean="0"/>
              <a:t>呼吸道感染、</a:t>
            </a:r>
            <a:r>
              <a:rPr lang="zh-CN" altLang="zh-CN" sz="2800" dirty="0" smtClean="0"/>
              <a:t>下</a:t>
            </a:r>
            <a:r>
              <a:rPr lang="zh-CN" altLang="en-US" sz="2800" dirty="0" smtClean="0"/>
              <a:t>呼吸道感染</a:t>
            </a:r>
            <a:r>
              <a:rPr lang="zh-CN" altLang="zh-CN" sz="2800" dirty="0" smtClean="0"/>
              <a:t>、胸膜腔感染、心血管系统感染、血液系统感染、腹部和消化系统感染、中枢神经系统感染、</a:t>
            </a:r>
            <a:r>
              <a:rPr lang="zh-CN" altLang="en-US" sz="2800" dirty="0" smtClean="0"/>
              <a:t>泌尿系统感染</a:t>
            </a:r>
            <a:r>
              <a:rPr lang="zh-CN" altLang="zh-CN" sz="2800" dirty="0" smtClean="0"/>
              <a:t>、手术部位感染、皮肤和软组织感染、骨和关节感染、生殖道感染和口腔感染等。</a:t>
            </a:r>
          </a:p>
          <a:p>
            <a:r>
              <a:rPr lang="zh-CN" altLang="zh-CN" sz="2800" dirty="0" smtClean="0">
                <a:solidFill>
                  <a:srgbClr val="6DE21E"/>
                </a:solidFill>
              </a:rPr>
              <a:t>按感染的微生物种类：</a:t>
            </a:r>
            <a:r>
              <a:rPr lang="zh-CN" altLang="zh-CN" sz="2800" dirty="0" smtClean="0"/>
              <a:t>细菌感染、病毒感染、立克次体感染和真菌感染等。</a:t>
            </a:r>
          </a:p>
          <a:p>
            <a:r>
              <a:rPr lang="zh-CN" altLang="zh-CN" sz="2800" dirty="0" smtClean="0"/>
              <a:t>在流行病学研究中，通常根据</a:t>
            </a:r>
            <a:r>
              <a:rPr lang="zh-CN" altLang="zh-CN" sz="2800" dirty="0" smtClean="0">
                <a:solidFill>
                  <a:srgbClr val="6DE21E"/>
                </a:solidFill>
              </a:rPr>
              <a:t>病原体来源不同</a:t>
            </a:r>
            <a:r>
              <a:rPr lang="zh-CN" altLang="zh-CN" sz="2800" dirty="0" smtClean="0"/>
              <a:t>，把医院感染分为</a:t>
            </a:r>
            <a:r>
              <a:rPr lang="zh-CN" altLang="zh-CN" sz="2800" dirty="0" smtClean="0">
                <a:solidFill>
                  <a:srgbClr val="F474DC"/>
                </a:solidFill>
              </a:rPr>
              <a:t>内源性感染</a:t>
            </a:r>
            <a:r>
              <a:rPr lang="zh-CN" altLang="zh-CN" sz="2800" dirty="0" smtClean="0"/>
              <a:t>和</a:t>
            </a:r>
            <a:r>
              <a:rPr lang="zh-CN" altLang="zh-CN" sz="2800" dirty="0" smtClean="0">
                <a:solidFill>
                  <a:srgbClr val="F474DC"/>
                </a:solidFill>
              </a:rPr>
              <a:t>外源性感染</a:t>
            </a:r>
            <a:r>
              <a:rPr lang="zh-CN" altLang="zh-CN" sz="2800" dirty="0" smtClean="0"/>
              <a:t>。</a:t>
            </a:r>
            <a:endParaRPr lang="zh-CN" altLang="en-US" dirty="0" smtClean="0">
              <a:ln>
                <a:noFill/>
              </a:ln>
              <a:solidFill>
                <a:schemeClr val="tx2"/>
              </a:solidFill>
              <a:effectLst/>
              <a:ea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xfrm>
            <a:off x="955343" y="595953"/>
            <a:ext cx="10353675" cy="969963"/>
          </a:xfrm>
          <a:noFill/>
          <a:effectLst>
            <a:outerShdw rotWithShape="0">
              <a:srgbClr val="000000">
                <a:alpha val="45999"/>
              </a:srgbClr>
            </a:outerShdw>
          </a:effectLst>
        </p:spPr>
        <p:txBody>
          <a:bodyPr/>
          <a:lstStyle/>
          <a:p>
            <a:r>
              <a:rPr lang="zh-CN" altLang="en-US" dirty="0" smtClean="0"/>
              <a:t>四、医院感染的分类</a:t>
            </a:r>
            <a:endParaRPr lang="zh-CN" altLang="en-US" dirty="0" smtClean="0">
              <a:ln>
                <a:noFill/>
              </a:ln>
              <a:solidFill>
                <a:srgbClr val="E5F236"/>
              </a:solidFill>
              <a:effectLst/>
              <a:latin typeface="黑体" pitchFamily="49" charset="-122"/>
            </a:endParaRPr>
          </a:p>
        </p:txBody>
      </p:sp>
      <p:sp>
        <p:nvSpPr>
          <p:cNvPr id="38915" name="Rectangle 3"/>
          <p:cNvSpPr>
            <a:spLocks noGrp="1" noChangeArrowheads="1"/>
          </p:cNvSpPr>
          <p:nvPr>
            <p:ph type="body" idx="1"/>
          </p:nvPr>
        </p:nvSpPr>
        <p:spPr bwMode="auto">
          <a:noFill/>
          <a:effectLst/>
        </p:spPr>
        <p:txBody>
          <a:bodyPr wrap="square" numCol="1" anchorCtr="0" compatLnSpc="1">
            <a:prstTxWarp prst="textNoShape">
              <a:avLst/>
            </a:prstTxWarp>
            <a:noAutofit/>
          </a:bodyPr>
          <a:lstStyle/>
          <a:p>
            <a:r>
              <a:rPr lang="zh-CN" altLang="zh-CN" sz="2800" dirty="0" smtClean="0"/>
              <a:t>外源性感染（</a:t>
            </a:r>
            <a:r>
              <a:rPr lang="en-US" altLang="zh-CN" sz="2800" dirty="0" smtClean="0"/>
              <a:t>exogenous infection</a:t>
            </a:r>
            <a:r>
              <a:rPr lang="zh-CN" altLang="zh-CN" sz="2800" dirty="0" smtClean="0"/>
              <a:t>）</a:t>
            </a:r>
            <a:r>
              <a:rPr lang="zh-CN" altLang="en-US" sz="2800" dirty="0" smtClean="0"/>
              <a:t>：</a:t>
            </a:r>
            <a:endParaRPr lang="en-US" altLang="zh-CN" sz="2800" dirty="0" smtClean="0"/>
          </a:p>
          <a:p>
            <a:pPr>
              <a:buNone/>
            </a:pPr>
            <a:r>
              <a:rPr lang="en-US" altLang="zh-CN" sz="2800" dirty="0" smtClean="0"/>
              <a:t>           </a:t>
            </a:r>
            <a:r>
              <a:rPr lang="zh-CN" altLang="zh-CN" sz="2800" dirty="0" smtClean="0"/>
              <a:t>病人病原体来自病人体外的感染，可以来自其他病人、医护工作人员或医疗外环境，</a:t>
            </a:r>
            <a:r>
              <a:rPr lang="zh-CN" altLang="en-US" sz="2800" dirty="0" smtClean="0"/>
              <a:t>包括</a:t>
            </a:r>
            <a:r>
              <a:rPr lang="zh-CN" altLang="zh-CN" sz="2800" dirty="0" smtClean="0"/>
              <a:t>：医源性感染</a:t>
            </a:r>
            <a:r>
              <a:rPr lang="zh-CN" altLang="en-US" sz="2800" dirty="0" smtClean="0"/>
              <a:t>、</a:t>
            </a:r>
            <a:r>
              <a:rPr lang="zh-CN" altLang="zh-CN" sz="2800" dirty="0" smtClean="0"/>
              <a:t>带入传染 </a:t>
            </a:r>
            <a:r>
              <a:rPr lang="zh-CN" altLang="en-US" sz="2800" dirty="0" smtClean="0"/>
              <a:t>、</a:t>
            </a:r>
            <a:r>
              <a:rPr lang="zh-CN" altLang="zh-CN" sz="2800" dirty="0" smtClean="0"/>
              <a:t>交叉感染</a:t>
            </a:r>
            <a:r>
              <a:rPr lang="en-US" altLang="zh-CN" sz="2800" dirty="0" smtClean="0"/>
              <a:t> </a:t>
            </a:r>
            <a:r>
              <a:rPr lang="zh-CN" altLang="en-US" sz="2800" dirty="0" smtClean="0"/>
              <a:t>。</a:t>
            </a:r>
            <a:endParaRPr lang="zh-CN" altLang="zh-CN" sz="2800" dirty="0" smtClean="0"/>
          </a:p>
          <a:p>
            <a:pPr>
              <a:buNone/>
            </a:pPr>
            <a:r>
              <a:rPr lang="en-US" altLang="zh-CN" sz="2800" dirty="0" smtClean="0"/>
              <a:t>           </a:t>
            </a:r>
          </a:p>
          <a:p>
            <a:pPr>
              <a:buNone/>
            </a:pPr>
            <a:r>
              <a:rPr lang="en-US" altLang="zh-CN" sz="2800" dirty="0" smtClean="0"/>
              <a:t>           </a:t>
            </a:r>
            <a:r>
              <a:rPr lang="zh-CN" altLang="zh-CN" sz="2800" dirty="0" smtClean="0"/>
              <a:t>外源性感染较易引起流行和暴发</a:t>
            </a:r>
            <a:r>
              <a:rPr lang="en-US" altLang="zh-CN" sz="2800" dirty="0" smtClean="0"/>
              <a:t>, </a:t>
            </a:r>
            <a:r>
              <a:rPr lang="zh-CN" altLang="zh-CN" sz="2800" dirty="0" smtClean="0"/>
              <a:t>通过加强医院消毒、灭菌、隔离等措施可以有效地预防和控制外源性感染的发生。</a:t>
            </a:r>
            <a:endParaRPr lang="zh-CN" altLang="zh-CN"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themeOverride>
</file>

<file path=docProps/app.xml><?xml version="1.0" encoding="utf-8"?>
<Properties xmlns="http://schemas.openxmlformats.org/officeDocument/2006/extended-properties" xmlns:vt="http://schemas.openxmlformats.org/officeDocument/2006/docPropsVTypes">
  <Template/>
  <TotalTime>460</TotalTime>
  <Words>3949</Words>
  <Application>Microsoft Office PowerPoint</Application>
  <PresentationFormat>自定义</PresentationFormat>
  <Paragraphs>281</Paragraphs>
  <Slides>47</Slides>
  <Notes>0</Notes>
  <HiddenSlides>0</HiddenSlides>
  <MMClips>0</MMClips>
  <ScaleCrop>false</ScaleCrop>
  <HeadingPairs>
    <vt:vector size="4" baseType="variant">
      <vt:variant>
        <vt:lpstr>主题</vt:lpstr>
      </vt:variant>
      <vt:variant>
        <vt:i4>1</vt:i4>
      </vt:variant>
      <vt:variant>
        <vt:lpstr>幻灯片标题</vt:lpstr>
      </vt:variant>
      <vt:variant>
        <vt:i4>47</vt:i4>
      </vt:variant>
    </vt:vector>
  </HeadingPairs>
  <TitlesOfParts>
    <vt:vector size="48" baseType="lpstr">
      <vt:lpstr>石板</vt:lpstr>
      <vt:lpstr>流行病学</vt:lpstr>
      <vt:lpstr>第一节 </vt:lpstr>
      <vt:lpstr>一、医院感染的定义</vt:lpstr>
      <vt:lpstr>二、医院感染的研究对象</vt:lpstr>
      <vt:lpstr>三、医院感染的诊断原则</vt:lpstr>
      <vt:lpstr>三、医院感染的诊断原则</vt:lpstr>
      <vt:lpstr>三、医院感染的诊断原则</vt:lpstr>
      <vt:lpstr>四、医院感染的分类</vt:lpstr>
      <vt:lpstr>四、医院感染的分类</vt:lpstr>
      <vt:lpstr>四、医院感染的分类</vt:lpstr>
      <vt:lpstr>五、医院感染的发展简史</vt:lpstr>
      <vt:lpstr>五、医院感染的发展简史</vt:lpstr>
      <vt:lpstr>六、医院感染的现状</vt:lpstr>
      <vt:lpstr>六、医院感染的现状</vt:lpstr>
      <vt:lpstr>六、医院感染的现状</vt:lpstr>
      <vt:lpstr>第二节 </vt:lpstr>
      <vt:lpstr>一、医院感染的流行环节</vt:lpstr>
      <vt:lpstr>一、医院感染的流行环节</vt:lpstr>
      <vt:lpstr>一、医院感染的流行环节</vt:lpstr>
      <vt:lpstr>一、医院感染的流行环节</vt:lpstr>
      <vt:lpstr>一、医院感染的流行环节</vt:lpstr>
      <vt:lpstr>一、医院感染的流行环节</vt:lpstr>
      <vt:lpstr>一、医院感染的流行环节</vt:lpstr>
      <vt:lpstr>二、医院感染的分布特征</vt:lpstr>
      <vt:lpstr>二、医院感染的分布特征</vt:lpstr>
      <vt:lpstr>二、医院感染的分布特征</vt:lpstr>
      <vt:lpstr>三、医院感染的危险因素</vt:lpstr>
      <vt:lpstr>第三节 </vt:lpstr>
      <vt:lpstr>一、医院感染的管理</vt:lpstr>
      <vt:lpstr>二、医院感染的预防和控制措施</vt:lpstr>
      <vt:lpstr>二、医院感染的预防和控制措施</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lpstr>三、医院感染监测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wu</cp:lastModifiedBy>
  <cp:revision>117</cp:revision>
  <dcterms:created xsi:type="dcterms:W3CDTF">2014-03-30T08:50:07Z</dcterms:created>
  <dcterms:modified xsi:type="dcterms:W3CDTF">2014-04-13T06:52:17Z</dcterms:modified>
</cp:coreProperties>
</file>