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1" r:id="rId1"/>
  </p:sldMasterIdLst>
  <p:sldIdLst>
    <p:sldId id="283" r:id="rId2"/>
    <p:sldId id="284" r:id="rId3"/>
    <p:sldId id="285" r:id="rId4"/>
    <p:sldId id="286"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4" r:id="rId23"/>
    <p:sldId id="305" r:id="rId24"/>
    <p:sldId id="306" r:id="rId25"/>
    <p:sldId id="307" r:id="rId26"/>
    <p:sldId id="308" r:id="rId27"/>
    <p:sldId id="309" r:id="rId28"/>
    <p:sldId id="310" r:id="rId29"/>
    <p:sldId id="311" r:id="rId30"/>
    <p:sldId id="312" r:id="rId31"/>
    <p:sldId id="313" r:id="rId32"/>
    <p:sldId id="314" r:id="rId33"/>
    <p:sldId id="315" r:id="rId34"/>
    <p:sldId id="316" r:id="rId35"/>
    <p:sldId id="317" r:id="rId36"/>
    <p:sldId id="318" r:id="rId37"/>
    <p:sldId id="319" r:id="rId38"/>
    <p:sldId id="320" r:id="rId39"/>
    <p:sldId id="321" r:id="rId40"/>
    <p:sldId id="322" r:id="rId41"/>
    <p:sldId id="323" r:id="rId42"/>
    <p:sldId id="324" r:id="rId43"/>
    <p:sldId id="325" r:id="rId44"/>
    <p:sldId id="326" r:id="rId45"/>
    <p:sldId id="327" r:id="rId46"/>
    <p:sldId id="328" r:id="rId47"/>
    <p:sldId id="329" r:id="rId48"/>
    <p:sldId id="330" r:id="rId49"/>
    <p:sldId id="331" r:id="rId50"/>
    <p:sldId id="332" r:id="rId51"/>
    <p:sldId id="333" r:id="rId52"/>
    <p:sldId id="334" r:id="rId53"/>
    <p:sldId id="335" r:id="rId54"/>
    <p:sldId id="336" r:id="rId55"/>
    <p:sldId id="337" r:id="rId56"/>
    <p:sldId id="338" r:id="rId57"/>
    <p:sldId id="339" r:id="rId58"/>
    <p:sldId id="340" r:id="rId59"/>
    <p:sldId id="341" r:id="rId60"/>
    <p:sldId id="342" r:id="rId61"/>
    <p:sldId id="343" r:id="rId62"/>
    <p:sldId id="344" r:id="rId63"/>
    <p:sldId id="345" r:id="rId6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07" d="100"/>
          <a:sy n="107" d="100"/>
        </p:scale>
        <p:origin x="-102" y="-14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image" Target="../media/image19.wmf"/><Relationship Id="rId7" Type="http://schemas.openxmlformats.org/officeDocument/2006/relationships/image" Target="../media/image23.wmf"/><Relationship Id="rId2" Type="http://schemas.openxmlformats.org/officeDocument/2006/relationships/image" Target="../media/image18.wmf"/><Relationship Id="rId1" Type="http://schemas.openxmlformats.org/officeDocument/2006/relationships/image" Target="../media/image17.wmf"/><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20.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1.wmf"/><Relationship Id="rId7" Type="http://schemas.openxmlformats.org/officeDocument/2006/relationships/image" Target="../media/image35.wmf"/><Relationship Id="rId2" Type="http://schemas.openxmlformats.org/officeDocument/2006/relationships/image" Target="../media/image30.wmf"/><Relationship Id="rId1" Type="http://schemas.openxmlformats.org/officeDocument/2006/relationships/image" Target="../media/image29.wmf"/><Relationship Id="rId6" Type="http://schemas.openxmlformats.org/officeDocument/2006/relationships/image" Target="../media/image34.wmf"/><Relationship Id="rId5" Type="http://schemas.openxmlformats.org/officeDocument/2006/relationships/image" Target="../media/image33.wmf"/><Relationship Id="rId4" Type="http://schemas.openxmlformats.org/officeDocument/2006/relationships/image" Target="../media/image3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4.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38.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image" Target="../media/image39.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b="1">
                <a:solidFill>
                  <a:srgbClr val="00B050"/>
                </a:solidFill>
                <a:latin typeface="华文琥珀" panose="02010800040101010101" pitchFamily="2" charset="-122"/>
                <a:ea typeface="华文琥珀" panose="02010800040101010101" pitchFamily="2" charset="-122"/>
              </a:defRPr>
            </a:lvl1pPr>
          </a:lstStyle>
          <a:p>
            <a:r>
              <a:rPr lang="zh-CN" altLang="en-US" dirty="0" smtClean="0"/>
              <a:t>单击此处编辑母版标题样式</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dirty="0"/>
              <a:pPr/>
              <a:t>4/14/2014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dirty="0"/>
              <a:pPr/>
              <a:t>‹#›</a:t>
            </a:fld>
            <a:endParaRPr lang="en-US" dirty="0"/>
          </a:p>
        </p:txBody>
      </p:sp>
    </p:spTree>
    <p:extLst>
      <p:ext uri="{BB962C8B-B14F-4D97-AF65-F5344CB8AC3E}">
        <p14:creationId xmlns:p14="http://schemas.microsoft.com/office/powerpoint/2010/main" xmlns="" val="1653896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311438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19233558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zh-CN" altLang="en-US" smtClean="0"/>
              <a:t>单击此处编辑母版标题样式</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xmlns="" val="19539409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33558162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zh-CN" altLang="en-US" smtClean="0"/>
              <a:t>单击此处编辑母版标题样式</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3" name="Date Placeholder 2"/>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35367267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zh-CN" altLang="en-US" smtClean="0"/>
              <a:t>单击此处编辑母版标题样式</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3" name="Date Placeholder 2"/>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10273846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4327377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8282720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09600" y="1600201"/>
            <a:ext cx="53848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28966E8C-AD8F-4A21-9570-5FB78A34DBC6}" type="slidenum">
              <a:rPr lang="en-US" altLang="zh-CN"/>
              <a:pPr>
                <a:defRPr/>
              </a:pPr>
              <a:t>‹#›</a:t>
            </a:fld>
            <a:endParaRPr lang="en-US" altLang="zh-CN"/>
          </a:p>
        </p:txBody>
      </p:sp>
    </p:spTree>
    <p:extLst>
      <p:ext uri="{BB962C8B-B14F-4D97-AF65-F5344CB8AC3E}">
        <p14:creationId xmlns:p14="http://schemas.microsoft.com/office/powerpoint/2010/main" xmlns="" val="30307291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AndTwoObj">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09600" y="1600201"/>
            <a:ext cx="53848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6197600" y="1600200"/>
            <a:ext cx="53848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6197600" y="3938589"/>
            <a:ext cx="53848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7"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8" name="Rectangle 6"/>
          <p:cNvSpPr>
            <a:spLocks noGrp="1" noChangeArrowheads="1"/>
          </p:cNvSpPr>
          <p:nvPr>
            <p:ph type="sldNum" sz="quarter" idx="12"/>
          </p:nvPr>
        </p:nvSpPr>
        <p:spPr>
          <a:ln/>
        </p:spPr>
        <p:txBody>
          <a:bodyPr/>
          <a:lstStyle>
            <a:lvl1pPr>
              <a:defRPr/>
            </a:lvl1pPr>
          </a:lstStyle>
          <a:p>
            <a:pPr>
              <a:defRPr/>
            </a:pPr>
            <a:fld id="{49E24AB6-77AA-47E6-8066-669F835CEFDF}" type="slidenum">
              <a:rPr lang="en-US" altLang="zh-CN"/>
              <a:pPr>
                <a:defRPr/>
              </a:pPr>
              <a:t>‹#›</a:t>
            </a:fld>
            <a:endParaRPr lang="en-US" altLang="zh-CN"/>
          </a:p>
        </p:txBody>
      </p:sp>
    </p:spTree>
    <p:extLst>
      <p:ext uri="{BB962C8B-B14F-4D97-AF65-F5344CB8AC3E}">
        <p14:creationId xmlns:p14="http://schemas.microsoft.com/office/powerpoint/2010/main" xmlns="" val="1207875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FFFF00"/>
                </a:solidFill>
              </a:defRPr>
            </a:lvl1pPr>
          </a:lstStyle>
          <a:p>
            <a:r>
              <a:rPr lang="zh-CN" altLang="en-US" dirty="0" smtClean="0"/>
              <a:t>单击此处编辑母版标题样式</a:t>
            </a:r>
            <a:endParaRPr lang="en-US" dirty="0"/>
          </a:p>
        </p:txBody>
      </p:sp>
      <p:sp>
        <p:nvSpPr>
          <p:cNvPr id="3" name="Content Placeholder 2"/>
          <p:cNvSpPr>
            <a:spLocks noGrp="1"/>
          </p:cNvSpPr>
          <p:nvPr>
            <p:ph idx="1"/>
          </p:nvPr>
        </p:nvSpPr>
        <p:spPr/>
        <p:txBody>
          <a:bodyPr/>
          <a:lstStyle>
            <a:lvl1pPr marL="342900" indent="-306000">
              <a:buClr>
                <a:srgbClr val="92D050"/>
              </a:buClr>
              <a:buSzPct val="80000"/>
              <a:buFont typeface="Wingdings" panose="05000000000000000000" pitchFamily="2" charset="2"/>
              <a:buChar char="u"/>
              <a:defRPr sz="3200" b="1">
                <a:solidFill>
                  <a:schemeClr val="tx1"/>
                </a:solidFill>
              </a:defRPr>
            </a:lvl1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20171565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fourObj">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609600" y="274638"/>
            <a:ext cx="10972800" cy="1143000"/>
          </a:xfr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609600" y="1600200"/>
            <a:ext cx="53848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6197600" y="1600200"/>
            <a:ext cx="53848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609600" y="3938589"/>
            <a:ext cx="53848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内容占位符 5"/>
          <p:cNvSpPr>
            <a:spLocks noGrp="1"/>
          </p:cNvSpPr>
          <p:nvPr>
            <p:ph sz="quarter" idx="4"/>
          </p:nvPr>
        </p:nvSpPr>
        <p:spPr>
          <a:xfrm>
            <a:off x="6197600" y="3938589"/>
            <a:ext cx="53848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AFE4DEED-3526-4A4D-BC0A-243170C943D2}" type="slidenum">
              <a:rPr lang="en-US" altLang="zh-CN"/>
              <a:pPr>
                <a:defRPr/>
              </a:pPr>
              <a:t>‹#›</a:t>
            </a:fld>
            <a:endParaRPr lang="en-US" altLang="zh-CN"/>
          </a:p>
        </p:txBody>
      </p:sp>
    </p:spTree>
    <p:extLst>
      <p:ext uri="{BB962C8B-B14F-4D97-AF65-F5344CB8AC3E}">
        <p14:creationId xmlns:p14="http://schemas.microsoft.com/office/powerpoint/2010/main" xmlns="" val="1855416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9796027F-7875-4030-9381-8BD8C4F21935}" type="datetimeFigureOut">
              <a:rPr lang="en-US" smtClean="0"/>
              <a:pPr/>
              <a:t>4/14/2014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4038138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pPr/>
              <a:t>4/14/2014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727225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pPr/>
              <a:t>4/14/2014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20948438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2417942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1922134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2835031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2958487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4AAD347D-5ACD-4C99-B74B-A9C85AD731AF}" type="datetimeFigureOut">
              <a:rPr lang="en-US" smtClean="0"/>
              <a:pPr/>
              <a:t>4/14/2014</a:t>
            </a:fld>
            <a:endParaRPr lang="en-US" dirty="0"/>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3126735622"/>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 id="2147483690" r:id="rId19"/>
    <p:sldLayoutId id="2147483691" r:id="rId20"/>
  </p:sldLayoutIdLst>
  <p:hf sldNum="0" hdr="0" ft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oleObject" Target="../embeddings/oleObject2.bin"/><Relationship Id="rId7"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5.bin"/><Relationship Id="rId11" Type="http://schemas.openxmlformats.org/officeDocument/2006/relationships/oleObject" Target="../embeddings/oleObject10.bin"/><Relationship Id="rId5" Type="http://schemas.openxmlformats.org/officeDocument/2006/relationships/oleObject" Target="../embeddings/oleObject4.bin"/><Relationship Id="rId10" Type="http://schemas.openxmlformats.org/officeDocument/2006/relationships/oleObject" Target="../embeddings/oleObject9.bin"/><Relationship Id="rId4" Type="http://schemas.openxmlformats.org/officeDocument/2006/relationships/oleObject" Target="../embeddings/oleObject3.bin"/><Relationship Id="rId9" Type="http://schemas.openxmlformats.org/officeDocument/2006/relationships/oleObject" Target="../embeddings/oleObject8.bin"/></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19.xml"/><Relationship Id="rId1" Type="http://schemas.openxmlformats.org/officeDocument/2006/relationships/vmlDrawing" Target="../drawings/vmlDrawing4.vml"/></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oleObject" Target="../embeddings/oleObject15.bin"/><Relationship Id="rId7" Type="http://schemas.openxmlformats.org/officeDocument/2006/relationships/oleObject" Target="../embeddings/oleObject19.bin"/><Relationship Id="rId2" Type="http://schemas.openxmlformats.org/officeDocument/2006/relationships/slideLayout" Target="../slideLayouts/slideLayout20.xml"/><Relationship Id="rId1" Type="http://schemas.openxmlformats.org/officeDocument/2006/relationships/vmlDrawing" Target="../drawings/vmlDrawing5.vml"/><Relationship Id="rId6" Type="http://schemas.openxmlformats.org/officeDocument/2006/relationships/oleObject" Target="../embeddings/oleObject18.bin"/><Relationship Id="rId11" Type="http://schemas.openxmlformats.org/officeDocument/2006/relationships/oleObject" Target="../embeddings/oleObject23.bin"/><Relationship Id="rId5" Type="http://schemas.openxmlformats.org/officeDocument/2006/relationships/oleObject" Target="../embeddings/oleObject17.bin"/><Relationship Id="rId10" Type="http://schemas.openxmlformats.org/officeDocument/2006/relationships/oleObject" Target="../embeddings/oleObject22.bin"/><Relationship Id="rId4" Type="http://schemas.openxmlformats.org/officeDocument/2006/relationships/oleObject" Target="../embeddings/oleObject16.bin"/><Relationship Id="rId9" Type="http://schemas.openxmlformats.org/officeDocument/2006/relationships/oleObject" Target="../embeddings/oleObject21.bin"/></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19.xml"/><Relationship Id="rId1" Type="http://schemas.openxmlformats.org/officeDocument/2006/relationships/vmlDrawing" Target="../drawings/vmlDrawing6.vml"/><Relationship Id="rId5" Type="http://schemas.openxmlformats.org/officeDocument/2006/relationships/oleObject" Target="../embeddings/oleObject26.bin"/><Relationship Id="rId4" Type="http://schemas.openxmlformats.org/officeDocument/2006/relationships/oleObject" Target="../embeddings/oleObject25.bin"/></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oleObject" Target="../embeddings/oleObject28.bin"/></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30.bin"/></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914400" y="990600"/>
            <a:ext cx="10363200" cy="1981200"/>
          </a:xfrm>
        </p:spPr>
        <p:txBody>
          <a:bodyPr>
            <a:normAutofit/>
          </a:bodyPr>
          <a:lstStyle/>
          <a:p>
            <a:pPr eaLnBrk="1" hangingPunct="1">
              <a:lnSpc>
                <a:spcPct val="150000"/>
              </a:lnSpc>
            </a:pPr>
            <a:r>
              <a:rPr lang="zh-CN" altLang="en-US" dirty="0"/>
              <a:t>流行病学</a:t>
            </a:r>
          </a:p>
        </p:txBody>
      </p:sp>
      <p:sp>
        <p:nvSpPr>
          <p:cNvPr id="10243" name="Rectangle 3"/>
          <p:cNvSpPr>
            <a:spLocks noGrp="1" noChangeArrowheads="1"/>
          </p:cNvSpPr>
          <p:nvPr>
            <p:ph type="subTitle" idx="1"/>
          </p:nvPr>
        </p:nvSpPr>
        <p:spPr>
          <a:xfrm>
            <a:off x="1828800" y="3429000"/>
            <a:ext cx="8534400" cy="1066800"/>
          </a:xfrm>
        </p:spPr>
        <p:txBody>
          <a:bodyPr>
            <a:noAutofit/>
          </a:bodyPr>
          <a:lstStyle/>
          <a:p>
            <a:pPr>
              <a:lnSpc>
                <a:spcPct val="150000"/>
              </a:lnSpc>
              <a:spcBef>
                <a:spcPct val="0"/>
              </a:spcBef>
            </a:pPr>
            <a:r>
              <a:rPr lang="zh-CN" altLang="en-US" sz="5400" b="1" dirty="0">
                <a:solidFill>
                  <a:srgbClr val="00B050"/>
                </a:solidFill>
                <a:latin typeface="华文琥珀" panose="02010800040101010101" pitchFamily="2" charset="-122"/>
                <a:ea typeface="华文琥珀" panose="02010800040101010101" pitchFamily="2" charset="-122"/>
                <a:cs typeface="Trebuchet MS"/>
              </a:rPr>
              <a:t>第五章 病例对照研究</a:t>
            </a:r>
          </a:p>
        </p:txBody>
      </p:sp>
    </p:spTree>
    <p:extLst>
      <p:ext uri="{BB962C8B-B14F-4D97-AF65-F5344CB8AC3E}">
        <p14:creationId xmlns:p14="http://schemas.microsoft.com/office/powerpoint/2010/main" xmlns="" val="13791353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lnSpc>
                <a:spcPct val="150000"/>
              </a:lnSpc>
            </a:pPr>
            <a:endParaRPr lang="zh-CN" altLang="en-US" sz="3600" smtClean="0">
              <a:solidFill>
                <a:schemeClr val="tx1"/>
              </a:solidFill>
              <a:latin typeface="宋体" pitchFamily="2" charset="-122"/>
            </a:endParaRPr>
          </a:p>
        </p:txBody>
      </p:sp>
      <p:sp>
        <p:nvSpPr>
          <p:cNvPr id="19459" name="Rectangle 3"/>
          <p:cNvSpPr>
            <a:spLocks noGrp="1" noChangeArrowheads="1"/>
          </p:cNvSpPr>
          <p:nvPr>
            <p:ph type="body" idx="1"/>
          </p:nvPr>
        </p:nvSpPr>
        <p:spPr>
          <a:xfrm>
            <a:off x="609600" y="1371601"/>
            <a:ext cx="10972800" cy="4754563"/>
          </a:xfrm>
        </p:spPr>
        <p:txBody>
          <a:bodyPr/>
          <a:lstStyle/>
          <a:p>
            <a:pPr eaLnBrk="1" hangingPunct="1">
              <a:lnSpc>
                <a:spcPct val="150000"/>
              </a:lnSpc>
              <a:buFont typeface="Wingdings" pitchFamily="2" charset="2"/>
              <a:buNone/>
            </a:pPr>
            <a:r>
              <a:rPr lang="zh-CN" altLang="en-US" sz="2800" smtClean="0">
                <a:latin typeface="宋体" pitchFamily="2" charset="-122"/>
              </a:rPr>
              <a:t>二、匹配病例对照研究</a:t>
            </a:r>
            <a:endParaRPr lang="en-US" altLang="zh-CN" sz="2800" smtClean="0">
              <a:latin typeface="宋体" pitchFamily="2" charset="-122"/>
            </a:endParaRPr>
          </a:p>
          <a:p>
            <a:pPr eaLnBrk="1" hangingPunct="1">
              <a:lnSpc>
                <a:spcPct val="150000"/>
              </a:lnSpc>
            </a:pPr>
            <a:r>
              <a:rPr lang="zh-CN" altLang="en-US" sz="2400" u="sng" smtClean="0">
                <a:latin typeface="宋体" pitchFamily="2" charset="-122"/>
              </a:rPr>
              <a:t>匹配病例对照研究</a:t>
            </a:r>
            <a:r>
              <a:rPr lang="en-US" altLang="zh-CN" sz="2400" u="sng" smtClean="0">
                <a:latin typeface="宋体" pitchFamily="2" charset="-122"/>
              </a:rPr>
              <a:t>(match case-control study)</a:t>
            </a:r>
            <a:r>
              <a:rPr lang="en-US" altLang="zh-CN" sz="2400" smtClean="0">
                <a:latin typeface="宋体" pitchFamily="2" charset="-122"/>
              </a:rPr>
              <a:t> </a:t>
            </a:r>
          </a:p>
          <a:p>
            <a:pPr lvl="1" eaLnBrk="1" hangingPunct="1">
              <a:lnSpc>
                <a:spcPct val="150000"/>
              </a:lnSpc>
            </a:pPr>
            <a:r>
              <a:rPr lang="zh-CN" altLang="en-US" sz="2400" smtClean="0">
                <a:latin typeface="宋体" pitchFamily="2" charset="-122"/>
              </a:rPr>
              <a:t>为了排除非研究因素的干扰，常常通过匹配的方法，使病例组与对照组的非研究因素或非研究特征具有一致性。</a:t>
            </a:r>
            <a:endParaRPr lang="en-US" altLang="zh-CN" sz="2400" smtClean="0">
              <a:latin typeface="宋体" pitchFamily="2" charset="-122"/>
            </a:endParaRPr>
          </a:p>
          <a:p>
            <a:pPr lvl="2" eaLnBrk="1" hangingPunct="1">
              <a:lnSpc>
                <a:spcPct val="150000"/>
              </a:lnSpc>
            </a:pPr>
            <a:r>
              <a:rPr lang="zh-CN" altLang="en-US" sz="2000" smtClean="0">
                <a:latin typeface="宋体" pitchFamily="2" charset="-122"/>
              </a:rPr>
              <a:t>例如以年龄作为匹配因素时，可使两组的年龄相同或接近，这样可以排除因为年龄不同对研究结果的干扰。 </a:t>
            </a:r>
          </a:p>
        </p:txBody>
      </p:sp>
    </p:spTree>
    <p:extLst>
      <p:ext uri="{BB962C8B-B14F-4D97-AF65-F5344CB8AC3E}">
        <p14:creationId xmlns:p14="http://schemas.microsoft.com/office/powerpoint/2010/main" xmlns="" val="30269124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1"/>
          </p:nvPr>
        </p:nvSpPr>
        <p:spPr>
          <a:xfrm>
            <a:off x="609600" y="1143000"/>
            <a:ext cx="10972800" cy="3962400"/>
          </a:xfrm>
        </p:spPr>
        <p:txBody>
          <a:bodyPr/>
          <a:lstStyle/>
          <a:p>
            <a:pPr eaLnBrk="1" hangingPunct="1">
              <a:lnSpc>
                <a:spcPct val="150000"/>
              </a:lnSpc>
            </a:pPr>
            <a:r>
              <a:rPr lang="zh-CN" altLang="en-US" sz="2400" u="sng" smtClean="0">
                <a:latin typeface="宋体" pitchFamily="2" charset="-122"/>
              </a:rPr>
              <a:t>匹配（</a:t>
            </a:r>
            <a:r>
              <a:rPr lang="en-US" altLang="zh-CN" sz="2400" u="sng" smtClean="0">
                <a:latin typeface="宋体" pitchFamily="2" charset="-122"/>
              </a:rPr>
              <a:t>matching</a:t>
            </a:r>
            <a:r>
              <a:rPr lang="zh-CN" altLang="en-US" sz="2400" u="sng" smtClean="0">
                <a:latin typeface="宋体" pitchFamily="2" charset="-122"/>
              </a:rPr>
              <a:t>）</a:t>
            </a:r>
            <a:endParaRPr lang="en-US" altLang="zh-CN" sz="2400" smtClean="0">
              <a:latin typeface="宋体" pitchFamily="2" charset="-122"/>
            </a:endParaRPr>
          </a:p>
          <a:p>
            <a:pPr lvl="1" eaLnBrk="1" hangingPunct="1">
              <a:lnSpc>
                <a:spcPct val="150000"/>
              </a:lnSpc>
            </a:pPr>
            <a:r>
              <a:rPr lang="zh-CN" altLang="en-US" sz="2400" smtClean="0">
                <a:latin typeface="宋体" pitchFamily="2" charset="-122"/>
              </a:rPr>
              <a:t>选择对照时，采用限制的方法，使对照组的一些重要特征与病例组相似，保证可能的混杂因素在对照组与病例组中均衡一致。</a:t>
            </a:r>
            <a:endParaRPr lang="en-US" altLang="zh-CN" sz="2400" smtClean="0">
              <a:latin typeface="宋体" pitchFamily="2" charset="-122"/>
            </a:endParaRPr>
          </a:p>
          <a:p>
            <a:pPr lvl="1" eaLnBrk="1" hangingPunct="1">
              <a:lnSpc>
                <a:spcPct val="150000"/>
              </a:lnSpc>
            </a:pPr>
            <a:r>
              <a:rPr lang="zh-CN" altLang="en-US" sz="2400" smtClean="0">
                <a:latin typeface="宋体" pitchFamily="2" charset="-122"/>
              </a:rPr>
              <a:t>匹配的目的是控制混杂因素的干扰，提高研究效率。</a:t>
            </a:r>
          </a:p>
          <a:p>
            <a:pPr eaLnBrk="1" hangingPunct="1">
              <a:lnSpc>
                <a:spcPct val="150000"/>
              </a:lnSpc>
            </a:pPr>
            <a:endParaRPr lang="en-US" altLang="zh-CN" sz="2400" smtClean="0">
              <a:latin typeface="宋体" pitchFamily="2" charset="-122"/>
            </a:endParaRPr>
          </a:p>
        </p:txBody>
      </p:sp>
    </p:spTree>
    <p:extLst>
      <p:ext uri="{BB962C8B-B14F-4D97-AF65-F5344CB8AC3E}">
        <p14:creationId xmlns:p14="http://schemas.microsoft.com/office/powerpoint/2010/main" xmlns="" val="40266630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标题 1"/>
          <p:cNvSpPr>
            <a:spLocks noGrp="1"/>
          </p:cNvSpPr>
          <p:nvPr>
            <p:ph type="title"/>
          </p:nvPr>
        </p:nvSpPr>
        <p:spPr/>
        <p:txBody>
          <a:bodyPr/>
          <a:lstStyle/>
          <a:p>
            <a:r>
              <a:rPr lang="zh-CN" altLang="en-US" sz="3600" smtClean="0">
                <a:latin typeface="宋体" pitchFamily="2" charset="-122"/>
              </a:rPr>
              <a:t>常见匹配方法</a:t>
            </a:r>
            <a:endParaRPr lang="zh-CN" altLang="en-US" sz="3600" smtClean="0"/>
          </a:p>
        </p:txBody>
      </p:sp>
      <p:sp>
        <p:nvSpPr>
          <p:cNvPr id="21507" name="内容占位符 2"/>
          <p:cNvSpPr>
            <a:spLocks noGrp="1"/>
          </p:cNvSpPr>
          <p:nvPr>
            <p:ph idx="1"/>
          </p:nvPr>
        </p:nvSpPr>
        <p:spPr/>
        <p:txBody>
          <a:bodyPr/>
          <a:lstStyle/>
          <a:p>
            <a:pPr eaLnBrk="1" hangingPunct="1">
              <a:lnSpc>
                <a:spcPct val="150000"/>
              </a:lnSpc>
            </a:pPr>
            <a:r>
              <a:rPr lang="en-US" altLang="zh-CN" smtClean="0">
                <a:latin typeface="宋体" pitchFamily="2" charset="-122"/>
              </a:rPr>
              <a:t>1</a:t>
            </a:r>
            <a:r>
              <a:rPr lang="zh-CN" altLang="en-US" smtClean="0">
                <a:latin typeface="宋体" pitchFamily="2" charset="-122"/>
              </a:rPr>
              <a:t>．</a:t>
            </a:r>
            <a:r>
              <a:rPr lang="zh-CN" altLang="en-US" u="sng" smtClean="0">
                <a:latin typeface="宋体" pitchFamily="2" charset="-122"/>
              </a:rPr>
              <a:t>频数匹配（</a:t>
            </a:r>
            <a:r>
              <a:rPr lang="en-US" altLang="zh-CN" u="sng" smtClean="0">
                <a:latin typeface="宋体" pitchFamily="2" charset="-122"/>
              </a:rPr>
              <a:t>frequency matching</a:t>
            </a:r>
            <a:r>
              <a:rPr lang="zh-CN" altLang="en-US" u="sng" smtClean="0">
                <a:latin typeface="宋体" pitchFamily="2" charset="-122"/>
              </a:rPr>
              <a:t>）</a:t>
            </a:r>
            <a:endParaRPr lang="en-US" altLang="zh-CN" smtClean="0">
              <a:latin typeface="宋体" pitchFamily="2" charset="-122"/>
            </a:endParaRPr>
          </a:p>
          <a:p>
            <a:pPr lvl="1" eaLnBrk="1" hangingPunct="1"/>
            <a:r>
              <a:rPr lang="zh-CN" altLang="en-US" smtClean="0">
                <a:latin typeface="宋体" pitchFamily="2" charset="-122"/>
              </a:rPr>
              <a:t>指只需要匹配因素在病例组及对照组之间的构成比一致或接近，而不需要具体到对每个病例个体进行匹配。</a:t>
            </a:r>
            <a:endParaRPr lang="en-US" altLang="zh-CN" smtClean="0">
              <a:latin typeface="宋体" pitchFamily="2" charset="-122"/>
            </a:endParaRPr>
          </a:p>
          <a:p>
            <a:pPr lvl="1" eaLnBrk="1" hangingPunct="1"/>
            <a:r>
              <a:rPr lang="zh-CN" altLang="en-US" smtClean="0">
                <a:latin typeface="宋体" pitchFamily="2" charset="-122"/>
              </a:rPr>
              <a:t>例如</a:t>
            </a:r>
            <a:r>
              <a:rPr lang="en-US" altLang="zh-CN" smtClean="0">
                <a:latin typeface="宋体" pitchFamily="2" charset="-122"/>
              </a:rPr>
              <a:t>——</a:t>
            </a:r>
          </a:p>
          <a:p>
            <a:pPr lvl="2" eaLnBrk="1" hangingPunct="1"/>
            <a:r>
              <a:rPr lang="zh-CN" altLang="en-US" smtClean="0">
                <a:latin typeface="宋体" pitchFamily="2" charset="-122"/>
              </a:rPr>
              <a:t>以性别作为匹配因素，则对照组的男女比例与病例组一致或相近；</a:t>
            </a:r>
            <a:endParaRPr lang="en-US" altLang="zh-CN" smtClean="0">
              <a:latin typeface="宋体" pitchFamily="2" charset="-122"/>
            </a:endParaRPr>
          </a:p>
          <a:p>
            <a:pPr lvl="2" eaLnBrk="1" hangingPunct="1"/>
            <a:r>
              <a:rPr lang="zh-CN" altLang="en-US" smtClean="0">
                <a:latin typeface="宋体" pitchFamily="2" charset="-122"/>
              </a:rPr>
              <a:t>以年龄作为匹配因素，那么对照组的各个年龄阶段的比例要与病例组接近。 </a:t>
            </a:r>
          </a:p>
          <a:p>
            <a:endParaRPr lang="zh-CN" altLang="en-US" smtClean="0"/>
          </a:p>
        </p:txBody>
      </p:sp>
    </p:spTree>
    <p:extLst>
      <p:ext uri="{BB962C8B-B14F-4D97-AF65-F5344CB8AC3E}">
        <p14:creationId xmlns:p14="http://schemas.microsoft.com/office/powerpoint/2010/main" xmlns="" val="37505855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body" idx="1"/>
          </p:nvPr>
        </p:nvSpPr>
        <p:spPr>
          <a:xfrm>
            <a:off x="609600" y="838200"/>
            <a:ext cx="10972800" cy="5410200"/>
          </a:xfrm>
        </p:spPr>
        <p:txBody>
          <a:bodyPr/>
          <a:lstStyle/>
          <a:p>
            <a:pPr eaLnBrk="1" hangingPunct="1">
              <a:lnSpc>
                <a:spcPct val="150000"/>
              </a:lnSpc>
            </a:pPr>
            <a:r>
              <a:rPr lang="en-US" altLang="zh-CN" smtClean="0">
                <a:latin typeface="宋体" pitchFamily="2" charset="-122"/>
              </a:rPr>
              <a:t>2</a:t>
            </a:r>
            <a:r>
              <a:rPr lang="zh-CN" altLang="en-US" smtClean="0">
                <a:latin typeface="宋体" pitchFamily="2" charset="-122"/>
              </a:rPr>
              <a:t>．</a:t>
            </a:r>
            <a:r>
              <a:rPr lang="zh-CN" altLang="en-US" u="sng" smtClean="0">
                <a:latin typeface="宋体" pitchFamily="2" charset="-122"/>
              </a:rPr>
              <a:t>个体匹配（</a:t>
            </a:r>
            <a:r>
              <a:rPr lang="en-US" altLang="zh-CN" sz="2800" u="sng" smtClean="0">
                <a:latin typeface="宋体" pitchFamily="2" charset="-122"/>
              </a:rPr>
              <a:t>individual matching</a:t>
            </a:r>
            <a:r>
              <a:rPr lang="zh-CN" altLang="en-US" sz="2800" u="sng" smtClean="0">
                <a:latin typeface="宋体" pitchFamily="2" charset="-122"/>
              </a:rPr>
              <a:t>）</a:t>
            </a:r>
            <a:r>
              <a:rPr lang="zh-CN" altLang="en-US" sz="2800" smtClean="0">
                <a:latin typeface="宋体" pitchFamily="2" charset="-122"/>
              </a:rPr>
              <a:t> </a:t>
            </a:r>
            <a:endParaRPr lang="en-US" altLang="zh-CN" sz="2400" smtClean="0">
              <a:latin typeface="宋体" pitchFamily="2" charset="-122"/>
            </a:endParaRPr>
          </a:p>
          <a:p>
            <a:pPr lvl="1" eaLnBrk="1" hangingPunct="1"/>
            <a:r>
              <a:rPr lang="zh-CN" altLang="en-US" smtClean="0">
                <a:latin typeface="宋体" pitchFamily="2" charset="-122"/>
              </a:rPr>
              <a:t>以病例组的个体为单位，每一病例个体按照匹配因素为其配上一个或者几个对照。</a:t>
            </a:r>
            <a:endParaRPr lang="en-US" altLang="zh-CN" smtClean="0">
              <a:latin typeface="宋体" pitchFamily="2" charset="-122"/>
            </a:endParaRPr>
          </a:p>
          <a:p>
            <a:pPr lvl="1" eaLnBrk="1" hangingPunct="1"/>
            <a:r>
              <a:rPr lang="zh-CN" altLang="en-US" smtClean="0">
                <a:latin typeface="宋体" pitchFamily="2" charset="-122"/>
              </a:rPr>
              <a:t>匹配对照的个体数可有</a:t>
            </a:r>
            <a:r>
              <a:rPr lang="en-US" altLang="zh-CN" smtClean="0">
                <a:latin typeface="宋体" pitchFamily="2" charset="-122"/>
              </a:rPr>
              <a:t>1</a:t>
            </a:r>
            <a:r>
              <a:rPr lang="zh-CN" altLang="en-US" smtClean="0">
                <a:latin typeface="宋体" pitchFamily="2" charset="-122"/>
              </a:rPr>
              <a:t>，</a:t>
            </a:r>
            <a:r>
              <a:rPr lang="en-US" altLang="zh-CN" smtClean="0">
                <a:latin typeface="宋体" pitchFamily="2" charset="-122"/>
              </a:rPr>
              <a:t>2……</a:t>
            </a:r>
            <a:r>
              <a:rPr lang="en-US" altLang="zh-CN" i="1" smtClean="0">
                <a:latin typeface="宋体" pitchFamily="2" charset="-122"/>
              </a:rPr>
              <a:t>c</a:t>
            </a:r>
            <a:r>
              <a:rPr lang="zh-CN" altLang="en-US" smtClean="0">
                <a:latin typeface="宋体" pitchFamily="2" charset="-122"/>
              </a:rPr>
              <a:t>，分别称为</a:t>
            </a:r>
            <a:r>
              <a:rPr lang="en-US" altLang="zh-CN" smtClean="0">
                <a:latin typeface="宋体" pitchFamily="2" charset="-122"/>
              </a:rPr>
              <a:t>1:1</a:t>
            </a:r>
            <a:r>
              <a:rPr lang="zh-CN" altLang="en-US" smtClean="0">
                <a:latin typeface="宋体" pitchFamily="2" charset="-122"/>
              </a:rPr>
              <a:t>匹配</a:t>
            </a:r>
            <a:r>
              <a:rPr lang="en-US" altLang="zh-CN" smtClean="0">
                <a:latin typeface="宋体" pitchFamily="2" charset="-122"/>
              </a:rPr>
              <a:t>(</a:t>
            </a:r>
            <a:r>
              <a:rPr lang="zh-CN" altLang="en-US" smtClean="0">
                <a:latin typeface="宋体" pitchFamily="2" charset="-122"/>
              </a:rPr>
              <a:t>又称配对</a:t>
            </a:r>
            <a:r>
              <a:rPr lang="en-US" altLang="zh-CN" smtClean="0">
                <a:latin typeface="宋体" pitchFamily="2" charset="-122"/>
              </a:rPr>
              <a:t>)</a:t>
            </a:r>
            <a:r>
              <a:rPr lang="zh-CN" altLang="en-US" smtClean="0">
                <a:latin typeface="宋体" pitchFamily="2" charset="-122"/>
              </a:rPr>
              <a:t>、</a:t>
            </a:r>
            <a:r>
              <a:rPr lang="en-US" altLang="zh-CN" smtClean="0">
                <a:latin typeface="宋体" pitchFamily="2" charset="-122"/>
              </a:rPr>
              <a:t>1:2</a:t>
            </a:r>
            <a:r>
              <a:rPr lang="zh-CN" altLang="en-US" smtClean="0">
                <a:latin typeface="宋体" pitchFamily="2" charset="-122"/>
              </a:rPr>
              <a:t>匹配</a:t>
            </a:r>
            <a:r>
              <a:rPr lang="en-US" altLang="zh-CN" smtClean="0">
                <a:latin typeface="宋体" pitchFamily="2" charset="-122"/>
              </a:rPr>
              <a:t>……1:</a:t>
            </a:r>
            <a:r>
              <a:rPr lang="en-US" altLang="zh-CN" i="1" smtClean="0">
                <a:latin typeface="宋体" pitchFamily="2" charset="-122"/>
              </a:rPr>
              <a:t>c</a:t>
            </a:r>
            <a:r>
              <a:rPr lang="zh-CN" altLang="en-US" smtClean="0">
                <a:latin typeface="宋体" pitchFamily="2" charset="-122"/>
              </a:rPr>
              <a:t>匹配。</a:t>
            </a:r>
            <a:endParaRPr lang="en-US" altLang="zh-CN" smtClean="0">
              <a:latin typeface="宋体" pitchFamily="2" charset="-122"/>
            </a:endParaRPr>
          </a:p>
          <a:p>
            <a:pPr lvl="2" eaLnBrk="1" hangingPunct="1">
              <a:lnSpc>
                <a:spcPct val="150000"/>
              </a:lnSpc>
            </a:pPr>
            <a:r>
              <a:rPr lang="zh-CN" altLang="en-US" smtClean="0">
                <a:latin typeface="宋体" pitchFamily="2" charset="-122"/>
              </a:rPr>
              <a:t>如：以</a:t>
            </a:r>
            <a:r>
              <a:rPr lang="en-US" altLang="zh-CN" smtClean="0">
                <a:latin typeface="宋体" pitchFamily="2" charset="-122"/>
              </a:rPr>
              <a:t>1:2</a:t>
            </a:r>
            <a:r>
              <a:rPr lang="zh-CN" altLang="en-US" smtClean="0">
                <a:latin typeface="宋体" pitchFamily="2" charset="-122"/>
              </a:rPr>
              <a:t>匹配为例，以性别、年龄作为匹配因素进行匹配时，病例组中的每个患者都需要在对照组中选取性别一样、年龄相近的</a:t>
            </a:r>
            <a:r>
              <a:rPr lang="en-US" altLang="zh-CN" smtClean="0">
                <a:latin typeface="宋体" pitchFamily="2" charset="-122"/>
              </a:rPr>
              <a:t>2</a:t>
            </a:r>
            <a:r>
              <a:rPr lang="zh-CN" altLang="en-US" smtClean="0">
                <a:latin typeface="宋体" pitchFamily="2" charset="-122"/>
              </a:rPr>
              <a:t>个非患者作为对照。 </a:t>
            </a:r>
          </a:p>
        </p:txBody>
      </p:sp>
    </p:spTree>
    <p:extLst>
      <p:ext uri="{BB962C8B-B14F-4D97-AF65-F5344CB8AC3E}">
        <p14:creationId xmlns:p14="http://schemas.microsoft.com/office/powerpoint/2010/main" xmlns="" val="17481178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lnSpc>
                <a:spcPct val="150000"/>
              </a:lnSpc>
            </a:pPr>
            <a:r>
              <a:rPr lang="zh-CN" altLang="en-US" sz="3200" smtClean="0">
                <a:latin typeface="宋体" pitchFamily="2" charset="-122"/>
              </a:rPr>
              <a:t>匹配过程中的</a:t>
            </a:r>
            <a:r>
              <a:rPr lang="zh-CN" altLang="en-US" sz="3200" smtClean="0">
                <a:solidFill>
                  <a:schemeClr val="tx1"/>
                </a:solidFill>
                <a:latin typeface="宋体" pitchFamily="2" charset="-122"/>
              </a:rPr>
              <a:t>注意事项</a:t>
            </a:r>
          </a:p>
        </p:txBody>
      </p:sp>
      <p:sp>
        <p:nvSpPr>
          <p:cNvPr id="23555" name="Rectangle 3"/>
          <p:cNvSpPr>
            <a:spLocks noGrp="1" noChangeArrowheads="1"/>
          </p:cNvSpPr>
          <p:nvPr>
            <p:ph type="body" idx="1"/>
          </p:nvPr>
        </p:nvSpPr>
        <p:spPr>
          <a:xfrm>
            <a:off x="609600" y="1600200"/>
            <a:ext cx="10972800" cy="4038600"/>
          </a:xfrm>
        </p:spPr>
        <p:txBody>
          <a:bodyPr/>
          <a:lstStyle/>
          <a:p>
            <a:pPr eaLnBrk="1" hangingPunct="1">
              <a:lnSpc>
                <a:spcPct val="150000"/>
              </a:lnSpc>
            </a:pPr>
            <a:r>
              <a:rPr lang="zh-CN" altLang="en-US" sz="2400" dirty="0" smtClean="0">
                <a:latin typeface="宋体" pitchFamily="2" charset="-122"/>
              </a:rPr>
              <a:t>选择的匹配因素应该是混杂因素或潜在的混杂因素</a:t>
            </a:r>
            <a:endParaRPr lang="en-US" altLang="zh-CN" sz="2400" dirty="0" smtClean="0">
              <a:latin typeface="宋体" pitchFamily="2" charset="-122"/>
            </a:endParaRPr>
          </a:p>
          <a:p>
            <a:pPr eaLnBrk="1" hangingPunct="1">
              <a:lnSpc>
                <a:spcPct val="150000"/>
              </a:lnSpc>
            </a:pPr>
            <a:r>
              <a:rPr lang="zh-CN" altLang="en-US" sz="2400" dirty="0" smtClean="0">
                <a:latin typeface="宋体" pitchFamily="2" charset="-122"/>
              </a:rPr>
              <a:t>若把不必要的因素（如非混杂因素甚至是研究因素）当作匹配因素进行匹配，不仅增加了选择对照组的难度，也可能由于重要信息丢失导致疾病与暴露因素的关联程度被扩大或者被掩盖</a:t>
            </a:r>
            <a:r>
              <a:rPr lang="en-US" altLang="zh-CN" sz="2400" dirty="0" smtClean="0">
                <a:latin typeface="宋体" pitchFamily="2" charset="-122"/>
              </a:rPr>
              <a:t>——</a:t>
            </a:r>
            <a:r>
              <a:rPr lang="zh-CN" altLang="en-US" sz="2400" u="sng" dirty="0" smtClean="0">
                <a:solidFill>
                  <a:srgbClr val="FFFF00"/>
                </a:solidFill>
                <a:latin typeface="宋体" pitchFamily="2" charset="-122"/>
              </a:rPr>
              <a:t>匹配过度（</a:t>
            </a:r>
            <a:r>
              <a:rPr lang="en-US" altLang="zh-CN" sz="2400" u="sng" dirty="0" smtClean="0">
                <a:solidFill>
                  <a:srgbClr val="FFFF00"/>
                </a:solidFill>
                <a:latin typeface="宋体" pitchFamily="2" charset="-122"/>
              </a:rPr>
              <a:t>over-matching</a:t>
            </a:r>
            <a:r>
              <a:rPr lang="zh-CN" altLang="en-US" sz="2400" u="sng" dirty="0" smtClean="0">
                <a:solidFill>
                  <a:srgbClr val="FFFF00"/>
                </a:solidFill>
                <a:latin typeface="宋体" pitchFamily="2" charset="-122"/>
              </a:rPr>
              <a:t>）</a:t>
            </a:r>
            <a:endParaRPr lang="en-US" altLang="zh-CN" sz="2400" dirty="0" smtClean="0">
              <a:solidFill>
                <a:srgbClr val="FFFF00"/>
              </a:solidFill>
              <a:latin typeface="宋体" pitchFamily="2" charset="-122"/>
            </a:endParaRPr>
          </a:p>
          <a:p>
            <a:pPr eaLnBrk="1" hangingPunct="1">
              <a:lnSpc>
                <a:spcPct val="150000"/>
              </a:lnSpc>
            </a:pPr>
            <a:r>
              <a:rPr lang="zh-CN" altLang="en-US" sz="2400" dirty="0" smtClean="0">
                <a:latin typeface="宋体" pitchFamily="2" charset="-122"/>
              </a:rPr>
              <a:t>一般而言，匹配数为</a:t>
            </a:r>
            <a:r>
              <a:rPr lang="en-US" altLang="zh-CN" sz="2400" dirty="0" smtClean="0">
                <a:latin typeface="宋体" pitchFamily="2" charset="-122"/>
              </a:rPr>
              <a:t>4</a:t>
            </a:r>
            <a:r>
              <a:rPr lang="zh-CN" altLang="en-US" sz="2400" dirty="0" smtClean="0">
                <a:latin typeface="宋体" pitchFamily="2" charset="-122"/>
              </a:rPr>
              <a:t>时，效率最高。 </a:t>
            </a:r>
          </a:p>
        </p:txBody>
      </p:sp>
    </p:spTree>
    <p:extLst>
      <p:ext uri="{BB962C8B-B14F-4D97-AF65-F5344CB8AC3E}">
        <p14:creationId xmlns:p14="http://schemas.microsoft.com/office/powerpoint/2010/main" xmlns="" val="37659664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lnSpc>
                <a:spcPct val="150000"/>
              </a:lnSpc>
            </a:pPr>
            <a:r>
              <a:rPr lang="zh-CN" altLang="en-US" sz="3600" b="1" smtClean="0">
                <a:solidFill>
                  <a:schemeClr val="tx1"/>
                </a:solidFill>
                <a:latin typeface="宋体" pitchFamily="2" charset="-122"/>
              </a:rPr>
              <a:t>第三节 病例对照研究的设计与实施</a:t>
            </a:r>
            <a:endParaRPr lang="zh-CN" altLang="en-US" sz="3600" smtClean="0">
              <a:solidFill>
                <a:schemeClr val="tx1"/>
              </a:solidFill>
              <a:latin typeface="宋体" pitchFamily="2" charset="-122"/>
            </a:endParaRPr>
          </a:p>
        </p:txBody>
      </p:sp>
      <p:sp>
        <p:nvSpPr>
          <p:cNvPr id="24579" name="Rectangle 5"/>
          <p:cNvSpPr>
            <a:spLocks noGrp="1" noChangeArrowheads="1"/>
          </p:cNvSpPr>
          <p:nvPr>
            <p:ph type="body" idx="1"/>
          </p:nvPr>
        </p:nvSpPr>
        <p:spPr/>
        <p:txBody>
          <a:bodyPr>
            <a:normAutofit fontScale="85000" lnSpcReduction="20000"/>
          </a:bodyPr>
          <a:lstStyle/>
          <a:p>
            <a:pPr eaLnBrk="1" hangingPunct="1">
              <a:lnSpc>
                <a:spcPct val="150000"/>
              </a:lnSpc>
              <a:buFont typeface="Wingdings" pitchFamily="2" charset="2"/>
              <a:buNone/>
            </a:pPr>
            <a:r>
              <a:rPr lang="zh-CN" altLang="en-US" sz="3600" smtClean="0">
                <a:latin typeface="宋体" pitchFamily="2" charset="-122"/>
              </a:rPr>
              <a:t>一、病例对照研究的一般步骤</a:t>
            </a:r>
          </a:p>
          <a:p>
            <a:pPr lvl="2" eaLnBrk="1" hangingPunct="1">
              <a:lnSpc>
                <a:spcPct val="150000"/>
              </a:lnSpc>
            </a:pPr>
            <a:r>
              <a:rPr lang="zh-CN" altLang="en-US" sz="2800" smtClean="0">
                <a:latin typeface="宋体" pitchFamily="2" charset="-122"/>
              </a:rPr>
              <a:t>（一）提出病因假设、确定研究目的</a:t>
            </a:r>
          </a:p>
          <a:p>
            <a:pPr lvl="2" eaLnBrk="1" hangingPunct="1">
              <a:lnSpc>
                <a:spcPct val="150000"/>
              </a:lnSpc>
            </a:pPr>
            <a:r>
              <a:rPr lang="zh-CN" altLang="en-US" sz="2800" smtClean="0">
                <a:latin typeface="宋体" pitchFamily="2" charset="-122"/>
              </a:rPr>
              <a:t>（二）制定研究方案</a:t>
            </a:r>
          </a:p>
          <a:p>
            <a:pPr lvl="2" eaLnBrk="1" hangingPunct="1">
              <a:lnSpc>
                <a:spcPct val="150000"/>
              </a:lnSpc>
            </a:pPr>
            <a:r>
              <a:rPr lang="zh-CN" altLang="en-US" sz="2800" smtClean="0">
                <a:latin typeface="宋体" pitchFamily="2" charset="-122"/>
              </a:rPr>
              <a:t>（三）收集资料 </a:t>
            </a:r>
          </a:p>
          <a:p>
            <a:pPr lvl="2" eaLnBrk="1" hangingPunct="1">
              <a:lnSpc>
                <a:spcPct val="150000"/>
              </a:lnSpc>
            </a:pPr>
            <a:r>
              <a:rPr lang="zh-CN" altLang="en-US" sz="2800" smtClean="0">
                <a:latin typeface="宋体" pitchFamily="2" charset="-122"/>
              </a:rPr>
              <a:t>（四）资料的整理与分析</a:t>
            </a:r>
          </a:p>
          <a:p>
            <a:pPr lvl="2" eaLnBrk="1" hangingPunct="1">
              <a:lnSpc>
                <a:spcPct val="150000"/>
              </a:lnSpc>
            </a:pPr>
            <a:r>
              <a:rPr lang="zh-CN" altLang="en-US" sz="2800" smtClean="0">
                <a:latin typeface="宋体" pitchFamily="2" charset="-122"/>
              </a:rPr>
              <a:t>（五）总结并提出研究报告</a:t>
            </a:r>
          </a:p>
          <a:p>
            <a:pPr eaLnBrk="1" hangingPunct="1">
              <a:lnSpc>
                <a:spcPct val="150000"/>
              </a:lnSpc>
            </a:pPr>
            <a:endParaRPr lang="en-US" altLang="zh-CN" sz="2400" smtClean="0">
              <a:latin typeface="宋体" pitchFamily="2" charset="-122"/>
            </a:endParaRPr>
          </a:p>
        </p:txBody>
      </p:sp>
    </p:spTree>
    <p:extLst>
      <p:ext uri="{BB962C8B-B14F-4D97-AF65-F5344CB8AC3E}">
        <p14:creationId xmlns:p14="http://schemas.microsoft.com/office/powerpoint/2010/main" xmlns="" val="24123126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508000" y="5562600"/>
            <a:ext cx="10972800" cy="762000"/>
          </a:xfrm>
        </p:spPr>
        <p:txBody>
          <a:bodyPr/>
          <a:lstStyle/>
          <a:p>
            <a:pPr eaLnBrk="1" hangingPunct="1">
              <a:lnSpc>
                <a:spcPct val="150000"/>
              </a:lnSpc>
            </a:pPr>
            <a:r>
              <a:rPr lang="zh-CN" altLang="en-US" sz="2400" smtClean="0">
                <a:solidFill>
                  <a:schemeClr val="tx1"/>
                </a:solidFill>
                <a:latin typeface="宋体" pitchFamily="2" charset="-122"/>
              </a:rPr>
              <a:t>图</a:t>
            </a:r>
            <a:r>
              <a:rPr lang="en-US" altLang="zh-CN" sz="2400" smtClean="0">
                <a:solidFill>
                  <a:schemeClr val="tx1"/>
                </a:solidFill>
                <a:latin typeface="宋体" pitchFamily="2" charset="-122"/>
              </a:rPr>
              <a:t>5-3 </a:t>
            </a:r>
            <a:r>
              <a:rPr lang="zh-CN" altLang="en-US" sz="2400" smtClean="0">
                <a:solidFill>
                  <a:schemeClr val="tx1"/>
                </a:solidFill>
                <a:latin typeface="宋体" pitchFamily="2" charset="-122"/>
              </a:rPr>
              <a:t>病例对照研究的一般步骤</a:t>
            </a:r>
          </a:p>
        </p:txBody>
      </p:sp>
      <p:pic>
        <p:nvPicPr>
          <p:cNvPr id="25603" name="图片 5"/>
          <p:cNvPicPr>
            <a:picLocks noGrp="1" noChangeAspect="1" noChangeArrowheads="1"/>
          </p:cNvPicPr>
          <p:nvPr>
            <p:ph type="body" idx="1"/>
          </p:nvPr>
        </p:nvPicPr>
        <p:blipFill>
          <a:blip r:embed="rId2">
            <a:extLst>
              <a:ext uri="{28A0092B-C50C-407E-A947-70E740481C1C}">
                <a14:useLocalDpi xmlns:a14="http://schemas.microsoft.com/office/drawing/2010/main" xmlns="" val="0"/>
              </a:ext>
            </a:extLst>
          </a:blip>
          <a:srcRect/>
          <a:stretch>
            <a:fillRect/>
          </a:stretch>
        </p:blipFill>
        <p:spPr>
          <a:xfrm>
            <a:off x="1828800" y="685801"/>
            <a:ext cx="8636000" cy="4468813"/>
          </a:xfrm>
          <a:noFill/>
        </p:spPr>
      </p:pic>
    </p:spTree>
    <p:extLst>
      <p:ext uri="{BB962C8B-B14F-4D97-AF65-F5344CB8AC3E}">
        <p14:creationId xmlns:p14="http://schemas.microsoft.com/office/powerpoint/2010/main" xmlns="" val="24989615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lnSpc>
                <a:spcPct val="150000"/>
              </a:lnSpc>
            </a:pPr>
            <a:r>
              <a:rPr lang="zh-CN" altLang="en-US" sz="3600" smtClean="0">
                <a:solidFill>
                  <a:schemeClr val="tx1"/>
                </a:solidFill>
                <a:latin typeface="宋体" pitchFamily="2" charset="-122"/>
              </a:rPr>
              <a:t>二、</a:t>
            </a:r>
            <a:r>
              <a:rPr lang="zh-CN" altLang="en-US" sz="3600" smtClean="0">
                <a:latin typeface="宋体" pitchFamily="2" charset="-122"/>
              </a:rPr>
              <a:t>病例对照研究</a:t>
            </a:r>
            <a:r>
              <a:rPr lang="zh-CN" altLang="en-US" sz="3600" smtClean="0">
                <a:solidFill>
                  <a:schemeClr val="tx1"/>
                </a:solidFill>
                <a:latin typeface="宋体" pitchFamily="2" charset="-122"/>
              </a:rPr>
              <a:t>对象的选择</a:t>
            </a:r>
          </a:p>
        </p:txBody>
      </p:sp>
      <p:sp>
        <p:nvSpPr>
          <p:cNvPr id="26627" name="Rectangle 3"/>
          <p:cNvSpPr>
            <a:spLocks noGrp="1" noChangeArrowheads="1"/>
          </p:cNvSpPr>
          <p:nvPr>
            <p:ph type="body" idx="1"/>
          </p:nvPr>
        </p:nvSpPr>
        <p:spPr>
          <a:xfrm>
            <a:off x="812800" y="1371600"/>
            <a:ext cx="10972800" cy="4953000"/>
          </a:xfrm>
        </p:spPr>
        <p:txBody>
          <a:bodyPr/>
          <a:lstStyle/>
          <a:p>
            <a:pPr algn="ctr" eaLnBrk="1" hangingPunct="1">
              <a:lnSpc>
                <a:spcPct val="150000"/>
              </a:lnSpc>
              <a:buFont typeface="Wingdings" pitchFamily="2" charset="2"/>
              <a:buNone/>
            </a:pPr>
            <a:r>
              <a:rPr lang="zh-CN" altLang="en-US" sz="2400" smtClean="0">
                <a:latin typeface="宋体" pitchFamily="2" charset="-122"/>
              </a:rPr>
              <a:t>（一）病例组的选择</a:t>
            </a:r>
          </a:p>
          <a:p>
            <a:pPr eaLnBrk="1" hangingPunct="1">
              <a:lnSpc>
                <a:spcPct val="150000"/>
              </a:lnSpc>
            </a:pPr>
            <a:r>
              <a:rPr lang="zh-CN" altLang="en-US" sz="2800" smtClean="0">
                <a:latin typeface="宋体" pitchFamily="2" charset="-122"/>
              </a:rPr>
              <a:t>病例的种类：</a:t>
            </a:r>
          </a:p>
          <a:p>
            <a:pPr lvl="1" eaLnBrk="1" hangingPunct="1">
              <a:lnSpc>
                <a:spcPct val="150000"/>
              </a:lnSpc>
            </a:pPr>
            <a:r>
              <a:rPr lang="zh-CN" altLang="en-US" sz="2000" smtClean="0">
                <a:latin typeface="宋体" pitchFamily="2" charset="-122"/>
              </a:rPr>
              <a:t>（</a:t>
            </a:r>
            <a:r>
              <a:rPr lang="en-US" altLang="zh-CN" sz="2000" smtClean="0">
                <a:latin typeface="宋体" pitchFamily="2" charset="-122"/>
              </a:rPr>
              <a:t>1</a:t>
            </a:r>
            <a:r>
              <a:rPr lang="zh-CN" altLang="en-US" sz="2000" smtClean="0">
                <a:latin typeface="宋体" pitchFamily="2" charset="-122"/>
              </a:rPr>
              <a:t>）</a:t>
            </a:r>
            <a:r>
              <a:rPr lang="zh-CN" altLang="en-US" sz="2000" b="1" u="sng" smtClean="0">
                <a:latin typeface="宋体" pitchFamily="2" charset="-122"/>
              </a:rPr>
              <a:t>新发病例</a:t>
            </a:r>
            <a:r>
              <a:rPr lang="zh-CN" altLang="en-US" sz="2000" u="sng" smtClean="0">
                <a:latin typeface="宋体" pitchFamily="2" charset="-122"/>
              </a:rPr>
              <a:t>（</a:t>
            </a:r>
            <a:r>
              <a:rPr lang="en-US" altLang="zh-CN" sz="2000" u="sng" smtClean="0">
                <a:latin typeface="宋体" pitchFamily="2" charset="-122"/>
              </a:rPr>
              <a:t>incident case</a:t>
            </a:r>
            <a:r>
              <a:rPr lang="zh-CN" altLang="en-US" sz="2000" u="sng" smtClean="0">
                <a:latin typeface="宋体" pitchFamily="2" charset="-122"/>
              </a:rPr>
              <a:t>）</a:t>
            </a:r>
            <a:r>
              <a:rPr lang="zh-CN" altLang="en-US" sz="2000" smtClean="0">
                <a:latin typeface="宋体" pitchFamily="2" charset="-122"/>
              </a:rPr>
              <a:t>：新近出现的病例，提供的信息较为可靠；</a:t>
            </a:r>
          </a:p>
          <a:p>
            <a:pPr lvl="1" eaLnBrk="1" hangingPunct="1">
              <a:lnSpc>
                <a:spcPct val="150000"/>
              </a:lnSpc>
            </a:pPr>
            <a:r>
              <a:rPr lang="zh-CN" altLang="en-US" sz="2000" smtClean="0">
                <a:latin typeface="宋体" pitchFamily="2" charset="-122"/>
              </a:rPr>
              <a:t>（</a:t>
            </a:r>
            <a:r>
              <a:rPr lang="en-US" altLang="zh-CN" sz="2000" smtClean="0">
                <a:latin typeface="宋体" pitchFamily="2" charset="-122"/>
              </a:rPr>
              <a:t>2</a:t>
            </a:r>
            <a:r>
              <a:rPr lang="zh-CN" altLang="en-US" sz="2000" smtClean="0">
                <a:latin typeface="宋体" pitchFamily="2" charset="-122"/>
              </a:rPr>
              <a:t>）</a:t>
            </a:r>
            <a:r>
              <a:rPr lang="zh-CN" altLang="en-US" sz="2000" b="1" u="sng" smtClean="0">
                <a:latin typeface="宋体" pitchFamily="2" charset="-122"/>
              </a:rPr>
              <a:t>现患病例</a:t>
            </a:r>
            <a:r>
              <a:rPr lang="zh-CN" altLang="en-US" sz="2000" u="sng" smtClean="0">
                <a:latin typeface="宋体" pitchFamily="2" charset="-122"/>
              </a:rPr>
              <a:t>（</a:t>
            </a:r>
            <a:r>
              <a:rPr lang="en-US" altLang="zh-CN" sz="2000" u="sng" smtClean="0">
                <a:latin typeface="宋体" pitchFamily="2" charset="-122"/>
              </a:rPr>
              <a:t>prevalent case</a:t>
            </a:r>
            <a:r>
              <a:rPr lang="zh-CN" altLang="en-US" sz="2000" u="sng" smtClean="0">
                <a:latin typeface="宋体" pitchFamily="2" charset="-122"/>
              </a:rPr>
              <a:t>）</a:t>
            </a:r>
            <a:r>
              <a:rPr lang="zh-CN" altLang="en-US" sz="2000" smtClean="0">
                <a:latin typeface="宋体" pitchFamily="2" charset="-122"/>
              </a:rPr>
              <a:t>：过去出现的病例，常受到疾病迁延及存活因素的影响；</a:t>
            </a:r>
          </a:p>
          <a:p>
            <a:pPr lvl="1" eaLnBrk="1" hangingPunct="1">
              <a:lnSpc>
                <a:spcPct val="150000"/>
              </a:lnSpc>
            </a:pPr>
            <a:r>
              <a:rPr lang="zh-CN" altLang="en-US" sz="2000" smtClean="0">
                <a:latin typeface="宋体" pitchFamily="2" charset="-122"/>
              </a:rPr>
              <a:t>（</a:t>
            </a:r>
            <a:r>
              <a:rPr lang="en-US" altLang="zh-CN" sz="2000" smtClean="0">
                <a:latin typeface="宋体" pitchFamily="2" charset="-122"/>
              </a:rPr>
              <a:t>3</a:t>
            </a:r>
            <a:r>
              <a:rPr lang="zh-CN" altLang="en-US" sz="2000" smtClean="0">
                <a:latin typeface="宋体" pitchFamily="2" charset="-122"/>
              </a:rPr>
              <a:t>）</a:t>
            </a:r>
            <a:r>
              <a:rPr lang="zh-CN" altLang="en-US" sz="2000" b="1" u="sng" smtClean="0">
                <a:latin typeface="宋体" pitchFamily="2" charset="-122"/>
              </a:rPr>
              <a:t>死亡病例</a:t>
            </a:r>
            <a:r>
              <a:rPr lang="zh-CN" altLang="en-US" sz="2000" u="sng" smtClean="0">
                <a:latin typeface="宋体" pitchFamily="2" charset="-122"/>
              </a:rPr>
              <a:t>（</a:t>
            </a:r>
            <a:r>
              <a:rPr lang="en-US" altLang="zh-CN" sz="2000" u="sng" smtClean="0">
                <a:latin typeface="宋体" pitchFamily="2" charset="-122"/>
              </a:rPr>
              <a:t>death case</a:t>
            </a:r>
            <a:r>
              <a:rPr lang="zh-CN" altLang="en-US" sz="2000" u="sng" smtClean="0">
                <a:latin typeface="宋体" pitchFamily="2" charset="-122"/>
              </a:rPr>
              <a:t>）</a:t>
            </a:r>
            <a:r>
              <a:rPr lang="zh-CN" altLang="en-US" sz="2000" smtClean="0">
                <a:latin typeface="宋体" pitchFamily="2" charset="-122"/>
              </a:rPr>
              <a:t>：已经死亡的病例，主要由代理者（家属）提供信息，准确性差。</a:t>
            </a:r>
          </a:p>
          <a:p>
            <a:pPr eaLnBrk="1" hangingPunct="1">
              <a:lnSpc>
                <a:spcPct val="150000"/>
              </a:lnSpc>
            </a:pPr>
            <a:endParaRPr lang="zh-CN" altLang="en-US" sz="2400" smtClean="0">
              <a:latin typeface="宋体" pitchFamily="2" charset="-122"/>
            </a:endParaRPr>
          </a:p>
        </p:txBody>
      </p:sp>
    </p:spTree>
    <p:extLst>
      <p:ext uri="{BB962C8B-B14F-4D97-AF65-F5344CB8AC3E}">
        <p14:creationId xmlns:p14="http://schemas.microsoft.com/office/powerpoint/2010/main" xmlns="" val="1267602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09600" y="0"/>
            <a:ext cx="10972800" cy="960438"/>
          </a:xfrm>
        </p:spPr>
        <p:txBody>
          <a:bodyPr/>
          <a:lstStyle/>
          <a:p>
            <a:pPr eaLnBrk="1" hangingPunct="1">
              <a:lnSpc>
                <a:spcPct val="150000"/>
              </a:lnSpc>
            </a:pPr>
            <a:endParaRPr lang="zh-CN" altLang="en-US" sz="3600" smtClean="0">
              <a:solidFill>
                <a:schemeClr val="tx1"/>
              </a:solidFill>
              <a:latin typeface="宋体" pitchFamily="2" charset="-122"/>
            </a:endParaRPr>
          </a:p>
        </p:txBody>
      </p:sp>
      <p:sp>
        <p:nvSpPr>
          <p:cNvPr id="27651" name="Rectangle 3"/>
          <p:cNvSpPr>
            <a:spLocks noGrp="1" noChangeArrowheads="1"/>
          </p:cNvSpPr>
          <p:nvPr>
            <p:ph type="body" idx="1"/>
          </p:nvPr>
        </p:nvSpPr>
        <p:spPr>
          <a:xfrm>
            <a:off x="609600" y="990600"/>
            <a:ext cx="10972800" cy="5562600"/>
          </a:xfrm>
        </p:spPr>
        <p:txBody>
          <a:bodyPr/>
          <a:lstStyle/>
          <a:p>
            <a:pPr eaLnBrk="1" hangingPunct="1">
              <a:lnSpc>
                <a:spcPct val="150000"/>
              </a:lnSpc>
            </a:pPr>
            <a:r>
              <a:rPr lang="zh-CN" altLang="en-US" sz="2800" smtClean="0">
                <a:latin typeface="宋体" pitchFamily="2" charset="-122"/>
              </a:rPr>
              <a:t>病例的基本要求：</a:t>
            </a:r>
          </a:p>
          <a:p>
            <a:pPr lvl="1" eaLnBrk="1" hangingPunct="1">
              <a:lnSpc>
                <a:spcPct val="150000"/>
              </a:lnSpc>
            </a:pPr>
            <a:r>
              <a:rPr lang="zh-CN" altLang="en-US" sz="2000" smtClean="0">
                <a:latin typeface="宋体" pitchFamily="2" charset="-122"/>
              </a:rPr>
              <a:t>（</a:t>
            </a:r>
            <a:r>
              <a:rPr lang="en-US" altLang="zh-CN" sz="2000" smtClean="0">
                <a:latin typeface="宋体" pitchFamily="2" charset="-122"/>
              </a:rPr>
              <a:t>1</a:t>
            </a:r>
            <a:r>
              <a:rPr lang="zh-CN" altLang="en-US" sz="2000" smtClean="0">
                <a:latin typeface="宋体" pitchFamily="2" charset="-122"/>
              </a:rPr>
              <a:t>）确诊的病人，尽量采用国际通用或国内统一的诊断标准，如需自定标准，应要求标准的灵敏度、特异度均较高。</a:t>
            </a:r>
          </a:p>
          <a:p>
            <a:pPr lvl="1" eaLnBrk="1" hangingPunct="1">
              <a:lnSpc>
                <a:spcPct val="150000"/>
              </a:lnSpc>
            </a:pPr>
            <a:r>
              <a:rPr lang="zh-CN" altLang="en-US" sz="2000" smtClean="0">
                <a:latin typeface="宋体" pitchFamily="2" charset="-122"/>
              </a:rPr>
              <a:t>（</a:t>
            </a:r>
            <a:r>
              <a:rPr lang="en-US" altLang="zh-CN" sz="2000" smtClean="0">
                <a:latin typeface="宋体" pitchFamily="2" charset="-122"/>
              </a:rPr>
              <a:t>2</a:t>
            </a:r>
            <a:r>
              <a:rPr lang="zh-CN" altLang="en-US" sz="2000" smtClean="0">
                <a:latin typeface="宋体" pitchFamily="2" charset="-122"/>
              </a:rPr>
              <a:t>）在新发病例、现患病例和死亡病例这三种病例中，最好选择新发病例，以减少回忆偏倚的影响。</a:t>
            </a:r>
          </a:p>
          <a:p>
            <a:pPr lvl="1" eaLnBrk="1" hangingPunct="1">
              <a:lnSpc>
                <a:spcPct val="150000"/>
              </a:lnSpc>
            </a:pPr>
            <a:r>
              <a:rPr lang="zh-CN" altLang="en-US" sz="2000" smtClean="0">
                <a:latin typeface="宋体" pitchFamily="2" charset="-122"/>
              </a:rPr>
              <a:t>（</a:t>
            </a:r>
            <a:r>
              <a:rPr lang="en-US" altLang="zh-CN" sz="2000" smtClean="0">
                <a:latin typeface="宋体" pitchFamily="2" charset="-122"/>
              </a:rPr>
              <a:t>3</a:t>
            </a:r>
            <a:r>
              <a:rPr lang="zh-CN" altLang="en-US" sz="2000" smtClean="0">
                <a:latin typeface="宋体" pitchFamily="2" charset="-122"/>
              </a:rPr>
              <a:t>）所选病例须具有暴露于危险因素的可能性。</a:t>
            </a:r>
          </a:p>
          <a:p>
            <a:pPr lvl="1" eaLnBrk="1" hangingPunct="1">
              <a:lnSpc>
                <a:spcPct val="150000"/>
              </a:lnSpc>
            </a:pPr>
            <a:r>
              <a:rPr lang="zh-CN" altLang="en-US" sz="2000" smtClean="0">
                <a:latin typeface="宋体" pitchFamily="2" charset="-122"/>
              </a:rPr>
              <a:t>（</a:t>
            </a:r>
            <a:r>
              <a:rPr lang="en-US" altLang="zh-CN" sz="2000" smtClean="0">
                <a:latin typeface="宋体" pitchFamily="2" charset="-122"/>
              </a:rPr>
              <a:t>4</a:t>
            </a:r>
            <a:r>
              <a:rPr lang="zh-CN" altLang="en-US" sz="2000" smtClean="0">
                <a:latin typeface="宋体" pitchFamily="2" charset="-122"/>
              </a:rPr>
              <a:t>）病例的外部因素即非研究因素（如性别、年龄、民族等）应尽量一致，以增强两组的可比性。</a:t>
            </a:r>
          </a:p>
        </p:txBody>
      </p:sp>
    </p:spTree>
    <p:extLst>
      <p:ext uri="{BB962C8B-B14F-4D97-AF65-F5344CB8AC3E}">
        <p14:creationId xmlns:p14="http://schemas.microsoft.com/office/powerpoint/2010/main" xmlns="" val="34510525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body" idx="1"/>
          </p:nvPr>
        </p:nvSpPr>
        <p:spPr>
          <a:xfrm>
            <a:off x="609600" y="457201"/>
            <a:ext cx="10871200" cy="5897563"/>
          </a:xfrm>
        </p:spPr>
        <p:txBody>
          <a:bodyPr/>
          <a:lstStyle/>
          <a:p>
            <a:pPr eaLnBrk="1" hangingPunct="1">
              <a:lnSpc>
                <a:spcPct val="150000"/>
              </a:lnSpc>
            </a:pPr>
            <a:r>
              <a:rPr lang="zh-CN" altLang="en-US" sz="2800" smtClean="0">
                <a:latin typeface="宋体" pitchFamily="2" charset="-122"/>
              </a:rPr>
              <a:t>病例的来源</a:t>
            </a:r>
          </a:p>
          <a:p>
            <a:pPr lvl="1" eaLnBrk="1" hangingPunct="1">
              <a:lnSpc>
                <a:spcPct val="150000"/>
              </a:lnSpc>
            </a:pPr>
            <a:r>
              <a:rPr lang="zh-CN" altLang="en-US" sz="2400" smtClean="0">
                <a:latin typeface="宋体" pitchFamily="2" charset="-122"/>
              </a:rPr>
              <a:t>（</a:t>
            </a:r>
            <a:r>
              <a:rPr lang="en-US" altLang="zh-CN" sz="2400" smtClean="0">
                <a:latin typeface="宋体" pitchFamily="2" charset="-122"/>
              </a:rPr>
              <a:t>1</a:t>
            </a:r>
            <a:r>
              <a:rPr lang="zh-CN" altLang="en-US" sz="2400" smtClean="0">
                <a:latin typeface="宋体" pitchFamily="2" charset="-122"/>
              </a:rPr>
              <a:t>）医院：研究对象主要是医院的现患病人或医院门诊的病案及出院记录记载的既往病人。</a:t>
            </a:r>
            <a:endParaRPr lang="en-US" altLang="zh-CN" sz="2400" smtClean="0">
              <a:latin typeface="宋体" pitchFamily="2" charset="-122"/>
            </a:endParaRPr>
          </a:p>
          <a:p>
            <a:pPr lvl="2" eaLnBrk="1" hangingPunct="1">
              <a:lnSpc>
                <a:spcPct val="150000"/>
              </a:lnSpc>
            </a:pPr>
            <a:r>
              <a:rPr lang="zh-CN" altLang="en-US" sz="1800" b="1" smtClean="0">
                <a:latin typeface="宋体" pitchFamily="2" charset="-122"/>
              </a:rPr>
              <a:t>优点 ：</a:t>
            </a:r>
            <a:r>
              <a:rPr lang="zh-CN" altLang="en-US" sz="1800" smtClean="0">
                <a:latin typeface="宋体" pitchFamily="2" charset="-122"/>
              </a:rPr>
              <a:t>研究对象的可及性好且更易合作，可以平衡病例和对照的外部因素。此外，比较容易从医疗记录和生物标本收集暴露信息。 </a:t>
            </a:r>
            <a:endParaRPr lang="zh-CN" altLang="en-US" sz="1600" smtClean="0">
              <a:latin typeface="宋体" pitchFamily="2" charset="-122"/>
            </a:endParaRPr>
          </a:p>
          <a:p>
            <a:pPr lvl="1" eaLnBrk="1" hangingPunct="1">
              <a:lnSpc>
                <a:spcPct val="150000"/>
              </a:lnSpc>
            </a:pPr>
            <a:r>
              <a:rPr lang="zh-CN" altLang="en-US" sz="2400" smtClean="0">
                <a:latin typeface="宋体" pitchFamily="2" charset="-122"/>
              </a:rPr>
              <a:t>（</a:t>
            </a:r>
            <a:r>
              <a:rPr lang="en-US" altLang="zh-CN" sz="2400" smtClean="0">
                <a:latin typeface="宋体" pitchFamily="2" charset="-122"/>
              </a:rPr>
              <a:t>2</a:t>
            </a:r>
            <a:r>
              <a:rPr lang="zh-CN" altLang="en-US" sz="2400" smtClean="0">
                <a:latin typeface="宋体" pitchFamily="2" charset="-122"/>
              </a:rPr>
              <a:t>）社区：对象的选择主要依据社区的监测资料或普查、抽查的人群资料 。</a:t>
            </a:r>
            <a:endParaRPr lang="en-US" altLang="zh-CN" sz="2400" smtClean="0">
              <a:latin typeface="宋体" pitchFamily="2" charset="-122"/>
            </a:endParaRPr>
          </a:p>
          <a:p>
            <a:pPr lvl="2" eaLnBrk="1" hangingPunct="1">
              <a:lnSpc>
                <a:spcPct val="150000"/>
              </a:lnSpc>
            </a:pPr>
            <a:r>
              <a:rPr lang="zh-CN" altLang="en-US" sz="1800" b="1" smtClean="0">
                <a:latin typeface="宋体" pitchFamily="2" charset="-122"/>
              </a:rPr>
              <a:t>优点：</a:t>
            </a:r>
            <a:r>
              <a:rPr lang="zh-CN" altLang="en-US" sz="1800" smtClean="0">
                <a:latin typeface="宋体" pitchFamily="2" charset="-122"/>
              </a:rPr>
              <a:t>能较好地确定源人群，并保证病例及对照来自同一源人群，而且更能反映源人群的暴露情况。 </a:t>
            </a:r>
          </a:p>
        </p:txBody>
      </p:sp>
    </p:spTree>
    <p:extLst>
      <p:ext uri="{BB962C8B-B14F-4D97-AF65-F5344CB8AC3E}">
        <p14:creationId xmlns:p14="http://schemas.microsoft.com/office/powerpoint/2010/main" xmlns="" val="35860614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lnSpc>
                <a:spcPct val="150000"/>
              </a:lnSpc>
            </a:pPr>
            <a:endParaRPr lang="zh-CN" altLang="en-US" sz="3600" b="1" smtClean="0">
              <a:solidFill>
                <a:schemeClr val="tx1"/>
              </a:solidFill>
              <a:latin typeface="宋体" pitchFamily="2" charset="-122"/>
            </a:endParaRPr>
          </a:p>
        </p:txBody>
      </p:sp>
      <p:sp>
        <p:nvSpPr>
          <p:cNvPr id="11267" name="Rectangle 3"/>
          <p:cNvSpPr>
            <a:spLocks noGrp="1" noChangeArrowheads="1"/>
          </p:cNvSpPr>
          <p:nvPr>
            <p:ph type="body" idx="1"/>
          </p:nvPr>
        </p:nvSpPr>
        <p:spPr>
          <a:xfrm>
            <a:off x="609600" y="1676400"/>
            <a:ext cx="10972800" cy="4876800"/>
          </a:xfrm>
        </p:spPr>
        <p:txBody>
          <a:bodyPr/>
          <a:lstStyle/>
          <a:p>
            <a:pPr eaLnBrk="1" hangingPunct="1">
              <a:lnSpc>
                <a:spcPct val="150000"/>
              </a:lnSpc>
            </a:pPr>
            <a:r>
              <a:rPr lang="zh-CN" altLang="en-US" smtClean="0">
                <a:latin typeface="宋体" pitchFamily="2" charset="-122"/>
              </a:rPr>
              <a:t>病例对照研究（</a:t>
            </a:r>
            <a:r>
              <a:rPr lang="en-US" altLang="zh-CN" smtClean="0">
                <a:latin typeface="宋体" pitchFamily="2" charset="-122"/>
              </a:rPr>
              <a:t>case-control study</a:t>
            </a:r>
            <a:r>
              <a:rPr lang="zh-CN" altLang="en-US" smtClean="0">
                <a:latin typeface="宋体" pitchFamily="2" charset="-122"/>
              </a:rPr>
              <a:t>）</a:t>
            </a:r>
            <a:endParaRPr lang="en-US" altLang="zh-CN" smtClean="0">
              <a:latin typeface="宋体" pitchFamily="2" charset="-122"/>
            </a:endParaRPr>
          </a:p>
          <a:p>
            <a:pPr lvl="1" eaLnBrk="1" hangingPunct="1">
              <a:lnSpc>
                <a:spcPct val="150000"/>
              </a:lnSpc>
            </a:pPr>
            <a:r>
              <a:rPr lang="zh-CN" altLang="en-US" smtClean="0">
                <a:latin typeface="宋体" pitchFamily="2" charset="-122"/>
              </a:rPr>
              <a:t>是一种观察性研究方法</a:t>
            </a:r>
            <a:endParaRPr lang="en-US" altLang="zh-CN" smtClean="0">
              <a:latin typeface="宋体" pitchFamily="2" charset="-122"/>
            </a:endParaRPr>
          </a:p>
          <a:p>
            <a:pPr lvl="2" eaLnBrk="1" hangingPunct="1">
              <a:lnSpc>
                <a:spcPct val="150000"/>
              </a:lnSpc>
            </a:pPr>
            <a:r>
              <a:rPr lang="zh-CN" altLang="en-US" smtClean="0">
                <a:latin typeface="宋体" pitchFamily="2" charset="-122"/>
              </a:rPr>
              <a:t>研究中，它对观察对象不施加干预。</a:t>
            </a:r>
            <a:endParaRPr lang="en-US" altLang="zh-CN" smtClean="0">
              <a:latin typeface="宋体" pitchFamily="2" charset="-122"/>
            </a:endParaRPr>
          </a:p>
          <a:p>
            <a:pPr lvl="1" eaLnBrk="1" hangingPunct="1">
              <a:lnSpc>
                <a:spcPct val="150000"/>
              </a:lnSpc>
            </a:pPr>
            <a:r>
              <a:rPr lang="zh-CN" altLang="en-US" smtClean="0">
                <a:latin typeface="宋体" pitchFamily="2" charset="-122"/>
              </a:rPr>
              <a:t>属于分析流行病学的范畴</a:t>
            </a:r>
            <a:endParaRPr lang="en-US" altLang="zh-CN" smtClean="0">
              <a:latin typeface="宋体" pitchFamily="2" charset="-122"/>
            </a:endParaRPr>
          </a:p>
          <a:p>
            <a:pPr lvl="2" eaLnBrk="1" hangingPunct="1"/>
            <a:r>
              <a:rPr lang="zh-CN" altLang="en-US" smtClean="0">
                <a:latin typeface="宋体" pitchFamily="2" charset="-122"/>
              </a:rPr>
              <a:t>设计上设立了对照组，</a:t>
            </a:r>
            <a:endParaRPr lang="en-US" altLang="zh-CN" smtClean="0">
              <a:latin typeface="宋体" pitchFamily="2" charset="-122"/>
            </a:endParaRPr>
          </a:p>
          <a:p>
            <a:pPr lvl="2" eaLnBrk="1" hangingPunct="1"/>
            <a:r>
              <a:rPr lang="zh-CN" altLang="en-US" smtClean="0">
                <a:latin typeface="宋体" pitchFamily="2" charset="-122"/>
              </a:rPr>
              <a:t>比较分析暴露因素在病例组及对照组中分布及水平的差异来判断其与疾病的关联，</a:t>
            </a:r>
            <a:endParaRPr lang="en-US" altLang="zh-CN" smtClean="0">
              <a:latin typeface="宋体" pitchFamily="2" charset="-122"/>
            </a:endParaRPr>
          </a:p>
          <a:p>
            <a:pPr lvl="2" eaLnBrk="1" hangingPunct="1"/>
            <a:r>
              <a:rPr lang="zh-CN" altLang="en-US" smtClean="0">
                <a:latin typeface="宋体" pitchFamily="2" charset="-122"/>
              </a:rPr>
              <a:t>检验病因假设、提供研究病因的线索。</a:t>
            </a:r>
          </a:p>
        </p:txBody>
      </p:sp>
    </p:spTree>
    <p:extLst>
      <p:ext uri="{BB962C8B-B14F-4D97-AF65-F5344CB8AC3E}">
        <p14:creationId xmlns:p14="http://schemas.microsoft.com/office/powerpoint/2010/main" xmlns="" val="40536443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lnSpc>
                <a:spcPct val="150000"/>
              </a:lnSpc>
            </a:pPr>
            <a:endParaRPr lang="zh-CN" altLang="en-US" sz="3600" smtClean="0">
              <a:solidFill>
                <a:schemeClr val="tx1"/>
              </a:solidFill>
              <a:latin typeface="宋体" pitchFamily="2" charset="-122"/>
            </a:endParaRPr>
          </a:p>
        </p:txBody>
      </p:sp>
      <p:sp>
        <p:nvSpPr>
          <p:cNvPr id="29699" name="Rectangle 3"/>
          <p:cNvSpPr>
            <a:spLocks noGrp="1" noChangeArrowheads="1"/>
          </p:cNvSpPr>
          <p:nvPr>
            <p:ph type="body" idx="1"/>
          </p:nvPr>
        </p:nvSpPr>
        <p:spPr/>
        <p:txBody>
          <a:bodyPr/>
          <a:lstStyle/>
          <a:p>
            <a:pPr algn="ctr" eaLnBrk="1" hangingPunct="1">
              <a:lnSpc>
                <a:spcPct val="150000"/>
              </a:lnSpc>
              <a:buFont typeface="Wingdings" pitchFamily="2" charset="2"/>
              <a:buNone/>
            </a:pPr>
            <a:r>
              <a:rPr lang="zh-CN" altLang="en-US" sz="2400" dirty="0" smtClean="0">
                <a:latin typeface="宋体" pitchFamily="2" charset="-122"/>
              </a:rPr>
              <a:t>（二）对照组的选择</a:t>
            </a:r>
          </a:p>
          <a:p>
            <a:pPr eaLnBrk="1" hangingPunct="1">
              <a:lnSpc>
                <a:spcPct val="150000"/>
              </a:lnSpc>
            </a:pPr>
            <a:r>
              <a:rPr lang="zh-CN" altLang="en-US" sz="2400" dirty="0" smtClean="0">
                <a:latin typeface="宋体" pitchFamily="2" charset="-122"/>
              </a:rPr>
              <a:t>对照组的选择原则：</a:t>
            </a:r>
            <a:endParaRPr lang="en-US" altLang="zh-CN" sz="2400" dirty="0" smtClean="0">
              <a:latin typeface="宋体" pitchFamily="2" charset="-122"/>
            </a:endParaRPr>
          </a:p>
          <a:p>
            <a:pPr lvl="1" eaLnBrk="1" hangingPunct="1">
              <a:lnSpc>
                <a:spcPct val="150000"/>
              </a:lnSpc>
            </a:pPr>
            <a:r>
              <a:rPr lang="zh-CN" altLang="en-US" sz="2400" dirty="0" smtClean="0">
                <a:latin typeface="宋体" pitchFamily="2" charset="-122"/>
              </a:rPr>
              <a:t>较为理想的对照是</a:t>
            </a:r>
            <a:r>
              <a:rPr lang="zh-CN" altLang="en-US" sz="2400" dirty="0" smtClean="0">
                <a:solidFill>
                  <a:srgbClr val="FFFF00"/>
                </a:solidFill>
                <a:latin typeface="宋体" pitchFamily="2" charset="-122"/>
              </a:rPr>
              <a:t>全人群或者健康人群的随机样本</a:t>
            </a:r>
            <a:r>
              <a:rPr lang="zh-CN" altLang="en-US" sz="2400" dirty="0" smtClean="0">
                <a:latin typeface="宋体" pitchFamily="2" charset="-122"/>
              </a:rPr>
              <a:t>；</a:t>
            </a:r>
            <a:endParaRPr lang="en-US" altLang="zh-CN" sz="2400" dirty="0" smtClean="0">
              <a:latin typeface="宋体" pitchFamily="2" charset="-122"/>
            </a:endParaRPr>
          </a:p>
          <a:p>
            <a:pPr lvl="1" eaLnBrk="1" hangingPunct="1">
              <a:lnSpc>
                <a:spcPct val="150000"/>
              </a:lnSpc>
            </a:pPr>
            <a:r>
              <a:rPr lang="zh-CN" altLang="en-US" sz="2400" dirty="0" smtClean="0">
                <a:latin typeface="宋体" pitchFamily="2" charset="-122"/>
              </a:rPr>
              <a:t>但是考虑到人力、物力、财力等因素的影响，通常对照为</a:t>
            </a:r>
            <a:r>
              <a:rPr lang="zh-CN" altLang="en-US" sz="2400" dirty="0" smtClean="0">
                <a:solidFill>
                  <a:srgbClr val="FFFF00"/>
                </a:solidFill>
                <a:latin typeface="宋体" pitchFamily="2" charset="-122"/>
              </a:rPr>
              <a:t>病例源人群的随机样本。 </a:t>
            </a:r>
          </a:p>
        </p:txBody>
      </p:sp>
    </p:spTree>
    <p:extLst>
      <p:ext uri="{BB962C8B-B14F-4D97-AF65-F5344CB8AC3E}">
        <p14:creationId xmlns:p14="http://schemas.microsoft.com/office/powerpoint/2010/main" xmlns="" val="39911830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609600" y="1143001"/>
            <a:ext cx="10972800" cy="3992563"/>
          </a:xfrm>
        </p:spPr>
        <p:txBody>
          <a:bodyPr/>
          <a:lstStyle/>
          <a:p>
            <a:pPr eaLnBrk="1" hangingPunct="1">
              <a:lnSpc>
                <a:spcPct val="150000"/>
              </a:lnSpc>
            </a:pPr>
            <a:r>
              <a:rPr lang="zh-CN" altLang="en-US" sz="2400" smtClean="0">
                <a:latin typeface="宋体" pitchFamily="2" charset="-122"/>
              </a:rPr>
              <a:t>对照组选择的基本要求</a:t>
            </a:r>
          </a:p>
          <a:p>
            <a:pPr lvl="1" eaLnBrk="1" hangingPunct="1">
              <a:lnSpc>
                <a:spcPct val="150000"/>
              </a:lnSpc>
            </a:pPr>
            <a:r>
              <a:rPr lang="zh-CN" altLang="en-US" sz="2400" smtClean="0">
                <a:latin typeface="宋体" pitchFamily="2" charset="-122"/>
              </a:rPr>
              <a:t>（</a:t>
            </a:r>
            <a:r>
              <a:rPr lang="en-US" altLang="zh-CN" sz="2400" smtClean="0">
                <a:latin typeface="宋体" pitchFamily="2" charset="-122"/>
              </a:rPr>
              <a:t>1</a:t>
            </a:r>
            <a:r>
              <a:rPr lang="zh-CN" altLang="en-US" sz="2400" smtClean="0">
                <a:latin typeface="宋体" pitchFamily="2" charset="-122"/>
              </a:rPr>
              <a:t>）应该具有可比性和代表性 ； </a:t>
            </a:r>
          </a:p>
          <a:p>
            <a:pPr lvl="1" eaLnBrk="1" hangingPunct="1">
              <a:lnSpc>
                <a:spcPct val="150000"/>
              </a:lnSpc>
            </a:pPr>
            <a:r>
              <a:rPr lang="zh-CN" altLang="en-US" sz="2400" smtClean="0">
                <a:latin typeface="宋体" pitchFamily="2" charset="-122"/>
              </a:rPr>
              <a:t>（</a:t>
            </a:r>
            <a:r>
              <a:rPr lang="en-US" altLang="zh-CN" sz="2400" smtClean="0">
                <a:latin typeface="宋体" pitchFamily="2" charset="-122"/>
              </a:rPr>
              <a:t>2</a:t>
            </a:r>
            <a:r>
              <a:rPr lang="zh-CN" altLang="en-US" sz="2400" smtClean="0">
                <a:latin typeface="宋体" pitchFamily="2" charset="-122"/>
              </a:rPr>
              <a:t>）对照组的病人除了不患所研究的疾病外，还要求不患有与研究因素有关的其他疾病；</a:t>
            </a:r>
          </a:p>
          <a:p>
            <a:pPr lvl="1" eaLnBrk="1" hangingPunct="1">
              <a:lnSpc>
                <a:spcPct val="150000"/>
              </a:lnSpc>
            </a:pPr>
            <a:r>
              <a:rPr lang="zh-CN" altLang="en-US" sz="2400" smtClean="0">
                <a:latin typeface="宋体" pitchFamily="2" charset="-122"/>
              </a:rPr>
              <a:t>（</a:t>
            </a:r>
            <a:r>
              <a:rPr lang="en-US" altLang="zh-CN" sz="2400" smtClean="0">
                <a:latin typeface="宋体" pitchFamily="2" charset="-122"/>
              </a:rPr>
              <a:t>3</a:t>
            </a:r>
            <a:r>
              <a:rPr lang="zh-CN" altLang="en-US" sz="2400" smtClean="0">
                <a:latin typeface="宋体" pitchFamily="2" charset="-122"/>
              </a:rPr>
              <a:t>）如条件允许，选择多组对照，设立多组对照可增强研究结果的可信度。</a:t>
            </a:r>
          </a:p>
        </p:txBody>
      </p:sp>
    </p:spTree>
    <p:extLst>
      <p:ext uri="{BB962C8B-B14F-4D97-AF65-F5344CB8AC3E}">
        <p14:creationId xmlns:p14="http://schemas.microsoft.com/office/powerpoint/2010/main" xmlns="" val="13494793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body" idx="1"/>
          </p:nvPr>
        </p:nvSpPr>
        <p:spPr>
          <a:xfrm>
            <a:off x="609600" y="304800"/>
            <a:ext cx="10972800" cy="5715000"/>
          </a:xfrm>
        </p:spPr>
        <p:txBody>
          <a:bodyPr/>
          <a:lstStyle/>
          <a:p>
            <a:pPr eaLnBrk="1" hangingPunct="1">
              <a:lnSpc>
                <a:spcPct val="150000"/>
              </a:lnSpc>
            </a:pPr>
            <a:r>
              <a:rPr lang="zh-CN" altLang="en-US" sz="2400" smtClean="0">
                <a:latin typeface="宋体" pitchFamily="2" charset="-122"/>
              </a:rPr>
              <a:t>对照组选择的来源</a:t>
            </a:r>
          </a:p>
          <a:p>
            <a:pPr lvl="2" eaLnBrk="1" hangingPunct="1">
              <a:lnSpc>
                <a:spcPct val="150000"/>
              </a:lnSpc>
              <a:buFont typeface="Wingdings" pitchFamily="2" charset="2"/>
              <a:buNone/>
            </a:pPr>
            <a:r>
              <a:rPr lang="zh-CN" altLang="en-US" smtClean="0">
                <a:latin typeface="宋体" pitchFamily="2" charset="-122"/>
              </a:rPr>
              <a:t>（</a:t>
            </a:r>
            <a:r>
              <a:rPr lang="en-US" altLang="zh-CN" smtClean="0">
                <a:latin typeface="宋体" pitchFamily="2" charset="-122"/>
              </a:rPr>
              <a:t>1</a:t>
            </a:r>
            <a:r>
              <a:rPr lang="zh-CN" altLang="en-US" smtClean="0">
                <a:latin typeface="宋体" pitchFamily="2" charset="-122"/>
              </a:rPr>
              <a:t>）医院患其它疾病的病人，未患所研究疾病且未患与研究疾病有相同病因的疾病；</a:t>
            </a:r>
          </a:p>
          <a:p>
            <a:pPr lvl="2" eaLnBrk="1" hangingPunct="1">
              <a:lnSpc>
                <a:spcPct val="150000"/>
              </a:lnSpc>
              <a:buFont typeface="Wingdings" pitchFamily="2" charset="2"/>
              <a:buNone/>
            </a:pPr>
            <a:r>
              <a:rPr lang="zh-CN" altLang="en-US" smtClean="0">
                <a:latin typeface="宋体" pitchFamily="2" charset="-122"/>
              </a:rPr>
              <a:t>（</a:t>
            </a:r>
            <a:r>
              <a:rPr lang="en-US" altLang="zh-CN" smtClean="0">
                <a:latin typeface="宋体" pitchFamily="2" charset="-122"/>
              </a:rPr>
              <a:t>2</a:t>
            </a:r>
            <a:r>
              <a:rPr lang="zh-CN" altLang="en-US" smtClean="0">
                <a:latin typeface="宋体" pitchFamily="2" charset="-122"/>
              </a:rPr>
              <a:t>）病例的亲属、朋友、同事、同学；</a:t>
            </a:r>
          </a:p>
          <a:p>
            <a:pPr lvl="2" eaLnBrk="1" hangingPunct="1">
              <a:lnSpc>
                <a:spcPct val="150000"/>
              </a:lnSpc>
              <a:buFont typeface="Wingdings" pitchFamily="2" charset="2"/>
              <a:buNone/>
            </a:pPr>
            <a:r>
              <a:rPr lang="zh-CN" altLang="en-US" smtClean="0">
                <a:latin typeface="宋体" pitchFamily="2" charset="-122"/>
              </a:rPr>
              <a:t>（</a:t>
            </a:r>
            <a:r>
              <a:rPr lang="en-US" altLang="zh-CN" smtClean="0">
                <a:latin typeface="宋体" pitchFamily="2" charset="-122"/>
              </a:rPr>
              <a:t>3</a:t>
            </a:r>
            <a:r>
              <a:rPr lang="zh-CN" altLang="en-US" smtClean="0">
                <a:latin typeface="宋体" pitchFamily="2" charset="-122"/>
              </a:rPr>
              <a:t>）社区中的非该病病例或健康人群；</a:t>
            </a:r>
          </a:p>
          <a:p>
            <a:pPr lvl="2" eaLnBrk="1" hangingPunct="1">
              <a:lnSpc>
                <a:spcPct val="150000"/>
              </a:lnSpc>
              <a:buFont typeface="Wingdings" pitchFamily="2" charset="2"/>
              <a:buNone/>
            </a:pPr>
            <a:r>
              <a:rPr lang="zh-CN" altLang="en-US" smtClean="0">
                <a:latin typeface="宋体" pitchFamily="2" charset="-122"/>
              </a:rPr>
              <a:t>（</a:t>
            </a:r>
            <a:r>
              <a:rPr lang="en-US" altLang="zh-CN" smtClean="0">
                <a:latin typeface="宋体" pitchFamily="2" charset="-122"/>
              </a:rPr>
              <a:t>4</a:t>
            </a:r>
            <a:r>
              <a:rPr lang="zh-CN" altLang="en-US" smtClean="0">
                <a:latin typeface="宋体" pitchFamily="2" charset="-122"/>
              </a:rPr>
              <a:t>）社会团体人群中的非该病病例或健康人；</a:t>
            </a:r>
          </a:p>
          <a:p>
            <a:pPr lvl="2" eaLnBrk="1" hangingPunct="1">
              <a:lnSpc>
                <a:spcPct val="150000"/>
              </a:lnSpc>
              <a:buFont typeface="Wingdings" pitchFamily="2" charset="2"/>
              <a:buNone/>
            </a:pPr>
            <a:r>
              <a:rPr lang="zh-CN" altLang="en-US" smtClean="0">
                <a:latin typeface="宋体" pitchFamily="2" charset="-122"/>
              </a:rPr>
              <a:t>（</a:t>
            </a:r>
            <a:r>
              <a:rPr lang="en-US" altLang="zh-CN" smtClean="0">
                <a:latin typeface="宋体" pitchFamily="2" charset="-122"/>
              </a:rPr>
              <a:t>5</a:t>
            </a:r>
            <a:r>
              <a:rPr lang="zh-CN" altLang="en-US" smtClean="0">
                <a:latin typeface="宋体" pitchFamily="2" charset="-122"/>
              </a:rPr>
              <a:t>）被研究的总体人群中非该病人群的全部或随机样本；</a:t>
            </a:r>
          </a:p>
          <a:p>
            <a:pPr lvl="2" eaLnBrk="1" hangingPunct="1">
              <a:lnSpc>
                <a:spcPct val="150000"/>
              </a:lnSpc>
              <a:buFont typeface="Wingdings" pitchFamily="2" charset="2"/>
              <a:buNone/>
            </a:pPr>
            <a:r>
              <a:rPr lang="zh-CN" altLang="en-US" smtClean="0">
                <a:latin typeface="宋体" pitchFamily="2" charset="-122"/>
              </a:rPr>
              <a:t>（</a:t>
            </a:r>
            <a:r>
              <a:rPr lang="en-US" altLang="zh-CN" smtClean="0">
                <a:latin typeface="宋体" pitchFamily="2" charset="-122"/>
              </a:rPr>
              <a:t>6</a:t>
            </a:r>
            <a:r>
              <a:rPr lang="zh-CN" altLang="en-US" smtClean="0">
                <a:latin typeface="宋体" pitchFamily="2" charset="-122"/>
              </a:rPr>
              <a:t>）自然人群中的非病例随机样本。</a:t>
            </a:r>
            <a:endParaRPr lang="zh-CN" altLang="en-US" sz="2000" smtClean="0">
              <a:latin typeface="宋体" pitchFamily="2" charset="-122"/>
            </a:endParaRPr>
          </a:p>
        </p:txBody>
      </p:sp>
    </p:spTree>
    <p:extLst>
      <p:ext uri="{BB962C8B-B14F-4D97-AF65-F5344CB8AC3E}">
        <p14:creationId xmlns:p14="http://schemas.microsoft.com/office/powerpoint/2010/main" xmlns="" val="5523671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lnSpc>
                <a:spcPct val="150000"/>
              </a:lnSpc>
            </a:pPr>
            <a:r>
              <a:rPr lang="zh-CN" altLang="en-US" sz="3600" smtClean="0">
                <a:solidFill>
                  <a:schemeClr val="tx1"/>
                </a:solidFill>
                <a:latin typeface="黑体" pitchFamily="49" charset="-122"/>
                <a:ea typeface="黑体" pitchFamily="49" charset="-122"/>
              </a:rPr>
              <a:t>三、</a:t>
            </a:r>
            <a:r>
              <a:rPr lang="zh-CN" altLang="en-US" sz="3600" smtClean="0">
                <a:latin typeface="黑体" pitchFamily="49" charset="-122"/>
                <a:ea typeface="黑体" pitchFamily="49" charset="-122"/>
              </a:rPr>
              <a:t>病例对照研究</a:t>
            </a:r>
            <a:r>
              <a:rPr lang="zh-CN" altLang="en-US" sz="3600" b="1" smtClean="0">
                <a:solidFill>
                  <a:schemeClr val="tx1"/>
                </a:solidFill>
                <a:latin typeface="宋体" pitchFamily="2" charset="-122"/>
              </a:rPr>
              <a:t>样本含量的估计</a:t>
            </a:r>
          </a:p>
        </p:txBody>
      </p:sp>
      <p:sp>
        <p:nvSpPr>
          <p:cNvPr id="32771" name="Rectangle 3"/>
          <p:cNvSpPr>
            <a:spLocks noGrp="1" noChangeArrowheads="1"/>
          </p:cNvSpPr>
          <p:nvPr>
            <p:ph type="body" idx="1"/>
          </p:nvPr>
        </p:nvSpPr>
        <p:spPr/>
        <p:txBody>
          <a:bodyPr/>
          <a:lstStyle/>
          <a:p>
            <a:pPr eaLnBrk="1" hangingPunct="1">
              <a:lnSpc>
                <a:spcPct val="150000"/>
              </a:lnSpc>
            </a:pPr>
            <a:r>
              <a:rPr lang="zh-CN" altLang="en-US" sz="2800" smtClean="0">
                <a:latin typeface="宋体" pitchFamily="2" charset="-122"/>
              </a:rPr>
              <a:t>样本含量</a:t>
            </a:r>
            <a:r>
              <a:rPr lang="en-US" altLang="zh-CN" sz="2800" smtClean="0">
                <a:latin typeface="宋体" pitchFamily="2" charset="-122"/>
              </a:rPr>
              <a:t>——</a:t>
            </a:r>
          </a:p>
          <a:p>
            <a:pPr lvl="1" eaLnBrk="1" hangingPunct="1">
              <a:lnSpc>
                <a:spcPct val="150000"/>
              </a:lnSpc>
            </a:pPr>
            <a:r>
              <a:rPr lang="zh-CN" altLang="en-US" sz="2400" smtClean="0">
                <a:latin typeface="宋体" pitchFamily="2" charset="-122"/>
              </a:rPr>
              <a:t>指能够真实地反映疾病与暴露因素关系所需要的最小样本数量。</a:t>
            </a:r>
            <a:endParaRPr lang="en-US" altLang="zh-CN" sz="2400" smtClean="0">
              <a:latin typeface="宋体" pitchFamily="2" charset="-122"/>
            </a:endParaRPr>
          </a:p>
          <a:p>
            <a:pPr eaLnBrk="1" hangingPunct="1">
              <a:lnSpc>
                <a:spcPct val="150000"/>
              </a:lnSpc>
            </a:pPr>
            <a:r>
              <a:rPr lang="zh-CN" altLang="en-US" sz="2800" smtClean="0">
                <a:latin typeface="宋体" pitchFamily="2" charset="-122"/>
              </a:rPr>
              <a:t>估计样本含量的意义：</a:t>
            </a:r>
            <a:endParaRPr lang="en-US" altLang="zh-CN" sz="2800" smtClean="0">
              <a:latin typeface="宋体" pitchFamily="2" charset="-122"/>
            </a:endParaRPr>
          </a:p>
          <a:p>
            <a:pPr lvl="1" eaLnBrk="1" hangingPunct="1">
              <a:lnSpc>
                <a:spcPct val="150000"/>
              </a:lnSpc>
            </a:pPr>
            <a:r>
              <a:rPr lang="zh-CN" altLang="en-US" sz="2400" smtClean="0">
                <a:latin typeface="宋体" pitchFamily="2" charset="-122"/>
              </a:rPr>
              <a:t>确保研究结果的信度及效度，</a:t>
            </a:r>
            <a:endParaRPr lang="en-US" altLang="zh-CN" sz="2400" smtClean="0">
              <a:latin typeface="宋体" pitchFamily="2" charset="-122"/>
            </a:endParaRPr>
          </a:p>
          <a:p>
            <a:pPr lvl="1" eaLnBrk="1" hangingPunct="1">
              <a:lnSpc>
                <a:spcPct val="150000"/>
              </a:lnSpc>
            </a:pPr>
            <a:r>
              <a:rPr lang="zh-CN" altLang="en-US" sz="2400" smtClean="0">
                <a:latin typeface="宋体" pitchFamily="2" charset="-122"/>
              </a:rPr>
              <a:t>减少含量过大而造成的人力、物力、财力的浪费。</a:t>
            </a:r>
            <a:r>
              <a:rPr lang="zh-CN" altLang="en-US" sz="2000" smtClean="0">
                <a:latin typeface="宋体" pitchFamily="2" charset="-122"/>
              </a:rPr>
              <a:t> </a:t>
            </a:r>
          </a:p>
        </p:txBody>
      </p:sp>
    </p:spTree>
    <p:extLst>
      <p:ext uri="{BB962C8B-B14F-4D97-AF65-F5344CB8AC3E}">
        <p14:creationId xmlns:p14="http://schemas.microsoft.com/office/powerpoint/2010/main" xmlns="" val="14618312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lnSpc>
                <a:spcPct val="150000"/>
              </a:lnSpc>
            </a:pPr>
            <a:r>
              <a:rPr lang="zh-CN" altLang="en-US" sz="3600" smtClean="0">
                <a:solidFill>
                  <a:schemeClr val="tx1"/>
                </a:solidFill>
                <a:latin typeface="宋体" pitchFamily="2" charset="-122"/>
              </a:rPr>
              <a:t>（一）影响样本含量的因素</a:t>
            </a:r>
          </a:p>
        </p:txBody>
      </p:sp>
      <p:sp>
        <p:nvSpPr>
          <p:cNvPr id="33795" name="Rectangle 3"/>
          <p:cNvSpPr>
            <a:spLocks noGrp="1" noChangeArrowheads="1"/>
          </p:cNvSpPr>
          <p:nvPr>
            <p:ph type="body" idx="1"/>
          </p:nvPr>
        </p:nvSpPr>
        <p:spPr/>
        <p:txBody>
          <a:bodyPr>
            <a:normAutofit fontScale="92500" lnSpcReduction="10000"/>
          </a:bodyPr>
          <a:lstStyle/>
          <a:p>
            <a:pPr lvl="1" eaLnBrk="1" hangingPunct="1">
              <a:lnSpc>
                <a:spcPct val="150000"/>
              </a:lnSpc>
              <a:buFontTx/>
              <a:buNone/>
            </a:pPr>
            <a:r>
              <a:rPr lang="en-US" altLang="zh-CN" sz="2400" smtClean="0">
                <a:latin typeface="宋体" pitchFamily="2" charset="-122"/>
              </a:rPr>
              <a:t>1</a:t>
            </a:r>
            <a:r>
              <a:rPr lang="zh-CN" altLang="en-US" sz="2400" smtClean="0">
                <a:latin typeface="宋体" pitchFamily="2" charset="-122"/>
              </a:rPr>
              <a:t>．人群中研究因素暴露率估计值</a:t>
            </a:r>
            <a:endParaRPr lang="en-US" altLang="zh-CN" sz="2400" smtClean="0">
              <a:latin typeface="宋体" pitchFamily="2" charset="-122"/>
            </a:endParaRPr>
          </a:p>
          <a:p>
            <a:pPr lvl="2" eaLnBrk="1" hangingPunct="1">
              <a:lnSpc>
                <a:spcPct val="150000"/>
              </a:lnSpc>
            </a:pPr>
            <a:r>
              <a:rPr lang="zh-CN" altLang="en-US" sz="2000" smtClean="0">
                <a:latin typeface="宋体" pitchFamily="2" charset="-122"/>
              </a:rPr>
              <a:t>一般用对照组中的暴露率代替</a:t>
            </a:r>
            <a:endParaRPr lang="en-US" altLang="zh-CN" sz="2000" smtClean="0">
              <a:latin typeface="宋体" pitchFamily="2" charset="-122"/>
            </a:endParaRPr>
          </a:p>
          <a:p>
            <a:pPr lvl="2" eaLnBrk="1" hangingPunct="1">
              <a:lnSpc>
                <a:spcPct val="150000"/>
              </a:lnSpc>
            </a:pPr>
            <a:r>
              <a:rPr lang="zh-CN" altLang="en-US" sz="2000" smtClean="0">
                <a:latin typeface="宋体" pitchFamily="2" charset="-122"/>
              </a:rPr>
              <a:t>同时研究多个因素时，考虑暴露率最低的因素</a:t>
            </a:r>
            <a:endParaRPr lang="en-US" altLang="zh-CN" sz="2000" smtClean="0">
              <a:latin typeface="宋体" pitchFamily="2" charset="-122"/>
            </a:endParaRPr>
          </a:p>
          <a:p>
            <a:pPr lvl="2" eaLnBrk="1" hangingPunct="1">
              <a:lnSpc>
                <a:spcPct val="150000"/>
              </a:lnSpc>
            </a:pPr>
            <a:r>
              <a:rPr lang="zh-CN" altLang="en-US" sz="2000" smtClean="0">
                <a:latin typeface="宋体" pitchFamily="2" charset="-122"/>
              </a:rPr>
              <a:t>此外也应考虑混杂因素的暴露率</a:t>
            </a:r>
          </a:p>
          <a:p>
            <a:pPr lvl="1" eaLnBrk="1" hangingPunct="1">
              <a:lnSpc>
                <a:spcPct val="150000"/>
              </a:lnSpc>
              <a:buFontTx/>
              <a:buNone/>
            </a:pPr>
            <a:r>
              <a:rPr lang="en-US" altLang="zh-CN" sz="2400" smtClean="0">
                <a:latin typeface="宋体" pitchFamily="2" charset="-122"/>
              </a:rPr>
              <a:t>2</a:t>
            </a:r>
            <a:r>
              <a:rPr lang="zh-CN" altLang="en-US" sz="2400" smtClean="0">
                <a:latin typeface="宋体" pitchFamily="2" charset="-122"/>
              </a:rPr>
              <a:t>．预期研究因素的效应强度，即</a:t>
            </a:r>
            <a:r>
              <a:rPr lang="en-US" altLang="zh-CN" sz="2400" i="1" smtClean="0">
                <a:latin typeface="宋体" pitchFamily="2" charset="-122"/>
              </a:rPr>
              <a:t>RR </a:t>
            </a:r>
            <a:r>
              <a:rPr lang="zh-CN" altLang="en-US" sz="2400" smtClean="0">
                <a:latin typeface="宋体" pitchFamily="2" charset="-122"/>
              </a:rPr>
              <a:t>或</a:t>
            </a:r>
            <a:r>
              <a:rPr lang="en-US" altLang="zh-CN" sz="2400" i="1" smtClean="0">
                <a:latin typeface="宋体" pitchFamily="2" charset="-122"/>
              </a:rPr>
              <a:t>OR</a:t>
            </a:r>
            <a:r>
              <a:rPr lang="zh-CN" altLang="en-US" sz="2400" smtClean="0">
                <a:latin typeface="宋体" pitchFamily="2" charset="-122"/>
              </a:rPr>
              <a:t>。</a:t>
            </a:r>
          </a:p>
          <a:p>
            <a:pPr lvl="1" eaLnBrk="1" hangingPunct="1">
              <a:lnSpc>
                <a:spcPct val="150000"/>
              </a:lnSpc>
              <a:buFontTx/>
              <a:buNone/>
            </a:pPr>
            <a:r>
              <a:rPr lang="en-US" altLang="zh-CN" sz="2400" smtClean="0">
                <a:latin typeface="宋体" pitchFamily="2" charset="-122"/>
              </a:rPr>
              <a:t>3</a:t>
            </a:r>
            <a:r>
              <a:rPr lang="zh-CN" altLang="en-US" sz="2400" smtClean="0">
                <a:latin typeface="宋体" pitchFamily="2" charset="-122"/>
              </a:rPr>
              <a:t>．期望达到的显著性水平</a:t>
            </a:r>
            <a:r>
              <a:rPr lang="en-US" altLang="zh-CN" sz="2400" i="1" smtClean="0">
                <a:latin typeface="宋体" pitchFamily="2" charset="-122"/>
              </a:rPr>
              <a:t>α</a:t>
            </a:r>
            <a:r>
              <a:rPr lang="zh-CN" altLang="en-US" sz="2400" smtClean="0">
                <a:latin typeface="宋体" pitchFamily="2" charset="-122"/>
              </a:rPr>
              <a:t>。</a:t>
            </a:r>
          </a:p>
          <a:p>
            <a:pPr lvl="1" eaLnBrk="1" hangingPunct="1">
              <a:lnSpc>
                <a:spcPct val="150000"/>
              </a:lnSpc>
              <a:buFontTx/>
              <a:buNone/>
            </a:pPr>
            <a:r>
              <a:rPr lang="en-US" altLang="zh-CN" sz="2400" smtClean="0">
                <a:latin typeface="宋体" pitchFamily="2" charset="-122"/>
              </a:rPr>
              <a:t>4</a:t>
            </a:r>
            <a:r>
              <a:rPr lang="zh-CN" altLang="en-US" sz="2400" smtClean="0">
                <a:latin typeface="宋体" pitchFamily="2" charset="-122"/>
              </a:rPr>
              <a:t>．期望把握度（</a:t>
            </a:r>
            <a:r>
              <a:rPr lang="en-US" altLang="zh-CN" sz="2400" smtClean="0">
                <a:latin typeface="宋体" pitchFamily="2" charset="-122"/>
              </a:rPr>
              <a:t>1</a:t>
            </a:r>
            <a:r>
              <a:rPr lang="zh-CN" altLang="en-US" sz="2400" smtClean="0">
                <a:latin typeface="宋体" pitchFamily="2" charset="-122"/>
              </a:rPr>
              <a:t>－</a:t>
            </a:r>
            <a:r>
              <a:rPr lang="en-US" altLang="zh-CN" sz="2400" i="1" smtClean="0">
                <a:latin typeface="宋体" pitchFamily="2" charset="-122"/>
              </a:rPr>
              <a:t>β</a:t>
            </a:r>
            <a:r>
              <a:rPr lang="zh-CN" altLang="en-US" sz="2400" smtClean="0">
                <a:latin typeface="宋体" pitchFamily="2" charset="-122"/>
              </a:rPr>
              <a:t>）。</a:t>
            </a:r>
          </a:p>
        </p:txBody>
      </p:sp>
    </p:spTree>
    <p:extLst>
      <p:ext uri="{BB962C8B-B14F-4D97-AF65-F5344CB8AC3E}">
        <p14:creationId xmlns:p14="http://schemas.microsoft.com/office/powerpoint/2010/main" xmlns="" val="32536281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lnSpc>
                <a:spcPct val="150000"/>
              </a:lnSpc>
            </a:pPr>
            <a:r>
              <a:rPr lang="zh-CN" altLang="en-US" sz="3600" smtClean="0">
                <a:solidFill>
                  <a:schemeClr val="tx1"/>
                </a:solidFill>
                <a:latin typeface="宋体" pitchFamily="2" charset="-122"/>
              </a:rPr>
              <a:t>（二）样本含量的估计方法</a:t>
            </a:r>
          </a:p>
        </p:txBody>
      </p:sp>
      <p:sp>
        <p:nvSpPr>
          <p:cNvPr id="34819" name="Rectangle 3"/>
          <p:cNvSpPr>
            <a:spLocks noGrp="1" noChangeArrowheads="1"/>
          </p:cNvSpPr>
          <p:nvPr>
            <p:ph type="body" idx="1"/>
          </p:nvPr>
        </p:nvSpPr>
        <p:spPr/>
        <p:txBody>
          <a:bodyPr>
            <a:normAutofit lnSpcReduction="10000"/>
          </a:bodyPr>
          <a:lstStyle/>
          <a:p>
            <a:pPr eaLnBrk="1" hangingPunct="1">
              <a:lnSpc>
                <a:spcPct val="150000"/>
              </a:lnSpc>
              <a:buFontTx/>
              <a:buNone/>
            </a:pPr>
            <a:r>
              <a:rPr lang="en-US" altLang="zh-CN" sz="2400" smtClean="0">
                <a:latin typeface="宋体" pitchFamily="2" charset="-122"/>
              </a:rPr>
              <a:t>1</a:t>
            </a:r>
            <a:r>
              <a:rPr lang="zh-CN" altLang="en-US" sz="2400" smtClean="0">
                <a:latin typeface="宋体" pitchFamily="2" charset="-122"/>
              </a:rPr>
              <a:t>．查表法  根据已知的暴露率、</a:t>
            </a:r>
            <a:r>
              <a:rPr lang="en-US" altLang="zh-CN" sz="2400" i="1" smtClean="0">
                <a:latin typeface="宋体" pitchFamily="2" charset="-122"/>
              </a:rPr>
              <a:t>OR</a:t>
            </a:r>
            <a:r>
              <a:rPr lang="zh-CN" altLang="en-US" sz="2400" smtClean="0">
                <a:latin typeface="宋体" pitchFamily="2" charset="-122"/>
              </a:rPr>
              <a:t>值，按需要确定一个显著性水平</a:t>
            </a:r>
            <a:r>
              <a:rPr lang="en-US" altLang="zh-CN" sz="2400" smtClean="0">
                <a:latin typeface="宋体" pitchFamily="2" charset="-122"/>
              </a:rPr>
              <a:t>α</a:t>
            </a:r>
            <a:r>
              <a:rPr lang="zh-CN" altLang="en-US" sz="2400" smtClean="0">
                <a:latin typeface="宋体" pitchFamily="2" charset="-122"/>
              </a:rPr>
              <a:t>和把握度（</a:t>
            </a:r>
            <a:r>
              <a:rPr lang="en-US" altLang="zh-CN" sz="2400" smtClean="0">
                <a:latin typeface="宋体" pitchFamily="2" charset="-122"/>
              </a:rPr>
              <a:t>1</a:t>
            </a:r>
            <a:r>
              <a:rPr lang="zh-CN" altLang="en-US" sz="2400" smtClean="0">
                <a:latin typeface="宋体" pitchFamily="2" charset="-122"/>
              </a:rPr>
              <a:t>－</a:t>
            </a:r>
            <a:r>
              <a:rPr lang="en-US" altLang="zh-CN" sz="2400" i="1" smtClean="0">
                <a:latin typeface="宋体" pitchFamily="2" charset="-122"/>
              </a:rPr>
              <a:t>β</a:t>
            </a:r>
            <a:r>
              <a:rPr lang="zh-CN" altLang="en-US" sz="2400" smtClean="0">
                <a:latin typeface="宋体" pitchFamily="2" charset="-122"/>
              </a:rPr>
              <a:t>）在相应的表中查出适合的样本含量。</a:t>
            </a:r>
          </a:p>
          <a:p>
            <a:pPr eaLnBrk="1" hangingPunct="1">
              <a:lnSpc>
                <a:spcPct val="150000"/>
              </a:lnSpc>
              <a:buFontTx/>
              <a:buNone/>
            </a:pPr>
            <a:r>
              <a:rPr lang="en-US" altLang="zh-CN" sz="2400" smtClean="0">
                <a:latin typeface="宋体" pitchFamily="2" charset="-122"/>
              </a:rPr>
              <a:t>2</a:t>
            </a:r>
            <a:r>
              <a:rPr lang="zh-CN" altLang="en-US" sz="2400" smtClean="0">
                <a:latin typeface="宋体" pitchFamily="2" charset="-122"/>
              </a:rPr>
              <a:t>．累计法  当暴露率和</a:t>
            </a:r>
            <a:r>
              <a:rPr lang="en-US" altLang="zh-CN" sz="2400" i="1" smtClean="0">
                <a:latin typeface="宋体" pitchFamily="2" charset="-122"/>
              </a:rPr>
              <a:t>OR</a:t>
            </a:r>
            <a:r>
              <a:rPr lang="zh-CN" altLang="en-US" sz="2400" smtClean="0">
                <a:latin typeface="宋体" pitchFamily="2" charset="-122"/>
              </a:rPr>
              <a:t>值无法估计，也无法开展预调查时，则可以先调查病例、对照各</a:t>
            </a:r>
            <a:r>
              <a:rPr lang="en-US" altLang="zh-CN" sz="2400" smtClean="0">
                <a:latin typeface="宋体" pitchFamily="2" charset="-122"/>
              </a:rPr>
              <a:t>100</a:t>
            </a:r>
            <a:r>
              <a:rPr lang="zh-CN" altLang="en-US" sz="2400" smtClean="0">
                <a:latin typeface="宋体" pitchFamily="2" charset="-122"/>
              </a:rPr>
              <a:t>例，并进行统计分析，如果不能达到统计学要求，再增加样本含量。</a:t>
            </a:r>
          </a:p>
          <a:p>
            <a:pPr eaLnBrk="1" hangingPunct="1">
              <a:lnSpc>
                <a:spcPct val="150000"/>
              </a:lnSpc>
              <a:buFontTx/>
              <a:buNone/>
            </a:pPr>
            <a:r>
              <a:rPr lang="en-US" altLang="zh-CN" sz="2400" smtClean="0">
                <a:latin typeface="宋体" pitchFamily="2" charset="-122"/>
              </a:rPr>
              <a:t>3</a:t>
            </a:r>
            <a:r>
              <a:rPr lang="zh-CN" altLang="en-US" sz="2400" smtClean="0">
                <a:latin typeface="宋体" pitchFamily="2" charset="-122"/>
              </a:rPr>
              <a:t>．公式法  采用样本含量计算公式计算。包括非匹配设计、</a:t>
            </a:r>
            <a:r>
              <a:rPr lang="en-US" altLang="zh-CN" sz="2400" smtClean="0">
                <a:latin typeface="宋体" pitchFamily="2" charset="-122"/>
              </a:rPr>
              <a:t>1:1</a:t>
            </a:r>
            <a:r>
              <a:rPr lang="zh-CN" altLang="en-US" sz="2400" smtClean="0">
                <a:latin typeface="宋体" pitchFamily="2" charset="-122"/>
              </a:rPr>
              <a:t>匹配设计、</a:t>
            </a:r>
            <a:r>
              <a:rPr lang="en-US" altLang="zh-CN" sz="2400" smtClean="0">
                <a:latin typeface="宋体" pitchFamily="2" charset="-122"/>
              </a:rPr>
              <a:t>1:</a:t>
            </a:r>
            <a:r>
              <a:rPr lang="en-US" altLang="zh-CN" sz="2400" i="1" smtClean="0">
                <a:latin typeface="宋体" pitchFamily="2" charset="-122"/>
              </a:rPr>
              <a:t> c</a:t>
            </a:r>
            <a:r>
              <a:rPr lang="zh-CN" altLang="en-US" sz="2400" smtClean="0">
                <a:latin typeface="宋体" pitchFamily="2" charset="-122"/>
              </a:rPr>
              <a:t>匹配设计几种情况。 </a:t>
            </a:r>
          </a:p>
        </p:txBody>
      </p:sp>
    </p:spTree>
    <p:extLst>
      <p:ext uri="{BB962C8B-B14F-4D97-AF65-F5344CB8AC3E}">
        <p14:creationId xmlns:p14="http://schemas.microsoft.com/office/powerpoint/2010/main" xmlns="" val="29014362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04800" y="304801"/>
            <a:ext cx="10972800" cy="792163"/>
          </a:xfrm>
        </p:spPr>
        <p:txBody>
          <a:bodyPr>
            <a:normAutofit fontScale="90000"/>
          </a:bodyPr>
          <a:lstStyle/>
          <a:p>
            <a:pPr eaLnBrk="1" hangingPunct="1">
              <a:lnSpc>
                <a:spcPct val="150000"/>
              </a:lnSpc>
            </a:pPr>
            <a:r>
              <a:rPr lang="zh-CN" altLang="en-US" sz="3600" smtClean="0">
                <a:solidFill>
                  <a:schemeClr val="tx1"/>
                </a:solidFill>
                <a:latin typeface="宋体" pitchFamily="2" charset="-122"/>
              </a:rPr>
              <a:t>公式法（</a:t>
            </a:r>
            <a:r>
              <a:rPr lang="en-US" altLang="zh-CN" sz="3600" smtClean="0">
                <a:solidFill>
                  <a:schemeClr val="tx1"/>
                </a:solidFill>
                <a:latin typeface="宋体" pitchFamily="2" charset="-122"/>
              </a:rPr>
              <a:t>1</a:t>
            </a:r>
            <a:r>
              <a:rPr lang="zh-CN" altLang="en-US" sz="3600" smtClean="0">
                <a:solidFill>
                  <a:schemeClr val="tx1"/>
                </a:solidFill>
                <a:latin typeface="宋体" pitchFamily="2" charset="-122"/>
              </a:rPr>
              <a:t>）</a:t>
            </a:r>
            <a:r>
              <a:rPr lang="en-US" altLang="zh-CN" sz="3600" smtClean="0">
                <a:solidFill>
                  <a:schemeClr val="tx1"/>
                </a:solidFill>
                <a:latin typeface="宋体" pitchFamily="2" charset="-122"/>
              </a:rPr>
              <a:t>—</a:t>
            </a:r>
            <a:r>
              <a:rPr lang="zh-CN" altLang="en-US" sz="3600" smtClean="0">
                <a:solidFill>
                  <a:schemeClr val="tx1"/>
                </a:solidFill>
                <a:latin typeface="宋体" pitchFamily="2" charset="-122"/>
              </a:rPr>
              <a:t>非匹配设计</a:t>
            </a:r>
          </a:p>
        </p:txBody>
      </p:sp>
      <p:pic>
        <p:nvPicPr>
          <p:cNvPr id="35843" name="Picture 4"/>
          <p:cNvPicPr>
            <a:picLocks noGrp="1" noChangeAspect="1" noChangeArrowheads="1"/>
          </p:cNvPicPr>
          <p:nvPr>
            <p:ph type="body" idx="1"/>
          </p:nvPr>
        </p:nvPicPr>
        <p:blipFill>
          <a:blip r:embed="rId2">
            <a:extLst>
              <a:ext uri="{28A0092B-C50C-407E-A947-70E740481C1C}">
                <a14:useLocalDpi xmlns:a14="http://schemas.microsoft.com/office/drawing/2010/main" xmlns="" val="0"/>
              </a:ext>
            </a:extLst>
          </a:blip>
          <a:srcRect/>
          <a:stretch>
            <a:fillRect/>
          </a:stretch>
        </p:blipFill>
        <p:spPr>
          <a:xfrm>
            <a:off x="812800" y="1371600"/>
            <a:ext cx="10261600" cy="5029200"/>
          </a:xfrm>
        </p:spPr>
      </p:pic>
    </p:spTree>
    <p:extLst>
      <p:ext uri="{BB962C8B-B14F-4D97-AF65-F5344CB8AC3E}">
        <p14:creationId xmlns:p14="http://schemas.microsoft.com/office/powerpoint/2010/main" xmlns="" val="17131677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lnSpc>
                <a:spcPct val="150000"/>
              </a:lnSpc>
            </a:pPr>
            <a:endParaRPr lang="zh-CN" altLang="en-US" sz="3600" smtClean="0">
              <a:solidFill>
                <a:schemeClr val="tx1"/>
              </a:solidFill>
              <a:latin typeface="宋体" pitchFamily="2" charset="-122"/>
            </a:endParaRPr>
          </a:p>
        </p:txBody>
      </p:sp>
      <p:pic>
        <p:nvPicPr>
          <p:cNvPr id="36867" name="Picture 3"/>
          <p:cNvPicPr>
            <a:picLocks noGrp="1" noChangeAspect="1" noChangeArrowheads="1"/>
          </p:cNvPicPr>
          <p:nvPr>
            <p:ph type="body" idx="1"/>
          </p:nvPr>
        </p:nvPicPr>
        <p:blipFill>
          <a:blip r:embed="rId2">
            <a:extLst>
              <a:ext uri="{28A0092B-C50C-407E-A947-70E740481C1C}">
                <a14:useLocalDpi xmlns:a14="http://schemas.microsoft.com/office/drawing/2010/main" xmlns="" val="0"/>
              </a:ext>
            </a:extLst>
          </a:blip>
          <a:srcRect/>
          <a:stretch>
            <a:fillRect/>
          </a:stretch>
        </p:blipFill>
        <p:spPr>
          <a:xfrm>
            <a:off x="1422400" y="1981200"/>
            <a:ext cx="9719733" cy="2819400"/>
          </a:xfrm>
        </p:spPr>
      </p:pic>
    </p:spTree>
    <p:extLst>
      <p:ext uri="{BB962C8B-B14F-4D97-AF65-F5344CB8AC3E}">
        <p14:creationId xmlns:p14="http://schemas.microsoft.com/office/powerpoint/2010/main" xmlns="" val="35641162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lnSpc>
                <a:spcPct val="150000"/>
              </a:lnSpc>
            </a:pPr>
            <a:r>
              <a:rPr lang="zh-CN" altLang="en-US" sz="3600" smtClean="0">
                <a:solidFill>
                  <a:schemeClr val="tx1"/>
                </a:solidFill>
                <a:latin typeface="宋体" pitchFamily="2" charset="-122"/>
              </a:rPr>
              <a:t>公式法（</a:t>
            </a:r>
            <a:r>
              <a:rPr lang="en-US" altLang="zh-CN" sz="3600" smtClean="0">
                <a:solidFill>
                  <a:schemeClr val="tx1"/>
                </a:solidFill>
                <a:latin typeface="宋体" pitchFamily="2" charset="-122"/>
              </a:rPr>
              <a:t>2</a:t>
            </a:r>
            <a:r>
              <a:rPr lang="zh-CN" altLang="en-US" sz="3600" smtClean="0">
                <a:solidFill>
                  <a:schemeClr val="tx1"/>
                </a:solidFill>
                <a:latin typeface="宋体" pitchFamily="2" charset="-122"/>
              </a:rPr>
              <a:t>）</a:t>
            </a:r>
            <a:r>
              <a:rPr lang="en-US" altLang="zh-CN" sz="3600" smtClean="0">
                <a:solidFill>
                  <a:schemeClr val="tx1"/>
                </a:solidFill>
                <a:latin typeface="宋体" pitchFamily="2" charset="-122"/>
              </a:rPr>
              <a:t>—1:1</a:t>
            </a:r>
            <a:r>
              <a:rPr lang="zh-CN" altLang="en-US" sz="3600" smtClean="0">
                <a:solidFill>
                  <a:schemeClr val="tx1"/>
                </a:solidFill>
                <a:latin typeface="宋体" pitchFamily="2" charset="-122"/>
              </a:rPr>
              <a:t>匹配设计</a:t>
            </a:r>
          </a:p>
        </p:txBody>
      </p:sp>
      <p:sp>
        <p:nvSpPr>
          <p:cNvPr id="37891" name="Rectangle 3"/>
          <p:cNvSpPr>
            <a:spLocks noGrp="1" noChangeArrowheads="1"/>
          </p:cNvSpPr>
          <p:nvPr>
            <p:ph type="body" idx="1"/>
          </p:nvPr>
        </p:nvSpPr>
        <p:spPr>
          <a:xfrm>
            <a:off x="711200" y="1524000"/>
            <a:ext cx="10972800" cy="685800"/>
          </a:xfrm>
        </p:spPr>
        <p:txBody>
          <a:bodyPr/>
          <a:lstStyle/>
          <a:p>
            <a:pPr eaLnBrk="1" hangingPunct="1">
              <a:lnSpc>
                <a:spcPct val="150000"/>
              </a:lnSpc>
            </a:pPr>
            <a:r>
              <a:rPr lang="zh-CN" altLang="en-US" sz="2400" smtClean="0">
                <a:latin typeface="宋体" pitchFamily="2" charset="-122"/>
              </a:rPr>
              <a:t>注意：病例与对照暴露情况不一致的对子才具有意义 </a:t>
            </a:r>
          </a:p>
        </p:txBody>
      </p:sp>
      <p:pic>
        <p:nvPicPr>
          <p:cNvPr id="37892"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320800" y="2286000"/>
            <a:ext cx="9652000" cy="3581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7701425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lnSpc>
                <a:spcPct val="150000"/>
              </a:lnSpc>
            </a:pPr>
            <a:r>
              <a:rPr lang="zh-CN" altLang="en-US" sz="3600" smtClean="0">
                <a:solidFill>
                  <a:schemeClr val="tx1"/>
                </a:solidFill>
                <a:latin typeface="宋体" pitchFamily="2" charset="-122"/>
              </a:rPr>
              <a:t>公式法（</a:t>
            </a:r>
            <a:r>
              <a:rPr lang="en-US" altLang="zh-CN" sz="3600" smtClean="0">
                <a:solidFill>
                  <a:schemeClr val="tx1"/>
                </a:solidFill>
                <a:latin typeface="宋体" pitchFamily="2" charset="-122"/>
              </a:rPr>
              <a:t>3</a:t>
            </a:r>
            <a:r>
              <a:rPr lang="zh-CN" altLang="en-US" sz="3600" smtClean="0">
                <a:solidFill>
                  <a:schemeClr val="tx1"/>
                </a:solidFill>
                <a:latin typeface="宋体" pitchFamily="2" charset="-122"/>
              </a:rPr>
              <a:t>）</a:t>
            </a:r>
            <a:r>
              <a:rPr lang="en-US" altLang="zh-CN" sz="3600" smtClean="0">
                <a:solidFill>
                  <a:schemeClr val="tx1"/>
                </a:solidFill>
                <a:latin typeface="宋体" pitchFamily="2" charset="-122"/>
              </a:rPr>
              <a:t>—1: c</a:t>
            </a:r>
            <a:r>
              <a:rPr lang="zh-CN" altLang="en-US" sz="3600" smtClean="0">
                <a:solidFill>
                  <a:schemeClr val="tx1"/>
                </a:solidFill>
                <a:latin typeface="宋体" pitchFamily="2" charset="-122"/>
              </a:rPr>
              <a:t>匹配设计 </a:t>
            </a:r>
          </a:p>
        </p:txBody>
      </p:sp>
      <p:sp>
        <p:nvSpPr>
          <p:cNvPr id="38915" name="Rectangle 3"/>
          <p:cNvSpPr>
            <a:spLocks noGrp="1" noChangeArrowheads="1"/>
          </p:cNvSpPr>
          <p:nvPr>
            <p:ph type="body" idx="1"/>
          </p:nvPr>
        </p:nvSpPr>
        <p:spPr>
          <a:xfrm>
            <a:off x="609600" y="1447800"/>
            <a:ext cx="11176000" cy="1752600"/>
          </a:xfrm>
        </p:spPr>
        <p:txBody>
          <a:bodyPr/>
          <a:lstStyle/>
          <a:p>
            <a:pPr eaLnBrk="1" hangingPunct="1">
              <a:lnSpc>
                <a:spcPct val="150000"/>
              </a:lnSpc>
            </a:pPr>
            <a:r>
              <a:rPr lang="zh-CN" altLang="en-US" sz="2400" smtClean="0">
                <a:latin typeface="宋体" pitchFamily="2" charset="-122"/>
              </a:rPr>
              <a:t>当病例来源有限时，为了提高把握度，可以增加病例与对照的比例。用公式（</a:t>
            </a:r>
            <a:r>
              <a:rPr lang="en-US" altLang="zh-CN" sz="2400" smtClean="0">
                <a:latin typeface="宋体" pitchFamily="2" charset="-122"/>
              </a:rPr>
              <a:t>5-11</a:t>
            </a:r>
            <a:r>
              <a:rPr lang="zh-CN" altLang="en-US" sz="2400" smtClean="0">
                <a:latin typeface="宋体" pitchFamily="2" charset="-122"/>
              </a:rPr>
              <a:t>）计算研究所需的病例数（</a:t>
            </a:r>
            <a:r>
              <a:rPr lang="en-US" altLang="zh-CN" sz="2400" i="1" smtClean="0">
                <a:latin typeface="宋体" pitchFamily="2" charset="-122"/>
              </a:rPr>
              <a:t>N</a:t>
            </a:r>
            <a:r>
              <a:rPr lang="zh-CN" altLang="en-US" sz="2400" smtClean="0">
                <a:latin typeface="宋体" pitchFamily="2" charset="-122"/>
              </a:rPr>
              <a:t>），进而按照病例数与对照数之比为</a:t>
            </a:r>
            <a:r>
              <a:rPr lang="en-US" altLang="zh-CN" sz="2400" smtClean="0">
                <a:latin typeface="宋体" pitchFamily="2" charset="-122"/>
              </a:rPr>
              <a:t>1:</a:t>
            </a:r>
            <a:r>
              <a:rPr lang="en-US" altLang="zh-CN" sz="2400" i="1" smtClean="0">
                <a:latin typeface="宋体" pitchFamily="2" charset="-122"/>
              </a:rPr>
              <a:t>c</a:t>
            </a:r>
            <a:r>
              <a:rPr lang="zh-CN" altLang="en-US" sz="2400" smtClean="0">
                <a:latin typeface="宋体" pitchFamily="2" charset="-122"/>
              </a:rPr>
              <a:t>求得对照数为</a:t>
            </a:r>
            <a:r>
              <a:rPr lang="en-US" altLang="zh-CN" sz="2400" i="1" smtClean="0">
                <a:latin typeface="宋体" pitchFamily="2" charset="-122"/>
              </a:rPr>
              <a:t>c</a:t>
            </a:r>
            <a:r>
              <a:rPr lang="en-US" altLang="zh-CN" sz="2400" smtClean="0">
                <a:latin typeface="宋体" pitchFamily="2" charset="-122"/>
                <a:sym typeface="Symbol" pitchFamily="18" charset="2"/>
              </a:rPr>
              <a:t></a:t>
            </a:r>
            <a:r>
              <a:rPr lang="en-US" altLang="zh-CN" sz="2400" i="1" smtClean="0">
                <a:latin typeface="宋体" pitchFamily="2" charset="-122"/>
              </a:rPr>
              <a:t>N</a:t>
            </a:r>
            <a:r>
              <a:rPr lang="zh-CN" altLang="en-US" sz="2400" smtClean="0">
                <a:latin typeface="宋体" pitchFamily="2" charset="-122"/>
              </a:rPr>
              <a:t>。 </a:t>
            </a:r>
          </a:p>
        </p:txBody>
      </p:sp>
      <p:pic>
        <p:nvPicPr>
          <p:cNvPr id="38916"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219200" y="3429000"/>
            <a:ext cx="9806517" cy="266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6230591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p:txBody>
          <a:bodyPr/>
          <a:lstStyle/>
          <a:p>
            <a:r>
              <a:rPr lang="zh-CN" altLang="en-US" b="1" smtClean="0">
                <a:solidFill>
                  <a:schemeClr val="tx1"/>
                </a:solidFill>
                <a:latin typeface="宋体" pitchFamily="2" charset="-122"/>
              </a:rPr>
              <a:t>第一节 基本概念、特点和应用</a:t>
            </a:r>
            <a:r>
              <a:rPr lang="zh-CN" altLang="en-US" sz="3200" smtClean="0">
                <a:solidFill>
                  <a:schemeClr val="tx1"/>
                </a:solidFill>
                <a:latin typeface="宋体" pitchFamily="2" charset="-122"/>
              </a:rPr>
              <a:t> </a:t>
            </a:r>
            <a:endParaRPr lang="zh-CN" altLang="en-US" smtClean="0"/>
          </a:p>
        </p:txBody>
      </p:sp>
      <p:sp>
        <p:nvSpPr>
          <p:cNvPr id="12291" name="内容占位符 2"/>
          <p:cNvSpPr>
            <a:spLocks noGrp="1"/>
          </p:cNvSpPr>
          <p:nvPr>
            <p:ph idx="1"/>
          </p:nvPr>
        </p:nvSpPr>
        <p:spPr/>
        <p:txBody>
          <a:bodyPr/>
          <a:lstStyle/>
          <a:p>
            <a:pPr>
              <a:buFont typeface="Wingdings" pitchFamily="2" charset="2"/>
              <a:buNone/>
            </a:pPr>
            <a:r>
              <a:rPr lang="zh-CN" altLang="en-US" smtClean="0"/>
              <a:t>一、概念</a:t>
            </a:r>
            <a:endParaRPr lang="en-US" altLang="zh-CN" smtClean="0"/>
          </a:p>
          <a:p>
            <a:pPr lvl="1"/>
            <a:r>
              <a:rPr lang="zh-CN" altLang="en-US" smtClean="0">
                <a:latin typeface="宋体" pitchFamily="2" charset="-122"/>
              </a:rPr>
              <a:t>先将研究对象按研究疾病的有无分为病例组和对照组，</a:t>
            </a:r>
            <a:endParaRPr lang="en-US" altLang="zh-CN" smtClean="0">
              <a:latin typeface="宋体" pitchFamily="2" charset="-122"/>
            </a:endParaRPr>
          </a:p>
          <a:p>
            <a:pPr lvl="1"/>
            <a:r>
              <a:rPr lang="zh-CN" altLang="en-US" smtClean="0">
                <a:latin typeface="宋体" pitchFamily="2" charset="-122"/>
              </a:rPr>
              <a:t>然后调查两组研究对象过去某种（或某些）可疑因素的暴露情况，</a:t>
            </a:r>
            <a:endParaRPr lang="en-US" altLang="zh-CN" smtClean="0">
              <a:latin typeface="宋体" pitchFamily="2" charset="-122"/>
            </a:endParaRPr>
          </a:p>
          <a:p>
            <a:pPr lvl="1"/>
            <a:r>
              <a:rPr lang="zh-CN" altLang="en-US" smtClean="0">
                <a:latin typeface="宋体" pitchFamily="2" charset="-122"/>
              </a:rPr>
              <a:t>再比较两组可疑因素的暴露率或暴露水平的差异，</a:t>
            </a:r>
            <a:endParaRPr lang="en-US" altLang="zh-CN" smtClean="0">
              <a:latin typeface="宋体" pitchFamily="2" charset="-122"/>
            </a:endParaRPr>
          </a:p>
          <a:p>
            <a:pPr lvl="1"/>
            <a:r>
              <a:rPr lang="zh-CN" altLang="en-US" smtClean="0">
                <a:latin typeface="宋体" pitchFamily="2" charset="-122"/>
              </a:rPr>
              <a:t>进而判断可疑的暴露因素与疾病之间是否存在统计学关联。</a:t>
            </a:r>
            <a:endParaRPr lang="zh-CN" altLang="en-US" smtClean="0"/>
          </a:p>
        </p:txBody>
      </p:sp>
    </p:spTree>
    <p:extLst>
      <p:ext uri="{BB962C8B-B14F-4D97-AF65-F5344CB8AC3E}">
        <p14:creationId xmlns:p14="http://schemas.microsoft.com/office/powerpoint/2010/main" xmlns="" val="14955705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09600" y="228600"/>
            <a:ext cx="10972800" cy="884238"/>
          </a:xfrm>
        </p:spPr>
        <p:txBody>
          <a:bodyPr>
            <a:normAutofit fontScale="90000"/>
          </a:bodyPr>
          <a:lstStyle/>
          <a:p>
            <a:pPr eaLnBrk="1" hangingPunct="1">
              <a:lnSpc>
                <a:spcPct val="150000"/>
              </a:lnSpc>
            </a:pPr>
            <a:r>
              <a:rPr lang="zh-CN" altLang="en-US" sz="3600" b="1" smtClean="0">
                <a:solidFill>
                  <a:schemeClr val="tx1"/>
                </a:solidFill>
                <a:latin typeface="宋体" pitchFamily="2" charset="-122"/>
              </a:rPr>
              <a:t>（三）估计样本含量的注意事项</a:t>
            </a:r>
            <a:r>
              <a:rPr lang="zh-CN" altLang="en-US" sz="3200" b="1" smtClean="0">
                <a:solidFill>
                  <a:schemeClr val="tx1"/>
                </a:solidFill>
                <a:latin typeface="宋体" pitchFamily="2" charset="-122"/>
              </a:rPr>
              <a:t> </a:t>
            </a:r>
          </a:p>
        </p:txBody>
      </p:sp>
      <p:sp>
        <p:nvSpPr>
          <p:cNvPr id="39939" name="Rectangle 3"/>
          <p:cNvSpPr>
            <a:spLocks noGrp="1" noChangeArrowheads="1"/>
          </p:cNvSpPr>
          <p:nvPr>
            <p:ph type="body" idx="1"/>
          </p:nvPr>
        </p:nvSpPr>
        <p:spPr>
          <a:xfrm>
            <a:off x="508000" y="1219200"/>
            <a:ext cx="11176000" cy="5410200"/>
          </a:xfrm>
        </p:spPr>
        <p:txBody>
          <a:bodyPr/>
          <a:lstStyle/>
          <a:p>
            <a:pPr lvl="1" eaLnBrk="1" hangingPunct="1">
              <a:lnSpc>
                <a:spcPct val="150000"/>
              </a:lnSpc>
            </a:pPr>
            <a:r>
              <a:rPr lang="en-US" altLang="zh-CN" sz="2400" smtClean="0">
                <a:latin typeface="宋体" pitchFamily="2" charset="-122"/>
              </a:rPr>
              <a:t>1</a:t>
            </a:r>
            <a:r>
              <a:rPr lang="zh-CN" altLang="en-US" sz="2400" smtClean="0">
                <a:latin typeface="宋体" pitchFamily="2" charset="-122"/>
              </a:rPr>
              <a:t>．所求样本含量值不是绝对的精确数值，实际研究中根据不同条件要求，可以适当改变。</a:t>
            </a:r>
          </a:p>
          <a:p>
            <a:pPr lvl="1" eaLnBrk="1" hangingPunct="1">
              <a:lnSpc>
                <a:spcPct val="150000"/>
              </a:lnSpc>
            </a:pPr>
            <a:r>
              <a:rPr lang="en-US" altLang="zh-CN" sz="2400" smtClean="0">
                <a:latin typeface="宋体" pitchFamily="2" charset="-122"/>
              </a:rPr>
              <a:t>2</a:t>
            </a:r>
            <a:r>
              <a:rPr lang="zh-CN" altLang="en-US" sz="2400" smtClean="0">
                <a:latin typeface="宋体" pitchFamily="2" charset="-122"/>
              </a:rPr>
              <a:t>．针对单一研究因素存在的情况下所作的计算，而实际研究中往往同时探讨多个因素，各个因素的值和</a:t>
            </a:r>
            <a:r>
              <a:rPr lang="en-US" altLang="zh-CN" sz="2400" i="1" smtClean="0">
                <a:latin typeface="宋体" pitchFamily="2" charset="-122"/>
              </a:rPr>
              <a:t>OR</a:t>
            </a:r>
            <a:r>
              <a:rPr lang="zh-CN" altLang="en-US" sz="2400" smtClean="0">
                <a:latin typeface="宋体" pitchFamily="2" charset="-122"/>
              </a:rPr>
              <a:t>值可能不一样，为了使得所有研究因素均能有较好的检验效率，常以最小的</a:t>
            </a:r>
            <a:r>
              <a:rPr lang="en-US" altLang="zh-CN" sz="2400" i="1" smtClean="0">
                <a:latin typeface="宋体" pitchFamily="2" charset="-122"/>
              </a:rPr>
              <a:t>OR</a:t>
            </a:r>
            <a:r>
              <a:rPr lang="zh-CN" altLang="en-US" sz="2400" smtClean="0">
                <a:latin typeface="宋体" pitchFamily="2" charset="-122"/>
              </a:rPr>
              <a:t>值和最适合的值进行估计。</a:t>
            </a:r>
          </a:p>
          <a:p>
            <a:pPr lvl="1" eaLnBrk="1" hangingPunct="1">
              <a:lnSpc>
                <a:spcPct val="150000"/>
              </a:lnSpc>
            </a:pPr>
            <a:r>
              <a:rPr lang="en-US" altLang="zh-CN" sz="2400" smtClean="0">
                <a:latin typeface="宋体" pitchFamily="2" charset="-122"/>
              </a:rPr>
              <a:t>3</a:t>
            </a:r>
            <a:r>
              <a:rPr lang="zh-CN" altLang="en-US" sz="2400" smtClean="0">
                <a:latin typeface="宋体" pitchFamily="2" charset="-122"/>
              </a:rPr>
              <a:t>．样本含量不是越多越好，在达到所期望的效度和信度前提下，尽量减少。 </a:t>
            </a:r>
          </a:p>
        </p:txBody>
      </p:sp>
    </p:spTree>
    <p:extLst>
      <p:ext uri="{BB962C8B-B14F-4D97-AF65-F5344CB8AC3E}">
        <p14:creationId xmlns:p14="http://schemas.microsoft.com/office/powerpoint/2010/main" xmlns="" val="40410658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711200" y="228600"/>
            <a:ext cx="10972800" cy="914400"/>
          </a:xfrm>
        </p:spPr>
        <p:txBody>
          <a:bodyPr/>
          <a:lstStyle/>
          <a:p>
            <a:pPr eaLnBrk="1" hangingPunct="1">
              <a:lnSpc>
                <a:spcPct val="150000"/>
              </a:lnSpc>
            </a:pPr>
            <a:r>
              <a:rPr lang="zh-CN" altLang="en-US" sz="3600" b="1" smtClean="0">
                <a:solidFill>
                  <a:schemeClr val="tx1"/>
                </a:solidFill>
                <a:latin typeface="宋体" pitchFamily="2" charset="-122"/>
              </a:rPr>
              <a:t>第四节 资料的收集、整理与分析</a:t>
            </a:r>
            <a:endParaRPr lang="zh-CN" altLang="en-US" sz="3600" smtClean="0">
              <a:solidFill>
                <a:schemeClr val="tx1"/>
              </a:solidFill>
              <a:latin typeface="宋体" pitchFamily="2" charset="-122"/>
            </a:endParaRPr>
          </a:p>
        </p:txBody>
      </p:sp>
      <p:sp>
        <p:nvSpPr>
          <p:cNvPr id="40963" name="Rectangle 3"/>
          <p:cNvSpPr>
            <a:spLocks noGrp="1" noChangeArrowheads="1"/>
          </p:cNvSpPr>
          <p:nvPr>
            <p:ph type="body" idx="1"/>
          </p:nvPr>
        </p:nvSpPr>
        <p:spPr>
          <a:xfrm>
            <a:off x="609600" y="1295400"/>
            <a:ext cx="11176000" cy="5334000"/>
          </a:xfrm>
        </p:spPr>
        <p:txBody>
          <a:bodyPr/>
          <a:lstStyle/>
          <a:p>
            <a:pPr eaLnBrk="1" hangingPunct="1">
              <a:lnSpc>
                <a:spcPct val="150000"/>
              </a:lnSpc>
              <a:buFont typeface="Wingdings" pitchFamily="2" charset="2"/>
              <a:buNone/>
            </a:pPr>
            <a:r>
              <a:rPr lang="zh-CN" altLang="en-US" sz="2800" smtClean="0">
                <a:latin typeface="宋体" pitchFamily="2" charset="-122"/>
              </a:rPr>
              <a:t>一、资料的收集</a:t>
            </a:r>
          </a:p>
          <a:p>
            <a:pPr eaLnBrk="1" hangingPunct="1">
              <a:lnSpc>
                <a:spcPct val="150000"/>
              </a:lnSpc>
            </a:pPr>
            <a:r>
              <a:rPr lang="zh-CN" altLang="en-US" sz="2800" smtClean="0">
                <a:latin typeface="宋体" pitchFamily="2" charset="-122"/>
              </a:rPr>
              <a:t>常见的收集方法：</a:t>
            </a:r>
          </a:p>
          <a:p>
            <a:pPr lvl="1" eaLnBrk="1" hangingPunct="1">
              <a:lnSpc>
                <a:spcPct val="150000"/>
              </a:lnSpc>
            </a:pPr>
            <a:r>
              <a:rPr lang="en-US" altLang="zh-CN" sz="2400" smtClean="0">
                <a:latin typeface="宋体" pitchFamily="2" charset="-122"/>
              </a:rPr>
              <a:t>1</a:t>
            </a:r>
            <a:r>
              <a:rPr lang="zh-CN" altLang="en-US" sz="2400" smtClean="0">
                <a:latin typeface="宋体" pitchFamily="2" charset="-122"/>
              </a:rPr>
              <a:t>．从医院病案记录、疾病登记报告等现有的医疗档案中收集对研究有用的信息。</a:t>
            </a:r>
          </a:p>
          <a:p>
            <a:pPr lvl="1" eaLnBrk="1" hangingPunct="1">
              <a:lnSpc>
                <a:spcPct val="150000"/>
              </a:lnSpc>
            </a:pPr>
            <a:r>
              <a:rPr lang="en-US" altLang="zh-CN" sz="2400" smtClean="0">
                <a:latin typeface="宋体" pitchFamily="2" charset="-122"/>
              </a:rPr>
              <a:t>2</a:t>
            </a:r>
            <a:r>
              <a:rPr lang="zh-CN" altLang="en-US" sz="2400" smtClean="0">
                <a:latin typeface="宋体" pitchFamily="2" charset="-122"/>
              </a:rPr>
              <a:t>．通过实验室检查得到各研究因素的指标，如血铅含量、基因检测结果、血红蛋白含量等。</a:t>
            </a:r>
          </a:p>
          <a:p>
            <a:pPr lvl="1" eaLnBrk="1" hangingPunct="1">
              <a:lnSpc>
                <a:spcPct val="150000"/>
              </a:lnSpc>
            </a:pPr>
            <a:r>
              <a:rPr lang="en-US" altLang="zh-CN" sz="2400" smtClean="0">
                <a:latin typeface="宋体" pitchFamily="2" charset="-122"/>
              </a:rPr>
              <a:t>3</a:t>
            </a:r>
            <a:r>
              <a:rPr lang="zh-CN" altLang="en-US" sz="2400" smtClean="0">
                <a:latin typeface="宋体" pitchFamily="2" charset="-122"/>
              </a:rPr>
              <a:t>．把研究所需要涉及到的因素设计到调查问卷中，并通过访谈、信访、电话调查等方式收集信息资料。</a:t>
            </a:r>
          </a:p>
        </p:txBody>
      </p:sp>
    </p:spTree>
    <p:extLst>
      <p:ext uri="{BB962C8B-B14F-4D97-AF65-F5344CB8AC3E}">
        <p14:creationId xmlns:p14="http://schemas.microsoft.com/office/powerpoint/2010/main" xmlns="" val="24751192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lnSpc>
                <a:spcPct val="150000"/>
              </a:lnSpc>
            </a:pPr>
            <a:endParaRPr lang="zh-CN" altLang="en-US" sz="3600" smtClean="0">
              <a:solidFill>
                <a:schemeClr val="tx1"/>
              </a:solidFill>
              <a:latin typeface="宋体" pitchFamily="2" charset="-122"/>
            </a:endParaRPr>
          </a:p>
        </p:txBody>
      </p:sp>
      <p:sp>
        <p:nvSpPr>
          <p:cNvPr id="41987" name="Rectangle 3"/>
          <p:cNvSpPr>
            <a:spLocks noGrp="1" noChangeArrowheads="1"/>
          </p:cNvSpPr>
          <p:nvPr>
            <p:ph type="body" idx="1"/>
          </p:nvPr>
        </p:nvSpPr>
        <p:spPr/>
        <p:txBody>
          <a:bodyPr/>
          <a:lstStyle/>
          <a:p>
            <a:pPr eaLnBrk="1" hangingPunct="1">
              <a:lnSpc>
                <a:spcPct val="150000"/>
              </a:lnSpc>
              <a:buFont typeface="Wingdings" pitchFamily="2" charset="2"/>
              <a:buNone/>
            </a:pPr>
            <a:r>
              <a:rPr lang="zh-CN" altLang="en-US" sz="2800" smtClean="0">
                <a:latin typeface="宋体" pitchFamily="2" charset="-122"/>
              </a:rPr>
              <a:t>二、资料的整理</a:t>
            </a:r>
          </a:p>
          <a:p>
            <a:pPr eaLnBrk="1" hangingPunct="1">
              <a:lnSpc>
                <a:spcPct val="150000"/>
              </a:lnSpc>
            </a:pPr>
            <a:r>
              <a:rPr lang="zh-CN" altLang="en-US" sz="2400" smtClean="0">
                <a:latin typeface="宋体" pitchFamily="2" charset="-122"/>
              </a:rPr>
              <a:t>收集到的原始资料，要经过核查、校正、验收、归档后，对资料进行编码，用专业软件（常用的软件有</a:t>
            </a:r>
            <a:r>
              <a:rPr lang="en-US" altLang="zh-CN" sz="2400" smtClean="0">
                <a:latin typeface="宋体" pitchFamily="2" charset="-122"/>
              </a:rPr>
              <a:t>Excel</a:t>
            </a:r>
            <a:r>
              <a:rPr lang="zh-CN" altLang="en-US" sz="2400" smtClean="0">
                <a:latin typeface="宋体" pitchFamily="2" charset="-122"/>
              </a:rPr>
              <a:t>、</a:t>
            </a:r>
            <a:r>
              <a:rPr lang="en-US" altLang="zh-CN" sz="2400" smtClean="0">
                <a:latin typeface="宋体" pitchFamily="2" charset="-122"/>
              </a:rPr>
              <a:t>Epidata</a:t>
            </a:r>
            <a:r>
              <a:rPr lang="zh-CN" altLang="en-US" sz="2400" smtClean="0">
                <a:latin typeface="宋体" pitchFamily="2" charset="-122"/>
              </a:rPr>
              <a:t>等）录入并建立数据库，以确保所收集到的资料信息完整、质量高、无差错。</a:t>
            </a:r>
          </a:p>
        </p:txBody>
      </p:sp>
    </p:spTree>
    <p:extLst>
      <p:ext uri="{BB962C8B-B14F-4D97-AF65-F5344CB8AC3E}">
        <p14:creationId xmlns:p14="http://schemas.microsoft.com/office/powerpoint/2010/main" xmlns="" val="32167859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lnSpc>
                <a:spcPct val="150000"/>
              </a:lnSpc>
            </a:pPr>
            <a:endParaRPr lang="zh-CN" altLang="en-US" sz="3600" smtClean="0">
              <a:solidFill>
                <a:schemeClr val="tx1"/>
              </a:solidFill>
              <a:latin typeface="宋体" pitchFamily="2" charset="-122"/>
            </a:endParaRPr>
          </a:p>
        </p:txBody>
      </p:sp>
      <p:sp>
        <p:nvSpPr>
          <p:cNvPr id="43011" name="Rectangle 3"/>
          <p:cNvSpPr>
            <a:spLocks noGrp="1" noChangeArrowheads="1"/>
          </p:cNvSpPr>
          <p:nvPr>
            <p:ph type="body" idx="1"/>
          </p:nvPr>
        </p:nvSpPr>
        <p:spPr>
          <a:xfrm>
            <a:off x="609600" y="1600201"/>
            <a:ext cx="11277600" cy="4525963"/>
          </a:xfrm>
        </p:spPr>
        <p:txBody>
          <a:bodyPr/>
          <a:lstStyle/>
          <a:p>
            <a:pPr defTabSz="941388" eaLnBrk="1" hangingPunct="1">
              <a:lnSpc>
                <a:spcPct val="150000"/>
              </a:lnSpc>
              <a:buFont typeface="Wingdings" pitchFamily="2" charset="2"/>
              <a:buNone/>
            </a:pPr>
            <a:r>
              <a:rPr lang="zh-CN" altLang="en-US" sz="2800" smtClean="0">
                <a:latin typeface="宋体" pitchFamily="2" charset="-122"/>
              </a:rPr>
              <a:t>三、资料的分析</a:t>
            </a:r>
          </a:p>
          <a:p>
            <a:pPr defTabSz="941388" eaLnBrk="1" hangingPunct="1">
              <a:lnSpc>
                <a:spcPct val="150000"/>
              </a:lnSpc>
            </a:pPr>
            <a:r>
              <a:rPr lang="zh-CN" altLang="en-US" sz="2400" smtClean="0">
                <a:latin typeface="宋体" pitchFamily="2" charset="-122"/>
              </a:rPr>
              <a:t>比较病例组和对照组中暴露的比例，估计暴露与疾病之间的联系程度。</a:t>
            </a:r>
            <a:endParaRPr lang="en-US" altLang="zh-CN" sz="2400" smtClean="0">
              <a:latin typeface="宋体" pitchFamily="2" charset="-122"/>
            </a:endParaRPr>
          </a:p>
          <a:p>
            <a:pPr defTabSz="941388" eaLnBrk="1" hangingPunct="1">
              <a:lnSpc>
                <a:spcPct val="150000"/>
              </a:lnSpc>
            </a:pPr>
            <a:r>
              <a:rPr lang="zh-CN" altLang="en-US" sz="2400" smtClean="0">
                <a:latin typeface="宋体" pitchFamily="2" charset="-122"/>
              </a:rPr>
              <a:t>分析过程如下：</a:t>
            </a:r>
          </a:p>
          <a:p>
            <a:pPr lvl="1" defTabSz="941388" eaLnBrk="1" hangingPunct="1">
              <a:lnSpc>
                <a:spcPct val="150000"/>
              </a:lnSpc>
            </a:pPr>
            <a:r>
              <a:rPr lang="en-US" altLang="zh-CN" sz="2400" smtClean="0">
                <a:latin typeface="宋体" pitchFamily="2" charset="-122"/>
              </a:rPr>
              <a:t>1</a:t>
            </a:r>
            <a:r>
              <a:rPr lang="zh-CN" altLang="en-US" sz="2400" smtClean="0">
                <a:latin typeface="宋体" pitchFamily="2" charset="-122"/>
              </a:rPr>
              <a:t>、描述研究对象的一般特征 ；</a:t>
            </a:r>
          </a:p>
          <a:p>
            <a:pPr lvl="1" defTabSz="941388" eaLnBrk="1" hangingPunct="1">
              <a:lnSpc>
                <a:spcPct val="150000"/>
              </a:lnSpc>
            </a:pPr>
            <a:r>
              <a:rPr lang="en-US" altLang="zh-CN" sz="2400" smtClean="0">
                <a:latin typeface="宋体" pitchFamily="2" charset="-122"/>
              </a:rPr>
              <a:t>2</a:t>
            </a:r>
            <a:r>
              <a:rPr lang="zh-CN" altLang="en-US" sz="2400" smtClean="0">
                <a:latin typeface="宋体" pitchFamily="2" charset="-122"/>
              </a:rPr>
              <a:t>、对病例组及对照组的特征进行均衡性检验；</a:t>
            </a:r>
          </a:p>
          <a:p>
            <a:pPr lvl="1" defTabSz="941388" eaLnBrk="1" hangingPunct="1">
              <a:lnSpc>
                <a:spcPct val="150000"/>
              </a:lnSpc>
            </a:pPr>
            <a:r>
              <a:rPr lang="en-US" altLang="zh-CN" sz="2400" smtClean="0">
                <a:latin typeface="宋体" pitchFamily="2" charset="-122"/>
              </a:rPr>
              <a:t>3</a:t>
            </a:r>
            <a:r>
              <a:rPr lang="zh-CN" altLang="en-US" sz="2400" smtClean="0">
                <a:latin typeface="宋体" pitchFamily="2" charset="-122"/>
              </a:rPr>
              <a:t>、分析暴露与疾病发生的统计学联系强度 。</a:t>
            </a:r>
          </a:p>
        </p:txBody>
      </p:sp>
    </p:spTree>
    <p:extLst>
      <p:ext uri="{BB962C8B-B14F-4D97-AF65-F5344CB8AC3E}">
        <p14:creationId xmlns:p14="http://schemas.microsoft.com/office/powerpoint/2010/main" xmlns="" val="39780950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body" idx="1"/>
          </p:nvPr>
        </p:nvSpPr>
        <p:spPr>
          <a:xfrm>
            <a:off x="609600" y="762001"/>
            <a:ext cx="10972800" cy="5364163"/>
          </a:xfrm>
        </p:spPr>
        <p:txBody>
          <a:bodyPr>
            <a:normAutofit fontScale="92500" lnSpcReduction="10000"/>
          </a:bodyPr>
          <a:lstStyle/>
          <a:p>
            <a:pPr eaLnBrk="1" hangingPunct="1">
              <a:lnSpc>
                <a:spcPct val="150000"/>
              </a:lnSpc>
              <a:buFont typeface="Wingdings" pitchFamily="2" charset="2"/>
              <a:buNone/>
            </a:pPr>
            <a:r>
              <a:rPr lang="zh-CN" altLang="en-US" sz="2400" smtClean="0">
                <a:latin typeface="宋体" pitchFamily="2" charset="-122"/>
              </a:rPr>
              <a:t>三、资料的分析</a:t>
            </a:r>
          </a:p>
          <a:p>
            <a:pPr eaLnBrk="1" hangingPunct="1">
              <a:lnSpc>
                <a:spcPct val="150000"/>
              </a:lnSpc>
            </a:pPr>
            <a:r>
              <a:rPr lang="zh-CN" altLang="en-US" sz="2400" smtClean="0">
                <a:latin typeface="宋体" pitchFamily="2" charset="-122"/>
              </a:rPr>
              <a:t>分析方法：</a:t>
            </a:r>
            <a:endParaRPr lang="en-US" altLang="zh-CN" sz="2400" smtClean="0">
              <a:latin typeface="宋体" pitchFamily="2" charset="-122"/>
            </a:endParaRPr>
          </a:p>
          <a:p>
            <a:pPr lvl="1" eaLnBrk="1" hangingPunct="1">
              <a:lnSpc>
                <a:spcPct val="150000"/>
              </a:lnSpc>
            </a:pPr>
            <a:r>
              <a:rPr lang="zh-CN" altLang="en-US" sz="2400" b="1" smtClean="0">
                <a:latin typeface="宋体" pitchFamily="2" charset="-122"/>
              </a:rPr>
              <a:t>非匹配病例对照研究</a:t>
            </a:r>
            <a:endParaRPr lang="en-US" altLang="zh-CN" sz="2400" b="1" smtClean="0">
              <a:latin typeface="宋体" pitchFamily="2" charset="-122"/>
            </a:endParaRPr>
          </a:p>
          <a:p>
            <a:pPr lvl="2" eaLnBrk="1" hangingPunct="1">
              <a:lnSpc>
                <a:spcPct val="150000"/>
              </a:lnSpc>
            </a:pPr>
            <a:r>
              <a:rPr lang="zh-CN" altLang="en-US" sz="2000" b="1" smtClean="0">
                <a:latin typeface="宋体" pitchFamily="2" charset="-122"/>
              </a:rPr>
              <a:t>分层非匹配病例对照研究</a:t>
            </a:r>
            <a:endParaRPr lang="en-US" altLang="zh-CN" sz="2000" b="1" smtClean="0">
              <a:latin typeface="宋体" pitchFamily="2" charset="-122"/>
            </a:endParaRPr>
          </a:p>
          <a:p>
            <a:pPr lvl="2" eaLnBrk="1" hangingPunct="1">
              <a:lnSpc>
                <a:spcPct val="150000"/>
              </a:lnSpc>
            </a:pPr>
            <a:r>
              <a:rPr lang="zh-CN" altLang="en-US" sz="2000" b="1" smtClean="0">
                <a:latin typeface="宋体" pitchFamily="2" charset="-122"/>
              </a:rPr>
              <a:t>不分层非匹配病例对照研究</a:t>
            </a:r>
            <a:endParaRPr lang="en-US" altLang="zh-CN" b="1" smtClean="0">
              <a:latin typeface="宋体" pitchFamily="2" charset="-122"/>
            </a:endParaRPr>
          </a:p>
          <a:p>
            <a:pPr lvl="1" eaLnBrk="1" hangingPunct="1">
              <a:lnSpc>
                <a:spcPct val="150000"/>
              </a:lnSpc>
            </a:pPr>
            <a:r>
              <a:rPr lang="zh-CN" altLang="en-US" sz="2400" b="1" smtClean="0">
                <a:latin typeface="宋体" pitchFamily="2" charset="-122"/>
              </a:rPr>
              <a:t>匹配病例对照研究</a:t>
            </a:r>
            <a:endParaRPr lang="en-US" altLang="zh-CN" sz="2400" b="1" smtClean="0">
              <a:latin typeface="宋体" pitchFamily="2" charset="-122"/>
            </a:endParaRPr>
          </a:p>
          <a:p>
            <a:pPr lvl="2" eaLnBrk="1" hangingPunct="1">
              <a:lnSpc>
                <a:spcPct val="150000"/>
              </a:lnSpc>
            </a:pPr>
            <a:r>
              <a:rPr lang="en-US" altLang="zh-CN" sz="2000" b="1" smtClean="0">
                <a:latin typeface="宋体" pitchFamily="2" charset="-122"/>
              </a:rPr>
              <a:t>1:1</a:t>
            </a:r>
            <a:r>
              <a:rPr lang="zh-CN" altLang="en-US" sz="2000" b="1" smtClean="0">
                <a:latin typeface="宋体" pitchFamily="2" charset="-122"/>
              </a:rPr>
              <a:t>配对病例对照研究</a:t>
            </a:r>
            <a:endParaRPr lang="en-US" altLang="zh-CN" sz="2000" b="1" smtClean="0">
              <a:latin typeface="宋体" pitchFamily="2" charset="-122"/>
            </a:endParaRPr>
          </a:p>
          <a:p>
            <a:pPr lvl="2" eaLnBrk="1" hangingPunct="1">
              <a:lnSpc>
                <a:spcPct val="150000"/>
              </a:lnSpc>
            </a:pPr>
            <a:r>
              <a:rPr lang="en-US" altLang="zh-CN" sz="2000" b="1" smtClean="0">
                <a:latin typeface="宋体" pitchFamily="2" charset="-122"/>
              </a:rPr>
              <a:t>1:</a:t>
            </a:r>
            <a:r>
              <a:rPr lang="en-US" altLang="zh-CN" sz="2000" b="1" i="1" smtClean="0">
                <a:latin typeface="宋体" pitchFamily="2" charset="-122"/>
              </a:rPr>
              <a:t>c</a:t>
            </a:r>
            <a:r>
              <a:rPr lang="zh-CN" altLang="en-US" sz="2000" b="1" smtClean="0">
                <a:latin typeface="宋体" pitchFamily="2" charset="-122"/>
              </a:rPr>
              <a:t>配对病例对照研究</a:t>
            </a:r>
            <a:endParaRPr lang="en-US" altLang="zh-CN" sz="2000" b="1" smtClean="0">
              <a:latin typeface="宋体" pitchFamily="2" charset="-122"/>
            </a:endParaRPr>
          </a:p>
          <a:p>
            <a:pPr lvl="1" eaLnBrk="1" hangingPunct="1">
              <a:lnSpc>
                <a:spcPct val="150000"/>
              </a:lnSpc>
            </a:pPr>
            <a:r>
              <a:rPr lang="zh-CN" altLang="en-US" sz="2400" b="1" smtClean="0">
                <a:latin typeface="宋体" pitchFamily="2" charset="-122"/>
              </a:rPr>
              <a:t>分级暴露资料的病例对照研究</a:t>
            </a:r>
          </a:p>
        </p:txBody>
      </p:sp>
    </p:spTree>
    <p:extLst>
      <p:ext uri="{BB962C8B-B14F-4D97-AF65-F5344CB8AC3E}">
        <p14:creationId xmlns:p14="http://schemas.microsoft.com/office/powerpoint/2010/main" xmlns="" val="29725165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09600" y="152400"/>
            <a:ext cx="10972800" cy="960438"/>
          </a:xfrm>
        </p:spPr>
        <p:txBody>
          <a:bodyPr/>
          <a:lstStyle/>
          <a:p>
            <a:pPr eaLnBrk="1" hangingPunct="1">
              <a:lnSpc>
                <a:spcPct val="150000"/>
              </a:lnSpc>
            </a:pPr>
            <a:r>
              <a:rPr lang="zh-CN" altLang="en-US" sz="3600" smtClean="0">
                <a:solidFill>
                  <a:schemeClr val="tx1"/>
                </a:solidFill>
                <a:latin typeface="宋体" pitchFamily="2" charset="-122"/>
              </a:rPr>
              <a:t>（一）非匹配不分层病例对照研究</a:t>
            </a:r>
          </a:p>
        </p:txBody>
      </p:sp>
      <p:sp>
        <p:nvSpPr>
          <p:cNvPr id="45059" name="Rectangle 3"/>
          <p:cNvSpPr>
            <a:spLocks noGrp="1" noChangeArrowheads="1"/>
          </p:cNvSpPr>
          <p:nvPr>
            <p:ph type="body" idx="1"/>
          </p:nvPr>
        </p:nvSpPr>
        <p:spPr>
          <a:xfrm>
            <a:off x="609600" y="1295400"/>
            <a:ext cx="10566400" cy="4953000"/>
          </a:xfrm>
        </p:spPr>
        <p:txBody>
          <a:bodyPr/>
          <a:lstStyle/>
          <a:p>
            <a:pPr algn="ctr" eaLnBrk="1" hangingPunct="1">
              <a:lnSpc>
                <a:spcPct val="150000"/>
              </a:lnSpc>
              <a:buFont typeface="Wingdings" pitchFamily="2" charset="2"/>
              <a:buNone/>
            </a:pPr>
            <a:r>
              <a:rPr lang="zh-CN" altLang="en-US" sz="2400" smtClean="0">
                <a:latin typeface="宋体" pitchFamily="2" charset="-122"/>
              </a:rPr>
              <a:t>表  非匹配病例对照研究资料整理表 </a:t>
            </a:r>
          </a:p>
        </p:txBody>
      </p:sp>
      <p:graphicFrame>
        <p:nvGraphicFramePr>
          <p:cNvPr id="86143" name="Group 127"/>
          <p:cNvGraphicFramePr>
            <a:graphicFrameLocks noGrp="1"/>
          </p:cNvGraphicFramePr>
          <p:nvPr/>
        </p:nvGraphicFramePr>
        <p:xfrm>
          <a:off x="2540000" y="1905001"/>
          <a:ext cx="6807199" cy="1492251"/>
        </p:xfrm>
        <a:graphic>
          <a:graphicData uri="http://schemas.openxmlformats.org/drawingml/2006/table">
            <a:tbl>
              <a:tblPr/>
              <a:tblGrid>
                <a:gridCol w="1513417"/>
                <a:gridCol w="1602316"/>
                <a:gridCol w="1617133"/>
                <a:gridCol w="2074333"/>
              </a:tblGrid>
              <a:tr h="293688">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0000"/>
                          </a:solidFill>
                          <a:effectLst/>
                          <a:latin typeface="Times New Roman" pitchFamily="18" charset="0"/>
                          <a:ea typeface="宋体" pitchFamily="2" charset="-122"/>
                          <a:cs typeface="Times New Roman" pitchFamily="18" charset="0"/>
                        </a:rPr>
                        <a:t>组 别</a:t>
                      </a:r>
                      <a:endParaRPr kumimoji="0" lang="zh-CN" altLang="en-US" sz="1800" b="0" i="0" u="none" strike="noStrike" cap="none" normalizeH="0" baseline="0" dirty="0" smtClean="0">
                        <a:ln>
                          <a:noFill/>
                        </a:ln>
                        <a:solidFill>
                          <a:schemeClr val="tx1"/>
                        </a:solidFill>
                        <a:effectLst/>
                        <a:latin typeface="Arial" charset="0"/>
                        <a:ea typeface="宋体" pitchFamily="2" charset="-122"/>
                      </a:endParaRPr>
                    </a:p>
                  </a:txBody>
                  <a:tcPr marL="121920" marR="121920" horzOverflow="overflow">
                    <a:lnL>
                      <a:noFill/>
                    </a:lnL>
                    <a:lnR>
                      <a:noFill/>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暴 露</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hMerge="1">
                  <a:txBody>
                    <a:bodyPr/>
                    <a:lstStyle/>
                    <a:p>
                      <a:endParaRPr lang="zh-CN" alt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合计</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295275">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有</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无</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vMerge="1">
                  <a:txBody>
                    <a:bodyPr/>
                    <a:lstStyle/>
                    <a:p>
                      <a:endParaRPr lang="zh-CN" altLang="en-US"/>
                    </a:p>
                  </a:txBody>
                  <a:tcPr/>
                </a:tc>
              </a:tr>
              <a:tr h="490538">
                <a:tc>
                  <a:txBody>
                    <a:bodyPr/>
                    <a:lstStyle/>
                    <a:p>
                      <a:pPr marL="0" marR="0" lvl="0" indent="26670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病例组</a:t>
                      </a:r>
                    </a:p>
                    <a:p>
                      <a:pPr marL="0" marR="0" lvl="0" indent="266700" algn="ctr" defTabSz="914400" rtl="0" eaLnBrk="1" fontAlgn="base" latinLnBrk="0" hangingPunct="1">
                        <a:lnSpc>
                          <a:spcPct val="100000"/>
                        </a:lnSpc>
                        <a:spcBef>
                          <a:spcPct val="0"/>
                        </a:spcBef>
                        <a:spcAft>
                          <a:spcPct val="0"/>
                        </a:spcAft>
                        <a:buClrTx/>
                        <a:buSzTx/>
                        <a:buFontTx/>
                        <a:buNone/>
                        <a:tabLst/>
                      </a:pPr>
                      <a:endParaRPr kumimoji="0" lang="zh-CN" altLang="en-US" sz="1000" b="0" i="0" u="none" strike="noStrike" cap="none" normalizeH="0" baseline="0" smtClean="0">
                        <a:ln>
                          <a:noFill/>
                        </a:ln>
                        <a:solidFill>
                          <a:schemeClr val="tx1"/>
                        </a:solidFill>
                        <a:effectLst/>
                        <a:latin typeface="Arial" charset="0"/>
                        <a:ea typeface="宋体" pitchFamily="2" charset="-122"/>
                        <a:cs typeface="Times New Roman" pitchFamily="18" charset="0"/>
                      </a:endParaRPr>
                    </a:p>
                    <a:p>
                      <a:pPr marL="0" marR="0" lvl="0" indent="266700" algn="ctr" defTabSz="914400" rtl="0" eaLnBrk="0" fontAlgn="base" latinLnBrk="0" hangingPunct="0">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对照组</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2667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a</a:t>
                      </a:r>
                    </a:p>
                    <a:p>
                      <a:pPr marL="0" marR="0" lvl="0" indent="266700" algn="ctr" defTabSz="914400" rtl="0" eaLnBrk="1" fontAlgn="base" latinLnBrk="0" hangingPunct="1">
                        <a:lnSpc>
                          <a:spcPct val="100000"/>
                        </a:lnSpc>
                        <a:spcBef>
                          <a:spcPct val="0"/>
                        </a:spcBef>
                        <a:spcAft>
                          <a:spcPct val="0"/>
                        </a:spcAft>
                        <a:buClrTx/>
                        <a:buSzTx/>
                        <a:buFontTx/>
                        <a:buNone/>
                        <a:tabLst/>
                      </a:pPr>
                      <a:endParaRPr kumimoji="0" lang="en-US" altLang="zh-CN" sz="1000" b="0" i="0" u="none" strike="noStrike" cap="none" normalizeH="0" baseline="0" smtClean="0">
                        <a:ln>
                          <a:noFill/>
                        </a:ln>
                        <a:solidFill>
                          <a:schemeClr val="tx1"/>
                        </a:solidFill>
                        <a:effectLst/>
                        <a:latin typeface="Arial" charset="0"/>
                        <a:ea typeface="宋体" pitchFamily="2" charset="-122"/>
                        <a:cs typeface="Times New Roman" pitchFamily="18" charset="0"/>
                      </a:endParaRPr>
                    </a:p>
                    <a:p>
                      <a:pPr marL="0" marR="0" lvl="0" indent="266700" algn="ctr" defTabSz="914400" rtl="0" eaLnBrk="0" fontAlgn="base" latinLnBrk="0" hangingPunct="0">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c</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2667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dirty="0" smtClean="0">
                          <a:ln>
                            <a:noFill/>
                          </a:ln>
                          <a:solidFill>
                            <a:srgbClr val="000000"/>
                          </a:solidFill>
                          <a:effectLst/>
                          <a:latin typeface="Times New Roman" pitchFamily="18" charset="0"/>
                          <a:ea typeface="宋体" pitchFamily="2" charset="-122"/>
                          <a:cs typeface="Times New Roman" pitchFamily="18" charset="0"/>
                        </a:rPr>
                        <a:t>b</a:t>
                      </a:r>
                    </a:p>
                    <a:p>
                      <a:pPr marL="0" marR="0" lvl="0" indent="266700" algn="ctr" defTabSz="914400" rtl="0" eaLnBrk="1" fontAlgn="base" latinLnBrk="0" hangingPunct="1">
                        <a:lnSpc>
                          <a:spcPct val="100000"/>
                        </a:lnSpc>
                        <a:spcBef>
                          <a:spcPct val="0"/>
                        </a:spcBef>
                        <a:spcAft>
                          <a:spcPct val="0"/>
                        </a:spcAft>
                        <a:buClrTx/>
                        <a:buSzTx/>
                        <a:buFontTx/>
                        <a:buNone/>
                        <a:tabLst/>
                      </a:pPr>
                      <a:endParaRPr kumimoji="0" lang="en-US" altLang="zh-CN" sz="1000" b="0" i="0" u="none" strike="noStrike" cap="none" normalizeH="0" baseline="0" dirty="0" smtClean="0">
                        <a:ln>
                          <a:noFill/>
                        </a:ln>
                        <a:solidFill>
                          <a:schemeClr val="tx1"/>
                        </a:solidFill>
                        <a:effectLst/>
                        <a:latin typeface="Arial" charset="0"/>
                        <a:ea typeface="宋体" pitchFamily="2" charset="-122"/>
                        <a:cs typeface="Times New Roman" pitchFamily="18" charset="0"/>
                      </a:endParaRPr>
                    </a:p>
                    <a:p>
                      <a:pPr marL="0" marR="0" lvl="0" indent="266700" algn="ctr" defTabSz="914400" rtl="0" eaLnBrk="0" fontAlgn="base" latinLnBrk="0" hangingPunct="0">
                        <a:lnSpc>
                          <a:spcPct val="100000"/>
                        </a:lnSpc>
                        <a:spcBef>
                          <a:spcPct val="0"/>
                        </a:spcBef>
                        <a:spcAft>
                          <a:spcPct val="0"/>
                        </a:spcAft>
                        <a:buClrTx/>
                        <a:buSzTx/>
                        <a:buFontTx/>
                        <a:buNone/>
                        <a:tabLst/>
                      </a:pPr>
                      <a:r>
                        <a:rPr kumimoji="0" lang="en-US" altLang="zh-CN" sz="1200" b="0" i="1" u="none" strike="noStrike" cap="none" normalizeH="0" baseline="0" dirty="0" smtClean="0">
                          <a:ln>
                            <a:noFill/>
                          </a:ln>
                          <a:solidFill>
                            <a:srgbClr val="000000"/>
                          </a:solidFill>
                          <a:effectLst/>
                          <a:latin typeface="Times New Roman" pitchFamily="18" charset="0"/>
                          <a:ea typeface="宋体" pitchFamily="2" charset="-122"/>
                          <a:cs typeface="Times New Roman" pitchFamily="18" charset="0"/>
                        </a:rPr>
                        <a:t>d</a:t>
                      </a:r>
                      <a:endParaRPr kumimoji="0" lang="en-US" altLang="zh-CN" sz="1800" b="0" i="0" u="none" strike="noStrike" cap="none" normalizeH="0" baseline="0" dirty="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2667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1</a:t>
                      </a:r>
                      <a:r>
                        <a:rPr kumimoji="0" lang="en-US" altLang="zh-CN" sz="1200" b="0" i="1"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=a+b</a:t>
                      </a:r>
                    </a:p>
                    <a:p>
                      <a:pPr marL="0" marR="0" lvl="0" indent="266700" algn="ctr" defTabSz="914400" rtl="0" eaLnBrk="1" fontAlgn="base" latinLnBrk="0" hangingPunct="1">
                        <a:lnSpc>
                          <a:spcPct val="100000"/>
                        </a:lnSpc>
                        <a:spcBef>
                          <a:spcPct val="0"/>
                        </a:spcBef>
                        <a:spcAft>
                          <a:spcPct val="0"/>
                        </a:spcAft>
                        <a:buClrTx/>
                        <a:buSzTx/>
                        <a:buFontTx/>
                        <a:buNone/>
                        <a:tabLst/>
                      </a:pPr>
                      <a:endParaRPr kumimoji="0" lang="en-US" altLang="zh-CN" sz="1000" b="0" i="0" u="none" strike="noStrike" cap="none" normalizeH="0" baseline="0" smtClean="0">
                        <a:ln>
                          <a:noFill/>
                        </a:ln>
                        <a:solidFill>
                          <a:schemeClr val="tx1"/>
                        </a:solidFill>
                        <a:effectLst/>
                        <a:latin typeface="Arial" charset="0"/>
                        <a:ea typeface="宋体" pitchFamily="2" charset="-122"/>
                        <a:cs typeface="Times New Roman" pitchFamily="18" charset="0"/>
                      </a:endParaRPr>
                    </a:p>
                    <a:p>
                      <a:pPr marL="0" marR="0" lvl="0" indent="266700" algn="ctr" defTabSz="914400" rtl="0" eaLnBrk="0" fontAlgn="base" latinLnBrk="0" hangingPunct="0">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2</a:t>
                      </a:r>
                      <a:r>
                        <a:rPr kumimoji="0" lang="en-US" altLang="zh-CN" sz="1200" b="0" i="1"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=c+d</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2936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合计</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m</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1</a:t>
                      </a:r>
                      <a:r>
                        <a:rPr kumimoji="0" lang="en-US" altLang="zh-CN" sz="1200" b="0" i="1"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=a+c</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m</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2</a:t>
                      </a:r>
                      <a:r>
                        <a:rPr kumimoji="0" lang="en-US" altLang="zh-CN" sz="1200" b="0" i="1" u="none" strike="noStrike" cap="none" normalizeH="0" baseline="0" smtClean="0">
                          <a:ln>
                            <a:noFill/>
                          </a:ln>
                          <a:solidFill>
                            <a:srgbClr val="000000"/>
                          </a:solidFill>
                          <a:effectLst/>
                          <a:latin typeface="Times New Roman" pitchFamily="18" charset="0"/>
                          <a:ea typeface="宋体" pitchFamily="2" charset="-122"/>
                          <a:cs typeface="Times New Roman" pitchFamily="18" charset="0"/>
                        </a:rPr>
                        <a:t>=b+d</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dirty="0" smtClean="0">
                          <a:ln>
                            <a:noFill/>
                          </a:ln>
                          <a:solidFill>
                            <a:srgbClr val="000000"/>
                          </a:solidFill>
                          <a:effectLst/>
                          <a:latin typeface="Times New Roman" pitchFamily="18" charset="0"/>
                          <a:ea typeface="宋体" pitchFamily="2" charset="-122"/>
                          <a:cs typeface="Times New Roman" pitchFamily="18" charset="0"/>
                        </a:rPr>
                        <a:t>T=</a:t>
                      </a:r>
                      <a:r>
                        <a:rPr kumimoji="0" lang="en-US" altLang="zh-CN" sz="1200" b="0" i="1" u="none" strike="noStrike" cap="none" normalizeH="0" baseline="0" dirty="0" err="1" smtClean="0">
                          <a:ln>
                            <a:noFill/>
                          </a:ln>
                          <a:solidFill>
                            <a:srgbClr val="000000"/>
                          </a:solidFill>
                          <a:effectLst/>
                          <a:latin typeface="Times New Roman" pitchFamily="18" charset="0"/>
                          <a:ea typeface="宋体" pitchFamily="2" charset="-122"/>
                          <a:cs typeface="Times New Roman" pitchFamily="18" charset="0"/>
                        </a:rPr>
                        <a:t>a+b+c+d</a:t>
                      </a:r>
                      <a:endParaRPr kumimoji="0" lang="en-US" altLang="zh-CN" sz="1800" b="0" i="0" u="none" strike="noStrike" cap="none" normalizeH="0" baseline="0" dirty="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tx1"/>
                    </a:solidFill>
                  </a:tcPr>
                </a:tc>
              </a:tr>
            </a:tbl>
          </a:graphicData>
        </a:graphic>
      </p:graphicFrame>
      <p:pic>
        <p:nvPicPr>
          <p:cNvPr id="45079" name="Picture 129"/>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438400" y="3886200"/>
            <a:ext cx="7222067" cy="2133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39712876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4"/>
          <p:cNvPicPr>
            <a:picLocks noGrp="1" noChangeAspect="1" noChangeArrowheads="1"/>
          </p:cNvPicPr>
          <p:nvPr>
            <p:ph type="body" idx="1"/>
          </p:nvPr>
        </p:nvPicPr>
        <p:blipFill>
          <a:blip r:embed="rId2">
            <a:extLst>
              <a:ext uri="{28A0092B-C50C-407E-A947-70E740481C1C}">
                <a14:useLocalDpi xmlns:a14="http://schemas.microsoft.com/office/drawing/2010/main" xmlns="" val="0"/>
              </a:ext>
            </a:extLst>
          </a:blip>
          <a:srcRect/>
          <a:stretch>
            <a:fillRect/>
          </a:stretch>
        </p:blipFill>
        <p:spPr>
          <a:xfrm>
            <a:off x="1930400" y="1371600"/>
            <a:ext cx="8737600" cy="3460750"/>
          </a:xfrm>
        </p:spPr>
      </p:pic>
    </p:spTree>
    <p:extLst>
      <p:ext uri="{BB962C8B-B14F-4D97-AF65-F5344CB8AC3E}">
        <p14:creationId xmlns:p14="http://schemas.microsoft.com/office/powerpoint/2010/main" xmlns="" val="26372495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3"/>
          <p:cNvPicPr>
            <a:picLocks noGrp="1" noChangeAspect="1" noChangeArrowheads="1"/>
          </p:cNvPicPr>
          <p:nvPr>
            <p:ph type="body" idx="1"/>
          </p:nvPr>
        </p:nvPicPr>
        <p:blipFill>
          <a:blip r:embed="rId2">
            <a:extLst>
              <a:ext uri="{28A0092B-C50C-407E-A947-70E740481C1C}">
                <a14:useLocalDpi xmlns:a14="http://schemas.microsoft.com/office/drawing/2010/main" xmlns="" val="0"/>
              </a:ext>
            </a:extLst>
          </a:blip>
          <a:srcRect/>
          <a:stretch>
            <a:fillRect/>
          </a:stretch>
        </p:blipFill>
        <p:spPr>
          <a:xfrm>
            <a:off x="1524000" y="762000"/>
            <a:ext cx="9855200" cy="4724400"/>
          </a:xfrm>
        </p:spPr>
      </p:pic>
    </p:spTree>
    <p:extLst>
      <p:ext uri="{BB962C8B-B14F-4D97-AF65-F5344CB8AC3E}">
        <p14:creationId xmlns:p14="http://schemas.microsoft.com/office/powerpoint/2010/main" xmlns="" val="22970511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lnSpc>
                <a:spcPct val="150000"/>
              </a:lnSpc>
            </a:pPr>
            <a:r>
              <a:rPr lang="zh-CN" altLang="en-US" sz="3600" smtClean="0">
                <a:solidFill>
                  <a:schemeClr val="tx1"/>
                </a:solidFill>
                <a:latin typeface="宋体" pitchFamily="2" charset="-122"/>
              </a:rPr>
              <a:t>（二）非匹配分层分析病例对照研究 </a:t>
            </a:r>
          </a:p>
        </p:txBody>
      </p:sp>
      <p:sp>
        <p:nvSpPr>
          <p:cNvPr id="48131" name="Rectangle 3"/>
          <p:cNvSpPr>
            <a:spLocks noGrp="1" noChangeArrowheads="1"/>
          </p:cNvSpPr>
          <p:nvPr>
            <p:ph type="body" idx="1"/>
          </p:nvPr>
        </p:nvSpPr>
        <p:spPr/>
        <p:txBody>
          <a:bodyPr/>
          <a:lstStyle/>
          <a:p>
            <a:pPr eaLnBrk="1" hangingPunct="1">
              <a:lnSpc>
                <a:spcPct val="150000"/>
              </a:lnSpc>
            </a:pPr>
            <a:r>
              <a:rPr lang="zh-CN" altLang="en-US" sz="2800" dirty="0" smtClean="0">
                <a:solidFill>
                  <a:srgbClr val="FFFF00"/>
                </a:solidFill>
                <a:latin typeface="宋体" pitchFamily="2" charset="-122"/>
              </a:rPr>
              <a:t>分层分析</a:t>
            </a:r>
            <a:r>
              <a:rPr lang="zh-CN" altLang="en-US" sz="2400" dirty="0" smtClean="0">
                <a:latin typeface="宋体" pitchFamily="2" charset="-122"/>
              </a:rPr>
              <a:t>就是根据某特征或因素把研究人群分成不同层，（例如按性别分为男女两层）然后分别分析各层中暴露因素与疾病的联系。</a:t>
            </a:r>
            <a:endParaRPr lang="en-US" altLang="zh-CN" sz="2400" dirty="0" smtClean="0">
              <a:latin typeface="宋体" pitchFamily="2" charset="-122"/>
            </a:endParaRPr>
          </a:p>
          <a:p>
            <a:pPr eaLnBrk="1" hangingPunct="1">
              <a:lnSpc>
                <a:spcPct val="150000"/>
              </a:lnSpc>
            </a:pPr>
            <a:r>
              <a:rPr lang="zh-CN" altLang="en-US" sz="2800" dirty="0" smtClean="0">
                <a:solidFill>
                  <a:srgbClr val="FFFF00"/>
                </a:solidFill>
                <a:latin typeface="宋体" pitchFamily="2" charset="-122"/>
              </a:rPr>
              <a:t>分层</a:t>
            </a:r>
            <a:r>
              <a:rPr lang="zh-CN" altLang="en-US" sz="2400" dirty="0" smtClean="0">
                <a:latin typeface="宋体" pitchFamily="2" charset="-122"/>
              </a:rPr>
              <a:t>所根据的因素一般是可能会引起偏倚的混杂因素，通过分层可以控制由该因素引起的混杂偏倚。 </a:t>
            </a:r>
          </a:p>
        </p:txBody>
      </p:sp>
    </p:spTree>
    <p:extLst>
      <p:ext uri="{BB962C8B-B14F-4D97-AF65-F5344CB8AC3E}">
        <p14:creationId xmlns:p14="http://schemas.microsoft.com/office/powerpoint/2010/main" xmlns="" val="426110817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a:xfrm>
            <a:off x="609600" y="457200"/>
            <a:ext cx="10972800" cy="2743200"/>
          </a:xfrm>
        </p:spPr>
        <p:txBody>
          <a:bodyPr/>
          <a:lstStyle/>
          <a:p>
            <a:pPr algn="ctr" eaLnBrk="1" hangingPunct="1">
              <a:lnSpc>
                <a:spcPct val="150000"/>
              </a:lnSpc>
              <a:buFont typeface="Wingdings" pitchFamily="2" charset="2"/>
              <a:buNone/>
            </a:pPr>
            <a:r>
              <a:rPr lang="zh-CN" altLang="en-US" sz="2400" smtClean="0">
                <a:latin typeface="宋体" pitchFamily="2" charset="-122"/>
              </a:rPr>
              <a:t>表</a:t>
            </a:r>
            <a:r>
              <a:rPr lang="en-US" altLang="zh-CN" sz="2400" smtClean="0">
                <a:latin typeface="宋体" pitchFamily="2" charset="-122"/>
              </a:rPr>
              <a:t> </a:t>
            </a:r>
            <a:r>
              <a:rPr lang="zh-CN" altLang="en-US" sz="2400" smtClean="0">
                <a:latin typeface="宋体" pitchFamily="2" charset="-122"/>
              </a:rPr>
              <a:t>非匹配病例对照研究</a:t>
            </a:r>
            <a:r>
              <a:rPr lang="en-US" altLang="zh-CN" sz="2400" i="1" smtClean="0">
                <a:latin typeface="宋体" pitchFamily="2" charset="-122"/>
              </a:rPr>
              <a:t>i</a:t>
            </a:r>
            <a:r>
              <a:rPr lang="zh-CN" altLang="en-US" sz="2400" smtClean="0">
                <a:latin typeface="宋体" pitchFamily="2" charset="-122"/>
              </a:rPr>
              <a:t>层资料</a:t>
            </a:r>
          </a:p>
          <a:p>
            <a:pPr algn="ctr" eaLnBrk="1" hangingPunct="1">
              <a:lnSpc>
                <a:spcPct val="150000"/>
              </a:lnSpc>
            </a:pPr>
            <a:endParaRPr lang="zh-CN" altLang="en-US" sz="2400" smtClean="0">
              <a:latin typeface="宋体" pitchFamily="2" charset="-122"/>
            </a:endParaRPr>
          </a:p>
          <a:p>
            <a:pPr algn="ctr" eaLnBrk="1" hangingPunct="1">
              <a:lnSpc>
                <a:spcPct val="150000"/>
              </a:lnSpc>
            </a:pPr>
            <a:endParaRPr lang="zh-CN" altLang="en-US" sz="2400" smtClean="0">
              <a:latin typeface="宋体" pitchFamily="2" charset="-122"/>
            </a:endParaRPr>
          </a:p>
          <a:p>
            <a:pPr algn="ctr" eaLnBrk="1" hangingPunct="1">
              <a:lnSpc>
                <a:spcPct val="150000"/>
              </a:lnSpc>
            </a:pPr>
            <a:endParaRPr lang="zh-CN" altLang="en-US" sz="2400" smtClean="0">
              <a:latin typeface="宋体" pitchFamily="2" charset="-122"/>
            </a:endParaRPr>
          </a:p>
          <a:p>
            <a:pPr algn="ctr" eaLnBrk="1" hangingPunct="1">
              <a:lnSpc>
                <a:spcPct val="150000"/>
              </a:lnSpc>
            </a:pPr>
            <a:endParaRPr lang="zh-CN" altLang="en-US" sz="2400" smtClean="0">
              <a:latin typeface="宋体" pitchFamily="2" charset="-122"/>
            </a:endParaRPr>
          </a:p>
          <a:p>
            <a:pPr algn="ctr" eaLnBrk="1" hangingPunct="1">
              <a:lnSpc>
                <a:spcPct val="150000"/>
              </a:lnSpc>
              <a:buFontTx/>
              <a:buNone/>
            </a:pPr>
            <a:endParaRPr lang="en-US" altLang="zh-CN" sz="2400" smtClean="0">
              <a:latin typeface="宋体" pitchFamily="2" charset="-122"/>
            </a:endParaRPr>
          </a:p>
        </p:txBody>
      </p:sp>
      <p:graphicFrame>
        <p:nvGraphicFramePr>
          <p:cNvPr id="90253" name="Group 141"/>
          <p:cNvGraphicFramePr>
            <a:graphicFrameLocks noGrp="1"/>
          </p:cNvGraphicFramePr>
          <p:nvPr/>
        </p:nvGraphicFramePr>
        <p:xfrm>
          <a:off x="2641600" y="1143000"/>
          <a:ext cx="6502401" cy="1798638"/>
        </p:xfrm>
        <a:graphic>
          <a:graphicData uri="http://schemas.openxmlformats.org/drawingml/2006/table">
            <a:tbl>
              <a:tblPr/>
              <a:tblGrid>
                <a:gridCol w="2548467"/>
                <a:gridCol w="1430867"/>
                <a:gridCol w="1430867"/>
                <a:gridCol w="1092200"/>
              </a:tblGrid>
              <a:tr h="304800">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400" b="0" i="1"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1"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i</a:t>
                      </a:r>
                      <a:r>
                        <a:rPr kumimoji="0" lang="en-US" altLang="zh-CN" sz="1400" b="0" i="1"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zh-CN" altLang="en-US" sz="14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层的分组情况</a:t>
                      </a:r>
                      <a:endParaRPr kumimoji="0" lang="zh-CN" altLang="en-US" sz="1400" b="0" i="0" u="none" strike="noStrike" cap="none" normalizeH="0" baseline="0" dirty="0" smtClean="0">
                        <a:ln>
                          <a:noFill/>
                        </a:ln>
                        <a:solidFill>
                          <a:schemeClr val="tx1"/>
                        </a:solidFill>
                        <a:effectLst/>
                        <a:latin typeface="Arial" charset="0"/>
                        <a:ea typeface="宋体" pitchFamily="2" charset="-122"/>
                      </a:endParaRPr>
                    </a:p>
                  </a:txBody>
                  <a:tcPr marL="121920" marR="121920" horzOverflow="overflow">
                    <a:lnL cap="flat">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暴 露</a:t>
                      </a:r>
                      <a:endParaRPr kumimoji="0" lang="zh-CN" altLang="en-US" sz="1400" b="0" i="0" u="none" strike="noStrike" cap="none" normalizeH="0" baseline="0" dirty="0" smtClean="0">
                        <a:ln>
                          <a:noFill/>
                        </a:ln>
                        <a:solidFill>
                          <a:schemeClr val="tx1"/>
                        </a:solidFill>
                        <a:effectLst/>
                        <a:latin typeface="Arial" charset="0"/>
                        <a:ea typeface="宋体" pitchFamily="2" charset="-122"/>
                      </a:endParaRPr>
                    </a:p>
                  </a:txBody>
                  <a:tcPr marL="121920" marR="121920"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4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合计</a:t>
                      </a:r>
                      <a:endParaRPr kumimoji="0" lang="zh-CN" altLang="en-US" sz="14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cap="flat">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有暴露</a:t>
                      </a:r>
                      <a:endParaRPr kumimoji="0" lang="zh-CN" altLang="en-US" sz="14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无暴露</a:t>
                      </a:r>
                      <a:endParaRPr kumimoji="0" lang="zh-CN" altLang="en-US" sz="1400" b="0" i="0" u="none" strike="noStrike" cap="none" normalizeH="0" baseline="0" dirty="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zh-CN" altLang="en-US"/>
                    </a:p>
                  </a:txBody>
                  <a:tcPr/>
                </a:tc>
              </a:tr>
              <a:tr h="838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病例组</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en-US" sz="1400" b="0" i="0" u="none" strike="noStrike" cap="none" normalizeH="0" baseline="0" dirty="0" smtClean="0">
                        <a:ln>
                          <a:noFill/>
                        </a:ln>
                        <a:solidFill>
                          <a:schemeClr val="tx1"/>
                        </a:solidFill>
                        <a:effectLst/>
                        <a:latin typeface="Arial"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对照组</a:t>
                      </a:r>
                      <a:endParaRPr kumimoji="0" lang="zh-CN" altLang="en-US" sz="1400" b="0" i="0" u="none" strike="noStrike" cap="none" normalizeH="0" baseline="0" dirty="0" smtClean="0">
                        <a:ln>
                          <a:noFill/>
                        </a:ln>
                        <a:solidFill>
                          <a:schemeClr val="tx1"/>
                        </a:solidFill>
                        <a:effectLst/>
                        <a:latin typeface="Arial" charset="0"/>
                        <a:ea typeface="宋体" pitchFamily="2" charset="-122"/>
                      </a:endParaRPr>
                    </a:p>
                  </a:txBody>
                  <a:tcPr marL="121920" marR="121920"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4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a:t>
                      </a:r>
                      <a:r>
                        <a:rPr kumimoji="0" lang="en-US" altLang="zh-CN" sz="14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i</a:t>
                      </a:r>
                      <a:endParaRPr kumimoji="0" lang="en-US" altLang="zh-CN" sz="1400" b="0" i="0" u="none" strike="noStrike" cap="none" normalizeH="0" baseline="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400" b="0" i="0" u="none" strike="noStrike" cap="none" normalizeH="0" baseline="0" smtClean="0">
                        <a:ln>
                          <a:noFill/>
                        </a:ln>
                        <a:solidFill>
                          <a:schemeClr val="tx1"/>
                        </a:solidFill>
                        <a:effectLst/>
                        <a:latin typeface="Arial"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4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c</a:t>
                      </a:r>
                      <a:r>
                        <a:rPr kumimoji="0" lang="en-US" altLang="zh-CN" sz="14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i</a:t>
                      </a:r>
                    </a:p>
                  </a:txBody>
                  <a:tcPr marL="121920" marR="12192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400" b="0" i="1"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b</a:t>
                      </a:r>
                      <a:r>
                        <a:rPr kumimoji="0" lang="en-US" altLang="zh-CN" sz="1400" b="0" i="1" u="none" strike="noStrike" cap="none" normalizeH="0" baseline="-30000" dirty="0" smtClean="0">
                          <a:ln>
                            <a:noFill/>
                          </a:ln>
                          <a:solidFill>
                            <a:schemeClr val="tx1"/>
                          </a:solidFill>
                          <a:effectLst/>
                          <a:latin typeface="Times New Roman" pitchFamily="18" charset="0"/>
                          <a:ea typeface="宋体" pitchFamily="2" charset="-122"/>
                          <a:cs typeface="Times New Roman" pitchFamily="18" charset="0"/>
                        </a:rPr>
                        <a:t>i</a:t>
                      </a:r>
                      <a:endParaRPr kumimoji="0" lang="en-US" altLang="zh-CN" sz="1400" b="0" i="0" u="none" strike="noStrike" cap="none" normalizeH="0" baseline="0" dirty="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400" b="0" i="0" u="none" strike="noStrike" cap="none" normalizeH="0" baseline="0" dirty="0" smtClean="0">
                        <a:ln>
                          <a:noFill/>
                        </a:ln>
                        <a:solidFill>
                          <a:schemeClr val="tx1"/>
                        </a:solidFill>
                        <a:effectLst/>
                        <a:latin typeface="Arial"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400" b="0" i="1"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d</a:t>
                      </a:r>
                      <a:r>
                        <a:rPr kumimoji="0" lang="en-US" altLang="zh-CN" sz="1400" b="0" i="1" u="none" strike="noStrike" cap="none" normalizeH="0" baseline="-30000" dirty="0" err="1" smtClean="0">
                          <a:ln>
                            <a:noFill/>
                          </a:ln>
                          <a:solidFill>
                            <a:schemeClr val="tx1"/>
                          </a:solidFill>
                          <a:effectLst/>
                          <a:latin typeface="Times New Roman" pitchFamily="18" charset="0"/>
                          <a:ea typeface="宋体" pitchFamily="2" charset="-122"/>
                          <a:cs typeface="Times New Roman" pitchFamily="18" charset="0"/>
                        </a:rPr>
                        <a:t>i</a:t>
                      </a:r>
                      <a:endParaRPr kumimoji="0" lang="en-US" altLang="zh-CN" sz="1400" b="0" i="1" u="none" strike="noStrike" cap="none" normalizeH="0" baseline="-30000" dirty="0" smtClean="0">
                        <a:ln>
                          <a:noFill/>
                        </a:ln>
                        <a:solidFill>
                          <a:schemeClr val="tx1"/>
                        </a:solidFill>
                        <a:effectLst/>
                        <a:latin typeface="Times New Roman" pitchFamily="18" charset="0"/>
                        <a:ea typeface="宋体" pitchFamily="2" charset="-122"/>
                        <a:cs typeface="Times New Roman" pitchFamily="18" charset="0"/>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1"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n</a:t>
                      </a:r>
                      <a:r>
                        <a:rPr kumimoji="0" lang="en-US" altLang="zh-CN" sz="1400" b="0" i="1" u="none" strike="noStrike" cap="none" normalizeH="0" baseline="-30000" dirty="0" smtClean="0">
                          <a:ln>
                            <a:noFill/>
                          </a:ln>
                          <a:solidFill>
                            <a:schemeClr val="tx1"/>
                          </a:solidFill>
                          <a:effectLst/>
                          <a:latin typeface="Times New Roman" pitchFamily="18" charset="0"/>
                          <a:ea typeface="宋体" pitchFamily="2" charset="-122"/>
                          <a:cs typeface="Times New Roman" pitchFamily="18" charset="0"/>
                        </a:rPr>
                        <a:t>1i</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400" b="0" i="0" u="none" strike="noStrike" cap="none" normalizeH="0" baseline="0" dirty="0" smtClean="0">
                        <a:ln>
                          <a:noFill/>
                        </a:ln>
                        <a:solidFill>
                          <a:schemeClr val="tx1"/>
                        </a:solidFill>
                        <a:effectLst/>
                        <a:latin typeface="Arial"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400" b="0" i="1"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n</a:t>
                      </a:r>
                      <a:r>
                        <a:rPr kumimoji="0" lang="en-US" altLang="zh-CN" sz="1400" b="0" i="1" u="none" strike="noStrike" cap="none" normalizeH="0" baseline="-30000" dirty="0" smtClean="0">
                          <a:ln>
                            <a:noFill/>
                          </a:ln>
                          <a:solidFill>
                            <a:schemeClr val="tx1"/>
                          </a:solidFill>
                          <a:effectLst/>
                          <a:latin typeface="Times New Roman" pitchFamily="18" charset="0"/>
                          <a:ea typeface="宋体" pitchFamily="2" charset="-122"/>
                          <a:cs typeface="Times New Roman" pitchFamily="18" charset="0"/>
                        </a:rPr>
                        <a:t>2i</a:t>
                      </a:r>
                    </a:p>
                  </a:txBody>
                  <a:tcPr marL="121920" marR="121920"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08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合计</a:t>
                      </a:r>
                      <a:endParaRPr kumimoji="0" lang="zh-CN" altLang="en-US" sz="14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cap="flat">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m</a:t>
                      </a:r>
                      <a:r>
                        <a:rPr kumimoji="0" lang="en-US" altLang="zh-CN" sz="14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1i</a:t>
                      </a:r>
                      <a:endParaRPr kumimoji="0" lang="en-US" altLang="zh-CN" sz="14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1"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m</a:t>
                      </a:r>
                      <a:r>
                        <a:rPr kumimoji="0" lang="en-US" altLang="zh-CN" sz="1400" b="0" i="1" u="none" strike="noStrike" cap="none" normalizeH="0" baseline="-30000" dirty="0" smtClean="0">
                          <a:ln>
                            <a:noFill/>
                          </a:ln>
                          <a:solidFill>
                            <a:schemeClr val="tx1"/>
                          </a:solidFill>
                          <a:effectLst/>
                          <a:latin typeface="Times New Roman" pitchFamily="18" charset="0"/>
                          <a:ea typeface="宋体" pitchFamily="2" charset="-122"/>
                          <a:cs typeface="Times New Roman" pitchFamily="18" charset="0"/>
                        </a:rPr>
                        <a:t>2i</a:t>
                      </a:r>
                      <a:endParaRPr kumimoji="0" lang="en-US" altLang="zh-CN" sz="1400" b="0" i="0" u="none" strike="noStrike" cap="none" normalizeH="0" baseline="0" dirty="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1"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T</a:t>
                      </a:r>
                      <a:r>
                        <a:rPr kumimoji="0" lang="en-US" altLang="zh-CN" sz="1400" b="0" i="1" u="none" strike="noStrike" cap="none" normalizeH="0" baseline="-30000" dirty="0" smtClean="0">
                          <a:ln>
                            <a:noFill/>
                          </a:ln>
                          <a:solidFill>
                            <a:schemeClr val="tx1"/>
                          </a:solidFill>
                          <a:effectLst/>
                          <a:latin typeface="Times New Roman" pitchFamily="18" charset="0"/>
                          <a:ea typeface="宋体" pitchFamily="2" charset="-122"/>
                          <a:cs typeface="Times New Roman" pitchFamily="18" charset="0"/>
                        </a:rPr>
                        <a:t>i</a:t>
                      </a:r>
                      <a:endParaRPr kumimoji="0" lang="en-US" altLang="zh-CN" sz="1400" b="0" i="0" u="none" strike="noStrike" cap="none" normalizeH="0" baseline="0" dirty="0" smtClean="0">
                        <a:ln>
                          <a:noFill/>
                        </a:ln>
                        <a:solidFill>
                          <a:schemeClr val="tx1"/>
                        </a:solidFill>
                        <a:effectLst/>
                        <a:latin typeface="Arial" charset="0"/>
                        <a:ea typeface="宋体" pitchFamily="2" charset="-122"/>
                      </a:endParaRPr>
                    </a:p>
                  </a:txBody>
                  <a:tcPr marL="121920" marR="121920" horzOverflow="overflow">
                    <a:lnL>
                      <a:noFill/>
                    </a:lnL>
                    <a:lnR cap="flat">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047" name="Text Box 144"/>
          <p:cNvSpPr txBox="1">
            <a:spLocks noChangeArrowheads="1"/>
          </p:cNvSpPr>
          <p:nvPr/>
        </p:nvSpPr>
        <p:spPr bwMode="auto">
          <a:xfrm>
            <a:off x="1828800" y="3505200"/>
            <a:ext cx="9042400" cy="1892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altLang="zh-CN"/>
              <a:t>1</a:t>
            </a:r>
            <a:r>
              <a:rPr lang="zh-CN" altLang="en-US"/>
              <a:t>．计算各层</a:t>
            </a:r>
            <a:r>
              <a:rPr lang="en-US" altLang="zh-CN" i="1"/>
              <a:t>OR</a:t>
            </a:r>
            <a:r>
              <a:rPr lang="zh-CN" altLang="en-US"/>
              <a:t>值，并进行统计学检验</a:t>
            </a:r>
          </a:p>
          <a:p>
            <a:pPr eaLnBrk="1" hangingPunct="1">
              <a:spcBef>
                <a:spcPct val="50000"/>
              </a:spcBef>
            </a:pPr>
            <a:endParaRPr lang="zh-CN" altLang="en-US"/>
          </a:p>
          <a:p>
            <a:pPr eaLnBrk="1" hangingPunct="1">
              <a:spcBef>
                <a:spcPct val="50000"/>
              </a:spcBef>
            </a:pPr>
            <a:endParaRPr lang="zh-CN" altLang="en-US"/>
          </a:p>
          <a:p>
            <a:pPr eaLnBrk="1" hangingPunct="1">
              <a:spcBef>
                <a:spcPct val="50000"/>
              </a:spcBef>
            </a:pPr>
            <a:r>
              <a:rPr lang="zh-CN" altLang="en-US"/>
              <a:t> 若各层</a:t>
            </a:r>
            <a:r>
              <a:rPr lang="en-US" altLang="zh-CN" i="1"/>
              <a:t>OR</a:t>
            </a:r>
            <a:r>
              <a:rPr lang="zh-CN" altLang="en-US"/>
              <a:t>值相等或相近且方向一致，则各层资料之间具有方差齐性，可以计算总的</a:t>
            </a:r>
            <a:r>
              <a:rPr lang="en-US" altLang="zh-CN" i="1"/>
              <a:t>OR</a:t>
            </a:r>
            <a:r>
              <a:rPr lang="zh-CN" altLang="en-US"/>
              <a:t>值。</a:t>
            </a:r>
            <a:endParaRPr lang="en-US" altLang="zh-CN"/>
          </a:p>
        </p:txBody>
      </p:sp>
      <p:sp>
        <p:nvSpPr>
          <p:cNvPr id="1048" name="Rectangle 146"/>
          <p:cNvSpPr>
            <a:spLocks noChangeArrowheads="1"/>
          </p:cNvSpPr>
          <p:nvPr/>
        </p:nvSpPr>
        <p:spPr bwMode="auto">
          <a:xfrm>
            <a:off x="0" y="3020497"/>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zh-CN" altLang="en-US"/>
          </a:p>
        </p:txBody>
      </p:sp>
      <p:graphicFrame>
        <p:nvGraphicFramePr>
          <p:cNvPr id="1026" name="Object 145"/>
          <p:cNvGraphicFramePr>
            <a:graphicFrameLocks noChangeAspect="1"/>
          </p:cNvGraphicFramePr>
          <p:nvPr/>
        </p:nvGraphicFramePr>
        <p:xfrm>
          <a:off x="4978400" y="3962400"/>
          <a:ext cx="2032000" cy="762000"/>
        </p:xfrm>
        <a:graphic>
          <a:graphicData uri="http://schemas.openxmlformats.org/presentationml/2006/ole">
            <p:oleObj spid="_x0000_s1026" name="公式" r:id="rId3" imgW="736280" imgH="444307" progId="Equation.3">
              <p:embed/>
            </p:oleObj>
          </a:graphicData>
        </a:graphic>
      </p:graphicFrame>
      <p:sp>
        <p:nvSpPr>
          <p:cNvPr id="1049" name="Text Box 147"/>
          <p:cNvSpPr txBox="1">
            <a:spLocks noChangeArrowheads="1"/>
          </p:cNvSpPr>
          <p:nvPr/>
        </p:nvSpPr>
        <p:spPr bwMode="auto">
          <a:xfrm>
            <a:off x="8026400" y="4343401"/>
            <a:ext cx="17272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endParaRPr lang="zh-CN" altLang="zh-CN"/>
          </a:p>
        </p:txBody>
      </p:sp>
      <p:sp>
        <p:nvSpPr>
          <p:cNvPr id="1050" name="Text Box 148"/>
          <p:cNvSpPr txBox="1">
            <a:spLocks noChangeArrowheads="1"/>
          </p:cNvSpPr>
          <p:nvPr/>
        </p:nvSpPr>
        <p:spPr bwMode="auto">
          <a:xfrm>
            <a:off x="8432800" y="4191001"/>
            <a:ext cx="2133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a:t>式（</a:t>
            </a:r>
            <a:r>
              <a:rPr lang="en-US" altLang="zh-CN">
                <a:latin typeface="Times New Roman" pitchFamily="18" charset="0"/>
              </a:rPr>
              <a:t>5-20</a:t>
            </a:r>
            <a:r>
              <a:rPr lang="zh-CN" altLang="en-US"/>
              <a:t>）</a:t>
            </a:r>
          </a:p>
        </p:txBody>
      </p:sp>
    </p:spTree>
    <p:extLst>
      <p:ext uri="{BB962C8B-B14F-4D97-AF65-F5344CB8AC3E}">
        <p14:creationId xmlns:p14="http://schemas.microsoft.com/office/powerpoint/2010/main" xmlns="" val="39464012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04800" y="4724400"/>
            <a:ext cx="10972800" cy="685800"/>
          </a:xfrm>
        </p:spPr>
        <p:txBody>
          <a:bodyPr/>
          <a:lstStyle/>
          <a:p>
            <a:pPr eaLnBrk="1" hangingPunct="1">
              <a:lnSpc>
                <a:spcPct val="150000"/>
              </a:lnSpc>
            </a:pPr>
            <a:r>
              <a:rPr lang="zh-CN" altLang="en-US" sz="2400" smtClean="0">
                <a:solidFill>
                  <a:schemeClr val="tx1"/>
                </a:solidFill>
                <a:latin typeface="宋体" pitchFamily="2" charset="-122"/>
              </a:rPr>
              <a:t>图</a:t>
            </a:r>
            <a:r>
              <a:rPr lang="en-US" altLang="zh-CN" sz="2400" smtClean="0">
                <a:solidFill>
                  <a:schemeClr val="tx1"/>
                </a:solidFill>
                <a:latin typeface="宋体" pitchFamily="2" charset="-122"/>
              </a:rPr>
              <a:t>5-1 </a:t>
            </a:r>
            <a:r>
              <a:rPr lang="zh-CN" altLang="en-US" sz="2400" smtClean="0">
                <a:solidFill>
                  <a:schemeClr val="tx1"/>
                </a:solidFill>
                <a:latin typeface="宋体" pitchFamily="2" charset="-122"/>
              </a:rPr>
              <a:t>病例对照研究原理</a:t>
            </a:r>
          </a:p>
        </p:txBody>
      </p:sp>
      <p:pic>
        <p:nvPicPr>
          <p:cNvPr id="13315" name="图片 1"/>
          <p:cNvPicPr>
            <a:picLocks noGrp="1" noChangeAspect="1" noChangeArrowheads="1"/>
          </p:cNvPicPr>
          <p:nvPr>
            <p:ph type="body" idx="1"/>
          </p:nvPr>
        </p:nvPicPr>
        <p:blipFill>
          <a:blip r:embed="rId2">
            <a:extLst>
              <a:ext uri="{28A0092B-C50C-407E-A947-70E740481C1C}">
                <a14:useLocalDpi xmlns:a14="http://schemas.microsoft.com/office/drawing/2010/main" xmlns="" val="0"/>
              </a:ext>
            </a:extLst>
          </a:blip>
          <a:srcRect/>
          <a:stretch>
            <a:fillRect/>
          </a:stretch>
        </p:blipFill>
        <p:spPr>
          <a:xfrm>
            <a:off x="1625600" y="838200"/>
            <a:ext cx="7289800" cy="3676650"/>
          </a:xfrm>
          <a:noFill/>
        </p:spPr>
      </p:pic>
    </p:spTree>
    <p:extLst>
      <p:ext uri="{BB962C8B-B14F-4D97-AF65-F5344CB8AC3E}">
        <p14:creationId xmlns:p14="http://schemas.microsoft.com/office/powerpoint/2010/main" xmlns="" val="94719761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9" name="Text Box 5"/>
          <p:cNvSpPr txBox="1">
            <a:spLocks noChangeArrowheads="1"/>
          </p:cNvSpPr>
          <p:nvPr/>
        </p:nvSpPr>
        <p:spPr bwMode="auto">
          <a:xfrm>
            <a:off x="508000" y="152400"/>
            <a:ext cx="12395200" cy="6705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dirty="0"/>
              <a:t>2</a:t>
            </a:r>
            <a:r>
              <a:rPr lang="zh-CN" altLang="en-US" dirty="0"/>
              <a:t>．计算总的</a:t>
            </a:r>
            <a:r>
              <a:rPr lang="en-US" altLang="zh-CN" i="1" dirty="0"/>
              <a:t>OR</a:t>
            </a:r>
            <a:r>
              <a:rPr lang="zh-CN" altLang="en-US" dirty="0"/>
              <a:t>，总</a:t>
            </a:r>
            <a:r>
              <a:rPr lang="en-US" altLang="zh-CN" i="1" dirty="0"/>
              <a:t>OR</a:t>
            </a:r>
            <a:r>
              <a:rPr lang="zh-CN" altLang="en-US" dirty="0"/>
              <a:t>是概括各层</a:t>
            </a:r>
            <a:r>
              <a:rPr lang="en-US" altLang="zh-CN" i="1" dirty="0"/>
              <a:t>OR</a:t>
            </a:r>
            <a:r>
              <a:rPr lang="zh-CN" altLang="en-US" dirty="0"/>
              <a:t>的一个指标，常记作</a:t>
            </a:r>
            <a:r>
              <a:rPr lang="en-US" altLang="zh-CN" i="1" dirty="0"/>
              <a:t>OR</a:t>
            </a:r>
            <a:r>
              <a:rPr lang="en-US" altLang="zh-CN" sz="1000" i="1" dirty="0"/>
              <a:t>MH</a:t>
            </a:r>
            <a:r>
              <a:rPr lang="en-US" altLang="zh-CN" i="1" dirty="0"/>
              <a:t>                         </a:t>
            </a:r>
            <a:endParaRPr lang="en-US" altLang="zh-CN" dirty="0"/>
          </a:p>
          <a:p>
            <a:pPr eaLnBrk="1" hangingPunct="1"/>
            <a:r>
              <a:rPr lang="zh-CN" altLang="en-US" dirty="0"/>
              <a:t>采用</a:t>
            </a:r>
            <a:r>
              <a:rPr lang="en-US" altLang="zh-CN" dirty="0"/>
              <a:t>Mantel-</a:t>
            </a:r>
            <a:r>
              <a:rPr lang="en-US" altLang="zh-CN" dirty="0" err="1"/>
              <a:t>Haenszel</a:t>
            </a:r>
            <a:r>
              <a:rPr lang="zh-CN" altLang="en-US" dirty="0"/>
              <a:t>的计算公式： </a:t>
            </a:r>
          </a:p>
          <a:p>
            <a:pPr eaLnBrk="1" hangingPunct="1"/>
            <a:endParaRPr lang="zh-CN" altLang="en-US" dirty="0"/>
          </a:p>
          <a:p>
            <a:pPr eaLnBrk="1" hangingPunct="1"/>
            <a:endParaRPr lang="zh-CN" altLang="en-US" dirty="0"/>
          </a:p>
          <a:p>
            <a:pPr eaLnBrk="1" hangingPunct="1"/>
            <a:endParaRPr lang="zh-CN" altLang="en-US" dirty="0"/>
          </a:p>
          <a:p>
            <a:pPr eaLnBrk="1" hangingPunct="1"/>
            <a:r>
              <a:rPr lang="en-US" altLang="zh-CN" dirty="0"/>
              <a:t>3</a:t>
            </a:r>
            <a:r>
              <a:rPr lang="zh-CN" altLang="en-US" dirty="0"/>
              <a:t>．计算总的卡方值                                                            </a:t>
            </a:r>
          </a:p>
          <a:p>
            <a:pPr eaLnBrk="1" hangingPunct="1"/>
            <a:r>
              <a:rPr lang="zh-CN" altLang="en-US" dirty="0"/>
              <a:t>采用</a:t>
            </a:r>
            <a:r>
              <a:rPr lang="en-US" altLang="zh-CN" dirty="0"/>
              <a:t>Mantel-</a:t>
            </a:r>
            <a:r>
              <a:rPr lang="en-US" altLang="zh-CN" dirty="0" err="1"/>
              <a:t>Haenszel</a:t>
            </a:r>
            <a:r>
              <a:rPr lang="zh-CN" altLang="en-US" dirty="0"/>
              <a:t>的计算公式： </a:t>
            </a:r>
          </a:p>
          <a:p>
            <a:pPr eaLnBrk="1" hangingPunct="1"/>
            <a:endParaRPr lang="zh-CN" altLang="en-US" dirty="0"/>
          </a:p>
          <a:p>
            <a:pPr eaLnBrk="1" hangingPunct="1"/>
            <a:endParaRPr lang="zh-CN" altLang="en-US" dirty="0"/>
          </a:p>
          <a:p>
            <a:pPr eaLnBrk="1" hangingPunct="1"/>
            <a:endParaRPr lang="zh-CN" altLang="en-US" dirty="0"/>
          </a:p>
          <a:p>
            <a:pPr eaLnBrk="1" hangingPunct="1"/>
            <a:r>
              <a:rPr lang="zh-CN" altLang="en-US" dirty="0"/>
              <a:t>校正公式： </a:t>
            </a:r>
          </a:p>
          <a:p>
            <a:pPr eaLnBrk="1" hangingPunct="1"/>
            <a:endParaRPr lang="zh-CN" altLang="en-US" dirty="0"/>
          </a:p>
          <a:p>
            <a:pPr eaLnBrk="1" hangingPunct="1"/>
            <a:endParaRPr lang="zh-CN" altLang="en-US" dirty="0"/>
          </a:p>
          <a:p>
            <a:pPr eaLnBrk="1" hangingPunct="1"/>
            <a:endParaRPr lang="zh-CN" altLang="en-US" dirty="0"/>
          </a:p>
          <a:p>
            <a:pPr eaLnBrk="1" hangingPunct="1"/>
            <a:endParaRPr lang="zh-CN" altLang="en-US" dirty="0"/>
          </a:p>
          <a:p>
            <a:pPr eaLnBrk="1" hangingPunct="1"/>
            <a:r>
              <a:rPr lang="zh-CN" altLang="en-US" dirty="0"/>
              <a:t>其中，             为             的理论值，              为         的方差： </a:t>
            </a:r>
          </a:p>
          <a:p>
            <a:pPr eaLnBrk="1" hangingPunct="1"/>
            <a:endParaRPr lang="zh-CN" altLang="en-US" dirty="0"/>
          </a:p>
          <a:p>
            <a:pPr eaLnBrk="1" hangingPunct="1"/>
            <a:endParaRPr lang="zh-CN" altLang="en-US" dirty="0"/>
          </a:p>
          <a:p>
            <a:pPr eaLnBrk="1" hangingPunct="1"/>
            <a:endParaRPr lang="zh-CN" altLang="en-US" dirty="0"/>
          </a:p>
          <a:p>
            <a:pPr eaLnBrk="1" hangingPunct="1"/>
            <a:endParaRPr lang="zh-CN" altLang="en-US" dirty="0"/>
          </a:p>
          <a:p>
            <a:pPr eaLnBrk="1" hangingPunct="1"/>
            <a:endParaRPr lang="zh-CN" altLang="en-US" dirty="0"/>
          </a:p>
          <a:p>
            <a:pPr eaLnBrk="1" hangingPunct="1"/>
            <a:endParaRPr lang="zh-CN" altLang="en-US" dirty="0"/>
          </a:p>
          <a:p>
            <a:pPr eaLnBrk="1" hangingPunct="1"/>
            <a:endParaRPr lang="en-US" altLang="zh-CN" dirty="0"/>
          </a:p>
        </p:txBody>
      </p:sp>
      <p:sp>
        <p:nvSpPr>
          <p:cNvPr id="2060" name="Rectangle 7"/>
          <p:cNvSpPr>
            <a:spLocks noChangeArrowheads="1"/>
          </p:cNvSpPr>
          <p:nvPr/>
        </p:nvSpPr>
        <p:spPr bwMode="auto">
          <a:xfrm>
            <a:off x="0" y="3001447"/>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zh-CN" altLang="en-US"/>
          </a:p>
        </p:txBody>
      </p:sp>
      <p:graphicFrame>
        <p:nvGraphicFramePr>
          <p:cNvPr id="2050" name="Object 6"/>
          <p:cNvGraphicFramePr>
            <a:graphicFrameLocks noChangeAspect="1"/>
          </p:cNvGraphicFramePr>
          <p:nvPr/>
        </p:nvGraphicFramePr>
        <p:xfrm>
          <a:off x="4368800" y="1066801"/>
          <a:ext cx="2336800" cy="633413"/>
        </p:xfrm>
        <a:graphic>
          <a:graphicData uri="http://schemas.openxmlformats.org/presentationml/2006/ole">
            <p:oleObj spid="_x0000_s2050" name="公式" r:id="rId3" imgW="1346200" imgH="482600" progId="Equation.3">
              <p:embed/>
            </p:oleObj>
          </a:graphicData>
        </a:graphic>
      </p:graphicFrame>
      <p:sp>
        <p:nvSpPr>
          <p:cNvPr id="2061" name="Rectangle 9"/>
          <p:cNvSpPr>
            <a:spLocks noChangeArrowheads="1"/>
          </p:cNvSpPr>
          <p:nvPr/>
        </p:nvSpPr>
        <p:spPr bwMode="auto">
          <a:xfrm>
            <a:off x="0" y="-184666"/>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zh-CN" altLang="en-US"/>
          </a:p>
        </p:txBody>
      </p:sp>
      <p:graphicFrame>
        <p:nvGraphicFramePr>
          <p:cNvPr id="2051" name="Object 8"/>
          <p:cNvGraphicFramePr>
            <a:graphicFrameLocks noChangeAspect="1"/>
          </p:cNvGraphicFramePr>
          <p:nvPr/>
        </p:nvGraphicFramePr>
        <p:xfrm>
          <a:off x="4368800" y="2438400"/>
          <a:ext cx="2844800" cy="698500"/>
        </p:xfrm>
        <a:graphic>
          <a:graphicData uri="http://schemas.openxmlformats.org/presentationml/2006/ole">
            <p:oleObj spid="_x0000_s2051" name="公式" r:id="rId4" imgW="1600200" imgH="520700" progId="Equation.3">
              <p:embed/>
            </p:oleObj>
          </a:graphicData>
        </a:graphic>
      </p:graphicFrame>
      <p:sp>
        <p:nvSpPr>
          <p:cNvPr id="2062" name="Rectangle 11"/>
          <p:cNvSpPr>
            <a:spLocks noChangeArrowheads="1"/>
          </p:cNvSpPr>
          <p:nvPr/>
        </p:nvSpPr>
        <p:spPr bwMode="auto">
          <a:xfrm>
            <a:off x="0" y="-184666"/>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zh-CN" altLang="en-US"/>
          </a:p>
        </p:txBody>
      </p:sp>
      <p:graphicFrame>
        <p:nvGraphicFramePr>
          <p:cNvPr id="2052" name="Object 10"/>
          <p:cNvGraphicFramePr>
            <a:graphicFrameLocks noChangeAspect="1"/>
          </p:cNvGraphicFramePr>
          <p:nvPr/>
        </p:nvGraphicFramePr>
        <p:xfrm>
          <a:off x="3860800" y="3352801"/>
          <a:ext cx="3860800" cy="796925"/>
        </p:xfrm>
        <a:graphic>
          <a:graphicData uri="http://schemas.openxmlformats.org/presentationml/2006/ole">
            <p:oleObj spid="_x0000_s2052" name="公式" r:id="rId5" imgW="1968500" imgH="546100" progId="Equation.3">
              <p:embed/>
            </p:oleObj>
          </a:graphicData>
        </a:graphic>
      </p:graphicFrame>
      <p:sp>
        <p:nvSpPr>
          <p:cNvPr id="2063" name="Rectangle 13"/>
          <p:cNvSpPr>
            <a:spLocks noChangeArrowheads="1"/>
          </p:cNvSpPr>
          <p:nvPr/>
        </p:nvSpPr>
        <p:spPr bwMode="auto">
          <a:xfrm>
            <a:off x="0" y="-184666"/>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zh-CN" altLang="en-US"/>
          </a:p>
        </p:txBody>
      </p:sp>
      <p:graphicFrame>
        <p:nvGraphicFramePr>
          <p:cNvPr id="2053" name="Object 12"/>
          <p:cNvGraphicFramePr>
            <a:graphicFrameLocks noChangeAspect="1"/>
          </p:cNvGraphicFramePr>
          <p:nvPr/>
        </p:nvGraphicFramePr>
        <p:xfrm>
          <a:off x="1089980" y="4258323"/>
          <a:ext cx="1016000" cy="336550"/>
        </p:xfrm>
        <a:graphic>
          <a:graphicData uri="http://schemas.openxmlformats.org/presentationml/2006/ole">
            <p:oleObj spid="_x0000_s2053" r:id="rId6" imgW="583947" imgH="253890" progId="">
              <p:embed/>
            </p:oleObj>
          </a:graphicData>
        </a:graphic>
      </p:graphicFrame>
      <p:sp>
        <p:nvSpPr>
          <p:cNvPr id="2064" name="Rectangle 15"/>
          <p:cNvSpPr>
            <a:spLocks noChangeArrowheads="1"/>
          </p:cNvSpPr>
          <p:nvPr/>
        </p:nvSpPr>
        <p:spPr bwMode="auto">
          <a:xfrm>
            <a:off x="0" y="3115747"/>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zh-CN" altLang="en-US"/>
          </a:p>
        </p:txBody>
      </p:sp>
      <p:graphicFrame>
        <p:nvGraphicFramePr>
          <p:cNvPr id="2054" name="Object 14"/>
          <p:cNvGraphicFramePr>
            <a:graphicFrameLocks noChangeAspect="1"/>
          </p:cNvGraphicFramePr>
          <p:nvPr/>
        </p:nvGraphicFramePr>
        <p:xfrm>
          <a:off x="2515340" y="4216893"/>
          <a:ext cx="609600" cy="428717"/>
        </p:xfrm>
        <a:graphic>
          <a:graphicData uri="http://schemas.openxmlformats.org/presentationml/2006/ole">
            <p:oleObj spid="_x0000_s2054" r:id="rId7" imgW="342751" imgH="253890" progId="">
              <p:embed/>
            </p:oleObj>
          </a:graphicData>
        </a:graphic>
      </p:graphicFrame>
      <p:sp>
        <p:nvSpPr>
          <p:cNvPr id="2065" name="Rectangle 17"/>
          <p:cNvSpPr>
            <a:spLocks noChangeArrowheads="1"/>
          </p:cNvSpPr>
          <p:nvPr/>
        </p:nvSpPr>
        <p:spPr bwMode="auto">
          <a:xfrm>
            <a:off x="0" y="-184666"/>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zh-CN" altLang="en-US"/>
          </a:p>
        </p:txBody>
      </p:sp>
      <p:graphicFrame>
        <p:nvGraphicFramePr>
          <p:cNvPr id="2055" name="Object 16"/>
          <p:cNvGraphicFramePr>
            <a:graphicFrameLocks noChangeAspect="1"/>
          </p:cNvGraphicFramePr>
          <p:nvPr/>
        </p:nvGraphicFramePr>
        <p:xfrm>
          <a:off x="5439052" y="4249445"/>
          <a:ext cx="609600" cy="342900"/>
        </p:xfrm>
        <a:graphic>
          <a:graphicData uri="http://schemas.openxmlformats.org/presentationml/2006/ole">
            <p:oleObj spid="_x0000_s2055" r:id="rId8" imgW="342751" imgH="253890" progId="">
              <p:embed/>
            </p:oleObj>
          </a:graphicData>
        </a:graphic>
      </p:graphicFrame>
      <p:graphicFrame>
        <p:nvGraphicFramePr>
          <p:cNvPr id="2056" name="Object 18"/>
          <p:cNvGraphicFramePr>
            <a:graphicFrameLocks noChangeAspect="1"/>
          </p:cNvGraphicFramePr>
          <p:nvPr/>
        </p:nvGraphicFramePr>
        <p:xfrm>
          <a:off x="4142913" y="4272377"/>
          <a:ext cx="1023891" cy="370643"/>
        </p:xfrm>
        <a:graphic>
          <a:graphicData uri="http://schemas.openxmlformats.org/presentationml/2006/ole">
            <p:oleObj spid="_x0000_s2056" r:id="rId9" imgW="710891" imgH="253890" progId="">
              <p:embed/>
            </p:oleObj>
          </a:graphicData>
        </a:graphic>
      </p:graphicFrame>
      <p:graphicFrame>
        <p:nvGraphicFramePr>
          <p:cNvPr id="2057" name="Object 20"/>
          <p:cNvGraphicFramePr>
            <a:graphicFrameLocks noChangeAspect="1"/>
          </p:cNvGraphicFramePr>
          <p:nvPr/>
        </p:nvGraphicFramePr>
        <p:xfrm>
          <a:off x="4775200" y="5181600"/>
          <a:ext cx="2235200" cy="592138"/>
        </p:xfrm>
        <a:graphic>
          <a:graphicData uri="http://schemas.openxmlformats.org/presentationml/2006/ole">
            <p:oleObj spid="_x0000_s2057" name="公式" r:id="rId10" imgW="1269449" imgH="444307" progId="Equation.3">
              <p:embed/>
            </p:oleObj>
          </a:graphicData>
        </a:graphic>
      </p:graphicFrame>
      <p:graphicFrame>
        <p:nvGraphicFramePr>
          <p:cNvPr id="2058" name="Object 22"/>
          <p:cNvGraphicFramePr>
            <a:graphicFrameLocks noChangeAspect="1"/>
          </p:cNvGraphicFramePr>
          <p:nvPr/>
        </p:nvGraphicFramePr>
        <p:xfrm>
          <a:off x="4267200" y="6019800"/>
          <a:ext cx="3149600" cy="615950"/>
        </p:xfrm>
        <a:graphic>
          <a:graphicData uri="http://schemas.openxmlformats.org/presentationml/2006/ole">
            <p:oleObj spid="_x0000_s2058" name="公式" r:id="rId11" imgW="1752600" imgH="457200" progId="Equation.3">
              <p:embed/>
            </p:oleObj>
          </a:graphicData>
        </a:graphic>
      </p:graphicFrame>
      <p:sp>
        <p:nvSpPr>
          <p:cNvPr id="2066" name="Text Box 24"/>
          <p:cNvSpPr txBox="1">
            <a:spLocks noChangeArrowheads="1"/>
          </p:cNvSpPr>
          <p:nvPr/>
        </p:nvSpPr>
        <p:spPr bwMode="auto">
          <a:xfrm>
            <a:off x="8432800" y="1143001"/>
            <a:ext cx="2133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a:t>式（</a:t>
            </a:r>
            <a:r>
              <a:rPr lang="en-US" altLang="zh-CN">
                <a:latin typeface="Times New Roman" pitchFamily="18" charset="0"/>
              </a:rPr>
              <a:t>5-21</a:t>
            </a:r>
            <a:r>
              <a:rPr lang="zh-CN" altLang="en-US"/>
              <a:t>）</a:t>
            </a:r>
          </a:p>
        </p:txBody>
      </p:sp>
      <p:sp>
        <p:nvSpPr>
          <p:cNvPr id="2067" name="Text Box 25"/>
          <p:cNvSpPr txBox="1">
            <a:spLocks noChangeArrowheads="1"/>
          </p:cNvSpPr>
          <p:nvPr/>
        </p:nvSpPr>
        <p:spPr bwMode="auto">
          <a:xfrm>
            <a:off x="8636000" y="5257801"/>
            <a:ext cx="2133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a:t>式（</a:t>
            </a:r>
            <a:r>
              <a:rPr lang="en-US" altLang="zh-CN">
                <a:latin typeface="Times New Roman" pitchFamily="18" charset="0"/>
              </a:rPr>
              <a:t>5-24</a:t>
            </a:r>
            <a:r>
              <a:rPr lang="zh-CN" altLang="en-US"/>
              <a:t>）</a:t>
            </a:r>
          </a:p>
        </p:txBody>
      </p:sp>
      <p:sp>
        <p:nvSpPr>
          <p:cNvPr id="2068" name="Text Box 26"/>
          <p:cNvSpPr txBox="1">
            <a:spLocks noChangeArrowheads="1"/>
          </p:cNvSpPr>
          <p:nvPr/>
        </p:nvSpPr>
        <p:spPr bwMode="auto">
          <a:xfrm>
            <a:off x="8636000" y="3505201"/>
            <a:ext cx="2133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a:t>式（</a:t>
            </a:r>
            <a:r>
              <a:rPr lang="en-US" altLang="zh-CN">
                <a:latin typeface="Times New Roman" pitchFamily="18" charset="0"/>
              </a:rPr>
              <a:t>5-23</a:t>
            </a:r>
            <a:r>
              <a:rPr lang="zh-CN" altLang="en-US"/>
              <a:t>）</a:t>
            </a:r>
          </a:p>
        </p:txBody>
      </p:sp>
      <p:sp>
        <p:nvSpPr>
          <p:cNvPr id="2069" name="Text Box 27"/>
          <p:cNvSpPr txBox="1">
            <a:spLocks noChangeArrowheads="1"/>
          </p:cNvSpPr>
          <p:nvPr/>
        </p:nvSpPr>
        <p:spPr bwMode="auto">
          <a:xfrm>
            <a:off x="8534400" y="2514601"/>
            <a:ext cx="2133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a:t>式（</a:t>
            </a:r>
            <a:r>
              <a:rPr lang="en-US" altLang="zh-CN">
                <a:latin typeface="Times New Roman" pitchFamily="18" charset="0"/>
              </a:rPr>
              <a:t>5-22</a:t>
            </a:r>
            <a:r>
              <a:rPr lang="zh-CN" altLang="en-US"/>
              <a:t>）</a:t>
            </a:r>
          </a:p>
        </p:txBody>
      </p:sp>
      <p:sp>
        <p:nvSpPr>
          <p:cNvPr id="2070" name="Text Box 28"/>
          <p:cNvSpPr txBox="1">
            <a:spLocks noChangeArrowheads="1"/>
          </p:cNvSpPr>
          <p:nvPr/>
        </p:nvSpPr>
        <p:spPr bwMode="auto">
          <a:xfrm>
            <a:off x="8636000" y="6096001"/>
            <a:ext cx="2133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a:t>式（</a:t>
            </a:r>
            <a:r>
              <a:rPr lang="en-US" altLang="zh-CN">
                <a:latin typeface="Times New Roman" pitchFamily="18" charset="0"/>
              </a:rPr>
              <a:t>5-25</a:t>
            </a:r>
            <a:r>
              <a:rPr lang="zh-CN" altLang="en-US"/>
              <a:t>）</a:t>
            </a:r>
          </a:p>
        </p:txBody>
      </p:sp>
    </p:spTree>
    <p:extLst>
      <p:ext uri="{BB962C8B-B14F-4D97-AF65-F5344CB8AC3E}">
        <p14:creationId xmlns:p14="http://schemas.microsoft.com/office/powerpoint/2010/main" xmlns="" val="121424270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4"/>
          <p:cNvSpPr>
            <a:spLocks noGrp="1" noChangeArrowheads="1"/>
          </p:cNvSpPr>
          <p:nvPr>
            <p:ph type="body" idx="1"/>
          </p:nvPr>
        </p:nvSpPr>
        <p:spPr>
          <a:xfrm>
            <a:off x="609600" y="304801"/>
            <a:ext cx="10972800" cy="5821363"/>
          </a:xfrm>
        </p:spPr>
        <p:txBody>
          <a:bodyPr/>
          <a:lstStyle/>
          <a:p>
            <a:pPr eaLnBrk="1" hangingPunct="1">
              <a:lnSpc>
                <a:spcPct val="150000"/>
              </a:lnSpc>
              <a:buFontTx/>
              <a:buNone/>
              <a:defRPr/>
            </a:pPr>
            <a:r>
              <a:rPr lang="en-US" altLang="zh-CN" sz="2000" b="0" dirty="0" smtClean="0">
                <a:latin typeface="宋体" pitchFamily="2" charset="-122"/>
              </a:rPr>
              <a:t>4</a:t>
            </a:r>
            <a:r>
              <a:rPr lang="zh-CN" altLang="en-US" sz="2000" b="0" dirty="0" smtClean="0">
                <a:latin typeface="宋体" pitchFamily="2" charset="-122"/>
              </a:rPr>
              <a:t>．</a:t>
            </a:r>
            <a:r>
              <a:rPr lang="zh-CN" altLang="en-US" sz="2000" b="0" dirty="0" smtClean="0">
                <a:latin typeface="+mn-ea"/>
                <a:ea typeface="+mn-ea"/>
              </a:rPr>
              <a:t>估计总</a:t>
            </a:r>
            <a:r>
              <a:rPr lang="en-US" altLang="zh-CN" sz="2000" b="0" i="1" dirty="0" smtClean="0">
                <a:latin typeface="+mn-ea"/>
                <a:ea typeface="+mn-ea"/>
              </a:rPr>
              <a:t>OR</a:t>
            </a:r>
            <a:r>
              <a:rPr lang="zh-CN" altLang="en-US" sz="2000" b="0" dirty="0" smtClean="0">
                <a:latin typeface="+mn-ea"/>
                <a:ea typeface="+mn-ea"/>
              </a:rPr>
              <a:t>的可信区间</a:t>
            </a:r>
          </a:p>
          <a:p>
            <a:pPr eaLnBrk="1" hangingPunct="1">
              <a:lnSpc>
                <a:spcPct val="150000"/>
              </a:lnSpc>
              <a:buFontTx/>
              <a:buNone/>
              <a:defRPr/>
            </a:pPr>
            <a:r>
              <a:rPr lang="zh-CN" altLang="en-US" sz="2000" b="0" dirty="0" smtClean="0">
                <a:latin typeface="+mn-ea"/>
                <a:ea typeface="+mn-ea"/>
              </a:rPr>
              <a:t>  采用</a:t>
            </a:r>
            <a:r>
              <a:rPr lang="en-US" altLang="zh-CN" sz="2000" b="0" dirty="0" err="1" smtClean="0">
                <a:latin typeface="+mn-ea"/>
                <a:ea typeface="+mn-ea"/>
              </a:rPr>
              <a:t>Miettinen</a:t>
            </a:r>
            <a:r>
              <a:rPr lang="zh-CN" altLang="en-US" sz="2000" b="0" dirty="0" smtClean="0">
                <a:latin typeface="+mn-ea"/>
                <a:ea typeface="+mn-ea"/>
              </a:rPr>
              <a:t>法计算：</a:t>
            </a:r>
          </a:p>
          <a:p>
            <a:pPr eaLnBrk="1" hangingPunct="1">
              <a:lnSpc>
                <a:spcPct val="150000"/>
              </a:lnSpc>
              <a:buFontTx/>
              <a:buNone/>
              <a:defRPr/>
            </a:pPr>
            <a:endParaRPr lang="zh-CN" altLang="en-US" sz="2000" b="0" dirty="0" smtClean="0">
              <a:latin typeface="+mn-ea"/>
              <a:ea typeface="+mn-ea"/>
            </a:endParaRPr>
          </a:p>
          <a:p>
            <a:pPr eaLnBrk="1" hangingPunct="1">
              <a:lnSpc>
                <a:spcPct val="150000"/>
              </a:lnSpc>
              <a:buFontTx/>
              <a:buNone/>
              <a:defRPr/>
            </a:pPr>
            <a:r>
              <a:rPr lang="en-US" altLang="zh-CN" sz="2000" b="0" dirty="0" smtClean="0">
                <a:latin typeface="+mn-ea"/>
                <a:ea typeface="+mn-ea"/>
              </a:rPr>
              <a:t>5</a:t>
            </a:r>
            <a:r>
              <a:rPr lang="zh-CN" altLang="en-US" sz="2000" b="0" dirty="0" smtClean="0">
                <a:latin typeface="+mn-ea"/>
                <a:ea typeface="+mn-ea"/>
              </a:rPr>
              <a:t>．标准化处理                                                           </a:t>
            </a:r>
          </a:p>
          <a:p>
            <a:pPr eaLnBrk="1" hangingPunct="1">
              <a:lnSpc>
                <a:spcPct val="150000"/>
              </a:lnSpc>
              <a:buFontTx/>
              <a:buNone/>
              <a:defRPr/>
            </a:pPr>
            <a:r>
              <a:rPr lang="zh-CN" altLang="en-US" sz="2000" b="0" dirty="0" smtClean="0">
                <a:latin typeface="+mn-ea"/>
                <a:ea typeface="+mn-ea"/>
              </a:rPr>
              <a:t>  如果各层间的</a:t>
            </a:r>
            <a:r>
              <a:rPr lang="en-US" altLang="zh-CN" sz="2000" b="0" i="1" dirty="0" smtClean="0">
                <a:latin typeface="+mn-ea"/>
                <a:ea typeface="+mn-ea"/>
              </a:rPr>
              <a:t>OR</a:t>
            </a:r>
            <a:r>
              <a:rPr lang="zh-CN" altLang="en-US" sz="2000" b="0" dirty="0" smtClean="0">
                <a:latin typeface="+mn-ea"/>
                <a:ea typeface="+mn-ea"/>
              </a:rPr>
              <a:t>值相差较大，总比值需要标准化处理，可以用</a:t>
            </a:r>
            <a:r>
              <a:rPr lang="zh-CN" altLang="en-US" sz="2000" b="0" u="sng" dirty="0" smtClean="0">
                <a:latin typeface="+mn-ea"/>
                <a:ea typeface="+mn-ea"/>
              </a:rPr>
              <a:t>标准化死亡率（</a:t>
            </a:r>
            <a:r>
              <a:rPr lang="en-US" altLang="zh-CN" sz="2000" b="0" u="sng" dirty="0" smtClean="0">
                <a:latin typeface="+mn-ea"/>
                <a:ea typeface="+mn-ea"/>
              </a:rPr>
              <a:t>standardized mortality ratio</a:t>
            </a:r>
            <a:r>
              <a:rPr lang="zh-CN" altLang="en-US" sz="2000" b="0" u="sng" dirty="0" smtClean="0">
                <a:latin typeface="+mn-ea"/>
                <a:ea typeface="+mn-ea"/>
              </a:rPr>
              <a:t>，</a:t>
            </a:r>
            <a:r>
              <a:rPr lang="en-US" altLang="zh-CN" sz="2000" b="0" i="1" u="sng" dirty="0" smtClean="0">
                <a:latin typeface="+mn-ea"/>
                <a:ea typeface="+mn-ea"/>
              </a:rPr>
              <a:t>SMR</a:t>
            </a:r>
            <a:r>
              <a:rPr lang="zh-CN" altLang="en-US" sz="2000" b="0" u="sng" dirty="0" smtClean="0">
                <a:latin typeface="+mn-ea"/>
                <a:ea typeface="+mn-ea"/>
              </a:rPr>
              <a:t>）</a:t>
            </a:r>
            <a:r>
              <a:rPr lang="zh-CN" altLang="en-US" sz="2000" b="0" dirty="0" smtClean="0">
                <a:latin typeface="+mn-ea"/>
                <a:ea typeface="+mn-ea"/>
              </a:rPr>
              <a:t>或</a:t>
            </a:r>
            <a:r>
              <a:rPr lang="zh-CN" altLang="en-US" sz="2000" b="0" u="sng" dirty="0" smtClean="0">
                <a:latin typeface="+mn-ea"/>
                <a:ea typeface="+mn-ea"/>
              </a:rPr>
              <a:t>标准化率比（</a:t>
            </a:r>
            <a:r>
              <a:rPr lang="en-US" altLang="zh-CN" sz="2000" b="0" u="sng" dirty="0" smtClean="0">
                <a:latin typeface="+mn-ea"/>
                <a:ea typeface="+mn-ea"/>
              </a:rPr>
              <a:t>standardized rate ratio</a:t>
            </a:r>
            <a:r>
              <a:rPr lang="zh-CN" altLang="en-US" sz="2000" b="0" u="sng" dirty="0" smtClean="0">
                <a:latin typeface="+mn-ea"/>
                <a:ea typeface="+mn-ea"/>
              </a:rPr>
              <a:t>，</a:t>
            </a:r>
            <a:r>
              <a:rPr lang="en-US" altLang="zh-CN" sz="2000" b="0" i="1" u="sng" dirty="0" smtClean="0">
                <a:latin typeface="+mn-ea"/>
                <a:ea typeface="+mn-ea"/>
              </a:rPr>
              <a:t>SRR</a:t>
            </a:r>
            <a:r>
              <a:rPr lang="zh-CN" altLang="en-US" sz="2000" b="0" u="sng" dirty="0" smtClean="0">
                <a:latin typeface="+mn-ea"/>
                <a:ea typeface="+mn-ea"/>
              </a:rPr>
              <a:t>）</a:t>
            </a:r>
            <a:r>
              <a:rPr lang="zh-CN" altLang="en-US" sz="2000" b="0" dirty="0" smtClean="0">
                <a:latin typeface="+mn-ea"/>
                <a:ea typeface="+mn-ea"/>
              </a:rPr>
              <a:t>。</a:t>
            </a:r>
          </a:p>
        </p:txBody>
      </p:sp>
      <p:sp>
        <p:nvSpPr>
          <p:cNvPr id="3078" name="Rectangle 6"/>
          <p:cNvSpPr>
            <a:spLocks noChangeArrowheads="1"/>
          </p:cNvSpPr>
          <p:nvPr/>
        </p:nvSpPr>
        <p:spPr bwMode="auto">
          <a:xfrm>
            <a:off x="0" y="3106222"/>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zh-CN" altLang="en-US"/>
          </a:p>
        </p:txBody>
      </p:sp>
      <p:sp>
        <p:nvSpPr>
          <p:cNvPr id="3079" name="Rectangle 8"/>
          <p:cNvSpPr>
            <a:spLocks noChangeArrowheads="1"/>
          </p:cNvSpPr>
          <p:nvPr/>
        </p:nvSpPr>
        <p:spPr bwMode="auto">
          <a:xfrm>
            <a:off x="0" y="-184666"/>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zh-CN" altLang="en-US"/>
          </a:p>
        </p:txBody>
      </p:sp>
      <p:graphicFrame>
        <p:nvGraphicFramePr>
          <p:cNvPr id="3074" name="Object 7"/>
          <p:cNvGraphicFramePr>
            <a:graphicFrameLocks noChangeAspect="1"/>
          </p:cNvGraphicFramePr>
          <p:nvPr/>
        </p:nvGraphicFramePr>
        <p:xfrm>
          <a:off x="3048000" y="1371600"/>
          <a:ext cx="4876800" cy="528638"/>
        </p:xfrm>
        <a:graphic>
          <a:graphicData uri="http://schemas.openxmlformats.org/presentationml/2006/ole">
            <p:oleObj spid="_x0000_s3074" name="公式" r:id="rId3" imgW="1905000" imgH="279400" progId="Equation.3">
              <p:embed/>
            </p:oleObj>
          </a:graphicData>
        </a:graphic>
      </p:graphicFrame>
      <p:graphicFrame>
        <p:nvGraphicFramePr>
          <p:cNvPr id="3075" name="Object 9"/>
          <p:cNvGraphicFramePr>
            <a:graphicFrameLocks noChangeAspect="1"/>
          </p:cNvGraphicFramePr>
          <p:nvPr/>
        </p:nvGraphicFramePr>
        <p:xfrm>
          <a:off x="4064000" y="3962400"/>
          <a:ext cx="2743200" cy="776288"/>
        </p:xfrm>
        <a:graphic>
          <a:graphicData uri="http://schemas.openxmlformats.org/presentationml/2006/ole">
            <p:oleObj spid="_x0000_s3075" name="公式" r:id="rId4" imgW="1282700" imgH="482600" progId="Equation.3">
              <p:embed/>
            </p:oleObj>
          </a:graphicData>
        </a:graphic>
      </p:graphicFrame>
      <p:graphicFrame>
        <p:nvGraphicFramePr>
          <p:cNvPr id="3076" name="Object 11"/>
          <p:cNvGraphicFramePr>
            <a:graphicFrameLocks noChangeAspect="1"/>
          </p:cNvGraphicFramePr>
          <p:nvPr/>
        </p:nvGraphicFramePr>
        <p:xfrm>
          <a:off x="4064000" y="4876801"/>
          <a:ext cx="2641600" cy="765175"/>
        </p:xfrm>
        <a:graphic>
          <a:graphicData uri="http://schemas.openxmlformats.org/presentationml/2006/ole">
            <p:oleObj spid="_x0000_s3076" name="公式" r:id="rId5" imgW="1256755" imgH="482391" progId="Equation.3">
              <p:embed/>
            </p:oleObj>
          </a:graphicData>
        </a:graphic>
      </p:graphicFrame>
      <p:sp>
        <p:nvSpPr>
          <p:cNvPr id="3080" name="Text Box 13"/>
          <p:cNvSpPr txBox="1">
            <a:spLocks noChangeArrowheads="1"/>
          </p:cNvSpPr>
          <p:nvPr/>
        </p:nvSpPr>
        <p:spPr bwMode="auto">
          <a:xfrm>
            <a:off x="8839200" y="1447801"/>
            <a:ext cx="2133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a:t>式（</a:t>
            </a:r>
            <a:r>
              <a:rPr lang="en-US" altLang="zh-CN">
                <a:latin typeface="Times New Roman" pitchFamily="18" charset="0"/>
              </a:rPr>
              <a:t>5-26</a:t>
            </a:r>
            <a:r>
              <a:rPr lang="zh-CN" altLang="en-US"/>
              <a:t>）</a:t>
            </a:r>
          </a:p>
        </p:txBody>
      </p:sp>
      <p:sp>
        <p:nvSpPr>
          <p:cNvPr id="3081" name="Text Box 14"/>
          <p:cNvSpPr txBox="1">
            <a:spLocks noChangeArrowheads="1"/>
          </p:cNvSpPr>
          <p:nvPr/>
        </p:nvSpPr>
        <p:spPr bwMode="auto">
          <a:xfrm>
            <a:off x="7620000" y="4114801"/>
            <a:ext cx="2133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a:t>式（</a:t>
            </a:r>
            <a:r>
              <a:rPr lang="en-US" altLang="zh-CN">
                <a:latin typeface="Times New Roman" pitchFamily="18" charset="0"/>
              </a:rPr>
              <a:t>5-27</a:t>
            </a:r>
            <a:r>
              <a:rPr lang="zh-CN" altLang="en-US"/>
              <a:t>）</a:t>
            </a:r>
          </a:p>
        </p:txBody>
      </p:sp>
      <p:sp>
        <p:nvSpPr>
          <p:cNvPr id="3082" name="Text Box 15"/>
          <p:cNvSpPr txBox="1">
            <a:spLocks noChangeArrowheads="1"/>
          </p:cNvSpPr>
          <p:nvPr/>
        </p:nvSpPr>
        <p:spPr bwMode="auto">
          <a:xfrm>
            <a:off x="7620000" y="5029201"/>
            <a:ext cx="2133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a:t>式（</a:t>
            </a:r>
            <a:r>
              <a:rPr lang="en-US" altLang="zh-CN">
                <a:latin typeface="Times New Roman" pitchFamily="18" charset="0"/>
              </a:rPr>
              <a:t>5-28</a:t>
            </a:r>
            <a:r>
              <a:rPr lang="zh-CN" altLang="en-US"/>
              <a:t>）</a:t>
            </a:r>
          </a:p>
        </p:txBody>
      </p:sp>
    </p:spTree>
    <p:extLst>
      <p:ext uri="{BB962C8B-B14F-4D97-AF65-F5344CB8AC3E}">
        <p14:creationId xmlns:p14="http://schemas.microsoft.com/office/powerpoint/2010/main" xmlns="" val="13043453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algn="l" eaLnBrk="1" hangingPunct="1">
              <a:lnSpc>
                <a:spcPct val="150000"/>
              </a:lnSpc>
            </a:pPr>
            <a:r>
              <a:rPr lang="zh-CN" altLang="en-US" sz="3200" smtClean="0">
                <a:solidFill>
                  <a:schemeClr val="tx1"/>
                </a:solidFill>
                <a:latin typeface="宋体" pitchFamily="2" charset="-122"/>
              </a:rPr>
              <a:t>（三）病例对照研究中分级暴露资料的分析</a:t>
            </a:r>
          </a:p>
        </p:txBody>
      </p:sp>
      <p:sp>
        <p:nvSpPr>
          <p:cNvPr id="49155" name="Rectangle 3"/>
          <p:cNvSpPr>
            <a:spLocks noGrp="1" noChangeArrowheads="1"/>
          </p:cNvSpPr>
          <p:nvPr>
            <p:ph type="body" sz="half" idx="1"/>
          </p:nvPr>
        </p:nvSpPr>
        <p:spPr>
          <a:xfrm>
            <a:off x="914400" y="1752600"/>
            <a:ext cx="10363200" cy="4191000"/>
          </a:xfrm>
        </p:spPr>
        <p:txBody>
          <a:bodyPr/>
          <a:lstStyle/>
          <a:p>
            <a:pPr marL="0" indent="0" eaLnBrk="1" hangingPunct="1">
              <a:lnSpc>
                <a:spcPct val="150000"/>
              </a:lnSpc>
            </a:pPr>
            <a:r>
              <a:rPr lang="zh-CN" altLang="en-US" sz="2400" smtClean="0">
                <a:latin typeface="宋体" pitchFamily="2" charset="-122"/>
              </a:rPr>
              <a:t>获得的资料包含某暴露因素不同暴露水平的信息，则可用病例对照分级资料分析方法来分析暴露和疾病的剂量</a:t>
            </a:r>
            <a:r>
              <a:rPr lang="en-US" altLang="zh-CN" sz="2400" smtClean="0">
                <a:latin typeface="宋体" pitchFamily="2" charset="-122"/>
              </a:rPr>
              <a:t>-</a:t>
            </a:r>
            <a:r>
              <a:rPr lang="zh-CN" altLang="en-US" sz="2400" smtClean="0">
                <a:latin typeface="宋体" pitchFamily="2" charset="-122"/>
              </a:rPr>
              <a:t>反应关系，以增强推断疾病与暴露关系证据的可靠性。</a:t>
            </a:r>
          </a:p>
          <a:p>
            <a:pPr marL="0" indent="0" eaLnBrk="1" hangingPunct="1">
              <a:lnSpc>
                <a:spcPct val="150000"/>
              </a:lnSpc>
            </a:pPr>
            <a:endParaRPr lang="zh-CN" altLang="en-US" sz="2400" smtClean="0">
              <a:latin typeface="宋体" pitchFamily="2" charset="-122"/>
            </a:endParaRPr>
          </a:p>
          <a:p>
            <a:pPr marL="0" indent="0" eaLnBrk="1" hangingPunct="1">
              <a:lnSpc>
                <a:spcPct val="150000"/>
              </a:lnSpc>
            </a:pPr>
            <a:endParaRPr lang="zh-CN" altLang="en-US" sz="2400" smtClean="0">
              <a:latin typeface="宋体" pitchFamily="2" charset="-122"/>
            </a:endParaRPr>
          </a:p>
          <a:p>
            <a:pPr marL="0" indent="0" eaLnBrk="1" hangingPunct="1">
              <a:lnSpc>
                <a:spcPct val="150000"/>
              </a:lnSpc>
              <a:buFontTx/>
              <a:buNone/>
            </a:pPr>
            <a:endParaRPr lang="en-US" altLang="zh-CN" sz="2400" smtClean="0">
              <a:latin typeface="宋体" pitchFamily="2" charset="-122"/>
            </a:endParaRPr>
          </a:p>
        </p:txBody>
      </p:sp>
    </p:spTree>
    <p:extLst>
      <p:ext uri="{BB962C8B-B14F-4D97-AF65-F5344CB8AC3E}">
        <p14:creationId xmlns:p14="http://schemas.microsoft.com/office/powerpoint/2010/main" xmlns="" val="164340987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sz="half" idx="1"/>
          </p:nvPr>
        </p:nvSpPr>
        <p:spPr>
          <a:xfrm>
            <a:off x="914400" y="3581400"/>
            <a:ext cx="9652000" cy="2057400"/>
          </a:xfrm>
        </p:spPr>
        <p:txBody>
          <a:bodyPr/>
          <a:lstStyle/>
          <a:p>
            <a:pPr marL="0" indent="14288" eaLnBrk="1" hangingPunct="1">
              <a:lnSpc>
                <a:spcPct val="150000"/>
              </a:lnSpc>
              <a:buFontTx/>
              <a:buNone/>
            </a:pPr>
            <a:r>
              <a:rPr lang="en-US" altLang="zh-CN" sz="1800" b="0" dirty="0" smtClean="0">
                <a:latin typeface="宋体" pitchFamily="2" charset="-122"/>
              </a:rPr>
              <a:t>1</a:t>
            </a:r>
            <a:r>
              <a:rPr lang="zh-CN" altLang="en-US" sz="1800" b="0" dirty="0" smtClean="0">
                <a:latin typeface="宋体" pitchFamily="2" charset="-122"/>
              </a:rPr>
              <a:t>．进行   检验</a:t>
            </a:r>
          </a:p>
          <a:p>
            <a:pPr marL="0" indent="14288" eaLnBrk="1" hangingPunct="1">
              <a:lnSpc>
                <a:spcPct val="150000"/>
              </a:lnSpc>
              <a:buFontTx/>
              <a:buNone/>
            </a:pPr>
            <a:r>
              <a:rPr lang="en-US" altLang="zh-CN" sz="1800" b="0" dirty="0" smtClean="0">
                <a:latin typeface="宋体" pitchFamily="2" charset="-122"/>
              </a:rPr>
              <a:t>2</a:t>
            </a:r>
            <a:r>
              <a:rPr lang="zh-CN" altLang="en-US" sz="1800" b="0" dirty="0" smtClean="0">
                <a:latin typeface="宋体" pitchFamily="2" charset="-122"/>
              </a:rPr>
              <a:t>．计算各组</a:t>
            </a:r>
            <a:r>
              <a:rPr lang="en-US" altLang="zh-CN" sz="1800" b="0" i="1" dirty="0" smtClean="0">
                <a:latin typeface="宋体" pitchFamily="2" charset="-122"/>
              </a:rPr>
              <a:t>OR</a:t>
            </a:r>
            <a:r>
              <a:rPr lang="zh-CN" altLang="en-US" sz="1800" b="0" dirty="0" smtClean="0">
                <a:latin typeface="宋体" pitchFamily="2" charset="-122"/>
              </a:rPr>
              <a:t>值</a:t>
            </a:r>
          </a:p>
          <a:p>
            <a:pPr marL="0" indent="14288" eaLnBrk="1" hangingPunct="1">
              <a:lnSpc>
                <a:spcPct val="150000"/>
              </a:lnSpc>
              <a:buFontTx/>
              <a:buNone/>
            </a:pPr>
            <a:r>
              <a:rPr lang="zh-CN" altLang="en-US" sz="1800" b="0" dirty="0" smtClean="0">
                <a:latin typeface="宋体" pitchFamily="2" charset="-122"/>
              </a:rPr>
              <a:t>以上两个步骤的计算方法同非匹配不分层病例对照研究。通常以不暴露或最低水平的暴露组为参照组。</a:t>
            </a:r>
          </a:p>
        </p:txBody>
      </p:sp>
      <p:graphicFrame>
        <p:nvGraphicFramePr>
          <p:cNvPr id="4098" name="Object 4"/>
          <p:cNvGraphicFramePr>
            <a:graphicFrameLocks noGrp="1" noChangeAspect="1"/>
          </p:cNvGraphicFramePr>
          <p:nvPr>
            <p:ph sz="quarter" idx="2"/>
          </p:nvPr>
        </p:nvGraphicFramePr>
        <p:xfrm>
          <a:off x="2133600" y="3657600"/>
          <a:ext cx="414867" cy="355600"/>
        </p:xfrm>
        <a:graphic>
          <a:graphicData uri="http://schemas.openxmlformats.org/presentationml/2006/ole">
            <p:oleObj spid="_x0000_s4098" name="公式" r:id="rId3" imgW="177569" imgH="202936" progId="Equation.3">
              <p:embed/>
            </p:oleObj>
          </a:graphicData>
        </a:graphic>
      </p:graphicFrame>
      <p:graphicFrame>
        <p:nvGraphicFramePr>
          <p:cNvPr id="130097" name="Group 49"/>
          <p:cNvGraphicFramePr>
            <a:graphicFrameLocks noGrp="1"/>
          </p:cNvGraphicFramePr>
          <p:nvPr>
            <p:ph sz="quarter" idx="3"/>
          </p:nvPr>
        </p:nvGraphicFramePr>
        <p:xfrm>
          <a:off x="1828800" y="1066801"/>
          <a:ext cx="8026403" cy="2047875"/>
        </p:xfrm>
        <a:graphic>
          <a:graphicData uri="http://schemas.openxmlformats.org/drawingml/2006/table">
            <a:tbl>
              <a:tblPr/>
              <a:tblGrid>
                <a:gridCol w="1132657"/>
                <a:gridCol w="1432384"/>
                <a:gridCol w="621540"/>
                <a:gridCol w="978060"/>
                <a:gridCol w="791915"/>
                <a:gridCol w="798223"/>
                <a:gridCol w="1211532"/>
                <a:gridCol w="1060092"/>
              </a:tblGrid>
              <a:tr h="436293">
                <a:tc row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组别</a:t>
                      </a:r>
                      <a:endParaRPr kumimoji="0" lang="zh-CN" altLang="en-US" sz="1800" b="0" i="0" u="none" strike="noStrike" cap="none" normalizeH="0" baseline="0" dirty="0" smtClean="0">
                        <a:ln>
                          <a:noFill/>
                        </a:ln>
                        <a:solidFill>
                          <a:schemeClr val="tx1"/>
                        </a:solidFill>
                        <a:effectLst/>
                        <a:latin typeface="Arial" charset="0"/>
                        <a:ea typeface="宋体" pitchFamily="2" charset="-122"/>
                      </a:endParaRPr>
                    </a:p>
                  </a:txBody>
                  <a:tcPr marL="121920" marR="121920" marT="45715" marB="45715" anchor="ctr" horzOverflow="overflow">
                    <a:lnL cap="flat">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6">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暴露分级</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marL="121920" marR="121920" marT="45715" marB="45715"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row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合计</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marL="121920" marR="121920" marT="45715" marB="45715" anchor="ctr" horzOverflow="overflow">
                    <a:lnL>
                      <a:noFill/>
                    </a:lnL>
                    <a:lnR cap="flat">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1807">
                <a:tc vMerge="1">
                  <a:txBody>
                    <a:bodyPr/>
                    <a:lstStyle/>
                    <a:p>
                      <a:endParaRPr lang="zh-CN" altLang="en-U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0</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marT="45715" marB="45715"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marT="45715" marB="45715"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marT="45715" marB="45715"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3</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marT="45715" marB="45715"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4</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marT="45715" marB="45715"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Arial"/>
                          <a:ea typeface="宋体" pitchFamily="2" charset="-122"/>
                          <a:cs typeface="Times New Roman" pitchFamily="18" charset="0"/>
                        </a:rPr>
                        <a:t>……</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marT="45715" marB="45715"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zh-CN" altLang="en-US"/>
                    </a:p>
                  </a:txBody>
                  <a:tcPr/>
                </a:tc>
              </a:tr>
              <a:tr h="793646">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病例</a:t>
                      </a:r>
                    </a:p>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对照</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marL="121920" marR="121920" marT="45715" marB="45715"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a:t>
                      </a:r>
                      <a:r>
                        <a:rPr kumimoji="0" lang="en-US" altLang="zh-CN" sz="1200" b="0" i="1" u="none" strike="noStrike" cap="none" normalizeH="0" baseline="-30000" dirty="0" smtClean="0">
                          <a:ln>
                            <a:noFill/>
                          </a:ln>
                          <a:solidFill>
                            <a:schemeClr val="tx1"/>
                          </a:solidFill>
                          <a:effectLst/>
                          <a:latin typeface="Times New Roman" pitchFamily="18" charset="0"/>
                          <a:ea typeface="宋体" pitchFamily="2" charset="-122"/>
                          <a:cs typeface="Times New Roman" pitchFamily="18" charset="0"/>
                        </a:rPr>
                        <a:t>0 </a:t>
                      </a:r>
                      <a:r>
                        <a:rPr kumimoji="0" lang="en-US" altLang="zh-CN" sz="1200" b="0" i="1"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(=c)</a:t>
                      </a:r>
                    </a:p>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b</a:t>
                      </a:r>
                      <a:r>
                        <a:rPr kumimoji="0" lang="en-US" altLang="zh-CN" sz="1200" b="0" i="1" u="none" strike="noStrike" cap="none" normalizeH="0" baseline="-30000" dirty="0" smtClean="0">
                          <a:ln>
                            <a:noFill/>
                          </a:ln>
                          <a:solidFill>
                            <a:schemeClr val="tx1"/>
                          </a:solidFill>
                          <a:effectLst/>
                          <a:latin typeface="Times New Roman" pitchFamily="18" charset="0"/>
                          <a:ea typeface="宋体" pitchFamily="2" charset="-122"/>
                          <a:cs typeface="Times New Roman" pitchFamily="18" charset="0"/>
                        </a:rPr>
                        <a:t>0 </a:t>
                      </a:r>
                      <a:r>
                        <a:rPr kumimoji="0" lang="en-US" altLang="zh-CN" sz="1200" b="0" i="1"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(=d)</a:t>
                      </a:r>
                      <a:endParaRPr kumimoji="0" lang="en-US" altLang="zh-CN" sz="1800" b="0" i="0" u="none" strike="noStrike" cap="none" normalizeH="0" baseline="0" dirty="0" smtClean="0">
                        <a:ln>
                          <a:noFill/>
                        </a:ln>
                        <a:solidFill>
                          <a:schemeClr val="tx1"/>
                        </a:solidFill>
                        <a:effectLst/>
                        <a:latin typeface="Arial" charset="0"/>
                        <a:ea typeface="宋体" pitchFamily="2" charset="-122"/>
                      </a:endParaRPr>
                    </a:p>
                  </a:txBody>
                  <a:tcPr marL="121920" marR="121920" marT="45715" marB="45715"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1000" b="0" i="0" u="none" strike="noStrike" cap="none" normalizeH="0" baseline="0" smtClean="0">
                        <a:ln>
                          <a:noFill/>
                        </a:ln>
                        <a:solidFill>
                          <a:schemeClr val="tx1"/>
                        </a:solidFill>
                        <a:effectLst/>
                        <a:latin typeface="Arial" charset="0"/>
                        <a:ea typeface="宋体" pitchFamily="2" charset="-122"/>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b</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marT="45715" marB="45715"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2</a:t>
                      </a:r>
                      <a:endParaRPr kumimoji="0" lang="en-US" altLang="zh-CN" sz="1000" b="0" i="0" u="none" strike="noStrike" cap="none" normalizeH="0" baseline="0" smtClean="0">
                        <a:ln>
                          <a:noFill/>
                        </a:ln>
                        <a:solidFill>
                          <a:schemeClr val="tx1"/>
                        </a:solidFill>
                        <a:effectLst/>
                        <a:latin typeface="Arial" charset="0"/>
                        <a:ea typeface="宋体" pitchFamily="2" charset="-122"/>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b</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2</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marT="45715" marB="45715"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a:t>
                      </a:r>
                      <a:r>
                        <a:rPr kumimoji="0" lang="en-US" altLang="zh-CN" sz="1200" b="0" i="1" u="none" strike="noStrike" cap="none" normalizeH="0" baseline="-30000" dirty="0" smtClean="0">
                          <a:ln>
                            <a:noFill/>
                          </a:ln>
                          <a:solidFill>
                            <a:schemeClr val="tx1"/>
                          </a:solidFill>
                          <a:effectLst/>
                          <a:latin typeface="Times New Roman" pitchFamily="18" charset="0"/>
                          <a:ea typeface="宋体" pitchFamily="2" charset="-122"/>
                          <a:cs typeface="Times New Roman" pitchFamily="18" charset="0"/>
                        </a:rPr>
                        <a:t>3</a:t>
                      </a:r>
                      <a:endParaRPr kumimoji="0" lang="en-US" altLang="zh-CN" sz="1000" b="0" i="0" u="none" strike="noStrike" cap="none" normalizeH="0" baseline="0" dirty="0" smtClean="0">
                        <a:ln>
                          <a:noFill/>
                        </a:ln>
                        <a:solidFill>
                          <a:schemeClr val="tx1"/>
                        </a:solidFill>
                        <a:effectLst/>
                        <a:latin typeface="Arial" charset="0"/>
                        <a:ea typeface="宋体" pitchFamily="2" charset="-122"/>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altLang="zh-CN" sz="1200" b="0" i="1"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b</a:t>
                      </a:r>
                      <a:r>
                        <a:rPr kumimoji="0" lang="en-US" altLang="zh-CN" sz="1200" b="0" i="1" u="none" strike="noStrike" cap="none" normalizeH="0" baseline="-30000" dirty="0" smtClean="0">
                          <a:ln>
                            <a:noFill/>
                          </a:ln>
                          <a:solidFill>
                            <a:schemeClr val="tx1"/>
                          </a:solidFill>
                          <a:effectLst/>
                          <a:latin typeface="Times New Roman" pitchFamily="18" charset="0"/>
                          <a:ea typeface="宋体" pitchFamily="2" charset="-122"/>
                          <a:cs typeface="Times New Roman" pitchFamily="18" charset="0"/>
                        </a:rPr>
                        <a:t>3</a:t>
                      </a:r>
                      <a:endParaRPr kumimoji="0" lang="en-US" altLang="zh-CN" sz="1800" b="0" i="0" u="none" strike="noStrike" cap="none" normalizeH="0" baseline="0" dirty="0" smtClean="0">
                        <a:ln>
                          <a:noFill/>
                        </a:ln>
                        <a:solidFill>
                          <a:schemeClr val="tx1"/>
                        </a:solidFill>
                        <a:effectLst/>
                        <a:latin typeface="Arial" charset="0"/>
                        <a:ea typeface="宋体" pitchFamily="2" charset="-122"/>
                      </a:endParaRPr>
                    </a:p>
                  </a:txBody>
                  <a:tcPr marL="121920" marR="121920" marT="45715" marB="45715"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4</a:t>
                      </a:r>
                      <a:endParaRPr kumimoji="0" lang="en-US" altLang="zh-CN" sz="1000" b="0" i="0" u="none" strike="noStrike" cap="none" normalizeH="0" baseline="0" smtClean="0">
                        <a:ln>
                          <a:noFill/>
                        </a:ln>
                        <a:solidFill>
                          <a:schemeClr val="tx1"/>
                        </a:solidFill>
                        <a:effectLst/>
                        <a:latin typeface="Arial" charset="0"/>
                        <a:ea typeface="宋体" pitchFamily="2" charset="-122"/>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b</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4</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marT="45715" marB="45715"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Arial"/>
                          <a:ea typeface="宋体" pitchFamily="2" charset="-122"/>
                          <a:cs typeface="Times New Roman" pitchFamily="18" charset="0"/>
                        </a:rPr>
                        <a:t>……</a:t>
                      </a:r>
                      <a:endParaRPr kumimoji="0" lang="en-US" altLang="zh-CN" sz="1000" b="0" i="0" u="none" strike="noStrike" cap="none" normalizeH="0" baseline="0" smtClean="0">
                        <a:ln>
                          <a:noFill/>
                        </a:ln>
                        <a:solidFill>
                          <a:schemeClr val="tx1"/>
                        </a:solidFill>
                        <a:effectLst/>
                        <a:latin typeface="Arial" charset="0"/>
                        <a:ea typeface="宋体" pitchFamily="2" charset="-122"/>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Arial"/>
                          <a:ea typeface="宋体" pitchFamily="2" charset="-122"/>
                          <a:cs typeface="Times New Roman" pitchFamily="18" charset="0"/>
                        </a:rPr>
                        <a:t>……</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marT="45715" marB="45715"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1000" b="0" i="0" u="none" strike="noStrike" cap="none" normalizeH="0" baseline="0" smtClean="0">
                        <a:ln>
                          <a:noFill/>
                        </a:ln>
                        <a:solidFill>
                          <a:schemeClr val="tx1"/>
                        </a:solidFill>
                        <a:effectLst/>
                        <a:latin typeface="Arial" charset="0"/>
                        <a:ea typeface="宋体" pitchFamily="2" charset="-122"/>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0</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marT="45715" marB="45715"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6129">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合计</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marL="121920" marR="121920" marT="45715" marB="45715" horzOverflow="overflow">
                    <a:lnL cap="flat">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m</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0</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marT="45715" marB="45715"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m</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marT="45715" marB="45715"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m</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2</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marT="45715" marB="45715"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m</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3</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marT="45715" marB="45715"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m</a:t>
                      </a:r>
                      <a:r>
                        <a:rPr kumimoji="0" lang="en-US" altLang="zh-CN" sz="1200" b="0" i="1" u="none" strike="noStrike" cap="none" normalizeH="0" baseline="-30000" dirty="0" smtClean="0">
                          <a:ln>
                            <a:noFill/>
                          </a:ln>
                          <a:solidFill>
                            <a:schemeClr val="tx1"/>
                          </a:solidFill>
                          <a:effectLst/>
                          <a:latin typeface="Times New Roman" pitchFamily="18" charset="0"/>
                          <a:ea typeface="宋体" pitchFamily="2" charset="-122"/>
                          <a:cs typeface="Times New Roman" pitchFamily="18" charset="0"/>
                        </a:rPr>
                        <a:t>4</a:t>
                      </a:r>
                      <a:endParaRPr kumimoji="0" lang="en-US" altLang="zh-CN" sz="1800" b="0" i="0" u="none" strike="noStrike" cap="none" normalizeH="0" baseline="0" dirty="0" smtClean="0">
                        <a:ln>
                          <a:noFill/>
                        </a:ln>
                        <a:solidFill>
                          <a:schemeClr val="tx1"/>
                        </a:solidFill>
                        <a:effectLst/>
                        <a:latin typeface="Arial" charset="0"/>
                        <a:ea typeface="宋体" pitchFamily="2" charset="-122"/>
                      </a:endParaRPr>
                    </a:p>
                  </a:txBody>
                  <a:tcPr marL="121920" marR="121920" marT="45715" marB="45715"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Arial"/>
                          <a:ea typeface="宋体" pitchFamily="2" charset="-122"/>
                          <a:cs typeface="Times New Roman" pitchFamily="18" charset="0"/>
                        </a:rPr>
                        <a:t>……</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marT="45715" marB="45715"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n</a:t>
                      </a:r>
                      <a:endParaRPr kumimoji="0" lang="en-US" altLang="zh-CN" sz="1800" b="0" i="0" u="none" strike="noStrike" cap="none" normalizeH="0" baseline="0" dirty="0" smtClean="0">
                        <a:ln>
                          <a:noFill/>
                        </a:ln>
                        <a:solidFill>
                          <a:schemeClr val="tx1"/>
                        </a:solidFill>
                        <a:effectLst/>
                        <a:latin typeface="Arial" charset="0"/>
                        <a:ea typeface="宋体" pitchFamily="2" charset="-122"/>
                      </a:endParaRPr>
                    </a:p>
                  </a:txBody>
                  <a:tcPr marL="121920" marR="121920" marT="45715" marB="45715" horzOverflow="overflow">
                    <a:lnL>
                      <a:noFill/>
                    </a:lnL>
                    <a:lnR cap="flat">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131" name="Rectangle 47"/>
          <p:cNvSpPr>
            <a:spLocks noChangeArrowheads="1"/>
          </p:cNvSpPr>
          <p:nvPr/>
        </p:nvSpPr>
        <p:spPr bwMode="auto">
          <a:xfrm>
            <a:off x="3860801" y="607726"/>
            <a:ext cx="2646878"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r>
              <a:rPr lang="zh-CN" altLang="en-US" sz="1600">
                <a:latin typeface="Times New Roman" pitchFamily="18" charset="0"/>
                <a:cs typeface="Times New Roman" pitchFamily="18" charset="0"/>
              </a:rPr>
              <a:t>表</a:t>
            </a:r>
            <a:r>
              <a:rPr lang="en-US" altLang="zh-CN" sz="1600">
                <a:latin typeface="Times New Roman" pitchFamily="18" charset="0"/>
                <a:cs typeface="Times New Roman" pitchFamily="18" charset="0"/>
              </a:rPr>
              <a:t>    </a:t>
            </a:r>
            <a:r>
              <a:rPr lang="zh-CN" altLang="en-US" sz="1600">
                <a:latin typeface="Times New Roman" pitchFamily="18" charset="0"/>
                <a:cs typeface="Times New Roman" pitchFamily="18" charset="0"/>
              </a:rPr>
              <a:t>病例对照研究分级资料</a:t>
            </a:r>
            <a:endParaRPr lang="zh-CN" altLang="en-US" sz="1600"/>
          </a:p>
          <a:p>
            <a:pPr eaLnBrk="0" hangingPunct="0"/>
            <a:endParaRPr lang="en-US" altLang="zh-CN" sz="1600"/>
          </a:p>
        </p:txBody>
      </p:sp>
    </p:spTree>
    <p:extLst>
      <p:ext uri="{BB962C8B-B14F-4D97-AF65-F5344CB8AC3E}">
        <p14:creationId xmlns:p14="http://schemas.microsoft.com/office/powerpoint/2010/main" xmlns="" val="23940026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Text Box 4"/>
          <p:cNvSpPr txBox="1">
            <a:spLocks noChangeArrowheads="1"/>
          </p:cNvSpPr>
          <p:nvPr/>
        </p:nvSpPr>
        <p:spPr bwMode="auto">
          <a:xfrm>
            <a:off x="406400" y="152400"/>
            <a:ext cx="11785600" cy="61863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50000"/>
              </a:lnSpc>
            </a:pPr>
            <a:r>
              <a:rPr lang="en-US" altLang="zh-CN" dirty="0"/>
              <a:t>3</a:t>
            </a:r>
            <a:r>
              <a:rPr lang="zh-CN" altLang="en-US" dirty="0"/>
              <a:t>．进行</a:t>
            </a:r>
            <a:r>
              <a:rPr lang="zh-CN" altLang="en-US" i="1" dirty="0"/>
              <a:t>       </a:t>
            </a:r>
            <a:r>
              <a:rPr lang="zh-CN" altLang="en-US" dirty="0"/>
              <a:t>趋势检验</a:t>
            </a:r>
          </a:p>
          <a:p>
            <a:pPr eaLnBrk="1" hangingPunct="1">
              <a:lnSpc>
                <a:spcPct val="150000"/>
              </a:lnSpc>
            </a:pPr>
            <a:r>
              <a:rPr lang="zh-CN" altLang="en-US" dirty="0"/>
              <a:t>自由度为</a:t>
            </a:r>
            <a:r>
              <a:rPr lang="en-US" altLang="zh-CN" dirty="0"/>
              <a:t>1</a:t>
            </a:r>
            <a:r>
              <a:rPr lang="zh-CN" altLang="en-US" dirty="0"/>
              <a:t>的        趋势检验公式为：</a:t>
            </a:r>
          </a:p>
          <a:p>
            <a:pPr eaLnBrk="1" hangingPunct="1">
              <a:lnSpc>
                <a:spcPct val="150000"/>
              </a:lnSpc>
              <a:spcBef>
                <a:spcPct val="50000"/>
              </a:spcBef>
            </a:pPr>
            <a:endParaRPr lang="zh-CN" altLang="en-US" dirty="0"/>
          </a:p>
          <a:p>
            <a:pPr eaLnBrk="1" hangingPunct="1">
              <a:spcBef>
                <a:spcPct val="50000"/>
              </a:spcBef>
            </a:pPr>
            <a:endParaRPr lang="zh-CN" altLang="en-US" dirty="0"/>
          </a:p>
          <a:p>
            <a:pPr eaLnBrk="1" hangingPunct="1">
              <a:spcBef>
                <a:spcPct val="50000"/>
              </a:spcBef>
            </a:pPr>
            <a:r>
              <a:rPr lang="zh-CN" altLang="en-US" dirty="0"/>
              <a:t>其中：</a:t>
            </a:r>
          </a:p>
          <a:p>
            <a:pPr eaLnBrk="1" hangingPunct="1">
              <a:spcBef>
                <a:spcPct val="50000"/>
              </a:spcBef>
            </a:pPr>
            <a:endParaRPr lang="zh-CN" altLang="en-US" dirty="0"/>
          </a:p>
          <a:p>
            <a:pPr eaLnBrk="1" hangingPunct="1">
              <a:spcBef>
                <a:spcPct val="50000"/>
              </a:spcBef>
            </a:pPr>
            <a:endParaRPr lang="zh-CN" altLang="en-US" dirty="0"/>
          </a:p>
          <a:p>
            <a:pPr eaLnBrk="1" hangingPunct="1">
              <a:spcBef>
                <a:spcPct val="50000"/>
              </a:spcBef>
            </a:pPr>
            <a:endParaRPr lang="zh-CN" altLang="en-US" dirty="0"/>
          </a:p>
          <a:p>
            <a:pPr eaLnBrk="1" hangingPunct="1">
              <a:spcBef>
                <a:spcPct val="50000"/>
              </a:spcBef>
            </a:pPr>
            <a:endParaRPr lang="zh-CN" altLang="en-US" dirty="0"/>
          </a:p>
          <a:p>
            <a:pPr eaLnBrk="1" hangingPunct="1">
              <a:spcBef>
                <a:spcPct val="50000"/>
              </a:spcBef>
            </a:pPr>
            <a:endParaRPr lang="zh-CN" altLang="en-US" dirty="0"/>
          </a:p>
          <a:p>
            <a:pPr eaLnBrk="1" hangingPunct="1">
              <a:spcBef>
                <a:spcPct val="50000"/>
              </a:spcBef>
            </a:pPr>
            <a:endParaRPr lang="zh-CN" altLang="en-US" dirty="0"/>
          </a:p>
          <a:p>
            <a:pPr eaLnBrk="1" hangingPunct="1">
              <a:spcBef>
                <a:spcPct val="50000"/>
              </a:spcBef>
            </a:pPr>
            <a:endParaRPr lang="zh-CN" altLang="en-US" i="1" dirty="0"/>
          </a:p>
          <a:p>
            <a:pPr eaLnBrk="1" hangingPunct="1">
              <a:spcBef>
                <a:spcPct val="50000"/>
              </a:spcBef>
            </a:pPr>
            <a:endParaRPr lang="zh-CN" altLang="en-US" i="1" dirty="0"/>
          </a:p>
          <a:p>
            <a:pPr eaLnBrk="1" hangingPunct="1">
              <a:lnSpc>
                <a:spcPct val="150000"/>
              </a:lnSpc>
              <a:spcBef>
                <a:spcPct val="50000"/>
              </a:spcBef>
            </a:pPr>
            <a:r>
              <a:rPr lang="zh-CN" altLang="en-US" i="1" dirty="0"/>
              <a:t>   </a:t>
            </a:r>
            <a:r>
              <a:rPr lang="zh-CN" altLang="en-US" dirty="0"/>
              <a:t>   的取值有两种方法，一是取每个暴露水平的中点值，另一种方法是第</a:t>
            </a:r>
            <a:r>
              <a:rPr lang="en-US" altLang="zh-CN" i="1" dirty="0" err="1"/>
              <a:t>i</a:t>
            </a:r>
            <a:r>
              <a:rPr lang="zh-CN" altLang="en-US" dirty="0"/>
              <a:t>暴露水平的      </a:t>
            </a:r>
            <a:r>
              <a:rPr lang="en-US" altLang="zh-CN" dirty="0"/>
              <a:t>= </a:t>
            </a:r>
            <a:r>
              <a:rPr lang="en-US" altLang="zh-CN" i="1" dirty="0" err="1"/>
              <a:t>i</a:t>
            </a:r>
            <a:r>
              <a:rPr lang="zh-CN" altLang="en-US" dirty="0"/>
              <a:t>（参照组为</a:t>
            </a:r>
            <a:r>
              <a:rPr lang="en-US" altLang="zh-CN" dirty="0"/>
              <a:t>0</a:t>
            </a:r>
            <a:r>
              <a:rPr lang="zh-CN" altLang="en-US" dirty="0"/>
              <a:t>）。 </a:t>
            </a:r>
          </a:p>
        </p:txBody>
      </p:sp>
      <p:sp>
        <p:nvSpPr>
          <p:cNvPr id="5132" name="Rectangle 6"/>
          <p:cNvSpPr>
            <a:spLocks noChangeArrowheads="1"/>
          </p:cNvSpPr>
          <p:nvPr/>
        </p:nvSpPr>
        <p:spPr bwMode="auto">
          <a:xfrm>
            <a:off x="0" y="3015734"/>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zh-CN" altLang="en-US"/>
          </a:p>
        </p:txBody>
      </p:sp>
      <p:graphicFrame>
        <p:nvGraphicFramePr>
          <p:cNvPr id="5122" name="Object 5"/>
          <p:cNvGraphicFramePr>
            <a:graphicFrameLocks noChangeAspect="1"/>
          </p:cNvGraphicFramePr>
          <p:nvPr/>
        </p:nvGraphicFramePr>
        <p:xfrm>
          <a:off x="3556000" y="2667000"/>
          <a:ext cx="3048000" cy="768350"/>
        </p:xfrm>
        <a:graphic>
          <a:graphicData uri="http://schemas.openxmlformats.org/presentationml/2006/ole">
            <p:oleObj spid="_x0000_s5122" name="公式" r:id="rId3" imgW="1358900" imgH="457200" progId="Equation.3">
              <p:embed/>
            </p:oleObj>
          </a:graphicData>
        </a:graphic>
      </p:graphicFrame>
      <p:sp>
        <p:nvSpPr>
          <p:cNvPr id="5133" name="Rectangle 8"/>
          <p:cNvSpPr>
            <a:spLocks noChangeArrowheads="1"/>
          </p:cNvSpPr>
          <p:nvPr/>
        </p:nvSpPr>
        <p:spPr bwMode="auto">
          <a:xfrm>
            <a:off x="0" y="3030022"/>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zh-CN" altLang="en-US"/>
          </a:p>
        </p:txBody>
      </p:sp>
      <p:graphicFrame>
        <p:nvGraphicFramePr>
          <p:cNvPr id="5123" name="Object 7"/>
          <p:cNvGraphicFramePr>
            <a:graphicFrameLocks noChangeAspect="1"/>
          </p:cNvGraphicFramePr>
          <p:nvPr/>
        </p:nvGraphicFramePr>
        <p:xfrm>
          <a:off x="4064000" y="3505200"/>
          <a:ext cx="1930400" cy="774700"/>
        </p:xfrm>
        <a:graphic>
          <a:graphicData uri="http://schemas.openxmlformats.org/presentationml/2006/ole">
            <p:oleObj spid="_x0000_s5123" name="公式" r:id="rId4" imgW="799753" imgH="431613" progId="Equation.3">
              <p:embed/>
            </p:oleObj>
          </a:graphicData>
        </a:graphic>
      </p:graphicFrame>
      <p:sp>
        <p:nvSpPr>
          <p:cNvPr id="5134" name="Rectangle 10"/>
          <p:cNvSpPr>
            <a:spLocks noChangeArrowheads="1"/>
          </p:cNvSpPr>
          <p:nvPr/>
        </p:nvSpPr>
        <p:spPr bwMode="auto">
          <a:xfrm>
            <a:off x="0" y="3030022"/>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zh-CN" altLang="en-US"/>
          </a:p>
        </p:txBody>
      </p:sp>
      <p:graphicFrame>
        <p:nvGraphicFramePr>
          <p:cNvPr id="5124" name="Object 9"/>
          <p:cNvGraphicFramePr>
            <a:graphicFrameLocks noChangeAspect="1"/>
          </p:cNvGraphicFramePr>
          <p:nvPr/>
        </p:nvGraphicFramePr>
        <p:xfrm>
          <a:off x="4064000" y="4419600"/>
          <a:ext cx="1828800" cy="685800"/>
        </p:xfrm>
        <a:graphic>
          <a:graphicData uri="http://schemas.openxmlformats.org/presentationml/2006/ole">
            <p:oleObj spid="_x0000_s5124" name="公式" r:id="rId5" imgW="850531" imgH="431613" progId="Equation.3">
              <p:embed/>
            </p:oleObj>
          </a:graphicData>
        </a:graphic>
      </p:graphicFrame>
      <p:sp>
        <p:nvSpPr>
          <p:cNvPr id="5135" name="Rectangle 12"/>
          <p:cNvSpPr>
            <a:spLocks noChangeArrowheads="1"/>
          </p:cNvSpPr>
          <p:nvPr/>
        </p:nvSpPr>
        <p:spPr bwMode="auto">
          <a:xfrm>
            <a:off x="0" y="3030022"/>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zh-CN" altLang="en-US"/>
          </a:p>
        </p:txBody>
      </p:sp>
      <p:graphicFrame>
        <p:nvGraphicFramePr>
          <p:cNvPr id="5125" name="Object 11"/>
          <p:cNvGraphicFramePr>
            <a:graphicFrameLocks noChangeAspect="1"/>
          </p:cNvGraphicFramePr>
          <p:nvPr/>
        </p:nvGraphicFramePr>
        <p:xfrm>
          <a:off x="4064000" y="5181600"/>
          <a:ext cx="1727200" cy="661988"/>
        </p:xfrm>
        <a:graphic>
          <a:graphicData uri="http://schemas.openxmlformats.org/presentationml/2006/ole">
            <p:oleObj spid="_x0000_s5125" name="公式" r:id="rId6" imgW="837836" imgH="431613" progId="Equation.3">
              <p:embed/>
            </p:oleObj>
          </a:graphicData>
        </a:graphic>
      </p:graphicFrame>
      <p:graphicFrame>
        <p:nvGraphicFramePr>
          <p:cNvPr id="5126" name="Object 13"/>
          <p:cNvGraphicFramePr>
            <a:graphicFrameLocks noGrp="1" noChangeAspect="1"/>
          </p:cNvGraphicFramePr>
          <p:nvPr>
            <p:ph sz="quarter" idx="1"/>
          </p:nvPr>
        </p:nvGraphicFramePr>
        <p:xfrm>
          <a:off x="3556000" y="1331913"/>
          <a:ext cx="2946400" cy="1168400"/>
        </p:xfrm>
        <a:graphic>
          <a:graphicData uri="http://schemas.openxmlformats.org/presentationml/2006/ole">
            <p:oleObj spid="_x0000_s5126" name="公式" r:id="rId7" imgW="1320800" imgH="698500" progId="Equation.3">
              <p:embed/>
            </p:oleObj>
          </a:graphicData>
        </a:graphic>
      </p:graphicFrame>
      <p:graphicFrame>
        <p:nvGraphicFramePr>
          <p:cNvPr id="5127" name="Object 30"/>
          <p:cNvGraphicFramePr>
            <a:graphicFrameLocks noGrp="1" noChangeAspect="1"/>
          </p:cNvGraphicFramePr>
          <p:nvPr>
            <p:ph sz="quarter" idx="2"/>
          </p:nvPr>
        </p:nvGraphicFramePr>
        <p:xfrm>
          <a:off x="1777508" y="632534"/>
          <a:ext cx="444500" cy="355600"/>
        </p:xfrm>
        <a:graphic>
          <a:graphicData uri="http://schemas.openxmlformats.org/presentationml/2006/ole">
            <p:oleObj spid="_x0000_s5127" name="公式" r:id="rId8" imgW="190417" imgH="203112" progId="Equation.3">
              <p:embed/>
            </p:oleObj>
          </a:graphicData>
        </a:graphic>
      </p:graphicFrame>
      <p:graphicFrame>
        <p:nvGraphicFramePr>
          <p:cNvPr id="5128" name="Object 39"/>
          <p:cNvGraphicFramePr>
            <a:graphicFrameLocks noChangeAspect="1"/>
          </p:cNvGraphicFramePr>
          <p:nvPr/>
        </p:nvGraphicFramePr>
        <p:xfrm>
          <a:off x="1288250" y="242656"/>
          <a:ext cx="444500" cy="355600"/>
        </p:xfrm>
        <a:graphic>
          <a:graphicData uri="http://schemas.openxmlformats.org/presentationml/2006/ole">
            <p:oleObj spid="_x0000_s5128" name="公式" r:id="rId9" imgW="190417" imgH="203112" progId="Equation.3">
              <p:embed/>
            </p:oleObj>
          </a:graphicData>
        </a:graphic>
      </p:graphicFrame>
      <p:sp>
        <p:nvSpPr>
          <p:cNvPr id="5136" name="Rectangle 43"/>
          <p:cNvSpPr>
            <a:spLocks noChangeArrowheads="1"/>
          </p:cNvSpPr>
          <p:nvPr/>
        </p:nvSpPr>
        <p:spPr bwMode="auto">
          <a:xfrm>
            <a:off x="0" y="3130034"/>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zh-CN" altLang="en-US"/>
          </a:p>
        </p:txBody>
      </p:sp>
      <p:graphicFrame>
        <p:nvGraphicFramePr>
          <p:cNvPr id="5129" name="Object 42"/>
          <p:cNvGraphicFramePr>
            <a:graphicFrameLocks noChangeAspect="1"/>
          </p:cNvGraphicFramePr>
          <p:nvPr/>
        </p:nvGraphicFramePr>
        <p:xfrm>
          <a:off x="361026" y="5823012"/>
          <a:ext cx="444500" cy="381000"/>
        </p:xfrm>
        <a:graphic>
          <a:graphicData uri="http://schemas.openxmlformats.org/presentationml/2006/ole">
            <p:oleObj spid="_x0000_s5129" name="公式" r:id="rId10" imgW="203112" imgH="228501" progId="Equation.3">
              <p:embed/>
            </p:oleObj>
          </a:graphicData>
        </a:graphic>
      </p:graphicFrame>
      <p:sp>
        <p:nvSpPr>
          <p:cNvPr id="5137" name="Rectangle 45"/>
          <p:cNvSpPr>
            <a:spLocks noChangeArrowheads="1"/>
          </p:cNvSpPr>
          <p:nvPr/>
        </p:nvSpPr>
        <p:spPr bwMode="auto">
          <a:xfrm>
            <a:off x="0" y="3130034"/>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zh-CN" altLang="en-US"/>
          </a:p>
        </p:txBody>
      </p:sp>
      <p:graphicFrame>
        <p:nvGraphicFramePr>
          <p:cNvPr id="5130" name="Object 44"/>
          <p:cNvGraphicFramePr>
            <a:graphicFrameLocks noChangeAspect="1"/>
          </p:cNvGraphicFramePr>
          <p:nvPr/>
        </p:nvGraphicFramePr>
        <p:xfrm>
          <a:off x="8873726" y="5857782"/>
          <a:ext cx="444500" cy="381000"/>
        </p:xfrm>
        <a:graphic>
          <a:graphicData uri="http://schemas.openxmlformats.org/presentationml/2006/ole">
            <p:oleObj spid="_x0000_s5130" name="公式" r:id="rId11" imgW="203112" imgH="228501" progId="Equation.3">
              <p:embed/>
            </p:oleObj>
          </a:graphicData>
        </a:graphic>
      </p:graphicFrame>
      <p:sp>
        <p:nvSpPr>
          <p:cNvPr id="5138" name="Text Box 46"/>
          <p:cNvSpPr txBox="1">
            <a:spLocks noChangeArrowheads="1"/>
          </p:cNvSpPr>
          <p:nvPr/>
        </p:nvSpPr>
        <p:spPr bwMode="auto">
          <a:xfrm>
            <a:off x="7823200" y="1981201"/>
            <a:ext cx="2133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a:t>式（</a:t>
            </a:r>
            <a:r>
              <a:rPr lang="en-US" altLang="zh-CN">
                <a:latin typeface="Times New Roman" pitchFamily="18" charset="0"/>
              </a:rPr>
              <a:t>5-29</a:t>
            </a:r>
            <a:r>
              <a:rPr lang="zh-CN" altLang="en-US"/>
              <a:t>）</a:t>
            </a:r>
          </a:p>
        </p:txBody>
      </p:sp>
      <p:sp>
        <p:nvSpPr>
          <p:cNvPr id="5139" name="Text Box 47"/>
          <p:cNvSpPr txBox="1">
            <a:spLocks noChangeArrowheads="1"/>
          </p:cNvSpPr>
          <p:nvPr/>
        </p:nvSpPr>
        <p:spPr bwMode="auto">
          <a:xfrm>
            <a:off x="7924800" y="2895601"/>
            <a:ext cx="2133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a:t>式（</a:t>
            </a:r>
            <a:r>
              <a:rPr lang="en-US" altLang="zh-CN">
                <a:latin typeface="Times New Roman" pitchFamily="18" charset="0"/>
              </a:rPr>
              <a:t>5-30</a:t>
            </a:r>
            <a:r>
              <a:rPr lang="zh-CN" altLang="en-US"/>
              <a:t>）</a:t>
            </a:r>
          </a:p>
        </p:txBody>
      </p:sp>
      <p:sp>
        <p:nvSpPr>
          <p:cNvPr id="5140" name="Text Box 48"/>
          <p:cNvSpPr txBox="1">
            <a:spLocks noChangeArrowheads="1"/>
          </p:cNvSpPr>
          <p:nvPr/>
        </p:nvSpPr>
        <p:spPr bwMode="auto">
          <a:xfrm>
            <a:off x="7924800" y="3733800"/>
            <a:ext cx="2133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a:t>式（</a:t>
            </a:r>
            <a:r>
              <a:rPr lang="en-US" altLang="zh-CN">
                <a:latin typeface="Times New Roman" pitchFamily="18" charset="0"/>
              </a:rPr>
              <a:t>5-31</a:t>
            </a:r>
            <a:r>
              <a:rPr lang="zh-CN" altLang="en-US"/>
              <a:t>）</a:t>
            </a:r>
          </a:p>
        </p:txBody>
      </p:sp>
      <p:sp>
        <p:nvSpPr>
          <p:cNvPr id="5141" name="Text Box 49"/>
          <p:cNvSpPr txBox="1">
            <a:spLocks noChangeArrowheads="1"/>
          </p:cNvSpPr>
          <p:nvPr/>
        </p:nvSpPr>
        <p:spPr bwMode="auto">
          <a:xfrm>
            <a:off x="8026400" y="4648201"/>
            <a:ext cx="2133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a:t>式（</a:t>
            </a:r>
            <a:r>
              <a:rPr lang="en-US" altLang="zh-CN">
                <a:latin typeface="Times New Roman" pitchFamily="18" charset="0"/>
              </a:rPr>
              <a:t>5-32</a:t>
            </a:r>
            <a:r>
              <a:rPr lang="zh-CN" altLang="en-US"/>
              <a:t>）</a:t>
            </a:r>
          </a:p>
        </p:txBody>
      </p:sp>
      <p:sp>
        <p:nvSpPr>
          <p:cNvPr id="5142" name="Text Box 50"/>
          <p:cNvSpPr txBox="1">
            <a:spLocks noChangeArrowheads="1"/>
          </p:cNvSpPr>
          <p:nvPr/>
        </p:nvSpPr>
        <p:spPr bwMode="auto">
          <a:xfrm>
            <a:off x="8128000" y="5334001"/>
            <a:ext cx="2133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a:t>式（</a:t>
            </a:r>
            <a:r>
              <a:rPr lang="en-US" altLang="zh-CN">
                <a:latin typeface="Times New Roman" pitchFamily="18" charset="0"/>
              </a:rPr>
              <a:t>5-33</a:t>
            </a:r>
            <a:r>
              <a:rPr lang="zh-CN" altLang="en-US"/>
              <a:t>）</a:t>
            </a:r>
          </a:p>
        </p:txBody>
      </p:sp>
    </p:spTree>
    <p:extLst>
      <p:ext uri="{BB962C8B-B14F-4D97-AF65-F5344CB8AC3E}">
        <p14:creationId xmlns:p14="http://schemas.microsoft.com/office/powerpoint/2010/main" xmlns="" val="324760550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609600" y="274638"/>
            <a:ext cx="10972800" cy="715962"/>
          </a:xfrm>
        </p:spPr>
        <p:txBody>
          <a:bodyPr>
            <a:normAutofit fontScale="90000"/>
          </a:bodyPr>
          <a:lstStyle/>
          <a:p>
            <a:pPr eaLnBrk="1" hangingPunct="1">
              <a:lnSpc>
                <a:spcPct val="150000"/>
              </a:lnSpc>
            </a:pPr>
            <a:r>
              <a:rPr lang="zh-CN" altLang="en-US" sz="3200" smtClean="0">
                <a:solidFill>
                  <a:schemeClr val="tx1"/>
                </a:solidFill>
                <a:latin typeface="宋体" pitchFamily="2" charset="-122"/>
              </a:rPr>
              <a:t>（四）</a:t>
            </a:r>
            <a:r>
              <a:rPr lang="en-US" altLang="zh-CN" sz="3200" smtClean="0">
                <a:solidFill>
                  <a:schemeClr val="tx1"/>
                </a:solidFill>
                <a:latin typeface="宋体" pitchFamily="2" charset="-122"/>
              </a:rPr>
              <a:t>1:1</a:t>
            </a:r>
            <a:r>
              <a:rPr lang="zh-CN" altLang="en-US" sz="3200" smtClean="0">
                <a:solidFill>
                  <a:schemeClr val="tx1"/>
                </a:solidFill>
                <a:latin typeface="宋体" pitchFamily="2" charset="-122"/>
              </a:rPr>
              <a:t>个体匹配病例对照研究资料分析</a:t>
            </a:r>
          </a:p>
        </p:txBody>
      </p:sp>
      <p:sp>
        <p:nvSpPr>
          <p:cNvPr id="50179" name="Rectangle 3"/>
          <p:cNvSpPr>
            <a:spLocks noGrp="1" noChangeArrowheads="1"/>
          </p:cNvSpPr>
          <p:nvPr>
            <p:ph type="body" sz="half" idx="1"/>
          </p:nvPr>
        </p:nvSpPr>
        <p:spPr>
          <a:xfrm>
            <a:off x="609600" y="1066800"/>
            <a:ext cx="10871200" cy="5181600"/>
          </a:xfrm>
        </p:spPr>
        <p:txBody>
          <a:bodyPr/>
          <a:lstStyle/>
          <a:p>
            <a:pPr marL="0" indent="14288" eaLnBrk="1" hangingPunct="1">
              <a:lnSpc>
                <a:spcPct val="150000"/>
              </a:lnSpc>
            </a:pPr>
            <a:r>
              <a:rPr lang="zh-CN" altLang="en-US" sz="2400" smtClean="0">
                <a:latin typeface="宋体" pitchFamily="2" charset="-122"/>
              </a:rPr>
              <a:t>成组匹配资料的分析同非匹配资料，此处主要介绍个体匹配资料。</a:t>
            </a:r>
          </a:p>
        </p:txBody>
      </p:sp>
      <p:sp>
        <p:nvSpPr>
          <p:cNvPr id="50180" name="Rectangle 4"/>
          <p:cNvSpPr>
            <a:spLocks noChangeArrowheads="1"/>
          </p:cNvSpPr>
          <p:nvPr/>
        </p:nvSpPr>
        <p:spPr bwMode="auto">
          <a:xfrm>
            <a:off x="3962400" y="2286000"/>
            <a:ext cx="4673600" cy="338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zh-CN" altLang="en-US" sz="1600">
                <a:latin typeface="Times New Roman" pitchFamily="18" charset="0"/>
                <a:cs typeface="Times New Roman" pitchFamily="18" charset="0"/>
              </a:rPr>
              <a:t>表</a:t>
            </a:r>
            <a:r>
              <a:rPr lang="en-US" altLang="zh-CN" sz="1600">
                <a:latin typeface="Times New Roman" pitchFamily="18" charset="0"/>
                <a:cs typeface="Times New Roman" pitchFamily="18" charset="0"/>
              </a:rPr>
              <a:t>    1</a:t>
            </a:r>
            <a:r>
              <a:rPr lang="en-US" altLang="zh-CN" sz="1600">
                <a:latin typeface="宋体" pitchFamily="2" charset="-122"/>
                <a:cs typeface="Times New Roman" pitchFamily="18" charset="0"/>
              </a:rPr>
              <a:t>:</a:t>
            </a:r>
            <a:r>
              <a:rPr lang="en-US" altLang="zh-CN" sz="1600">
                <a:latin typeface="Times New Roman" pitchFamily="18" charset="0"/>
                <a:cs typeface="Times New Roman" pitchFamily="18" charset="0"/>
              </a:rPr>
              <a:t>1</a:t>
            </a:r>
            <a:r>
              <a:rPr lang="zh-CN" altLang="en-US" sz="1600">
                <a:latin typeface="Times New Roman" pitchFamily="18" charset="0"/>
                <a:cs typeface="Times New Roman" pitchFamily="18" charset="0"/>
              </a:rPr>
              <a:t>配对病例对照研究资料</a:t>
            </a:r>
            <a:endParaRPr lang="en-US" altLang="zh-CN" sz="2400"/>
          </a:p>
        </p:txBody>
      </p:sp>
      <p:graphicFrame>
        <p:nvGraphicFramePr>
          <p:cNvPr id="99453" name="Group 125"/>
          <p:cNvGraphicFramePr>
            <a:graphicFrameLocks noGrp="1"/>
          </p:cNvGraphicFramePr>
          <p:nvPr/>
        </p:nvGraphicFramePr>
        <p:xfrm>
          <a:off x="2032000" y="3124201"/>
          <a:ext cx="8127999" cy="2513013"/>
        </p:xfrm>
        <a:graphic>
          <a:graphicData uri="http://schemas.openxmlformats.org/drawingml/2006/table">
            <a:tbl>
              <a:tblPr/>
              <a:tblGrid>
                <a:gridCol w="2108200"/>
                <a:gridCol w="2123017"/>
                <a:gridCol w="2112433"/>
                <a:gridCol w="1784349"/>
              </a:tblGrid>
              <a:tr h="546100">
                <a:tc row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对照</a:t>
                      </a:r>
                      <a:endParaRPr kumimoji="0" lang="zh-CN" altLang="en-US" sz="1200" b="0" i="0" u="none" strike="noStrike" cap="none" normalizeH="0" baseline="0" smtClean="0">
                        <a:ln>
                          <a:noFill/>
                        </a:ln>
                        <a:solidFill>
                          <a:schemeClr val="tx1"/>
                        </a:solidFill>
                        <a:effectLst/>
                        <a:latin typeface="Arial" charset="0"/>
                        <a:ea typeface="宋体" pitchFamily="2" charset="-122"/>
                      </a:endParaRPr>
                    </a:p>
                  </a:txBody>
                  <a:tcPr marL="121920" marR="121920"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病例</a:t>
                      </a:r>
                      <a:endParaRPr kumimoji="0" lang="zh-CN" altLang="en-US" sz="12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row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合计</a:t>
                      </a:r>
                      <a:endParaRPr kumimoji="0" lang="zh-CN" altLang="en-US" sz="1200" b="0" i="0" u="none" strike="noStrike" cap="none" normalizeH="0" baseline="0" smtClean="0">
                        <a:ln>
                          <a:noFill/>
                        </a:ln>
                        <a:solidFill>
                          <a:schemeClr val="tx1"/>
                        </a:solidFill>
                        <a:effectLst/>
                        <a:latin typeface="Arial" charset="0"/>
                        <a:ea typeface="宋体" pitchFamily="2" charset="-122"/>
                      </a:endParaRPr>
                    </a:p>
                  </a:txBody>
                  <a:tcPr marL="121920" marR="121920" anchor="ctr" horzOverflow="overflow">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6100">
                <a:tc vMerge="1">
                  <a:txBody>
                    <a:bodyPr/>
                    <a:lstStyle/>
                    <a:p>
                      <a:endParaRPr lang="zh-CN" altLang="en-U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有暴露史</a:t>
                      </a:r>
                      <a:endParaRPr kumimoji="0" lang="zh-CN" altLang="en-US" sz="12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无暴露史</a:t>
                      </a:r>
                      <a:endParaRPr kumimoji="0" lang="zh-CN" altLang="en-US" sz="12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zh-CN" altLang="en-US"/>
                    </a:p>
                  </a:txBody>
                  <a:tcPr/>
                </a:tc>
              </a:tr>
              <a:tr h="9286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有暴露史</a:t>
                      </a:r>
                    </a:p>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Arial" charset="0"/>
                        <a:ea typeface="宋体" pitchFamily="2" charset="-122"/>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无暴露史</a:t>
                      </a:r>
                      <a:endParaRPr kumimoji="0" lang="zh-CN" altLang="en-US" sz="1200" b="0" i="0" u="none" strike="noStrike" cap="none" normalizeH="0" baseline="0" smtClean="0">
                        <a:ln>
                          <a:noFill/>
                        </a:ln>
                        <a:solidFill>
                          <a:schemeClr val="tx1"/>
                        </a:solidFill>
                        <a:effectLst/>
                        <a:latin typeface="Arial" charset="0"/>
                        <a:ea typeface="宋体" pitchFamily="2" charset="-122"/>
                      </a:endParaRPr>
                    </a:p>
                  </a:txBody>
                  <a:tcPr marL="121920" marR="12192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a:t>
                      </a:r>
                    </a:p>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en-US" altLang="zh-CN" sz="1200" b="0" i="0" u="none" strike="noStrike" cap="none" normalizeH="0" baseline="0" smtClean="0">
                        <a:ln>
                          <a:noFill/>
                        </a:ln>
                        <a:solidFill>
                          <a:schemeClr val="tx1"/>
                        </a:solidFill>
                        <a:effectLst/>
                        <a:latin typeface="Arial" charset="0"/>
                        <a:ea typeface="宋体" pitchFamily="2" charset="-122"/>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c</a:t>
                      </a:r>
                      <a:endParaRPr kumimoji="0" lang="en-US" altLang="zh-CN" sz="1200" b="0" i="0" u="none" strike="noStrike" cap="none" normalizeH="0" baseline="0" smtClean="0">
                        <a:ln>
                          <a:noFill/>
                        </a:ln>
                        <a:solidFill>
                          <a:schemeClr val="tx1"/>
                        </a:solidFill>
                        <a:effectLst/>
                        <a:latin typeface="Arial" charset="0"/>
                        <a:ea typeface="宋体" pitchFamily="2" charset="-122"/>
                      </a:endParaRPr>
                    </a:p>
                  </a:txBody>
                  <a:tcPr marL="121920" marR="12192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b</a:t>
                      </a:r>
                    </a:p>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en-US" altLang="zh-CN" sz="1200" b="0" i="0" u="none" strike="noStrike" cap="none" normalizeH="0" baseline="0" smtClean="0">
                        <a:ln>
                          <a:noFill/>
                        </a:ln>
                        <a:solidFill>
                          <a:schemeClr val="tx1"/>
                        </a:solidFill>
                        <a:effectLst/>
                        <a:latin typeface="Arial" charset="0"/>
                        <a:ea typeface="宋体" pitchFamily="2" charset="-122"/>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d</a:t>
                      </a:r>
                      <a:endParaRPr kumimoji="0" lang="en-US" altLang="zh-CN" sz="1200" b="0" i="0" u="none" strike="noStrike" cap="none" normalizeH="0" baseline="0" smtClean="0">
                        <a:ln>
                          <a:noFill/>
                        </a:ln>
                        <a:solidFill>
                          <a:schemeClr val="tx1"/>
                        </a:solidFill>
                        <a:effectLst/>
                        <a:latin typeface="Arial" charset="0"/>
                        <a:ea typeface="宋体" pitchFamily="2" charset="-122"/>
                      </a:endParaRPr>
                    </a:p>
                  </a:txBody>
                  <a:tcPr marL="121920" marR="12192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1</a:t>
                      </a: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=a+b</a:t>
                      </a:r>
                    </a:p>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en-US" altLang="zh-CN" sz="1200" b="0" i="0" u="none" strike="noStrike" cap="none" normalizeH="0" baseline="0" smtClean="0">
                        <a:ln>
                          <a:noFill/>
                        </a:ln>
                        <a:solidFill>
                          <a:schemeClr val="tx1"/>
                        </a:solidFill>
                        <a:effectLst/>
                        <a:latin typeface="Arial" charset="0"/>
                        <a:ea typeface="宋体" pitchFamily="2" charset="-122"/>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2</a:t>
                      </a: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=c+d</a:t>
                      </a:r>
                      <a:endParaRPr kumimoji="0" lang="en-US" altLang="zh-CN" sz="1200" b="0" i="0" u="none" strike="noStrike" cap="none" normalizeH="0" baseline="0" smtClean="0">
                        <a:ln>
                          <a:noFill/>
                        </a:ln>
                        <a:solidFill>
                          <a:schemeClr val="tx1"/>
                        </a:solidFill>
                        <a:effectLst/>
                        <a:latin typeface="Arial" charset="0"/>
                        <a:ea typeface="宋体" pitchFamily="2" charset="-122"/>
                      </a:endParaRPr>
                    </a:p>
                  </a:txBody>
                  <a:tcPr marL="121920" marR="121920"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21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合计</a:t>
                      </a:r>
                      <a:endParaRPr kumimoji="0" lang="zh-CN" altLang="en-US" sz="12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m</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1</a:t>
                      </a: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=a+c</a:t>
                      </a:r>
                      <a:endParaRPr kumimoji="0" lang="en-US" altLang="zh-CN" sz="12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m</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2</a:t>
                      </a: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 b+d</a:t>
                      </a:r>
                      <a:endParaRPr kumimoji="0" lang="en-US" altLang="zh-CN" sz="12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T</a:t>
                      </a:r>
                      <a:endParaRPr kumimoji="0" lang="en-US" altLang="zh-CN" sz="12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xmlns="" val="345877522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3"/>
          <p:cNvSpPr>
            <a:spLocks noGrp="1" noChangeArrowheads="1"/>
          </p:cNvSpPr>
          <p:nvPr>
            <p:ph type="body" sz="half" idx="1"/>
          </p:nvPr>
        </p:nvSpPr>
        <p:spPr>
          <a:xfrm>
            <a:off x="609600" y="685801"/>
            <a:ext cx="10769600" cy="5440363"/>
          </a:xfrm>
        </p:spPr>
        <p:txBody>
          <a:bodyPr/>
          <a:lstStyle/>
          <a:p>
            <a:pPr eaLnBrk="1" hangingPunct="1">
              <a:lnSpc>
                <a:spcPct val="150000"/>
              </a:lnSpc>
              <a:buFontTx/>
              <a:buNone/>
            </a:pPr>
            <a:r>
              <a:rPr lang="en-US" altLang="zh-CN" sz="2400" smtClean="0">
                <a:latin typeface="宋体" pitchFamily="2" charset="-122"/>
              </a:rPr>
              <a:t>1.   </a:t>
            </a:r>
            <a:r>
              <a:rPr lang="zh-CN" altLang="en-US" sz="2400" smtClean="0">
                <a:latin typeface="宋体" pitchFamily="2" charset="-122"/>
              </a:rPr>
              <a:t>检验</a:t>
            </a:r>
          </a:p>
          <a:p>
            <a:pPr eaLnBrk="1" hangingPunct="1">
              <a:lnSpc>
                <a:spcPct val="150000"/>
              </a:lnSpc>
              <a:buFontTx/>
              <a:buNone/>
            </a:pPr>
            <a:r>
              <a:rPr lang="zh-CN" altLang="en-US" sz="2400" smtClean="0">
                <a:latin typeface="宋体" pitchFamily="2" charset="-122"/>
              </a:rPr>
              <a:t>  在</a:t>
            </a:r>
            <a:r>
              <a:rPr lang="en-US" altLang="zh-CN" sz="2400" smtClean="0">
                <a:latin typeface="宋体" pitchFamily="2" charset="-122"/>
              </a:rPr>
              <a:t>1:1</a:t>
            </a:r>
            <a:r>
              <a:rPr lang="zh-CN" altLang="en-US" sz="2400" smtClean="0">
                <a:latin typeface="宋体" pitchFamily="2" charset="-122"/>
              </a:rPr>
              <a:t>配对病例对照研究中，需要比较的是两组的差异部分，即比较</a:t>
            </a:r>
            <a:r>
              <a:rPr lang="en-US" altLang="zh-CN" sz="2400" i="1" smtClean="0">
                <a:latin typeface="宋体" pitchFamily="2" charset="-122"/>
              </a:rPr>
              <a:t>b</a:t>
            </a:r>
            <a:r>
              <a:rPr lang="zh-CN" altLang="en-US" sz="2400" smtClean="0">
                <a:latin typeface="宋体" pitchFamily="2" charset="-122"/>
              </a:rPr>
              <a:t>和</a:t>
            </a:r>
            <a:r>
              <a:rPr lang="en-US" altLang="zh-CN" sz="2400" i="1" smtClean="0">
                <a:latin typeface="宋体" pitchFamily="2" charset="-122"/>
              </a:rPr>
              <a:t>c</a:t>
            </a:r>
            <a:r>
              <a:rPr lang="zh-CN" altLang="en-US" sz="2400" smtClean="0">
                <a:latin typeface="宋体" pitchFamily="2" charset="-122"/>
              </a:rPr>
              <a:t>。若</a:t>
            </a:r>
            <a:r>
              <a:rPr lang="en-US" altLang="zh-CN" sz="2400" i="1" smtClean="0">
                <a:latin typeface="宋体" pitchFamily="2" charset="-122"/>
              </a:rPr>
              <a:t>c</a:t>
            </a:r>
            <a:r>
              <a:rPr lang="zh-CN" altLang="en-US" sz="2400" smtClean="0">
                <a:latin typeface="宋体" pitchFamily="2" charset="-122"/>
              </a:rPr>
              <a:t>大于</a:t>
            </a:r>
            <a:r>
              <a:rPr lang="en-US" altLang="zh-CN" sz="2400" i="1" smtClean="0">
                <a:latin typeface="宋体" pitchFamily="2" charset="-122"/>
              </a:rPr>
              <a:t>b</a:t>
            </a:r>
            <a:r>
              <a:rPr lang="zh-CN" altLang="en-US" sz="2400" smtClean="0">
                <a:latin typeface="宋体" pitchFamily="2" charset="-122"/>
              </a:rPr>
              <a:t>或</a:t>
            </a:r>
            <a:r>
              <a:rPr lang="en-US" altLang="zh-CN" sz="2400" i="1" smtClean="0">
                <a:latin typeface="宋体" pitchFamily="2" charset="-122"/>
              </a:rPr>
              <a:t>c</a:t>
            </a:r>
            <a:r>
              <a:rPr lang="zh-CN" altLang="en-US" sz="2400" smtClean="0">
                <a:latin typeface="宋体" pitchFamily="2" charset="-122"/>
              </a:rPr>
              <a:t>小于</a:t>
            </a:r>
            <a:r>
              <a:rPr lang="en-US" altLang="zh-CN" sz="2400" i="1" smtClean="0">
                <a:latin typeface="宋体" pitchFamily="2" charset="-122"/>
              </a:rPr>
              <a:t>b</a:t>
            </a:r>
            <a:r>
              <a:rPr lang="zh-CN" altLang="en-US" sz="2400" smtClean="0">
                <a:latin typeface="宋体" pitchFamily="2" charset="-122"/>
              </a:rPr>
              <a:t>，则所研究因素与疾病可能有联系。其假设检验用</a:t>
            </a:r>
            <a:r>
              <a:rPr lang="en-US" altLang="zh-CN" sz="2400" smtClean="0">
                <a:latin typeface="宋体" pitchFamily="2" charset="-122"/>
              </a:rPr>
              <a:t>McNemar</a:t>
            </a:r>
            <a:r>
              <a:rPr lang="zh-CN" altLang="en-US" sz="2400" smtClean="0">
                <a:latin typeface="宋体" pitchFamily="2" charset="-122"/>
              </a:rPr>
              <a:t>公式计算：</a:t>
            </a:r>
          </a:p>
          <a:p>
            <a:pPr eaLnBrk="1" hangingPunct="1">
              <a:lnSpc>
                <a:spcPct val="150000"/>
              </a:lnSpc>
              <a:buFontTx/>
              <a:buNone/>
            </a:pPr>
            <a:endParaRPr lang="zh-CN" altLang="en-US" sz="2400" smtClean="0">
              <a:latin typeface="宋体" pitchFamily="2" charset="-122"/>
            </a:endParaRPr>
          </a:p>
          <a:p>
            <a:pPr eaLnBrk="1" hangingPunct="1">
              <a:lnSpc>
                <a:spcPct val="150000"/>
              </a:lnSpc>
              <a:buFontTx/>
              <a:buNone/>
            </a:pPr>
            <a:r>
              <a:rPr lang="zh-CN" altLang="en-US" sz="2400" smtClean="0">
                <a:latin typeface="宋体" pitchFamily="2" charset="-122"/>
              </a:rPr>
              <a:t>  此公式适用于较大样本，对子数较少（</a:t>
            </a:r>
            <a:r>
              <a:rPr lang="en-US" altLang="zh-CN" sz="2400" smtClean="0">
                <a:latin typeface="宋体" pitchFamily="2" charset="-122"/>
              </a:rPr>
              <a:t>b+c</a:t>
            </a:r>
            <a:r>
              <a:rPr lang="zh-CN" altLang="en-US" sz="2400" smtClean="0">
                <a:latin typeface="宋体" pitchFamily="2" charset="-122"/>
              </a:rPr>
              <a:t>＜</a:t>
            </a:r>
            <a:r>
              <a:rPr lang="en-US" altLang="zh-CN" sz="2400" smtClean="0">
                <a:latin typeface="宋体" pitchFamily="2" charset="-122"/>
              </a:rPr>
              <a:t>40</a:t>
            </a:r>
            <a:r>
              <a:rPr lang="zh-CN" altLang="en-US" sz="2400" smtClean="0">
                <a:latin typeface="宋体" pitchFamily="2" charset="-122"/>
              </a:rPr>
              <a:t>）时可用</a:t>
            </a:r>
            <a:r>
              <a:rPr lang="en-US" altLang="zh-CN" sz="2400" smtClean="0">
                <a:latin typeface="宋体" pitchFamily="2" charset="-122"/>
              </a:rPr>
              <a:t>McNemar</a:t>
            </a:r>
            <a:r>
              <a:rPr lang="zh-CN" altLang="en-US" sz="2400" smtClean="0">
                <a:latin typeface="宋体" pitchFamily="2" charset="-122"/>
              </a:rPr>
              <a:t>校正公式： </a:t>
            </a:r>
          </a:p>
          <a:p>
            <a:pPr eaLnBrk="1" hangingPunct="1">
              <a:lnSpc>
                <a:spcPct val="90000"/>
              </a:lnSpc>
            </a:pPr>
            <a:endParaRPr lang="en-US" altLang="zh-CN" sz="2000" smtClean="0"/>
          </a:p>
        </p:txBody>
      </p:sp>
      <p:graphicFrame>
        <p:nvGraphicFramePr>
          <p:cNvPr id="6146" name="Object 4"/>
          <p:cNvGraphicFramePr>
            <a:graphicFrameLocks noGrp="1" noChangeAspect="1"/>
          </p:cNvGraphicFramePr>
          <p:nvPr>
            <p:ph sz="quarter" idx="2"/>
          </p:nvPr>
        </p:nvGraphicFramePr>
        <p:xfrm>
          <a:off x="1041648" y="838200"/>
          <a:ext cx="539751" cy="431800"/>
        </p:xfrm>
        <a:graphic>
          <a:graphicData uri="http://schemas.openxmlformats.org/presentationml/2006/ole">
            <p:oleObj spid="_x0000_s6146" name="公式" r:id="rId3" imgW="190417" imgH="203112" progId="Equation.3">
              <p:embed/>
            </p:oleObj>
          </a:graphicData>
        </a:graphic>
      </p:graphicFrame>
      <p:graphicFrame>
        <p:nvGraphicFramePr>
          <p:cNvPr id="6147" name="Object 7"/>
          <p:cNvGraphicFramePr>
            <a:graphicFrameLocks noGrp="1" noChangeAspect="1"/>
          </p:cNvGraphicFramePr>
          <p:nvPr>
            <p:ph sz="quarter" idx="3"/>
          </p:nvPr>
        </p:nvGraphicFramePr>
        <p:xfrm>
          <a:off x="5181600" y="3124201"/>
          <a:ext cx="1524000" cy="588963"/>
        </p:xfrm>
        <a:graphic>
          <a:graphicData uri="http://schemas.openxmlformats.org/presentationml/2006/ole">
            <p:oleObj spid="_x0000_s6147" name="公式" r:id="rId4" imgW="837836" imgH="431613" progId="Equation.3">
              <p:embed/>
            </p:oleObj>
          </a:graphicData>
        </a:graphic>
      </p:graphicFrame>
      <p:graphicFrame>
        <p:nvGraphicFramePr>
          <p:cNvPr id="6148" name="Object 10"/>
          <p:cNvGraphicFramePr>
            <a:graphicFrameLocks noChangeAspect="1"/>
          </p:cNvGraphicFramePr>
          <p:nvPr/>
        </p:nvGraphicFramePr>
        <p:xfrm>
          <a:off x="4876800" y="5105400"/>
          <a:ext cx="2235200" cy="719138"/>
        </p:xfrm>
        <a:graphic>
          <a:graphicData uri="http://schemas.openxmlformats.org/presentationml/2006/ole">
            <p:oleObj spid="_x0000_s6148" name="公式" r:id="rId5" imgW="1066800" imgH="457200" progId="Equation.3">
              <p:embed/>
            </p:oleObj>
          </a:graphicData>
        </a:graphic>
      </p:graphicFrame>
      <p:sp>
        <p:nvSpPr>
          <p:cNvPr id="6150" name="Text Box 11"/>
          <p:cNvSpPr txBox="1">
            <a:spLocks noChangeArrowheads="1"/>
          </p:cNvSpPr>
          <p:nvPr/>
        </p:nvSpPr>
        <p:spPr bwMode="auto">
          <a:xfrm>
            <a:off x="7924800" y="3276601"/>
            <a:ext cx="2133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a:t>式（</a:t>
            </a:r>
            <a:r>
              <a:rPr lang="en-US" altLang="zh-CN">
                <a:latin typeface="Times New Roman" pitchFamily="18" charset="0"/>
              </a:rPr>
              <a:t>5-34</a:t>
            </a:r>
            <a:r>
              <a:rPr lang="zh-CN" altLang="en-US"/>
              <a:t>）</a:t>
            </a:r>
          </a:p>
        </p:txBody>
      </p:sp>
      <p:sp>
        <p:nvSpPr>
          <p:cNvPr id="6151" name="Text Box 12"/>
          <p:cNvSpPr txBox="1">
            <a:spLocks noChangeArrowheads="1"/>
          </p:cNvSpPr>
          <p:nvPr/>
        </p:nvSpPr>
        <p:spPr bwMode="auto">
          <a:xfrm>
            <a:off x="8026400" y="5410201"/>
            <a:ext cx="2133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a:t>式（</a:t>
            </a:r>
            <a:r>
              <a:rPr lang="en-US" altLang="zh-CN">
                <a:latin typeface="Times New Roman" pitchFamily="18" charset="0"/>
              </a:rPr>
              <a:t>5-35</a:t>
            </a:r>
            <a:r>
              <a:rPr lang="zh-CN" altLang="en-US"/>
              <a:t>）</a:t>
            </a:r>
          </a:p>
        </p:txBody>
      </p:sp>
    </p:spTree>
    <p:extLst>
      <p:ext uri="{BB962C8B-B14F-4D97-AF65-F5344CB8AC3E}">
        <p14:creationId xmlns:p14="http://schemas.microsoft.com/office/powerpoint/2010/main" xmlns="" val="163157934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 Box 4"/>
          <p:cNvSpPr txBox="1">
            <a:spLocks noChangeArrowheads="1"/>
          </p:cNvSpPr>
          <p:nvPr/>
        </p:nvSpPr>
        <p:spPr bwMode="auto">
          <a:xfrm>
            <a:off x="1320800" y="304800"/>
            <a:ext cx="10566400" cy="3416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altLang="zh-CN" sz="2400"/>
              <a:t>3</a:t>
            </a:r>
            <a:r>
              <a:rPr lang="zh-CN" altLang="en-US" sz="2400"/>
              <a:t>．计算</a:t>
            </a:r>
            <a:r>
              <a:rPr lang="en-US" altLang="zh-CN" sz="2400" i="1"/>
              <a:t>OR</a:t>
            </a:r>
          </a:p>
          <a:p>
            <a:pPr eaLnBrk="1" hangingPunct="1">
              <a:spcBef>
                <a:spcPct val="50000"/>
              </a:spcBef>
            </a:pPr>
            <a:endParaRPr lang="en-US" altLang="zh-CN" sz="2400" i="1"/>
          </a:p>
          <a:p>
            <a:pPr eaLnBrk="1" hangingPunct="1">
              <a:spcBef>
                <a:spcPct val="50000"/>
              </a:spcBef>
            </a:pPr>
            <a:endParaRPr lang="en-US" altLang="zh-CN" sz="2400"/>
          </a:p>
          <a:p>
            <a:pPr eaLnBrk="1" hangingPunct="1">
              <a:spcBef>
                <a:spcPct val="50000"/>
              </a:spcBef>
            </a:pPr>
            <a:endParaRPr lang="en-US" altLang="zh-CN" sz="2400"/>
          </a:p>
          <a:p>
            <a:pPr eaLnBrk="1" hangingPunct="1"/>
            <a:r>
              <a:rPr lang="en-US" altLang="zh-CN" sz="2400"/>
              <a:t>4</a:t>
            </a:r>
            <a:r>
              <a:rPr lang="zh-CN" altLang="en-US" sz="2400"/>
              <a:t>．计算</a:t>
            </a:r>
            <a:r>
              <a:rPr lang="en-US" altLang="zh-CN" sz="2400" i="1"/>
              <a:t>OR</a:t>
            </a:r>
            <a:r>
              <a:rPr lang="zh-CN" altLang="en-US" sz="2400"/>
              <a:t>的</a:t>
            </a:r>
            <a:r>
              <a:rPr lang="en-US" altLang="zh-CN" sz="2400"/>
              <a:t>95% </a:t>
            </a:r>
            <a:r>
              <a:rPr lang="zh-CN" altLang="en-US" sz="2400"/>
              <a:t>可信区间</a:t>
            </a:r>
          </a:p>
          <a:p>
            <a:pPr eaLnBrk="1" hangingPunct="1"/>
            <a:r>
              <a:rPr lang="zh-CN" altLang="en-US" sz="2400"/>
              <a:t>一般采用</a:t>
            </a:r>
            <a:r>
              <a:rPr lang="en-US" altLang="zh-CN" sz="2400"/>
              <a:t>Miettinen</a:t>
            </a:r>
            <a:r>
              <a:rPr lang="zh-CN" altLang="en-US" sz="2400"/>
              <a:t>公式（</a:t>
            </a:r>
            <a:r>
              <a:rPr lang="en-US" altLang="zh-CN" sz="2400"/>
              <a:t>5-26</a:t>
            </a:r>
            <a:r>
              <a:rPr lang="zh-CN" altLang="en-US" sz="2400"/>
              <a:t>）： </a:t>
            </a:r>
          </a:p>
          <a:p>
            <a:pPr eaLnBrk="1" hangingPunct="1">
              <a:spcBef>
                <a:spcPct val="50000"/>
              </a:spcBef>
            </a:pPr>
            <a:endParaRPr lang="en-US" altLang="zh-CN" sz="2400"/>
          </a:p>
        </p:txBody>
      </p:sp>
      <p:sp>
        <p:nvSpPr>
          <p:cNvPr id="7173" name="Rectangle 6"/>
          <p:cNvSpPr>
            <a:spLocks noChangeArrowheads="1"/>
          </p:cNvSpPr>
          <p:nvPr/>
        </p:nvSpPr>
        <p:spPr bwMode="auto">
          <a:xfrm>
            <a:off x="0" y="-184666"/>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zh-CN" altLang="en-US"/>
          </a:p>
        </p:txBody>
      </p:sp>
      <p:graphicFrame>
        <p:nvGraphicFramePr>
          <p:cNvPr id="7170" name="Object 5"/>
          <p:cNvGraphicFramePr>
            <a:graphicFrameLocks noChangeAspect="1"/>
          </p:cNvGraphicFramePr>
          <p:nvPr/>
        </p:nvGraphicFramePr>
        <p:xfrm>
          <a:off x="4064000" y="1066801"/>
          <a:ext cx="2328333" cy="747713"/>
        </p:xfrm>
        <a:graphic>
          <a:graphicData uri="http://schemas.openxmlformats.org/presentationml/2006/ole">
            <p:oleObj spid="_x0000_s7170" name="公式" r:id="rId3" imgW="914400" imgH="393700" progId="Equation.3">
              <p:embed/>
            </p:oleObj>
          </a:graphicData>
        </a:graphic>
      </p:graphicFrame>
      <p:sp>
        <p:nvSpPr>
          <p:cNvPr id="7174" name="Rectangle 8"/>
          <p:cNvSpPr>
            <a:spLocks noChangeArrowheads="1"/>
          </p:cNvSpPr>
          <p:nvPr/>
        </p:nvSpPr>
        <p:spPr bwMode="auto">
          <a:xfrm>
            <a:off x="0" y="3106222"/>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zh-CN" altLang="en-US"/>
          </a:p>
        </p:txBody>
      </p:sp>
      <p:graphicFrame>
        <p:nvGraphicFramePr>
          <p:cNvPr id="7171" name="Object 7"/>
          <p:cNvGraphicFramePr>
            <a:graphicFrameLocks noChangeAspect="1"/>
          </p:cNvGraphicFramePr>
          <p:nvPr/>
        </p:nvGraphicFramePr>
        <p:xfrm>
          <a:off x="2336800" y="3657600"/>
          <a:ext cx="5384800" cy="585788"/>
        </p:xfrm>
        <a:graphic>
          <a:graphicData uri="http://schemas.openxmlformats.org/presentationml/2006/ole">
            <p:oleObj spid="_x0000_s7171" name="公式" r:id="rId4" imgW="1905000" imgH="279400" progId="Equation.3">
              <p:embed/>
            </p:oleObj>
          </a:graphicData>
        </a:graphic>
      </p:graphicFrame>
      <p:sp>
        <p:nvSpPr>
          <p:cNvPr id="7175" name="Text Box 9"/>
          <p:cNvSpPr txBox="1">
            <a:spLocks noChangeArrowheads="1"/>
          </p:cNvSpPr>
          <p:nvPr/>
        </p:nvSpPr>
        <p:spPr bwMode="auto">
          <a:xfrm>
            <a:off x="8839200" y="1295401"/>
            <a:ext cx="2133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a:t>式（</a:t>
            </a:r>
            <a:r>
              <a:rPr lang="en-US" altLang="zh-CN">
                <a:latin typeface="Times New Roman" pitchFamily="18" charset="0"/>
              </a:rPr>
              <a:t>5-36</a:t>
            </a:r>
            <a:r>
              <a:rPr lang="zh-CN" altLang="en-US"/>
              <a:t>）</a:t>
            </a:r>
          </a:p>
        </p:txBody>
      </p:sp>
      <p:sp>
        <p:nvSpPr>
          <p:cNvPr id="7176" name="Text Box 10"/>
          <p:cNvSpPr txBox="1">
            <a:spLocks noChangeArrowheads="1"/>
          </p:cNvSpPr>
          <p:nvPr/>
        </p:nvSpPr>
        <p:spPr bwMode="auto">
          <a:xfrm>
            <a:off x="8839200" y="3810001"/>
            <a:ext cx="2133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a:t>式（</a:t>
            </a:r>
            <a:r>
              <a:rPr lang="en-US" altLang="zh-CN">
                <a:latin typeface="Times New Roman" pitchFamily="18" charset="0"/>
              </a:rPr>
              <a:t>5-37</a:t>
            </a:r>
            <a:r>
              <a:rPr lang="zh-CN" altLang="en-US"/>
              <a:t>）</a:t>
            </a:r>
          </a:p>
        </p:txBody>
      </p:sp>
    </p:spTree>
    <p:extLst>
      <p:ext uri="{BB962C8B-B14F-4D97-AF65-F5344CB8AC3E}">
        <p14:creationId xmlns:p14="http://schemas.microsoft.com/office/powerpoint/2010/main" xmlns="" val="192271240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2"/>
          <p:cNvSpPr>
            <a:spLocks noGrp="1" noChangeArrowheads="1"/>
          </p:cNvSpPr>
          <p:nvPr>
            <p:ph type="title"/>
          </p:nvPr>
        </p:nvSpPr>
        <p:spPr>
          <a:xfrm>
            <a:off x="609600" y="1"/>
            <a:ext cx="10972800" cy="868363"/>
          </a:xfrm>
        </p:spPr>
        <p:txBody>
          <a:bodyPr/>
          <a:lstStyle/>
          <a:p>
            <a:pPr eaLnBrk="1" hangingPunct="1">
              <a:lnSpc>
                <a:spcPct val="150000"/>
              </a:lnSpc>
            </a:pPr>
            <a:r>
              <a:rPr lang="zh-CN" altLang="en-US" sz="3200" smtClean="0">
                <a:solidFill>
                  <a:schemeClr val="tx1"/>
                </a:solidFill>
                <a:latin typeface="宋体" pitchFamily="2" charset="-122"/>
              </a:rPr>
              <a:t>（五）</a:t>
            </a:r>
            <a:r>
              <a:rPr lang="en-US" altLang="zh-CN" sz="3200" smtClean="0">
                <a:solidFill>
                  <a:schemeClr val="tx1"/>
                </a:solidFill>
                <a:latin typeface="宋体" pitchFamily="2" charset="-122"/>
              </a:rPr>
              <a:t>1:c</a:t>
            </a:r>
            <a:r>
              <a:rPr lang="zh-CN" altLang="en-US" sz="3200" smtClean="0">
                <a:solidFill>
                  <a:schemeClr val="tx1"/>
                </a:solidFill>
                <a:latin typeface="宋体" pitchFamily="2" charset="-122"/>
              </a:rPr>
              <a:t>配对设计资料的整理分析 </a:t>
            </a:r>
          </a:p>
        </p:txBody>
      </p:sp>
      <p:sp>
        <p:nvSpPr>
          <p:cNvPr id="8197" name="Rectangle 3"/>
          <p:cNvSpPr>
            <a:spLocks noGrp="1" noChangeArrowheads="1"/>
          </p:cNvSpPr>
          <p:nvPr>
            <p:ph type="body" idx="1"/>
          </p:nvPr>
        </p:nvSpPr>
        <p:spPr>
          <a:xfrm>
            <a:off x="609600" y="1600200"/>
            <a:ext cx="10972800" cy="5029200"/>
          </a:xfrm>
        </p:spPr>
        <p:txBody>
          <a:bodyPr>
            <a:normAutofit fontScale="92500" lnSpcReduction="20000"/>
          </a:bodyPr>
          <a:lstStyle/>
          <a:p>
            <a:pPr algn="ctr" eaLnBrk="1" hangingPunct="1">
              <a:lnSpc>
                <a:spcPct val="150000"/>
              </a:lnSpc>
              <a:spcBef>
                <a:spcPct val="0"/>
              </a:spcBef>
              <a:buFontTx/>
              <a:buNone/>
            </a:pPr>
            <a:endParaRPr lang="en-US" altLang="zh-CN" sz="2400" smtClean="0">
              <a:latin typeface="宋体" pitchFamily="2" charset="-122"/>
            </a:endParaRPr>
          </a:p>
          <a:p>
            <a:pPr eaLnBrk="1" hangingPunct="1">
              <a:lnSpc>
                <a:spcPct val="150000"/>
              </a:lnSpc>
              <a:buFontTx/>
              <a:buNone/>
            </a:pPr>
            <a:endParaRPr lang="en-US" altLang="zh-CN" sz="1800" smtClean="0">
              <a:latin typeface="宋体" pitchFamily="2" charset="-122"/>
            </a:endParaRPr>
          </a:p>
          <a:p>
            <a:pPr eaLnBrk="1" hangingPunct="1">
              <a:lnSpc>
                <a:spcPct val="150000"/>
              </a:lnSpc>
              <a:buFontTx/>
              <a:buNone/>
            </a:pPr>
            <a:endParaRPr lang="en-US" altLang="zh-CN" sz="1800" smtClean="0">
              <a:latin typeface="宋体" pitchFamily="2" charset="-122"/>
            </a:endParaRPr>
          </a:p>
          <a:p>
            <a:pPr eaLnBrk="1" hangingPunct="1">
              <a:lnSpc>
                <a:spcPct val="150000"/>
              </a:lnSpc>
              <a:buFontTx/>
              <a:buNone/>
            </a:pPr>
            <a:r>
              <a:rPr lang="en-US" altLang="zh-CN" sz="1800" smtClean="0">
                <a:latin typeface="宋体" pitchFamily="2" charset="-122"/>
              </a:rPr>
              <a:t>1</a:t>
            </a:r>
            <a:r>
              <a:rPr lang="zh-CN" altLang="en-US" sz="1800" smtClean="0">
                <a:latin typeface="宋体" pitchFamily="2" charset="-122"/>
              </a:rPr>
              <a:t>．计算</a:t>
            </a:r>
            <a:r>
              <a:rPr lang="en-US" altLang="zh-CN" sz="1800" i="1" smtClean="0">
                <a:latin typeface="宋体" pitchFamily="2" charset="-122"/>
              </a:rPr>
              <a:t>χ</a:t>
            </a:r>
            <a:r>
              <a:rPr lang="en-US" altLang="zh-CN" sz="1800" smtClean="0">
                <a:latin typeface="宋体" pitchFamily="2" charset="-122"/>
              </a:rPr>
              <a:t>2</a:t>
            </a:r>
            <a:r>
              <a:rPr lang="zh-CN" altLang="en-US" sz="1800" smtClean="0">
                <a:latin typeface="宋体" pitchFamily="2" charset="-122"/>
              </a:rPr>
              <a:t>检验值（采用</a:t>
            </a:r>
            <a:r>
              <a:rPr lang="en-US" altLang="zh-CN" sz="1800" smtClean="0">
                <a:latin typeface="宋体" pitchFamily="2" charset="-122"/>
              </a:rPr>
              <a:t>Mantel-Haenszel</a:t>
            </a:r>
            <a:r>
              <a:rPr lang="zh-CN" altLang="en-US" sz="1800" smtClean="0">
                <a:latin typeface="宋体" pitchFamily="2" charset="-122"/>
              </a:rPr>
              <a:t>公式计算）</a:t>
            </a:r>
          </a:p>
          <a:p>
            <a:pPr eaLnBrk="1" hangingPunct="1">
              <a:lnSpc>
                <a:spcPct val="150000"/>
              </a:lnSpc>
              <a:buFontTx/>
              <a:buNone/>
            </a:pPr>
            <a:endParaRPr lang="zh-CN" altLang="en-US" sz="1800" smtClean="0">
              <a:latin typeface="宋体" pitchFamily="2" charset="-122"/>
            </a:endParaRPr>
          </a:p>
          <a:p>
            <a:pPr eaLnBrk="1" hangingPunct="1">
              <a:lnSpc>
                <a:spcPct val="150000"/>
              </a:lnSpc>
              <a:buFontTx/>
              <a:buNone/>
            </a:pPr>
            <a:endParaRPr lang="zh-CN" altLang="en-US" sz="1800" smtClean="0">
              <a:latin typeface="宋体" pitchFamily="2" charset="-122"/>
            </a:endParaRPr>
          </a:p>
          <a:p>
            <a:pPr eaLnBrk="1" hangingPunct="1">
              <a:lnSpc>
                <a:spcPct val="150000"/>
              </a:lnSpc>
              <a:buFontTx/>
              <a:buNone/>
            </a:pPr>
            <a:r>
              <a:rPr lang="en-US" altLang="zh-CN" sz="1800" smtClean="0">
                <a:latin typeface="宋体" pitchFamily="2" charset="-122"/>
              </a:rPr>
              <a:t>2</a:t>
            </a:r>
            <a:r>
              <a:rPr lang="zh-CN" altLang="en-US" sz="1800" smtClean="0">
                <a:latin typeface="宋体" pitchFamily="2" charset="-122"/>
              </a:rPr>
              <a:t>．</a:t>
            </a:r>
            <a:r>
              <a:rPr lang="en-US" altLang="zh-CN" sz="1800" smtClean="0">
                <a:latin typeface="宋体" pitchFamily="2" charset="-122"/>
              </a:rPr>
              <a:t>OR</a:t>
            </a:r>
            <a:r>
              <a:rPr lang="zh-CN" altLang="en-US" sz="1800" smtClean="0">
                <a:latin typeface="宋体" pitchFamily="2" charset="-122"/>
              </a:rPr>
              <a:t>值计算 （采用</a:t>
            </a:r>
            <a:r>
              <a:rPr lang="en-US" altLang="zh-CN" sz="1800" smtClean="0">
                <a:latin typeface="宋体" pitchFamily="2" charset="-122"/>
              </a:rPr>
              <a:t>Mantel-Haenszel</a:t>
            </a:r>
            <a:r>
              <a:rPr lang="zh-CN" altLang="en-US" sz="1800" smtClean="0">
                <a:latin typeface="宋体" pitchFamily="2" charset="-122"/>
              </a:rPr>
              <a:t>公式计算）</a:t>
            </a:r>
            <a:r>
              <a:rPr lang="zh-CN" altLang="en-US" sz="2400" smtClean="0">
                <a:latin typeface="宋体" pitchFamily="2" charset="-122"/>
              </a:rPr>
              <a:t> </a:t>
            </a:r>
            <a:endParaRPr lang="zh-CN" altLang="en-US" sz="1800" smtClean="0">
              <a:latin typeface="宋体" pitchFamily="2" charset="-122"/>
            </a:endParaRPr>
          </a:p>
          <a:p>
            <a:pPr eaLnBrk="1" hangingPunct="1">
              <a:lnSpc>
                <a:spcPct val="150000"/>
              </a:lnSpc>
              <a:buFontTx/>
              <a:buNone/>
            </a:pPr>
            <a:endParaRPr lang="zh-CN" altLang="en-US" sz="1800" smtClean="0">
              <a:latin typeface="宋体" pitchFamily="2" charset="-122"/>
            </a:endParaRPr>
          </a:p>
          <a:p>
            <a:pPr eaLnBrk="1" hangingPunct="1">
              <a:lnSpc>
                <a:spcPct val="150000"/>
              </a:lnSpc>
              <a:buFontTx/>
              <a:buNone/>
            </a:pPr>
            <a:endParaRPr lang="zh-CN" altLang="en-US" sz="1800" smtClean="0">
              <a:latin typeface="宋体" pitchFamily="2" charset="-122"/>
            </a:endParaRPr>
          </a:p>
          <a:p>
            <a:pPr eaLnBrk="1" hangingPunct="1">
              <a:lnSpc>
                <a:spcPct val="150000"/>
              </a:lnSpc>
              <a:buFontTx/>
              <a:buNone/>
            </a:pPr>
            <a:r>
              <a:rPr lang="zh-CN" altLang="en-US" sz="1800" smtClean="0">
                <a:latin typeface="宋体" pitchFamily="2" charset="-122"/>
              </a:rPr>
              <a:t>   </a:t>
            </a:r>
            <a:r>
              <a:rPr lang="en-US" altLang="zh-CN" sz="1800" smtClean="0">
                <a:latin typeface="宋体" pitchFamily="2" charset="-122"/>
              </a:rPr>
              <a:t>OR</a:t>
            </a:r>
            <a:r>
              <a:rPr lang="zh-CN" altLang="en-US" sz="1800" smtClean="0">
                <a:latin typeface="宋体" pitchFamily="2" charset="-122"/>
              </a:rPr>
              <a:t>的置信区间同式（</a:t>
            </a:r>
            <a:r>
              <a:rPr lang="en-US" altLang="zh-CN" sz="1800" smtClean="0">
                <a:latin typeface="宋体" pitchFamily="2" charset="-122"/>
              </a:rPr>
              <a:t>5-26</a:t>
            </a:r>
            <a:r>
              <a:rPr lang="zh-CN" altLang="en-US" sz="1800" smtClean="0">
                <a:latin typeface="宋体" pitchFamily="2" charset="-122"/>
              </a:rPr>
              <a:t>）。</a:t>
            </a:r>
          </a:p>
        </p:txBody>
      </p:sp>
      <p:sp>
        <p:nvSpPr>
          <p:cNvPr id="8198" name="Rectangle 4"/>
          <p:cNvSpPr>
            <a:spLocks noChangeArrowheads="1"/>
          </p:cNvSpPr>
          <p:nvPr/>
        </p:nvSpPr>
        <p:spPr bwMode="auto">
          <a:xfrm>
            <a:off x="3149600" y="914401"/>
            <a:ext cx="5181600" cy="58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zh-CN" altLang="en-US" sz="1600">
                <a:latin typeface="Times New Roman" pitchFamily="18" charset="0"/>
                <a:cs typeface="Times New Roman" pitchFamily="18" charset="0"/>
              </a:rPr>
              <a:t>表</a:t>
            </a:r>
            <a:r>
              <a:rPr lang="en-US" altLang="zh-CN" sz="1600">
                <a:latin typeface="Times New Roman" pitchFamily="18" charset="0"/>
                <a:cs typeface="Times New Roman" pitchFamily="18" charset="0"/>
              </a:rPr>
              <a:t>5-5  1</a:t>
            </a:r>
            <a:r>
              <a:rPr lang="en-US" altLang="zh-CN" sz="1600">
                <a:latin typeface="宋体" pitchFamily="2" charset="-122"/>
                <a:cs typeface="Times New Roman" pitchFamily="18" charset="0"/>
              </a:rPr>
              <a:t>:</a:t>
            </a:r>
            <a:r>
              <a:rPr lang="en-US" altLang="zh-CN" sz="1600" i="1">
                <a:latin typeface="Times New Roman" pitchFamily="18" charset="0"/>
                <a:cs typeface="Times New Roman" pitchFamily="18" charset="0"/>
              </a:rPr>
              <a:t>c</a:t>
            </a:r>
            <a:r>
              <a:rPr lang="zh-CN" altLang="en-US" sz="1600">
                <a:latin typeface="Times New Roman" pitchFamily="18" charset="0"/>
                <a:cs typeface="Times New Roman" pitchFamily="18" charset="0"/>
              </a:rPr>
              <a:t>配对设计资料的整理表</a:t>
            </a:r>
            <a:endParaRPr lang="zh-CN" altLang="en-US" sz="1600"/>
          </a:p>
          <a:p>
            <a:pPr eaLnBrk="0" hangingPunct="0"/>
            <a:endParaRPr lang="en-US" altLang="zh-CN" sz="1600"/>
          </a:p>
        </p:txBody>
      </p:sp>
      <p:graphicFrame>
        <p:nvGraphicFramePr>
          <p:cNvPr id="121064" name="Group 232"/>
          <p:cNvGraphicFramePr>
            <a:graphicFrameLocks noGrp="1"/>
          </p:cNvGraphicFramePr>
          <p:nvPr/>
        </p:nvGraphicFramePr>
        <p:xfrm>
          <a:off x="2743200" y="1295401"/>
          <a:ext cx="6705599" cy="1592263"/>
        </p:xfrm>
        <a:graphic>
          <a:graphicData uri="http://schemas.openxmlformats.org/drawingml/2006/table">
            <a:tbl>
              <a:tblPr/>
              <a:tblGrid>
                <a:gridCol w="1257300"/>
                <a:gridCol w="1157817"/>
                <a:gridCol w="1157816"/>
                <a:gridCol w="1159933"/>
                <a:gridCol w="817033"/>
                <a:gridCol w="1155700"/>
              </a:tblGrid>
              <a:tr h="307975">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病例</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cap="flat">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c</a:t>
                      </a: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个对照中有暴露史的例数</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cap="flat">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01625">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0</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Arial"/>
                          <a:ea typeface="宋体" pitchFamily="2" charset="-122"/>
                          <a:cs typeface="Times New Roman" pitchFamily="18" charset="0"/>
                        </a:rPr>
                        <a:t>……</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c</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11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有暴露史</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cap="flat">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1,0</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1,1</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1,2</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Arial"/>
                          <a:ea typeface="宋体" pitchFamily="2" charset="-122"/>
                          <a:cs typeface="Times New Roman" pitchFamily="18" charset="0"/>
                        </a:rPr>
                        <a:t>……</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1,c</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cap="flat">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3095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无暴露史</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cap="flat">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0,0</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0,1</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0,2</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Arial"/>
                          <a:ea typeface="宋体" pitchFamily="2" charset="-122"/>
                          <a:cs typeface="Times New Roman" pitchFamily="18" charset="0"/>
                        </a:rPr>
                        <a:t>……</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0,c</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cap="flat">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3619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合计</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cap="flat">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1,0</a:t>
                      </a: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 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0,0</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1,1</a:t>
                      </a: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 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0,1</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1,2</a:t>
                      </a: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 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0,2</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Arial"/>
                          <a:ea typeface="宋体" pitchFamily="2" charset="-122"/>
                          <a:cs typeface="Times New Roman" pitchFamily="18" charset="0"/>
                        </a:rPr>
                        <a:t>……</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1,c</a:t>
                      </a:r>
                      <a:r>
                        <a:rPr kumimoji="0" lang="en-US" altLang="zh-CN" sz="1200" b="0"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 + n</a:t>
                      </a:r>
                      <a:r>
                        <a:rPr kumimoji="0" lang="en-US" altLang="zh-CN" sz="1200" b="0" i="1"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0,c</a:t>
                      </a:r>
                      <a:endParaRPr kumimoji="0" lang="en-US" altLang="zh-CN" sz="1800" b="0" i="0" u="none" strike="noStrike" cap="none" normalizeH="0" baseline="0" smtClean="0">
                        <a:ln>
                          <a:noFill/>
                        </a:ln>
                        <a:solidFill>
                          <a:schemeClr val="tx1"/>
                        </a:solidFill>
                        <a:effectLst/>
                        <a:latin typeface="Arial" charset="0"/>
                        <a:ea typeface="宋体" pitchFamily="2" charset="-122"/>
                      </a:endParaRPr>
                    </a:p>
                  </a:txBody>
                  <a:tcPr marL="121920" marR="121920" horzOverflow="overflow">
                    <a:lnL>
                      <a:noFill/>
                    </a:lnL>
                    <a:lnR cap="flat">
                      <a:noFill/>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230" name="Rectangle 234"/>
          <p:cNvSpPr>
            <a:spLocks noChangeArrowheads="1"/>
          </p:cNvSpPr>
          <p:nvPr/>
        </p:nvSpPr>
        <p:spPr bwMode="auto">
          <a:xfrm>
            <a:off x="0" y="-184666"/>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zh-CN" altLang="en-US"/>
          </a:p>
        </p:txBody>
      </p:sp>
      <p:graphicFrame>
        <p:nvGraphicFramePr>
          <p:cNvPr id="8194" name="Object 233"/>
          <p:cNvGraphicFramePr>
            <a:graphicFrameLocks noChangeAspect="1"/>
          </p:cNvGraphicFramePr>
          <p:nvPr/>
        </p:nvGraphicFramePr>
        <p:xfrm>
          <a:off x="4165600" y="3886200"/>
          <a:ext cx="4064000" cy="698500"/>
        </p:xfrm>
        <a:graphic>
          <a:graphicData uri="http://schemas.openxmlformats.org/presentationml/2006/ole">
            <p:oleObj spid="_x0000_s8194" name="公式" r:id="rId3" imgW="2286000" imgH="520700" progId="Equation.3">
              <p:embed/>
            </p:oleObj>
          </a:graphicData>
        </a:graphic>
      </p:graphicFrame>
      <p:sp>
        <p:nvSpPr>
          <p:cNvPr id="8231" name="Rectangle 236"/>
          <p:cNvSpPr>
            <a:spLocks noChangeArrowheads="1"/>
          </p:cNvSpPr>
          <p:nvPr/>
        </p:nvSpPr>
        <p:spPr bwMode="auto">
          <a:xfrm>
            <a:off x="0" y="-184666"/>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zh-CN" altLang="en-US"/>
          </a:p>
        </p:txBody>
      </p:sp>
      <p:graphicFrame>
        <p:nvGraphicFramePr>
          <p:cNvPr id="8195" name="Object 235"/>
          <p:cNvGraphicFramePr>
            <a:graphicFrameLocks noChangeAspect="1"/>
          </p:cNvGraphicFramePr>
          <p:nvPr/>
        </p:nvGraphicFramePr>
        <p:xfrm>
          <a:off x="4775200" y="5334001"/>
          <a:ext cx="2743200" cy="614363"/>
        </p:xfrm>
        <a:graphic>
          <a:graphicData uri="http://schemas.openxmlformats.org/presentationml/2006/ole">
            <p:oleObj spid="_x0000_s8195" name="公式" r:id="rId4" imgW="1625600" imgH="482600" progId="Equation.3">
              <p:embed/>
            </p:oleObj>
          </a:graphicData>
        </a:graphic>
      </p:graphicFrame>
      <p:sp>
        <p:nvSpPr>
          <p:cNvPr id="8232" name="Text Box 238"/>
          <p:cNvSpPr txBox="1">
            <a:spLocks noChangeArrowheads="1"/>
          </p:cNvSpPr>
          <p:nvPr/>
        </p:nvSpPr>
        <p:spPr bwMode="auto">
          <a:xfrm>
            <a:off x="8636000" y="4038601"/>
            <a:ext cx="2133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a:t>式（</a:t>
            </a:r>
            <a:r>
              <a:rPr lang="en-US" altLang="zh-CN">
                <a:latin typeface="Times New Roman" pitchFamily="18" charset="0"/>
              </a:rPr>
              <a:t>5-38</a:t>
            </a:r>
            <a:r>
              <a:rPr lang="zh-CN" altLang="en-US"/>
              <a:t>）</a:t>
            </a:r>
          </a:p>
        </p:txBody>
      </p:sp>
      <p:sp>
        <p:nvSpPr>
          <p:cNvPr id="8233" name="Text Box 239"/>
          <p:cNvSpPr txBox="1">
            <a:spLocks noChangeArrowheads="1"/>
          </p:cNvSpPr>
          <p:nvPr/>
        </p:nvSpPr>
        <p:spPr bwMode="auto">
          <a:xfrm>
            <a:off x="8636000" y="5486401"/>
            <a:ext cx="2133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a:t>式（</a:t>
            </a:r>
            <a:r>
              <a:rPr lang="en-US" altLang="zh-CN">
                <a:latin typeface="Times New Roman" pitchFamily="18" charset="0"/>
              </a:rPr>
              <a:t>5-39</a:t>
            </a:r>
            <a:r>
              <a:rPr lang="zh-CN" altLang="en-US"/>
              <a:t>）</a:t>
            </a:r>
          </a:p>
        </p:txBody>
      </p:sp>
    </p:spTree>
    <p:extLst>
      <p:ext uri="{BB962C8B-B14F-4D97-AF65-F5344CB8AC3E}">
        <p14:creationId xmlns:p14="http://schemas.microsoft.com/office/powerpoint/2010/main" xmlns="" val="173310047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lnSpc>
                <a:spcPct val="150000"/>
              </a:lnSpc>
            </a:pPr>
            <a:r>
              <a:rPr lang="zh-CN" altLang="en-US" sz="3600" b="1" smtClean="0">
                <a:solidFill>
                  <a:schemeClr val="tx1"/>
                </a:solidFill>
                <a:latin typeface="宋体" pitchFamily="2" charset="-122"/>
              </a:rPr>
              <a:t>第五节 病例对照研究中的偏倚</a:t>
            </a:r>
          </a:p>
        </p:txBody>
      </p:sp>
      <p:sp>
        <p:nvSpPr>
          <p:cNvPr id="51203" name="Rectangle 3"/>
          <p:cNvSpPr>
            <a:spLocks noGrp="1" noChangeArrowheads="1"/>
          </p:cNvSpPr>
          <p:nvPr>
            <p:ph type="body" idx="1"/>
          </p:nvPr>
        </p:nvSpPr>
        <p:spPr>
          <a:xfrm>
            <a:off x="609600" y="1600200"/>
            <a:ext cx="10972800" cy="4648200"/>
          </a:xfrm>
        </p:spPr>
        <p:txBody>
          <a:bodyPr/>
          <a:lstStyle/>
          <a:p>
            <a:pPr marL="0" indent="14288" eaLnBrk="1" hangingPunct="1">
              <a:lnSpc>
                <a:spcPct val="150000"/>
              </a:lnSpc>
            </a:pPr>
            <a:r>
              <a:rPr lang="zh-CN" altLang="en-US" sz="2400" smtClean="0">
                <a:latin typeface="宋体" pitchFamily="2" charset="-122"/>
              </a:rPr>
              <a:t>病例对照研究中偏倚主要包括：</a:t>
            </a:r>
            <a:endParaRPr lang="en-US" altLang="zh-CN" sz="2400" smtClean="0">
              <a:latin typeface="宋体" pitchFamily="2" charset="-122"/>
            </a:endParaRPr>
          </a:p>
          <a:p>
            <a:pPr marL="800100" lvl="2" indent="14288" eaLnBrk="1" hangingPunct="1">
              <a:lnSpc>
                <a:spcPct val="150000"/>
              </a:lnSpc>
              <a:buFontTx/>
              <a:buNone/>
            </a:pPr>
            <a:r>
              <a:rPr lang="zh-CN" altLang="en-US" smtClean="0">
                <a:latin typeface="宋体" pitchFamily="2" charset="-122"/>
              </a:rPr>
              <a:t>选择偏倚：</a:t>
            </a:r>
            <a:endParaRPr lang="en-US" altLang="zh-CN" smtClean="0">
              <a:latin typeface="宋体" pitchFamily="2" charset="-122"/>
            </a:endParaRPr>
          </a:p>
          <a:p>
            <a:pPr marL="1257300" lvl="3" indent="14288" eaLnBrk="1" hangingPunct="1">
              <a:lnSpc>
                <a:spcPct val="150000"/>
              </a:lnSpc>
              <a:buFontTx/>
              <a:buNone/>
            </a:pPr>
            <a:r>
              <a:rPr lang="zh-CN" altLang="en-US" sz="1800" smtClean="0">
                <a:latin typeface="宋体" pitchFamily="2" charset="-122"/>
              </a:rPr>
              <a:t>入院率偏倚</a:t>
            </a:r>
            <a:endParaRPr lang="en-US" altLang="zh-CN" sz="1800" smtClean="0">
              <a:latin typeface="宋体" pitchFamily="2" charset="-122"/>
            </a:endParaRPr>
          </a:p>
          <a:p>
            <a:pPr marL="1257300" lvl="3" indent="14288" eaLnBrk="1" hangingPunct="1">
              <a:lnSpc>
                <a:spcPct val="150000"/>
              </a:lnSpc>
              <a:buFontTx/>
              <a:buNone/>
            </a:pPr>
            <a:r>
              <a:rPr lang="zh-CN" altLang="en-US" sz="1800" smtClean="0">
                <a:latin typeface="宋体" pitchFamily="2" charset="-122"/>
              </a:rPr>
              <a:t>现患</a:t>
            </a:r>
            <a:r>
              <a:rPr lang="en-US" altLang="zh-CN" sz="1800" smtClean="0">
                <a:latin typeface="宋体" pitchFamily="2" charset="-122"/>
              </a:rPr>
              <a:t>-</a:t>
            </a:r>
            <a:r>
              <a:rPr lang="zh-CN" altLang="en-US" sz="1800" smtClean="0">
                <a:latin typeface="宋体" pitchFamily="2" charset="-122"/>
              </a:rPr>
              <a:t>新发病例偏倚</a:t>
            </a:r>
            <a:endParaRPr lang="en-US" altLang="zh-CN" sz="1800" smtClean="0">
              <a:latin typeface="宋体" pitchFamily="2" charset="-122"/>
            </a:endParaRPr>
          </a:p>
          <a:p>
            <a:pPr marL="1257300" lvl="3" indent="14288" eaLnBrk="1" hangingPunct="1">
              <a:lnSpc>
                <a:spcPct val="150000"/>
              </a:lnSpc>
              <a:buFontTx/>
              <a:buNone/>
            </a:pPr>
            <a:r>
              <a:rPr lang="zh-CN" altLang="en-US" sz="1800" smtClean="0">
                <a:latin typeface="宋体" pitchFamily="2" charset="-122"/>
              </a:rPr>
              <a:t>检出征候偏倚</a:t>
            </a:r>
            <a:endParaRPr lang="en-US" altLang="zh-CN" sz="1800" smtClean="0">
              <a:latin typeface="宋体" pitchFamily="2" charset="-122"/>
            </a:endParaRPr>
          </a:p>
          <a:p>
            <a:pPr marL="1257300" lvl="3" indent="14288" eaLnBrk="1" hangingPunct="1">
              <a:lnSpc>
                <a:spcPct val="150000"/>
              </a:lnSpc>
              <a:buFontTx/>
              <a:buNone/>
            </a:pPr>
            <a:r>
              <a:rPr lang="zh-CN" altLang="en-US" sz="1800" smtClean="0">
                <a:latin typeface="宋体" pitchFamily="2" charset="-122"/>
              </a:rPr>
              <a:t>时间效应偏倚</a:t>
            </a:r>
            <a:r>
              <a:rPr lang="en-US" altLang="zh-CN" sz="1800" smtClean="0">
                <a:latin typeface="宋体" pitchFamily="2" charset="-122"/>
              </a:rPr>
              <a:t>……</a:t>
            </a:r>
          </a:p>
          <a:p>
            <a:pPr marL="800100" lvl="2" indent="14288" eaLnBrk="1" hangingPunct="1">
              <a:lnSpc>
                <a:spcPct val="150000"/>
              </a:lnSpc>
              <a:buFontTx/>
              <a:buNone/>
            </a:pPr>
            <a:r>
              <a:rPr lang="zh-CN" altLang="en-US" smtClean="0">
                <a:latin typeface="宋体" pitchFamily="2" charset="-122"/>
              </a:rPr>
              <a:t>信息偏倚：</a:t>
            </a:r>
            <a:r>
              <a:rPr lang="zh-CN" altLang="en-US" sz="2000" smtClean="0">
                <a:solidFill>
                  <a:schemeClr val="tx1"/>
                </a:solidFill>
                <a:latin typeface="宋体" pitchFamily="2" charset="-122"/>
              </a:rPr>
              <a:t>调查偏倚和回忆偏倚</a:t>
            </a:r>
            <a:r>
              <a:rPr lang="en-US" altLang="zh-CN" sz="2000" smtClean="0">
                <a:solidFill>
                  <a:schemeClr val="tx1"/>
                </a:solidFill>
                <a:latin typeface="宋体" pitchFamily="2" charset="-122"/>
              </a:rPr>
              <a:t>……</a:t>
            </a:r>
            <a:endParaRPr lang="en-US" altLang="zh-CN" smtClean="0">
              <a:solidFill>
                <a:schemeClr val="tx1"/>
              </a:solidFill>
              <a:latin typeface="宋体" pitchFamily="2" charset="-122"/>
            </a:endParaRPr>
          </a:p>
          <a:p>
            <a:pPr marL="800100" lvl="2" indent="14288" eaLnBrk="1" hangingPunct="1">
              <a:lnSpc>
                <a:spcPct val="150000"/>
              </a:lnSpc>
              <a:buFontTx/>
              <a:buNone/>
            </a:pPr>
            <a:r>
              <a:rPr lang="zh-CN" altLang="en-US" smtClean="0">
                <a:latin typeface="宋体" pitchFamily="2" charset="-122"/>
              </a:rPr>
              <a:t>混杂偏倚。</a:t>
            </a:r>
          </a:p>
        </p:txBody>
      </p:sp>
    </p:spTree>
    <p:extLst>
      <p:ext uri="{BB962C8B-B14F-4D97-AF65-F5344CB8AC3E}">
        <p14:creationId xmlns:p14="http://schemas.microsoft.com/office/powerpoint/2010/main" xmlns="" val="4727873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p:cNvSpPr>
            <a:spLocks noGrp="1"/>
          </p:cNvSpPr>
          <p:nvPr>
            <p:ph type="title"/>
          </p:nvPr>
        </p:nvSpPr>
        <p:spPr/>
        <p:txBody>
          <a:bodyPr/>
          <a:lstStyle/>
          <a:p>
            <a:endParaRPr lang="zh-CN" altLang="en-US" smtClean="0"/>
          </a:p>
        </p:txBody>
      </p:sp>
      <p:sp>
        <p:nvSpPr>
          <p:cNvPr id="14339" name="内容占位符 2"/>
          <p:cNvSpPr>
            <a:spLocks noGrp="1"/>
          </p:cNvSpPr>
          <p:nvPr>
            <p:ph idx="1"/>
          </p:nvPr>
        </p:nvSpPr>
        <p:spPr/>
        <p:txBody>
          <a:bodyPr/>
          <a:lstStyle/>
          <a:p>
            <a:pPr eaLnBrk="1" hangingPunct="1">
              <a:lnSpc>
                <a:spcPct val="150000"/>
              </a:lnSpc>
            </a:pPr>
            <a:r>
              <a:rPr lang="zh-CN" altLang="en-US" sz="2800" u="sng" smtClean="0">
                <a:latin typeface="宋体" pitchFamily="2" charset="-122"/>
              </a:rPr>
              <a:t>暴露（</a:t>
            </a:r>
            <a:r>
              <a:rPr lang="en-US" altLang="zh-CN" sz="2800" u="sng" smtClean="0">
                <a:latin typeface="宋体" pitchFamily="2" charset="-122"/>
              </a:rPr>
              <a:t>exposure</a:t>
            </a:r>
            <a:r>
              <a:rPr lang="zh-CN" altLang="en-US" sz="2800" u="sng" smtClean="0">
                <a:latin typeface="宋体" pitchFamily="2" charset="-122"/>
              </a:rPr>
              <a:t>）</a:t>
            </a:r>
            <a:r>
              <a:rPr lang="zh-CN" altLang="en-US" sz="2800" smtClean="0">
                <a:latin typeface="宋体" pitchFamily="2" charset="-122"/>
              </a:rPr>
              <a:t>是指研究对象接触过某种待研究的物质，具备某种待研究的特征（年龄、性别及遗传等）、行为（如吸烟）或处于某种状态。</a:t>
            </a:r>
            <a:endParaRPr lang="en-US" altLang="zh-CN" sz="2800" smtClean="0">
              <a:latin typeface="宋体" pitchFamily="2" charset="-122"/>
            </a:endParaRPr>
          </a:p>
          <a:p>
            <a:pPr eaLnBrk="1" hangingPunct="1">
              <a:lnSpc>
                <a:spcPct val="150000"/>
              </a:lnSpc>
            </a:pPr>
            <a:r>
              <a:rPr lang="zh-CN" altLang="en-US" sz="2800" smtClean="0">
                <a:latin typeface="宋体" pitchFamily="2" charset="-122"/>
              </a:rPr>
              <a:t>暴露因素是疾病的危险因素亦称病因</a:t>
            </a:r>
            <a:r>
              <a:rPr lang="en-US" altLang="zh-CN" sz="2800" smtClean="0">
                <a:latin typeface="宋体" pitchFamily="2" charset="-122"/>
              </a:rPr>
              <a:t>(causation of disease)</a:t>
            </a:r>
            <a:r>
              <a:rPr lang="zh-CN" altLang="en-US" sz="2800" smtClean="0">
                <a:latin typeface="宋体" pitchFamily="2" charset="-122"/>
              </a:rPr>
              <a:t>，也可以是保护因素。 </a:t>
            </a:r>
          </a:p>
          <a:p>
            <a:endParaRPr lang="zh-CN" altLang="en-US" smtClean="0"/>
          </a:p>
        </p:txBody>
      </p:sp>
    </p:spTree>
    <p:extLst>
      <p:ext uri="{BB962C8B-B14F-4D97-AF65-F5344CB8AC3E}">
        <p14:creationId xmlns:p14="http://schemas.microsoft.com/office/powerpoint/2010/main" xmlns="" val="23278464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lnSpc>
                <a:spcPct val="150000"/>
              </a:lnSpc>
            </a:pPr>
            <a:r>
              <a:rPr lang="zh-CN" altLang="en-US" sz="3600" b="1" smtClean="0">
                <a:solidFill>
                  <a:schemeClr val="tx1"/>
                </a:solidFill>
                <a:latin typeface="宋体" pitchFamily="2" charset="-122"/>
              </a:rPr>
              <a:t>第六节 衍生型病例对照研究</a:t>
            </a:r>
            <a:endParaRPr lang="zh-CN" altLang="en-US" sz="3600" smtClean="0">
              <a:solidFill>
                <a:schemeClr val="tx1"/>
              </a:solidFill>
              <a:latin typeface="宋体" pitchFamily="2" charset="-122"/>
            </a:endParaRPr>
          </a:p>
        </p:txBody>
      </p:sp>
      <p:sp>
        <p:nvSpPr>
          <p:cNvPr id="52227" name="Rectangle 3"/>
          <p:cNvSpPr>
            <a:spLocks noGrp="1" noChangeArrowheads="1"/>
          </p:cNvSpPr>
          <p:nvPr>
            <p:ph type="body" idx="1"/>
          </p:nvPr>
        </p:nvSpPr>
        <p:spPr/>
        <p:txBody>
          <a:bodyPr/>
          <a:lstStyle/>
          <a:p>
            <a:pPr eaLnBrk="1" hangingPunct="1">
              <a:lnSpc>
                <a:spcPct val="150000"/>
              </a:lnSpc>
              <a:buFont typeface="Wingdings" pitchFamily="2" charset="2"/>
              <a:buNone/>
            </a:pPr>
            <a:r>
              <a:rPr lang="zh-CN" altLang="en-US" sz="2800" smtClean="0">
                <a:latin typeface="宋体" pitchFamily="2" charset="-122"/>
              </a:rPr>
              <a:t>一、单纯病例研究</a:t>
            </a:r>
          </a:p>
          <a:p>
            <a:pPr eaLnBrk="1" hangingPunct="1">
              <a:lnSpc>
                <a:spcPct val="150000"/>
              </a:lnSpc>
            </a:pPr>
            <a:r>
              <a:rPr lang="zh-CN" altLang="en-US" sz="2400" u="sng" smtClean="0">
                <a:latin typeface="宋体" pitchFamily="2" charset="-122"/>
              </a:rPr>
              <a:t>单纯病例研究（</a:t>
            </a:r>
            <a:r>
              <a:rPr lang="en-US" altLang="zh-CN" sz="2400" u="sng" smtClean="0">
                <a:latin typeface="宋体" pitchFamily="2" charset="-122"/>
              </a:rPr>
              <a:t>case only study</a:t>
            </a:r>
            <a:r>
              <a:rPr lang="zh-CN" altLang="en-US" sz="2400" u="sng" smtClean="0">
                <a:latin typeface="宋体" pitchFamily="2" charset="-122"/>
              </a:rPr>
              <a:t>），</a:t>
            </a:r>
            <a:r>
              <a:rPr lang="zh-CN" altLang="en-US" sz="2400" smtClean="0">
                <a:latin typeface="宋体" pitchFamily="2" charset="-122"/>
              </a:rPr>
              <a:t>又称</a:t>
            </a:r>
            <a:r>
              <a:rPr lang="zh-CN" altLang="en-US" sz="2400" u="sng" smtClean="0">
                <a:latin typeface="宋体" pitchFamily="2" charset="-122"/>
              </a:rPr>
              <a:t>病例</a:t>
            </a:r>
            <a:r>
              <a:rPr lang="en-US" altLang="zh-CN" sz="2400" u="sng" smtClean="0">
                <a:latin typeface="宋体" pitchFamily="2" charset="-122"/>
              </a:rPr>
              <a:t>-</a:t>
            </a:r>
            <a:r>
              <a:rPr lang="zh-CN" altLang="en-US" sz="2400" u="sng" smtClean="0">
                <a:latin typeface="宋体" pitchFamily="2" charset="-122"/>
              </a:rPr>
              <a:t>病例研究（</a:t>
            </a:r>
            <a:r>
              <a:rPr lang="en-US" altLang="zh-CN" sz="2400" u="sng" smtClean="0">
                <a:latin typeface="宋体" pitchFamily="2" charset="-122"/>
              </a:rPr>
              <a:t>case-case study</a:t>
            </a:r>
            <a:r>
              <a:rPr lang="zh-CN" altLang="en-US" sz="2400" u="sng" smtClean="0">
                <a:latin typeface="宋体" pitchFamily="2" charset="-122"/>
              </a:rPr>
              <a:t>）</a:t>
            </a:r>
            <a:endParaRPr lang="en-US" altLang="zh-CN" sz="2400" u="sng" smtClean="0">
              <a:latin typeface="宋体" pitchFamily="2" charset="-122"/>
            </a:endParaRPr>
          </a:p>
          <a:p>
            <a:pPr lvl="1" eaLnBrk="1" hangingPunct="1">
              <a:lnSpc>
                <a:spcPct val="150000"/>
              </a:lnSpc>
            </a:pPr>
            <a:r>
              <a:rPr lang="zh-CN" altLang="en-US" sz="2400" smtClean="0">
                <a:latin typeface="宋体" pitchFamily="2" charset="-122"/>
              </a:rPr>
              <a:t>仅以患者作为研究对象，按照某基因的有无分为病例组和对照组，</a:t>
            </a:r>
            <a:endParaRPr lang="en-US" altLang="zh-CN" sz="2400" smtClean="0">
              <a:latin typeface="宋体" pitchFamily="2" charset="-122"/>
            </a:endParaRPr>
          </a:p>
          <a:p>
            <a:pPr lvl="1" eaLnBrk="1" hangingPunct="1">
              <a:lnSpc>
                <a:spcPct val="150000"/>
              </a:lnSpc>
            </a:pPr>
            <a:r>
              <a:rPr lang="zh-CN" altLang="en-US" sz="2400" smtClean="0">
                <a:latin typeface="宋体" pitchFamily="2" charset="-122"/>
              </a:rPr>
              <a:t>再结合两组的暴露情况评价基因与环境的交互作用。 </a:t>
            </a:r>
          </a:p>
        </p:txBody>
      </p:sp>
    </p:spTree>
    <p:extLst>
      <p:ext uri="{BB962C8B-B14F-4D97-AF65-F5344CB8AC3E}">
        <p14:creationId xmlns:p14="http://schemas.microsoft.com/office/powerpoint/2010/main" xmlns="" val="299676436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a:spLocks noGrp="1" noChangeArrowheads="1"/>
          </p:cNvSpPr>
          <p:nvPr>
            <p:ph type="body" idx="1"/>
          </p:nvPr>
        </p:nvSpPr>
        <p:spPr>
          <a:xfrm>
            <a:off x="609600" y="457200"/>
            <a:ext cx="10972800" cy="6172200"/>
          </a:xfrm>
        </p:spPr>
        <p:txBody>
          <a:bodyPr/>
          <a:lstStyle/>
          <a:p>
            <a:pPr eaLnBrk="1" hangingPunct="1">
              <a:lnSpc>
                <a:spcPct val="150000"/>
              </a:lnSpc>
            </a:pPr>
            <a:r>
              <a:rPr lang="zh-CN" altLang="en-US" sz="2400" smtClean="0">
                <a:latin typeface="宋体" pitchFamily="2" charset="-122"/>
              </a:rPr>
              <a:t>单纯病例研究的基本过程：</a:t>
            </a:r>
            <a:endParaRPr lang="en-US" altLang="zh-CN" sz="2400" smtClean="0">
              <a:latin typeface="宋体" pitchFamily="2" charset="-122"/>
            </a:endParaRPr>
          </a:p>
          <a:p>
            <a:pPr lvl="1" eaLnBrk="1" hangingPunct="1">
              <a:lnSpc>
                <a:spcPct val="150000"/>
              </a:lnSpc>
            </a:pPr>
            <a:r>
              <a:rPr lang="zh-CN" altLang="en-US" sz="2000" smtClean="0">
                <a:latin typeface="宋体" pitchFamily="2" charset="-122"/>
              </a:rPr>
              <a:t>先确定某一患病人群作为研究对象，收集病人既往环境暴露资料、一般情况、混杂变量等，采集病人生物标本检测基因型；</a:t>
            </a:r>
            <a:endParaRPr lang="en-US" altLang="zh-CN" sz="2000" smtClean="0">
              <a:latin typeface="宋体" pitchFamily="2" charset="-122"/>
            </a:endParaRPr>
          </a:p>
          <a:p>
            <a:pPr lvl="1" eaLnBrk="1" hangingPunct="1">
              <a:lnSpc>
                <a:spcPct val="150000"/>
              </a:lnSpc>
            </a:pPr>
            <a:r>
              <a:rPr lang="zh-CN" altLang="en-US" sz="2000" smtClean="0">
                <a:latin typeface="宋体" pitchFamily="2" charset="-122"/>
              </a:rPr>
              <a:t>以具有某基因型的患者作为病例组，不具该基因型的患者作为对照组，控制混杂因素；</a:t>
            </a:r>
            <a:endParaRPr lang="en-US" altLang="zh-CN" sz="2000" smtClean="0">
              <a:latin typeface="宋体" pitchFamily="2" charset="-122"/>
            </a:endParaRPr>
          </a:p>
          <a:p>
            <a:pPr lvl="1" eaLnBrk="1" hangingPunct="1">
              <a:lnSpc>
                <a:spcPct val="150000"/>
              </a:lnSpc>
            </a:pPr>
            <a:r>
              <a:rPr lang="zh-CN" altLang="en-US" sz="2000" smtClean="0">
                <a:latin typeface="宋体" pitchFamily="2" charset="-122"/>
              </a:rPr>
              <a:t>再根据基因型与环境暴露情况对两组进行分析，估计两种因素在疾病发生过程中的交互作用。</a:t>
            </a:r>
            <a:endParaRPr lang="en-US" altLang="zh-CN" sz="2000" smtClean="0">
              <a:latin typeface="宋体" pitchFamily="2" charset="-122"/>
            </a:endParaRPr>
          </a:p>
          <a:p>
            <a:pPr eaLnBrk="1" hangingPunct="1">
              <a:lnSpc>
                <a:spcPct val="150000"/>
              </a:lnSpc>
            </a:pPr>
            <a:r>
              <a:rPr lang="zh-CN" altLang="en-US" sz="2400" smtClean="0">
                <a:latin typeface="宋体" pitchFamily="2" charset="-122"/>
              </a:rPr>
              <a:t>应用的前提：</a:t>
            </a:r>
            <a:endParaRPr lang="en-US" altLang="zh-CN" sz="2400" smtClean="0">
              <a:latin typeface="宋体" pitchFamily="2" charset="-122"/>
            </a:endParaRPr>
          </a:p>
          <a:p>
            <a:pPr lvl="1" eaLnBrk="1" hangingPunct="1">
              <a:lnSpc>
                <a:spcPct val="150000"/>
              </a:lnSpc>
            </a:pPr>
            <a:r>
              <a:rPr lang="zh-CN" altLang="en-US" sz="2000" smtClean="0">
                <a:latin typeface="宋体" pitchFamily="2" charset="-122"/>
              </a:rPr>
              <a:t>正常人群中有关的基因型与环境暴露的发生相互独立，且疾病应为罕见病。否则，如果疾病发病率较高，而基因型频率较低，则有可能低估了基因与环境交互作用的大小。</a:t>
            </a:r>
          </a:p>
        </p:txBody>
      </p:sp>
    </p:spTree>
    <p:extLst>
      <p:ext uri="{BB962C8B-B14F-4D97-AF65-F5344CB8AC3E}">
        <p14:creationId xmlns:p14="http://schemas.microsoft.com/office/powerpoint/2010/main" xmlns="" val="202876994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Grp="1" noChangeArrowheads="1"/>
          </p:cNvSpPr>
          <p:nvPr>
            <p:ph type="body" idx="1"/>
          </p:nvPr>
        </p:nvSpPr>
        <p:spPr>
          <a:xfrm>
            <a:off x="609600" y="457200"/>
            <a:ext cx="10972800" cy="5334000"/>
          </a:xfrm>
        </p:spPr>
        <p:txBody>
          <a:bodyPr/>
          <a:lstStyle/>
          <a:p>
            <a:pPr eaLnBrk="1" hangingPunct="1">
              <a:lnSpc>
                <a:spcPct val="150000"/>
              </a:lnSpc>
            </a:pPr>
            <a:r>
              <a:rPr lang="zh-CN" altLang="en-US" sz="2400" dirty="0" smtClean="0">
                <a:latin typeface="宋体" pitchFamily="2" charset="-122"/>
              </a:rPr>
              <a:t>单纯病例对照研究与传统的病例对照研究的区别：</a:t>
            </a:r>
            <a:endParaRPr lang="en-US" altLang="zh-CN" sz="2400" dirty="0" smtClean="0">
              <a:latin typeface="宋体" pitchFamily="2" charset="-122"/>
            </a:endParaRPr>
          </a:p>
          <a:p>
            <a:pPr lvl="1" eaLnBrk="1" hangingPunct="1">
              <a:lnSpc>
                <a:spcPct val="150000"/>
              </a:lnSpc>
            </a:pPr>
            <a:r>
              <a:rPr lang="zh-CN" altLang="en-US" sz="2000" dirty="0" smtClean="0">
                <a:latin typeface="宋体" pitchFamily="2" charset="-122"/>
              </a:rPr>
              <a:t>病例组和对照组都来源于患病人群，不按是否患病划分，而根据某基因型的有无分组。</a:t>
            </a:r>
            <a:endParaRPr lang="en-US" altLang="zh-CN" sz="2000" dirty="0" smtClean="0">
              <a:latin typeface="宋体" pitchFamily="2" charset="-122"/>
            </a:endParaRPr>
          </a:p>
          <a:p>
            <a:pPr eaLnBrk="1" hangingPunct="1">
              <a:lnSpc>
                <a:spcPct val="150000"/>
              </a:lnSpc>
            </a:pPr>
            <a:r>
              <a:rPr lang="zh-CN" altLang="en-US" sz="2400" dirty="0" smtClean="0">
                <a:latin typeface="宋体" pitchFamily="2" charset="-122"/>
              </a:rPr>
              <a:t>与病例对照研究比较的优缺点：</a:t>
            </a:r>
            <a:endParaRPr lang="en-US" altLang="zh-CN" sz="2400" dirty="0" smtClean="0">
              <a:latin typeface="宋体" pitchFamily="2" charset="-122"/>
            </a:endParaRPr>
          </a:p>
          <a:p>
            <a:pPr lvl="1" eaLnBrk="1" hangingPunct="1">
              <a:lnSpc>
                <a:spcPct val="150000"/>
              </a:lnSpc>
            </a:pPr>
            <a:r>
              <a:rPr lang="zh-CN" altLang="en-US" sz="2000" dirty="0" smtClean="0">
                <a:latin typeface="宋体" pitchFamily="2" charset="-122"/>
              </a:rPr>
              <a:t>所需的样本量少，节省人力、物力、财力；</a:t>
            </a:r>
            <a:endParaRPr lang="en-US" altLang="zh-CN" sz="2000" dirty="0" smtClean="0">
              <a:latin typeface="宋体" pitchFamily="2" charset="-122"/>
            </a:endParaRPr>
          </a:p>
          <a:p>
            <a:pPr lvl="1" eaLnBrk="1" hangingPunct="1">
              <a:lnSpc>
                <a:spcPct val="150000"/>
              </a:lnSpc>
            </a:pPr>
            <a:r>
              <a:rPr lang="zh-CN" altLang="en-US" sz="2000" dirty="0" smtClean="0">
                <a:latin typeface="宋体" pitchFamily="2" charset="-122"/>
              </a:rPr>
              <a:t>研究对象都来源于患者，可以减少选择对照时产生的偏倚。</a:t>
            </a:r>
            <a:endParaRPr lang="en-US" altLang="zh-CN" sz="2000" dirty="0" smtClean="0">
              <a:latin typeface="宋体" pitchFamily="2" charset="-122"/>
            </a:endParaRPr>
          </a:p>
          <a:p>
            <a:pPr lvl="1" eaLnBrk="1" hangingPunct="1">
              <a:lnSpc>
                <a:spcPct val="150000"/>
              </a:lnSpc>
            </a:pPr>
            <a:r>
              <a:rPr lang="zh-CN" altLang="en-US" sz="2000" dirty="0" smtClean="0">
                <a:solidFill>
                  <a:srgbClr val="FFFF00"/>
                </a:solidFill>
                <a:latin typeface="宋体" pitchFamily="2" charset="-122"/>
              </a:rPr>
              <a:t>只估计基因与环境的交互效应，无法估计各自的主效应；</a:t>
            </a:r>
            <a:endParaRPr lang="en-US" altLang="zh-CN" sz="2000" dirty="0" smtClean="0">
              <a:solidFill>
                <a:srgbClr val="FFFF00"/>
              </a:solidFill>
              <a:latin typeface="宋体" pitchFamily="2" charset="-122"/>
            </a:endParaRPr>
          </a:p>
          <a:p>
            <a:pPr lvl="1" eaLnBrk="1" hangingPunct="1">
              <a:lnSpc>
                <a:spcPct val="150000"/>
              </a:lnSpc>
            </a:pPr>
            <a:r>
              <a:rPr lang="zh-CN" altLang="en-US" sz="2000" dirty="0" smtClean="0">
                <a:solidFill>
                  <a:srgbClr val="FFFF00"/>
                </a:solidFill>
                <a:latin typeface="宋体" pitchFamily="2" charset="-122"/>
              </a:rPr>
              <a:t>不能用于研究患病率较高（超过</a:t>
            </a:r>
            <a:r>
              <a:rPr lang="en-US" altLang="zh-CN" sz="2000" dirty="0" smtClean="0">
                <a:solidFill>
                  <a:srgbClr val="FFFF00"/>
                </a:solidFill>
                <a:latin typeface="宋体" pitchFamily="2" charset="-122"/>
              </a:rPr>
              <a:t>5%</a:t>
            </a:r>
            <a:r>
              <a:rPr lang="zh-CN" altLang="en-US" sz="2000" dirty="0" smtClean="0">
                <a:solidFill>
                  <a:srgbClr val="FFFF00"/>
                </a:solidFill>
                <a:latin typeface="宋体" pitchFamily="2" charset="-122"/>
              </a:rPr>
              <a:t>）的疾病；</a:t>
            </a:r>
            <a:endParaRPr lang="en-US" altLang="zh-CN" sz="2000" dirty="0" smtClean="0">
              <a:solidFill>
                <a:srgbClr val="FFFF00"/>
              </a:solidFill>
              <a:latin typeface="宋体" pitchFamily="2" charset="-122"/>
            </a:endParaRPr>
          </a:p>
          <a:p>
            <a:pPr lvl="1" eaLnBrk="1" hangingPunct="1">
              <a:lnSpc>
                <a:spcPct val="150000"/>
              </a:lnSpc>
            </a:pPr>
            <a:r>
              <a:rPr lang="zh-CN" altLang="en-US" sz="2000" dirty="0" smtClean="0">
                <a:solidFill>
                  <a:srgbClr val="FFFF00"/>
                </a:solidFill>
                <a:latin typeface="宋体" pitchFamily="2" charset="-122"/>
              </a:rPr>
              <a:t>不适用于基因外显率较高的疾病研究。 </a:t>
            </a:r>
          </a:p>
        </p:txBody>
      </p:sp>
    </p:spTree>
    <p:extLst>
      <p:ext uri="{BB962C8B-B14F-4D97-AF65-F5344CB8AC3E}">
        <p14:creationId xmlns:p14="http://schemas.microsoft.com/office/powerpoint/2010/main" xmlns="" val="149980071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lnSpc>
                <a:spcPct val="150000"/>
              </a:lnSpc>
            </a:pPr>
            <a:endParaRPr lang="zh-CN" altLang="en-US" sz="3600" smtClean="0">
              <a:solidFill>
                <a:schemeClr val="tx1"/>
              </a:solidFill>
              <a:latin typeface="宋体" pitchFamily="2" charset="-122"/>
            </a:endParaRPr>
          </a:p>
        </p:txBody>
      </p:sp>
      <p:sp>
        <p:nvSpPr>
          <p:cNvPr id="55299" name="Rectangle 3"/>
          <p:cNvSpPr>
            <a:spLocks noGrp="1" noChangeArrowheads="1"/>
          </p:cNvSpPr>
          <p:nvPr>
            <p:ph type="body" idx="1"/>
          </p:nvPr>
        </p:nvSpPr>
        <p:spPr>
          <a:xfrm>
            <a:off x="609600" y="1371601"/>
            <a:ext cx="10972800" cy="4754563"/>
          </a:xfrm>
        </p:spPr>
        <p:txBody>
          <a:bodyPr/>
          <a:lstStyle/>
          <a:p>
            <a:pPr eaLnBrk="1" hangingPunct="1">
              <a:lnSpc>
                <a:spcPct val="150000"/>
              </a:lnSpc>
              <a:buFont typeface="Wingdings" pitchFamily="2" charset="2"/>
              <a:buNone/>
            </a:pPr>
            <a:r>
              <a:rPr lang="zh-CN" altLang="en-US" sz="2800" smtClean="0">
                <a:latin typeface="宋体" pitchFamily="2" charset="-122"/>
              </a:rPr>
              <a:t>二、巢式病例对照研究</a:t>
            </a:r>
          </a:p>
          <a:p>
            <a:pPr eaLnBrk="1" hangingPunct="1">
              <a:lnSpc>
                <a:spcPct val="150000"/>
              </a:lnSpc>
            </a:pPr>
            <a:r>
              <a:rPr lang="zh-CN" altLang="en-US" sz="2400" u="sng" smtClean="0">
                <a:latin typeface="宋体" pitchFamily="2" charset="-122"/>
              </a:rPr>
              <a:t>巢式病例对照研究</a:t>
            </a:r>
            <a:r>
              <a:rPr lang="zh-CN" altLang="en-US" sz="2000" u="sng" smtClean="0">
                <a:latin typeface="宋体" pitchFamily="2" charset="-122"/>
              </a:rPr>
              <a:t>（</a:t>
            </a:r>
            <a:r>
              <a:rPr lang="en-US" altLang="zh-CN" sz="2000" u="sng" smtClean="0">
                <a:latin typeface="宋体" pitchFamily="2" charset="-122"/>
              </a:rPr>
              <a:t>nested case-control study</a:t>
            </a:r>
            <a:r>
              <a:rPr lang="zh-CN" altLang="en-US" sz="2000" u="sng" smtClean="0">
                <a:latin typeface="宋体" pitchFamily="2" charset="-122"/>
              </a:rPr>
              <a:t>）</a:t>
            </a:r>
            <a:r>
              <a:rPr lang="zh-CN" altLang="en-US" sz="2400" smtClean="0">
                <a:latin typeface="宋体" pitchFamily="2" charset="-122"/>
              </a:rPr>
              <a:t>又称队列内病例对照研究（</a:t>
            </a:r>
            <a:r>
              <a:rPr lang="en-US" altLang="zh-CN" sz="2000" smtClean="0">
                <a:latin typeface="宋体" pitchFamily="2" charset="-122"/>
              </a:rPr>
              <a:t>case-control study nested in a cohort</a:t>
            </a:r>
            <a:r>
              <a:rPr lang="zh-CN" altLang="en-US" sz="2000" smtClean="0">
                <a:latin typeface="宋体" pitchFamily="2" charset="-122"/>
              </a:rPr>
              <a:t>）</a:t>
            </a:r>
            <a:endParaRPr lang="en-US" altLang="zh-CN" sz="2400" smtClean="0">
              <a:latin typeface="宋体" pitchFamily="2" charset="-122"/>
            </a:endParaRPr>
          </a:p>
          <a:p>
            <a:pPr lvl="1" eaLnBrk="1" hangingPunct="1">
              <a:lnSpc>
                <a:spcPct val="150000"/>
              </a:lnSpc>
            </a:pPr>
            <a:r>
              <a:rPr lang="zh-CN" altLang="en-US" sz="2400" smtClean="0">
                <a:latin typeface="宋体" pitchFamily="2" charset="-122"/>
              </a:rPr>
              <a:t>在已有的队列研究的基础上进行病例对照研究（主要是匹配病例对照研究）；</a:t>
            </a:r>
            <a:endParaRPr lang="en-US" altLang="zh-CN" sz="2400" smtClean="0">
              <a:latin typeface="宋体" pitchFamily="2" charset="-122"/>
            </a:endParaRPr>
          </a:p>
          <a:p>
            <a:pPr lvl="1" eaLnBrk="1" hangingPunct="1">
              <a:lnSpc>
                <a:spcPct val="150000"/>
              </a:lnSpc>
            </a:pPr>
            <a:r>
              <a:rPr lang="zh-CN" altLang="en-US" sz="2400" smtClean="0">
                <a:latin typeface="宋体" pitchFamily="2" charset="-122"/>
              </a:rPr>
              <a:t>其病例组及对照组均来自于队列研究。 </a:t>
            </a:r>
          </a:p>
        </p:txBody>
      </p:sp>
    </p:spTree>
    <p:extLst>
      <p:ext uri="{BB962C8B-B14F-4D97-AF65-F5344CB8AC3E}">
        <p14:creationId xmlns:p14="http://schemas.microsoft.com/office/powerpoint/2010/main" xmlns="" val="103562526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p:cNvSpPr>
            <a:spLocks noGrp="1" noChangeArrowheads="1"/>
          </p:cNvSpPr>
          <p:nvPr>
            <p:ph type="body" idx="1"/>
          </p:nvPr>
        </p:nvSpPr>
        <p:spPr>
          <a:xfrm>
            <a:off x="609600" y="990600"/>
            <a:ext cx="10972800" cy="5486400"/>
          </a:xfrm>
        </p:spPr>
        <p:txBody>
          <a:bodyPr/>
          <a:lstStyle/>
          <a:p>
            <a:pPr eaLnBrk="1" hangingPunct="1">
              <a:lnSpc>
                <a:spcPct val="150000"/>
              </a:lnSpc>
            </a:pPr>
            <a:r>
              <a:rPr lang="zh-CN" altLang="en-US" sz="2400" smtClean="0">
                <a:latin typeface="宋体" pitchFamily="2" charset="-122"/>
              </a:rPr>
              <a:t>巢式病例对照研究的具体过程：</a:t>
            </a:r>
            <a:endParaRPr lang="en-US" altLang="zh-CN" sz="2400" smtClean="0">
              <a:latin typeface="宋体" pitchFamily="2" charset="-122"/>
            </a:endParaRPr>
          </a:p>
          <a:p>
            <a:pPr lvl="1" eaLnBrk="1" hangingPunct="1">
              <a:lnSpc>
                <a:spcPct val="150000"/>
              </a:lnSpc>
            </a:pPr>
            <a:r>
              <a:rPr lang="zh-CN" altLang="en-US" sz="2400" smtClean="0">
                <a:latin typeface="宋体" pitchFamily="2" charset="-122"/>
              </a:rPr>
              <a:t>研究开始时确定某人群作为研究队列，收集基线资料并对研究对象进行随访，</a:t>
            </a:r>
            <a:endParaRPr lang="en-US" altLang="zh-CN" sz="2400" smtClean="0">
              <a:latin typeface="宋体" pitchFamily="2" charset="-122"/>
            </a:endParaRPr>
          </a:p>
          <a:p>
            <a:pPr lvl="1" eaLnBrk="1" hangingPunct="1">
              <a:lnSpc>
                <a:spcPct val="150000"/>
              </a:lnSpc>
            </a:pPr>
            <a:r>
              <a:rPr lang="zh-CN" altLang="en-US" sz="2400" smtClean="0">
                <a:latin typeface="宋体" pitchFamily="2" charset="-122"/>
              </a:rPr>
              <a:t>当收集到的病例数达到研究需要时即可开始运用病例对照研究设计思路进行分析。</a:t>
            </a:r>
            <a:endParaRPr lang="en-US" altLang="zh-CN" sz="2400" smtClean="0">
              <a:latin typeface="宋体" pitchFamily="2" charset="-122"/>
            </a:endParaRPr>
          </a:p>
          <a:p>
            <a:pPr lvl="1" eaLnBrk="1" hangingPunct="1">
              <a:lnSpc>
                <a:spcPct val="150000"/>
              </a:lnSpc>
            </a:pPr>
            <a:r>
              <a:rPr lang="zh-CN" altLang="en-US" sz="2400" smtClean="0">
                <a:latin typeface="宋体" pitchFamily="2" charset="-122"/>
              </a:rPr>
              <a:t>以收集到的病例作为病例组，根据性别、年龄、进入队列时间等因素匹配，在队列中选择合适的未患病研究对象作为对照组，</a:t>
            </a:r>
            <a:endParaRPr lang="en-US" altLang="zh-CN" sz="2400" smtClean="0">
              <a:latin typeface="宋体" pitchFamily="2" charset="-122"/>
            </a:endParaRPr>
          </a:p>
          <a:p>
            <a:pPr lvl="1" eaLnBrk="1" hangingPunct="1">
              <a:lnSpc>
                <a:spcPct val="150000"/>
              </a:lnSpc>
            </a:pPr>
            <a:r>
              <a:rPr lang="zh-CN" altLang="en-US" sz="2400" smtClean="0">
                <a:latin typeface="宋体" pitchFamily="2" charset="-122"/>
              </a:rPr>
              <a:t>然后结合研究开始时收集到的基线资料进行分析。 </a:t>
            </a:r>
          </a:p>
        </p:txBody>
      </p:sp>
    </p:spTree>
    <p:extLst>
      <p:ext uri="{BB962C8B-B14F-4D97-AF65-F5344CB8AC3E}">
        <p14:creationId xmlns:p14="http://schemas.microsoft.com/office/powerpoint/2010/main" xmlns="" val="376375513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Grp="1" noChangeArrowheads="1"/>
          </p:cNvSpPr>
          <p:nvPr>
            <p:ph type="body" idx="1"/>
          </p:nvPr>
        </p:nvSpPr>
        <p:spPr>
          <a:xfrm>
            <a:off x="609600" y="457200"/>
            <a:ext cx="10972800" cy="5334000"/>
          </a:xfrm>
        </p:spPr>
        <p:txBody>
          <a:bodyPr/>
          <a:lstStyle/>
          <a:p>
            <a:pPr eaLnBrk="1" hangingPunct="1">
              <a:lnSpc>
                <a:spcPct val="150000"/>
              </a:lnSpc>
            </a:pPr>
            <a:r>
              <a:rPr lang="zh-CN" altLang="en-US" sz="2800" dirty="0" smtClean="0">
                <a:latin typeface="宋体" pitchFamily="2" charset="-122"/>
              </a:rPr>
              <a:t>巢式病例对照研究的特点：</a:t>
            </a:r>
            <a:endParaRPr lang="en-US" altLang="zh-CN" sz="2800" dirty="0" smtClean="0">
              <a:latin typeface="宋体" pitchFamily="2" charset="-122"/>
            </a:endParaRPr>
          </a:p>
          <a:p>
            <a:pPr lvl="1" eaLnBrk="1" hangingPunct="1">
              <a:lnSpc>
                <a:spcPct val="150000"/>
              </a:lnSpc>
            </a:pPr>
            <a:r>
              <a:rPr lang="zh-CN" altLang="en-US" sz="2400" dirty="0" smtClean="0">
                <a:latin typeface="宋体" pitchFamily="2" charset="-122"/>
              </a:rPr>
              <a:t>将传统的病例对照研究与队列研究结合形成的一种研究方法，充分发挥了两种研究方法的优点，互补不足。</a:t>
            </a:r>
            <a:endParaRPr lang="en-US" altLang="zh-CN" sz="2400" dirty="0" smtClean="0">
              <a:latin typeface="宋体" pitchFamily="2" charset="-122"/>
            </a:endParaRPr>
          </a:p>
          <a:p>
            <a:pPr lvl="1" eaLnBrk="1" hangingPunct="1">
              <a:lnSpc>
                <a:spcPct val="150000"/>
              </a:lnSpc>
            </a:pPr>
            <a:r>
              <a:rPr lang="zh-CN" altLang="en-US" sz="2400" dirty="0" smtClean="0">
                <a:latin typeface="宋体" pitchFamily="2" charset="-122"/>
              </a:rPr>
              <a:t>与传统病例对照研究相比：</a:t>
            </a:r>
            <a:r>
              <a:rPr lang="zh-CN" altLang="en-US" sz="1800" dirty="0" smtClean="0">
                <a:latin typeface="宋体" pitchFamily="2" charset="-122"/>
              </a:rPr>
              <a:t>在发病前已收集暴露信息，减少或控制了回忆偏倚；研究的过程是由暴露到发病，可以做因果关系推断；可以计算发病率；病例组和对照组可比性更强。</a:t>
            </a:r>
            <a:endParaRPr lang="en-US" altLang="zh-CN" sz="1800" dirty="0" smtClean="0">
              <a:latin typeface="宋体" pitchFamily="2" charset="-122"/>
            </a:endParaRPr>
          </a:p>
          <a:p>
            <a:pPr lvl="1" eaLnBrk="1" hangingPunct="1">
              <a:lnSpc>
                <a:spcPct val="150000"/>
              </a:lnSpc>
            </a:pPr>
            <a:r>
              <a:rPr lang="zh-CN" altLang="en-US" sz="2400" dirty="0" smtClean="0">
                <a:latin typeface="宋体" pitchFamily="2" charset="-122"/>
              </a:rPr>
              <a:t>与单纯的队列研究相比：</a:t>
            </a:r>
            <a:r>
              <a:rPr lang="zh-CN" altLang="en-US" sz="1800" dirty="0" smtClean="0">
                <a:latin typeface="宋体" pitchFamily="2" charset="-122"/>
              </a:rPr>
              <a:t>省时、省力，成本效益较高，能较早出结果。</a:t>
            </a:r>
            <a:endParaRPr lang="en-US" altLang="zh-CN" sz="1800" dirty="0" smtClean="0">
              <a:latin typeface="宋体" pitchFamily="2" charset="-122"/>
            </a:endParaRPr>
          </a:p>
          <a:p>
            <a:pPr lvl="1" eaLnBrk="1" hangingPunct="1">
              <a:lnSpc>
                <a:spcPct val="150000"/>
              </a:lnSpc>
            </a:pPr>
            <a:r>
              <a:rPr lang="zh-CN" altLang="en-US" sz="2000" dirty="0" smtClean="0">
                <a:solidFill>
                  <a:srgbClr val="FFFF00"/>
                </a:solidFill>
                <a:latin typeface="宋体" pitchFamily="2" charset="-122"/>
              </a:rPr>
              <a:t>不适用发病率特别低的疾病研究，否则需要队列的样本含量较大</a:t>
            </a:r>
            <a:r>
              <a:rPr lang="zh-CN" altLang="en-US" sz="2400" dirty="0" smtClean="0">
                <a:solidFill>
                  <a:srgbClr val="FFFF00"/>
                </a:solidFill>
                <a:latin typeface="宋体" pitchFamily="2" charset="-122"/>
              </a:rPr>
              <a:t>。</a:t>
            </a:r>
            <a:endParaRPr lang="zh-CN" altLang="en-US" dirty="0" smtClean="0">
              <a:solidFill>
                <a:srgbClr val="FFFF00"/>
              </a:solidFill>
              <a:latin typeface="宋体" pitchFamily="2" charset="-122"/>
            </a:endParaRPr>
          </a:p>
        </p:txBody>
      </p:sp>
    </p:spTree>
    <p:extLst>
      <p:ext uri="{BB962C8B-B14F-4D97-AF65-F5344CB8AC3E}">
        <p14:creationId xmlns:p14="http://schemas.microsoft.com/office/powerpoint/2010/main" xmlns="" val="292589709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lnSpc>
                <a:spcPct val="150000"/>
              </a:lnSpc>
            </a:pPr>
            <a:endParaRPr lang="zh-CN" altLang="en-US" sz="3600" smtClean="0">
              <a:solidFill>
                <a:schemeClr val="tx1"/>
              </a:solidFill>
              <a:latin typeface="宋体" pitchFamily="2" charset="-122"/>
            </a:endParaRPr>
          </a:p>
        </p:txBody>
      </p:sp>
      <p:sp>
        <p:nvSpPr>
          <p:cNvPr id="58371" name="Rectangle 3"/>
          <p:cNvSpPr>
            <a:spLocks noGrp="1" noChangeArrowheads="1"/>
          </p:cNvSpPr>
          <p:nvPr>
            <p:ph type="body" idx="1"/>
          </p:nvPr>
        </p:nvSpPr>
        <p:spPr/>
        <p:txBody>
          <a:bodyPr>
            <a:normAutofit fontScale="92500"/>
          </a:bodyPr>
          <a:lstStyle/>
          <a:p>
            <a:pPr eaLnBrk="1" hangingPunct="1">
              <a:lnSpc>
                <a:spcPct val="150000"/>
              </a:lnSpc>
              <a:buFont typeface="Wingdings" pitchFamily="2" charset="2"/>
              <a:buNone/>
            </a:pPr>
            <a:r>
              <a:rPr lang="zh-CN" altLang="en-US" sz="2800" smtClean="0">
                <a:latin typeface="宋体" pitchFamily="2" charset="-122"/>
              </a:rPr>
              <a:t>三、病例队列研究</a:t>
            </a:r>
          </a:p>
          <a:p>
            <a:pPr eaLnBrk="1" hangingPunct="1">
              <a:lnSpc>
                <a:spcPct val="150000"/>
              </a:lnSpc>
            </a:pPr>
            <a:r>
              <a:rPr lang="zh-CN" altLang="en-US" sz="2400" u="sng" smtClean="0">
                <a:latin typeface="宋体" pitchFamily="2" charset="-122"/>
              </a:rPr>
              <a:t>病例队列研究（</a:t>
            </a:r>
            <a:r>
              <a:rPr lang="en-US" altLang="zh-CN" sz="2400" u="sng" smtClean="0">
                <a:latin typeface="宋体" pitchFamily="2" charset="-122"/>
              </a:rPr>
              <a:t>case-cohort study</a:t>
            </a:r>
            <a:r>
              <a:rPr lang="zh-CN" altLang="en-US" sz="2400" u="sng" smtClean="0">
                <a:latin typeface="宋体" pitchFamily="2" charset="-122"/>
              </a:rPr>
              <a:t>），</a:t>
            </a:r>
            <a:r>
              <a:rPr lang="zh-CN" altLang="en-US" sz="2400" smtClean="0">
                <a:latin typeface="宋体" pitchFamily="2" charset="-122"/>
              </a:rPr>
              <a:t>又称病例参比式研究（</a:t>
            </a:r>
            <a:r>
              <a:rPr lang="en-US" altLang="zh-CN" sz="2400" smtClean="0">
                <a:latin typeface="宋体" pitchFamily="2" charset="-122"/>
              </a:rPr>
              <a:t>case-base reference study</a:t>
            </a:r>
            <a:r>
              <a:rPr lang="zh-CN" altLang="en-US" sz="2400" smtClean="0">
                <a:latin typeface="宋体" pitchFamily="2" charset="-122"/>
              </a:rPr>
              <a:t>）</a:t>
            </a:r>
            <a:endParaRPr lang="en-US" altLang="zh-CN" sz="2400" smtClean="0">
              <a:latin typeface="宋体" pitchFamily="2" charset="-122"/>
            </a:endParaRPr>
          </a:p>
          <a:p>
            <a:pPr lvl="1" eaLnBrk="1" hangingPunct="1">
              <a:lnSpc>
                <a:spcPct val="150000"/>
              </a:lnSpc>
            </a:pPr>
            <a:r>
              <a:rPr lang="zh-CN" altLang="en-US" sz="2400" smtClean="0">
                <a:latin typeface="宋体" pitchFamily="2" charset="-122"/>
              </a:rPr>
              <a:t>该研究的特点是队列研究开始时，在队列人群中随机抽取一个有代表性的样本作为对照组；</a:t>
            </a:r>
            <a:endParaRPr lang="en-US" altLang="zh-CN" sz="2400" smtClean="0">
              <a:latin typeface="宋体" pitchFamily="2" charset="-122"/>
            </a:endParaRPr>
          </a:p>
          <a:p>
            <a:pPr lvl="1" eaLnBrk="1" hangingPunct="1">
              <a:lnSpc>
                <a:spcPct val="150000"/>
              </a:lnSpc>
            </a:pPr>
            <a:r>
              <a:rPr lang="zh-CN" altLang="en-US" sz="2400" smtClean="0">
                <a:latin typeface="宋体" pitchFamily="2" charset="-122"/>
              </a:rPr>
              <a:t>观察结束时，队列中出现的全部病例作为病例组，并与对照组进行比较分析。 </a:t>
            </a:r>
          </a:p>
        </p:txBody>
      </p:sp>
    </p:spTree>
    <p:extLst>
      <p:ext uri="{BB962C8B-B14F-4D97-AF65-F5344CB8AC3E}">
        <p14:creationId xmlns:p14="http://schemas.microsoft.com/office/powerpoint/2010/main" xmlns="" val="90679230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3"/>
          <p:cNvSpPr>
            <a:spLocks noGrp="1" noChangeArrowheads="1"/>
          </p:cNvSpPr>
          <p:nvPr>
            <p:ph type="body" idx="1"/>
          </p:nvPr>
        </p:nvSpPr>
        <p:spPr>
          <a:xfrm>
            <a:off x="508000" y="1143001"/>
            <a:ext cx="10972800" cy="4525963"/>
          </a:xfrm>
        </p:spPr>
        <p:txBody>
          <a:bodyPr/>
          <a:lstStyle/>
          <a:p>
            <a:pPr eaLnBrk="1" hangingPunct="1">
              <a:lnSpc>
                <a:spcPct val="150000"/>
              </a:lnSpc>
            </a:pPr>
            <a:r>
              <a:rPr lang="zh-CN" altLang="en-US" sz="2400" smtClean="0">
                <a:latin typeface="宋体" pitchFamily="2" charset="-122"/>
              </a:rPr>
              <a:t>病例队列研究也是将病例对照研究与队列研究结合形成的一种研究方法，与巢式病例对照研究大体相似，区别在于病例队列研究中，对照组是研究开始时在基线队列中随机抽取，是在病例发病前已经确定的，没有与病例组进行匹配。</a:t>
            </a:r>
            <a:endParaRPr lang="en-US" altLang="zh-CN" sz="2400" smtClean="0">
              <a:latin typeface="宋体" pitchFamily="2" charset="-122"/>
            </a:endParaRPr>
          </a:p>
          <a:p>
            <a:pPr eaLnBrk="1" hangingPunct="1">
              <a:lnSpc>
                <a:spcPct val="150000"/>
              </a:lnSpc>
            </a:pPr>
            <a:r>
              <a:rPr lang="zh-CN" altLang="en-US" sz="2400" smtClean="0">
                <a:latin typeface="宋体" pitchFamily="2" charset="-122"/>
              </a:rPr>
              <a:t>可以同时研究几种疾病，此时不同疾病病例组不同，但对照组相同。</a:t>
            </a:r>
          </a:p>
        </p:txBody>
      </p:sp>
    </p:spTree>
    <p:extLst>
      <p:ext uri="{BB962C8B-B14F-4D97-AF65-F5344CB8AC3E}">
        <p14:creationId xmlns:p14="http://schemas.microsoft.com/office/powerpoint/2010/main" xmlns="" val="124750840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09600" y="152400"/>
            <a:ext cx="10972800" cy="990600"/>
          </a:xfrm>
        </p:spPr>
        <p:txBody>
          <a:bodyPr/>
          <a:lstStyle/>
          <a:p>
            <a:pPr eaLnBrk="1" hangingPunct="1">
              <a:lnSpc>
                <a:spcPct val="150000"/>
              </a:lnSpc>
            </a:pPr>
            <a:endParaRPr lang="zh-CN" altLang="en-US" sz="3600" smtClean="0">
              <a:solidFill>
                <a:schemeClr val="tx1"/>
              </a:solidFill>
              <a:latin typeface="宋体" pitchFamily="2" charset="-122"/>
            </a:endParaRPr>
          </a:p>
        </p:txBody>
      </p:sp>
      <p:sp>
        <p:nvSpPr>
          <p:cNvPr id="60419" name="Rectangle 3"/>
          <p:cNvSpPr>
            <a:spLocks noGrp="1" noChangeArrowheads="1"/>
          </p:cNvSpPr>
          <p:nvPr>
            <p:ph type="body" idx="1"/>
          </p:nvPr>
        </p:nvSpPr>
        <p:spPr>
          <a:xfrm>
            <a:off x="609600" y="1143000"/>
            <a:ext cx="10972800" cy="5410200"/>
          </a:xfrm>
        </p:spPr>
        <p:txBody>
          <a:bodyPr/>
          <a:lstStyle/>
          <a:p>
            <a:pPr eaLnBrk="1" hangingPunct="1">
              <a:lnSpc>
                <a:spcPct val="150000"/>
              </a:lnSpc>
              <a:buFont typeface="Wingdings" pitchFamily="2" charset="2"/>
              <a:buNone/>
            </a:pPr>
            <a:r>
              <a:rPr lang="zh-CN" altLang="en-US" sz="2800" smtClean="0">
                <a:latin typeface="宋体" pitchFamily="2" charset="-122"/>
              </a:rPr>
              <a:t>四、病例交叉研究</a:t>
            </a:r>
            <a:r>
              <a:rPr lang="en-US" altLang="zh-CN" sz="2800" u="sng" smtClean="0">
                <a:latin typeface="宋体" pitchFamily="2" charset="-122"/>
              </a:rPr>
              <a:t>case-crossover design</a:t>
            </a:r>
            <a:r>
              <a:rPr lang="zh-CN" altLang="en-US" sz="2800" u="sng" smtClean="0">
                <a:latin typeface="宋体" pitchFamily="2" charset="-122"/>
              </a:rPr>
              <a:t>）</a:t>
            </a:r>
            <a:endParaRPr lang="zh-CN" altLang="en-US" sz="2800" smtClean="0">
              <a:latin typeface="宋体" pitchFamily="2" charset="-122"/>
            </a:endParaRPr>
          </a:p>
          <a:p>
            <a:pPr eaLnBrk="1" hangingPunct="1">
              <a:lnSpc>
                <a:spcPct val="150000"/>
              </a:lnSpc>
            </a:pPr>
            <a:r>
              <a:rPr lang="zh-CN" altLang="en-US" sz="2400" smtClean="0">
                <a:latin typeface="宋体" pitchFamily="2" charset="-122"/>
              </a:rPr>
              <a:t>病例交叉研究的特点：</a:t>
            </a:r>
            <a:endParaRPr lang="en-US" altLang="zh-CN" sz="2400" smtClean="0">
              <a:latin typeface="宋体" pitchFamily="2" charset="-122"/>
            </a:endParaRPr>
          </a:p>
          <a:p>
            <a:pPr lvl="1" eaLnBrk="1" hangingPunct="1">
              <a:lnSpc>
                <a:spcPct val="150000"/>
              </a:lnSpc>
            </a:pPr>
            <a:r>
              <a:rPr lang="zh-CN" altLang="en-US" sz="2000" smtClean="0">
                <a:latin typeface="宋体" pitchFamily="2" charset="-122"/>
              </a:rPr>
              <a:t>病例、对照均是同一个体，信息来自该个体的不同时期。</a:t>
            </a:r>
            <a:endParaRPr lang="en-US" altLang="zh-CN" sz="2000" smtClean="0">
              <a:latin typeface="宋体" pitchFamily="2" charset="-122"/>
            </a:endParaRPr>
          </a:p>
          <a:p>
            <a:pPr lvl="1" eaLnBrk="1" hangingPunct="1">
              <a:lnSpc>
                <a:spcPct val="150000"/>
              </a:lnSpc>
            </a:pPr>
            <a:r>
              <a:rPr lang="zh-CN" altLang="en-US" sz="2000" smtClean="0">
                <a:latin typeface="宋体" pitchFamily="2" charset="-122"/>
              </a:rPr>
              <a:t>病例组信息为危险期的信息，即疾病或事件发生前的一段时间；</a:t>
            </a:r>
            <a:endParaRPr lang="en-US" altLang="zh-CN" sz="2000" smtClean="0">
              <a:latin typeface="宋体" pitchFamily="2" charset="-122"/>
            </a:endParaRPr>
          </a:p>
          <a:p>
            <a:pPr lvl="1" eaLnBrk="1" hangingPunct="1">
              <a:lnSpc>
                <a:spcPct val="150000"/>
              </a:lnSpc>
            </a:pPr>
            <a:r>
              <a:rPr lang="zh-CN" altLang="en-US" sz="2000" smtClean="0">
                <a:latin typeface="宋体" pitchFamily="2" charset="-122"/>
              </a:rPr>
              <a:t>对照组信息为对照期的信息，即危险期以外特定的一段时间。</a:t>
            </a:r>
            <a:endParaRPr lang="en-US" altLang="zh-CN" sz="2000" smtClean="0">
              <a:latin typeface="宋体" pitchFamily="2" charset="-122"/>
            </a:endParaRPr>
          </a:p>
          <a:p>
            <a:pPr eaLnBrk="1" hangingPunct="1">
              <a:lnSpc>
                <a:spcPct val="150000"/>
              </a:lnSpc>
            </a:pPr>
            <a:r>
              <a:rPr lang="zh-CN" altLang="en-US" sz="2400" smtClean="0">
                <a:latin typeface="宋体" pitchFamily="2" charset="-122"/>
              </a:rPr>
              <a:t>病例交叉研究就是对个体危险期（病例组）和对照期（对照组）内的暴露信息进行分析比较。</a:t>
            </a:r>
          </a:p>
        </p:txBody>
      </p:sp>
    </p:spTree>
    <p:extLst>
      <p:ext uri="{BB962C8B-B14F-4D97-AF65-F5344CB8AC3E}">
        <p14:creationId xmlns:p14="http://schemas.microsoft.com/office/powerpoint/2010/main" xmlns="" val="98509231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1"/>
          </p:nvPr>
        </p:nvSpPr>
        <p:spPr>
          <a:xfrm>
            <a:off x="609600" y="1752600"/>
            <a:ext cx="10972800" cy="2743200"/>
          </a:xfrm>
        </p:spPr>
        <p:txBody>
          <a:bodyPr/>
          <a:lstStyle/>
          <a:p>
            <a:pPr eaLnBrk="1" hangingPunct="1">
              <a:lnSpc>
                <a:spcPct val="150000"/>
              </a:lnSpc>
            </a:pPr>
            <a:r>
              <a:rPr lang="zh-CN" altLang="en-US" sz="2400" smtClean="0">
                <a:latin typeface="宋体" pitchFamily="2" charset="-122"/>
              </a:rPr>
              <a:t>病例交叉研究的原理：</a:t>
            </a:r>
            <a:endParaRPr lang="en-US" altLang="zh-CN" sz="2400" smtClean="0">
              <a:latin typeface="宋体" pitchFamily="2" charset="-122"/>
            </a:endParaRPr>
          </a:p>
          <a:p>
            <a:pPr lvl="1" eaLnBrk="1" hangingPunct="1">
              <a:lnSpc>
                <a:spcPct val="150000"/>
              </a:lnSpc>
            </a:pPr>
            <a:r>
              <a:rPr lang="zh-CN" altLang="en-US" sz="2400" smtClean="0">
                <a:latin typeface="宋体" pitchFamily="2" charset="-122"/>
              </a:rPr>
              <a:t>如果暴露与某疾病或事件有关，则在该疾病或事件发生的一段很短的时间内（病例期），暴露发生的频率应比离其发生较早的一段时间（对照期）更为频繁。 </a:t>
            </a:r>
          </a:p>
        </p:txBody>
      </p:sp>
    </p:spTree>
    <p:extLst>
      <p:ext uri="{BB962C8B-B14F-4D97-AF65-F5344CB8AC3E}">
        <p14:creationId xmlns:p14="http://schemas.microsoft.com/office/powerpoint/2010/main" xmlns="" val="288029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304800"/>
            <a:ext cx="10972800" cy="609600"/>
          </a:xfrm>
        </p:spPr>
        <p:txBody>
          <a:bodyPr>
            <a:normAutofit fontScale="90000"/>
          </a:bodyPr>
          <a:lstStyle/>
          <a:p>
            <a:pPr eaLnBrk="1" hangingPunct="1">
              <a:lnSpc>
                <a:spcPct val="150000"/>
              </a:lnSpc>
              <a:defRPr/>
            </a:pPr>
            <a:r>
              <a:rPr lang="zh-CN" altLang="en-US" sz="3200" b="1" dirty="0" smtClean="0">
                <a:solidFill>
                  <a:schemeClr val="tx1"/>
                </a:solidFill>
                <a:latin typeface="+mn-lt"/>
                <a:ea typeface="黑体" pitchFamily="49" charset="-122"/>
                <a:cs typeface="+mn-cs"/>
              </a:rPr>
              <a:t>二、病例对照研究的研究特点</a:t>
            </a:r>
          </a:p>
        </p:txBody>
      </p:sp>
      <p:sp>
        <p:nvSpPr>
          <p:cNvPr id="15363" name="Rectangle 3"/>
          <p:cNvSpPr>
            <a:spLocks noGrp="1" noChangeArrowheads="1"/>
          </p:cNvSpPr>
          <p:nvPr>
            <p:ph type="body" idx="1"/>
          </p:nvPr>
        </p:nvSpPr>
        <p:spPr>
          <a:xfrm>
            <a:off x="609600" y="1143000"/>
            <a:ext cx="10972800" cy="5486400"/>
          </a:xfrm>
        </p:spPr>
        <p:txBody>
          <a:bodyPr/>
          <a:lstStyle/>
          <a:p>
            <a:pPr lvl="1" eaLnBrk="1" hangingPunct="1">
              <a:lnSpc>
                <a:spcPct val="150000"/>
              </a:lnSpc>
            </a:pPr>
            <a:r>
              <a:rPr lang="en-US" altLang="zh-CN" sz="2400" smtClean="0">
                <a:latin typeface="宋体" pitchFamily="2" charset="-122"/>
              </a:rPr>
              <a:t>1</a:t>
            </a:r>
            <a:r>
              <a:rPr lang="zh-CN" altLang="en-US" sz="2400" smtClean="0">
                <a:latin typeface="宋体" pitchFamily="2" charset="-122"/>
              </a:rPr>
              <a:t>．研究开始的时间是在疾病发生之后，即在研究开始时就有一批可供选择的病例；</a:t>
            </a:r>
          </a:p>
          <a:p>
            <a:pPr lvl="1" eaLnBrk="1" hangingPunct="1">
              <a:lnSpc>
                <a:spcPct val="150000"/>
              </a:lnSpc>
            </a:pPr>
            <a:r>
              <a:rPr lang="en-US" altLang="zh-CN" sz="2400" smtClean="0">
                <a:latin typeface="宋体" pitchFamily="2" charset="-122"/>
              </a:rPr>
              <a:t>2</a:t>
            </a:r>
            <a:r>
              <a:rPr lang="zh-CN" altLang="en-US" sz="2400" smtClean="0">
                <a:latin typeface="宋体" pitchFamily="2" charset="-122"/>
              </a:rPr>
              <a:t>．研究对象按患病与否分为病例组与对照组；</a:t>
            </a:r>
          </a:p>
          <a:p>
            <a:pPr lvl="1" eaLnBrk="1" hangingPunct="1">
              <a:lnSpc>
                <a:spcPct val="150000"/>
              </a:lnSpc>
            </a:pPr>
            <a:r>
              <a:rPr lang="en-US" altLang="zh-CN" sz="2400" smtClean="0">
                <a:latin typeface="宋体" pitchFamily="2" charset="-122"/>
              </a:rPr>
              <a:t>3</a:t>
            </a:r>
            <a:r>
              <a:rPr lang="zh-CN" altLang="en-US" sz="2400" smtClean="0">
                <a:latin typeface="宋体" pitchFamily="2" charset="-122"/>
              </a:rPr>
              <a:t>．研究的暴露因素通过回顾研究对象过去的情况得到；</a:t>
            </a:r>
          </a:p>
          <a:p>
            <a:pPr lvl="1" eaLnBrk="1" hangingPunct="1">
              <a:lnSpc>
                <a:spcPct val="150000"/>
              </a:lnSpc>
            </a:pPr>
            <a:r>
              <a:rPr lang="en-US" altLang="zh-CN" sz="2400" smtClean="0">
                <a:latin typeface="宋体" pitchFamily="2" charset="-122"/>
              </a:rPr>
              <a:t>4</a:t>
            </a:r>
            <a:r>
              <a:rPr lang="zh-CN" altLang="en-US" sz="2400" smtClean="0">
                <a:latin typeface="宋体" pitchFamily="2" charset="-122"/>
              </a:rPr>
              <a:t>．研究的方法是由果索因，即通过已出现的疾病寻找其过去可能存在的致病原因；</a:t>
            </a:r>
          </a:p>
          <a:p>
            <a:pPr lvl="1" eaLnBrk="1" hangingPunct="1">
              <a:lnSpc>
                <a:spcPct val="150000"/>
              </a:lnSpc>
            </a:pPr>
            <a:r>
              <a:rPr lang="en-US" altLang="zh-CN" sz="2400" smtClean="0">
                <a:latin typeface="宋体" pitchFamily="2" charset="-122"/>
              </a:rPr>
              <a:t>5</a:t>
            </a:r>
            <a:r>
              <a:rPr lang="zh-CN" altLang="en-US" sz="2400" smtClean="0">
                <a:latin typeface="宋体" pitchFamily="2" charset="-122"/>
              </a:rPr>
              <a:t>．只能分析暴露与疾病是否存在关联及关联程度，但不能确定其因果关系。 </a:t>
            </a:r>
          </a:p>
        </p:txBody>
      </p:sp>
    </p:spTree>
    <p:extLst>
      <p:ext uri="{BB962C8B-B14F-4D97-AF65-F5344CB8AC3E}">
        <p14:creationId xmlns:p14="http://schemas.microsoft.com/office/powerpoint/2010/main" xmlns="" val="292956768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标题 1"/>
          <p:cNvSpPr>
            <a:spLocks noGrp="1"/>
          </p:cNvSpPr>
          <p:nvPr>
            <p:ph type="title"/>
          </p:nvPr>
        </p:nvSpPr>
        <p:spPr/>
        <p:txBody>
          <a:bodyPr/>
          <a:lstStyle/>
          <a:p>
            <a:endParaRPr lang="zh-CN" altLang="en-US" smtClean="0"/>
          </a:p>
        </p:txBody>
      </p:sp>
      <p:sp>
        <p:nvSpPr>
          <p:cNvPr id="62467" name="内容占位符 2"/>
          <p:cNvSpPr>
            <a:spLocks noGrp="1"/>
          </p:cNvSpPr>
          <p:nvPr>
            <p:ph idx="1"/>
          </p:nvPr>
        </p:nvSpPr>
        <p:spPr>
          <a:xfrm>
            <a:off x="609600" y="1295400"/>
            <a:ext cx="10972800" cy="5257800"/>
          </a:xfrm>
        </p:spPr>
        <p:txBody>
          <a:bodyPr/>
          <a:lstStyle/>
          <a:p>
            <a:r>
              <a:rPr lang="zh-CN" altLang="en-US" dirty="0" smtClean="0">
                <a:latin typeface="宋体" pitchFamily="2" charset="-122"/>
              </a:rPr>
              <a:t>与病例对照研究相比的优缺点：</a:t>
            </a:r>
            <a:endParaRPr lang="en-US" altLang="zh-CN" dirty="0" smtClean="0">
              <a:latin typeface="宋体" pitchFamily="2" charset="-122"/>
            </a:endParaRPr>
          </a:p>
          <a:p>
            <a:pPr lvl="1">
              <a:spcBef>
                <a:spcPts val="1800"/>
              </a:spcBef>
            </a:pPr>
            <a:r>
              <a:rPr lang="zh-CN" altLang="en-US" sz="2400" dirty="0" smtClean="0">
                <a:latin typeface="宋体" pitchFamily="2" charset="-122"/>
              </a:rPr>
              <a:t>适用于罕见急性疾病病因的探索（如车祸、心血管疾病等）；</a:t>
            </a:r>
            <a:endParaRPr lang="en-US" altLang="zh-CN" sz="2400" dirty="0" smtClean="0">
              <a:latin typeface="宋体" pitchFamily="2" charset="-122"/>
            </a:endParaRPr>
          </a:p>
          <a:p>
            <a:pPr lvl="1"/>
            <a:r>
              <a:rPr lang="zh-CN" altLang="en-US" sz="2400" dirty="0" smtClean="0">
                <a:latin typeface="宋体" pitchFamily="2" charset="-122"/>
              </a:rPr>
              <a:t>自身对照，有效地减少了选择偏倚及因个体差异带来的混杂偏倚；</a:t>
            </a:r>
            <a:endParaRPr lang="en-US" altLang="zh-CN" sz="2400" dirty="0" smtClean="0">
              <a:latin typeface="宋体" pitchFamily="2" charset="-122"/>
            </a:endParaRPr>
          </a:p>
          <a:p>
            <a:pPr lvl="1"/>
            <a:r>
              <a:rPr lang="zh-CN" altLang="en-US" sz="2400" dirty="0" smtClean="0">
                <a:latin typeface="宋体" pitchFamily="2" charset="-122"/>
              </a:rPr>
              <a:t>需要样本含量少，节省了人力、物力、财力。</a:t>
            </a:r>
            <a:endParaRPr lang="en-US" altLang="zh-CN" sz="2400" dirty="0" smtClean="0">
              <a:latin typeface="宋体" pitchFamily="2" charset="-122"/>
            </a:endParaRPr>
          </a:p>
          <a:p>
            <a:pPr lvl="1"/>
            <a:r>
              <a:rPr lang="zh-CN" altLang="en-US" sz="2400" dirty="0" smtClean="0">
                <a:solidFill>
                  <a:srgbClr val="FFFF00"/>
                </a:solidFill>
                <a:latin typeface="宋体" pitchFamily="2" charset="-122"/>
              </a:rPr>
              <a:t>暴露发生的时间较短，短期就引起疾病，且暴露遗留效应较少；</a:t>
            </a:r>
            <a:endParaRPr lang="en-US" altLang="zh-CN" sz="2400" dirty="0" smtClean="0">
              <a:solidFill>
                <a:srgbClr val="FFFF00"/>
              </a:solidFill>
              <a:latin typeface="宋体" pitchFamily="2" charset="-122"/>
            </a:endParaRPr>
          </a:p>
          <a:p>
            <a:pPr lvl="1"/>
            <a:r>
              <a:rPr lang="zh-CN" altLang="en-US" sz="2400" dirty="0" smtClean="0">
                <a:solidFill>
                  <a:srgbClr val="FFFF00"/>
                </a:solidFill>
                <a:latin typeface="宋体" pitchFamily="2" charset="-122"/>
              </a:rPr>
              <a:t>不能应用于慢性疾病的研究；</a:t>
            </a:r>
            <a:endParaRPr lang="en-US" altLang="zh-CN" sz="2400" dirty="0" smtClean="0">
              <a:solidFill>
                <a:srgbClr val="FFFF00"/>
              </a:solidFill>
              <a:latin typeface="宋体" pitchFamily="2" charset="-122"/>
            </a:endParaRPr>
          </a:p>
          <a:p>
            <a:pPr lvl="1"/>
            <a:r>
              <a:rPr lang="zh-CN" altLang="en-US" sz="2400" dirty="0" smtClean="0">
                <a:solidFill>
                  <a:srgbClr val="FFFF00"/>
                </a:solidFill>
                <a:latin typeface="宋体" pitchFamily="2" charset="-122"/>
              </a:rPr>
              <a:t>只能研究暴露发生后短期危险，不能用于研究长时间的累计危险。 </a:t>
            </a:r>
          </a:p>
          <a:p>
            <a:endParaRPr lang="zh-CN" altLang="en-US" dirty="0" smtClean="0"/>
          </a:p>
        </p:txBody>
      </p:sp>
    </p:spTree>
    <p:extLst>
      <p:ext uri="{BB962C8B-B14F-4D97-AF65-F5344CB8AC3E}">
        <p14:creationId xmlns:p14="http://schemas.microsoft.com/office/powerpoint/2010/main" xmlns="" val="268930646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09600" y="0"/>
            <a:ext cx="10972800" cy="990600"/>
          </a:xfrm>
        </p:spPr>
        <p:txBody>
          <a:bodyPr/>
          <a:lstStyle/>
          <a:p>
            <a:pPr eaLnBrk="1" hangingPunct="1">
              <a:lnSpc>
                <a:spcPct val="150000"/>
              </a:lnSpc>
            </a:pPr>
            <a:r>
              <a:rPr lang="zh-CN" altLang="en-US" sz="3600" b="1" smtClean="0">
                <a:solidFill>
                  <a:schemeClr val="tx1"/>
                </a:solidFill>
                <a:latin typeface="宋体" pitchFamily="2" charset="-122"/>
              </a:rPr>
              <a:t>第七节 病例对照研究的优点及局限性</a:t>
            </a:r>
          </a:p>
        </p:txBody>
      </p:sp>
      <p:sp>
        <p:nvSpPr>
          <p:cNvPr id="63491" name="Rectangle 3"/>
          <p:cNvSpPr>
            <a:spLocks noGrp="1" noChangeArrowheads="1"/>
          </p:cNvSpPr>
          <p:nvPr>
            <p:ph type="body" idx="1"/>
          </p:nvPr>
        </p:nvSpPr>
        <p:spPr>
          <a:xfrm>
            <a:off x="609600" y="914400"/>
            <a:ext cx="10972800" cy="5791200"/>
          </a:xfrm>
        </p:spPr>
        <p:txBody>
          <a:bodyPr/>
          <a:lstStyle/>
          <a:p>
            <a:pPr eaLnBrk="1" hangingPunct="1">
              <a:lnSpc>
                <a:spcPct val="150000"/>
              </a:lnSpc>
            </a:pPr>
            <a:r>
              <a:rPr lang="zh-CN" altLang="en-US" sz="2400" smtClean="0">
                <a:latin typeface="宋体" pitchFamily="2" charset="-122"/>
              </a:rPr>
              <a:t>一、优点</a:t>
            </a:r>
          </a:p>
          <a:p>
            <a:pPr lvl="1" eaLnBrk="1" hangingPunct="1">
              <a:lnSpc>
                <a:spcPct val="150000"/>
              </a:lnSpc>
              <a:buFontTx/>
              <a:buNone/>
            </a:pPr>
            <a:r>
              <a:rPr lang="en-US" altLang="zh-CN" sz="2400" smtClean="0">
                <a:latin typeface="宋体" pitchFamily="2" charset="-122"/>
              </a:rPr>
              <a:t>1</a:t>
            </a:r>
            <a:r>
              <a:rPr lang="zh-CN" altLang="en-US" sz="2400" smtClean="0">
                <a:latin typeface="宋体" pitchFamily="2" charset="-122"/>
              </a:rPr>
              <a:t>．为回顾性研究，不影响住院病例的治疗，一般不会对研究对象造成不良影响，符合伦理要求。</a:t>
            </a:r>
          </a:p>
          <a:p>
            <a:pPr lvl="1" eaLnBrk="1" hangingPunct="1">
              <a:lnSpc>
                <a:spcPct val="150000"/>
              </a:lnSpc>
              <a:buFontTx/>
              <a:buNone/>
            </a:pPr>
            <a:r>
              <a:rPr lang="en-US" altLang="zh-CN" sz="2400" smtClean="0">
                <a:latin typeface="宋体" pitchFamily="2" charset="-122"/>
              </a:rPr>
              <a:t>2</a:t>
            </a:r>
            <a:r>
              <a:rPr lang="zh-CN" altLang="en-US" sz="2400" smtClean="0">
                <a:latin typeface="宋体" pitchFamily="2" charset="-122"/>
              </a:rPr>
              <a:t>．需要样本量较小，特别适用于罕见病及潜伏期特别长的疾病的病因学研究。</a:t>
            </a:r>
            <a:endParaRPr lang="en-US" altLang="zh-CN" sz="2400" smtClean="0">
              <a:latin typeface="宋体" pitchFamily="2" charset="-122"/>
            </a:endParaRPr>
          </a:p>
          <a:p>
            <a:pPr lvl="1" eaLnBrk="1" hangingPunct="1">
              <a:lnSpc>
                <a:spcPct val="150000"/>
              </a:lnSpc>
              <a:buFontTx/>
              <a:buNone/>
            </a:pPr>
            <a:r>
              <a:rPr lang="en-US" altLang="zh-CN" sz="2400" smtClean="0">
                <a:latin typeface="宋体" pitchFamily="2" charset="-122"/>
              </a:rPr>
              <a:t>3</a:t>
            </a:r>
            <a:r>
              <a:rPr lang="zh-CN" altLang="en-US" sz="2400" smtClean="0">
                <a:latin typeface="宋体" pitchFamily="2" charset="-122"/>
              </a:rPr>
              <a:t>．研究时间较短，节省人力、物力、容易得出结论。</a:t>
            </a:r>
          </a:p>
          <a:p>
            <a:pPr lvl="1" eaLnBrk="1" hangingPunct="1">
              <a:lnSpc>
                <a:spcPct val="150000"/>
              </a:lnSpc>
              <a:buFontTx/>
              <a:buNone/>
            </a:pPr>
            <a:r>
              <a:rPr lang="en-US" altLang="zh-CN" sz="2400" smtClean="0">
                <a:latin typeface="宋体" pitchFamily="2" charset="-122"/>
              </a:rPr>
              <a:t>4</a:t>
            </a:r>
            <a:r>
              <a:rPr lang="zh-CN" altLang="en-US" sz="2400" smtClean="0">
                <a:latin typeface="宋体" pitchFamily="2" charset="-122"/>
              </a:rPr>
              <a:t>．在一次调查中，可同时调查多个因素的作用。</a:t>
            </a:r>
          </a:p>
          <a:p>
            <a:pPr lvl="1" eaLnBrk="1" hangingPunct="1">
              <a:lnSpc>
                <a:spcPct val="150000"/>
              </a:lnSpc>
              <a:buFontTx/>
              <a:buNone/>
            </a:pPr>
            <a:r>
              <a:rPr lang="en-US" altLang="zh-CN" sz="2400" smtClean="0">
                <a:latin typeface="宋体" pitchFamily="2" charset="-122"/>
              </a:rPr>
              <a:t>5</a:t>
            </a:r>
            <a:r>
              <a:rPr lang="zh-CN" altLang="en-US" sz="2400" smtClean="0">
                <a:latin typeface="宋体" pitchFamily="2" charset="-122"/>
              </a:rPr>
              <a:t>．可使用病历记录，很少发生病例流失情况。</a:t>
            </a:r>
          </a:p>
          <a:p>
            <a:pPr eaLnBrk="1" hangingPunct="1">
              <a:lnSpc>
                <a:spcPct val="150000"/>
              </a:lnSpc>
              <a:buFontTx/>
              <a:buNone/>
            </a:pPr>
            <a:endParaRPr lang="zh-CN" altLang="en-US" sz="2400" smtClean="0">
              <a:latin typeface="宋体" pitchFamily="2" charset="-122"/>
            </a:endParaRPr>
          </a:p>
        </p:txBody>
      </p:sp>
    </p:spTree>
    <p:extLst>
      <p:ext uri="{BB962C8B-B14F-4D97-AF65-F5344CB8AC3E}">
        <p14:creationId xmlns:p14="http://schemas.microsoft.com/office/powerpoint/2010/main" xmlns="" val="191400921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3"/>
          <p:cNvSpPr>
            <a:spLocks noGrp="1" noChangeArrowheads="1"/>
          </p:cNvSpPr>
          <p:nvPr>
            <p:ph type="body" idx="1"/>
          </p:nvPr>
        </p:nvSpPr>
        <p:spPr>
          <a:xfrm>
            <a:off x="508000" y="914400"/>
            <a:ext cx="10972800" cy="5029200"/>
          </a:xfrm>
        </p:spPr>
        <p:txBody>
          <a:bodyPr/>
          <a:lstStyle/>
          <a:p>
            <a:pPr eaLnBrk="1" hangingPunct="1">
              <a:lnSpc>
                <a:spcPct val="150000"/>
              </a:lnSpc>
            </a:pPr>
            <a:r>
              <a:rPr lang="zh-CN" altLang="en-US" sz="2400" smtClean="0">
                <a:latin typeface="宋体" pitchFamily="2" charset="-122"/>
              </a:rPr>
              <a:t>二、局限性</a:t>
            </a:r>
          </a:p>
          <a:p>
            <a:pPr lvl="1" eaLnBrk="1" hangingPunct="1">
              <a:lnSpc>
                <a:spcPct val="150000"/>
              </a:lnSpc>
              <a:buFontTx/>
              <a:buNone/>
            </a:pPr>
            <a:r>
              <a:rPr lang="en-US" altLang="zh-CN" sz="2400" smtClean="0">
                <a:latin typeface="宋体" pitchFamily="2" charset="-122"/>
              </a:rPr>
              <a:t>1</a:t>
            </a:r>
            <a:r>
              <a:rPr lang="zh-CN" altLang="en-US" sz="2400" smtClean="0">
                <a:latin typeface="宋体" pitchFamily="2" charset="-122"/>
              </a:rPr>
              <a:t>．论证强度较差，只能为病因研究提供线索。</a:t>
            </a:r>
          </a:p>
          <a:p>
            <a:pPr lvl="1" eaLnBrk="1" hangingPunct="1">
              <a:lnSpc>
                <a:spcPct val="150000"/>
              </a:lnSpc>
              <a:buFontTx/>
              <a:buNone/>
            </a:pPr>
            <a:r>
              <a:rPr lang="en-US" altLang="zh-CN" sz="2400" smtClean="0">
                <a:latin typeface="宋体" pitchFamily="2" charset="-122"/>
              </a:rPr>
              <a:t>2</a:t>
            </a:r>
            <a:r>
              <a:rPr lang="zh-CN" altLang="en-US" sz="2400" smtClean="0">
                <a:latin typeface="宋体" pitchFamily="2" charset="-122"/>
              </a:rPr>
              <a:t>．选择对照时，较难选择性别相同、年龄和其他已知对发病有影响的危险因素相似的对照。这样必然会影响两组的均衡性。</a:t>
            </a:r>
          </a:p>
          <a:p>
            <a:pPr lvl="1" eaLnBrk="1" hangingPunct="1">
              <a:lnSpc>
                <a:spcPct val="150000"/>
              </a:lnSpc>
              <a:buFontTx/>
              <a:buNone/>
            </a:pPr>
            <a:r>
              <a:rPr lang="en-US" altLang="zh-CN" sz="2400" smtClean="0">
                <a:latin typeface="宋体" pitchFamily="2" charset="-122"/>
              </a:rPr>
              <a:t>3</a:t>
            </a:r>
            <a:r>
              <a:rPr lang="zh-CN" altLang="en-US" sz="2400" smtClean="0">
                <a:latin typeface="宋体" pitchFamily="2" charset="-122"/>
              </a:rPr>
              <a:t>．属于回顾性调查，追溯既往的暴露史，由于个体对既往事件记忆的差别，容易产生回忆性偏倚，而且有些资料很难通过调查询问获得。</a:t>
            </a:r>
          </a:p>
        </p:txBody>
      </p:sp>
    </p:spTree>
    <p:extLst>
      <p:ext uri="{BB962C8B-B14F-4D97-AF65-F5344CB8AC3E}">
        <p14:creationId xmlns:p14="http://schemas.microsoft.com/office/powerpoint/2010/main" xmlns="" val="328496543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3"/>
          <p:cNvSpPr>
            <a:spLocks noGrp="1" noChangeArrowheads="1"/>
          </p:cNvSpPr>
          <p:nvPr>
            <p:ph type="body" idx="1"/>
          </p:nvPr>
        </p:nvSpPr>
        <p:spPr>
          <a:xfrm>
            <a:off x="508000" y="1524000"/>
            <a:ext cx="10972800" cy="4038600"/>
          </a:xfrm>
        </p:spPr>
        <p:txBody>
          <a:bodyPr/>
          <a:lstStyle/>
          <a:p>
            <a:pPr lvl="1" eaLnBrk="1" hangingPunct="1">
              <a:lnSpc>
                <a:spcPct val="150000"/>
              </a:lnSpc>
              <a:buFontTx/>
              <a:buNone/>
            </a:pPr>
            <a:r>
              <a:rPr lang="en-US" altLang="zh-CN" sz="2400" smtClean="0">
                <a:latin typeface="宋体" pitchFamily="2" charset="-122"/>
              </a:rPr>
              <a:t>4</a:t>
            </a:r>
            <a:r>
              <a:rPr lang="zh-CN" altLang="en-US" sz="2400" smtClean="0">
                <a:latin typeface="宋体" pitchFamily="2" charset="-122"/>
              </a:rPr>
              <a:t>．所选住院病例具有一定的片面性，容易产生选择偏倚。</a:t>
            </a:r>
          </a:p>
          <a:p>
            <a:pPr lvl="1" eaLnBrk="1" hangingPunct="1">
              <a:lnSpc>
                <a:spcPct val="150000"/>
              </a:lnSpc>
              <a:buFontTx/>
              <a:buNone/>
            </a:pPr>
            <a:r>
              <a:rPr lang="en-US" altLang="zh-CN" sz="2400" smtClean="0">
                <a:latin typeface="宋体" pitchFamily="2" charset="-122"/>
              </a:rPr>
              <a:t>5</a:t>
            </a:r>
            <a:r>
              <a:rPr lang="zh-CN" altLang="en-US" sz="2400" smtClean="0">
                <a:latin typeface="宋体" pitchFamily="2" charset="-122"/>
              </a:rPr>
              <a:t>．容易忽略某些不被注意的影响因素。</a:t>
            </a:r>
          </a:p>
          <a:p>
            <a:pPr lvl="1" eaLnBrk="1" hangingPunct="1">
              <a:lnSpc>
                <a:spcPct val="150000"/>
              </a:lnSpc>
              <a:buFontTx/>
              <a:buNone/>
            </a:pPr>
            <a:r>
              <a:rPr lang="en-US" altLang="zh-CN" sz="2400" smtClean="0">
                <a:latin typeface="宋体" pitchFamily="2" charset="-122"/>
              </a:rPr>
              <a:t>6</a:t>
            </a:r>
            <a:r>
              <a:rPr lang="zh-CN" altLang="en-US" sz="2400" smtClean="0">
                <a:latin typeface="宋体" pitchFamily="2" charset="-122"/>
              </a:rPr>
              <a:t>．很难做到盲法，主观偏倚不可避免。</a:t>
            </a:r>
          </a:p>
          <a:p>
            <a:pPr lvl="1" eaLnBrk="1" hangingPunct="1">
              <a:lnSpc>
                <a:spcPct val="150000"/>
              </a:lnSpc>
              <a:buFontTx/>
              <a:buNone/>
            </a:pPr>
            <a:r>
              <a:rPr lang="en-US" altLang="zh-CN" sz="2400" smtClean="0">
                <a:latin typeface="宋体" pitchFamily="2" charset="-122"/>
              </a:rPr>
              <a:t>7</a:t>
            </a:r>
            <a:r>
              <a:rPr lang="zh-CN" altLang="en-US" sz="2400" smtClean="0">
                <a:latin typeface="宋体" pitchFamily="2" charset="-122"/>
              </a:rPr>
              <a:t>．不能计算发病率或死亡率，也不能计算</a:t>
            </a:r>
            <a:r>
              <a:rPr lang="en-US" altLang="zh-CN" sz="2400" i="1" smtClean="0">
                <a:latin typeface="宋体" pitchFamily="2" charset="-122"/>
              </a:rPr>
              <a:t>RR</a:t>
            </a:r>
            <a:r>
              <a:rPr lang="zh-CN" altLang="en-US" sz="2400" smtClean="0">
                <a:latin typeface="宋体" pitchFamily="2" charset="-122"/>
              </a:rPr>
              <a:t>值及</a:t>
            </a:r>
            <a:r>
              <a:rPr lang="en-US" altLang="zh-CN" sz="2400" i="1" smtClean="0">
                <a:latin typeface="宋体" pitchFamily="2" charset="-122"/>
              </a:rPr>
              <a:t>AR</a:t>
            </a:r>
            <a:r>
              <a:rPr lang="zh-CN" altLang="en-US" sz="2400" smtClean="0">
                <a:latin typeface="宋体" pitchFamily="2" charset="-122"/>
              </a:rPr>
              <a:t>值，只能近似计算比值比</a:t>
            </a:r>
            <a:r>
              <a:rPr lang="en-US" altLang="zh-CN" sz="2400" smtClean="0">
                <a:latin typeface="宋体" pitchFamily="2" charset="-122"/>
              </a:rPr>
              <a:t>(</a:t>
            </a:r>
            <a:r>
              <a:rPr lang="en-US" altLang="zh-CN" sz="2400" i="1" smtClean="0">
                <a:latin typeface="宋体" pitchFamily="2" charset="-122"/>
              </a:rPr>
              <a:t>OR</a:t>
            </a:r>
            <a:r>
              <a:rPr lang="zh-CN" altLang="en-US" sz="2400" smtClean="0">
                <a:latin typeface="宋体" pitchFamily="2" charset="-122"/>
              </a:rPr>
              <a:t>值</a:t>
            </a:r>
            <a:r>
              <a:rPr lang="en-US" altLang="zh-CN" sz="2400" smtClean="0">
                <a:latin typeface="宋体" pitchFamily="2" charset="-122"/>
              </a:rPr>
              <a:t>)</a:t>
            </a:r>
            <a:r>
              <a:rPr lang="zh-CN" altLang="en-US" sz="2400" smtClean="0">
                <a:latin typeface="宋体" pitchFamily="2" charset="-122"/>
              </a:rPr>
              <a:t>，不能确定研究因素与致病效应间的因果关系。</a:t>
            </a:r>
            <a:endParaRPr lang="en-US" altLang="zh-CN" sz="2400" smtClean="0"/>
          </a:p>
        </p:txBody>
      </p:sp>
    </p:spTree>
    <p:extLst>
      <p:ext uri="{BB962C8B-B14F-4D97-AF65-F5344CB8AC3E}">
        <p14:creationId xmlns:p14="http://schemas.microsoft.com/office/powerpoint/2010/main" xmlns="" val="38191592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lnSpc>
                <a:spcPct val="150000"/>
              </a:lnSpc>
              <a:defRPr/>
            </a:pPr>
            <a:r>
              <a:rPr lang="zh-CN" altLang="en-US" sz="3200" b="1" dirty="0" smtClean="0">
                <a:solidFill>
                  <a:schemeClr val="tx1"/>
                </a:solidFill>
                <a:latin typeface="+mn-lt"/>
                <a:ea typeface="黑体" pitchFamily="49" charset="-122"/>
                <a:cs typeface="+mn-cs"/>
              </a:rPr>
              <a:t>三、应用范围</a:t>
            </a:r>
          </a:p>
        </p:txBody>
      </p:sp>
      <p:sp>
        <p:nvSpPr>
          <p:cNvPr id="16387" name="Rectangle 3"/>
          <p:cNvSpPr>
            <a:spLocks noGrp="1" noChangeArrowheads="1"/>
          </p:cNvSpPr>
          <p:nvPr>
            <p:ph type="body" idx="1"/>
          </p:nvPr>
        </p:nvSpPr>
        <p:spPr/>
        <p:txBody>
          <a:bodyPr/>
          <a:lstStyle/>
          <a:p>
            <a:pPr lvl="1" eaLnBrk="1" hangingPunct="1">
              <a:lnSpc>
                <a:spcPct val="150000"/>
              </a:lnSpc>
            </a:pPr>
            <a:r>
              <a:rPr lang="en-US" altLang="zh-CN" sz="2000" smtClean="0">
                <a:latin typeface="宋体" pitchFamily="2" charset="-122"/>
              </a:rPr>
              <a:t>1</a:t>
            </a:r>
            <a:r>
              <a:rPr lang="zh-CN" altLang="en-US" sz="2000" smtClean="0">
                <a:latin typeface="宋体" pitchFamily="2" charset="-122"/>
              </a:rPr>
              <a:t>．</a:t>
            </a:r>
            <a:r>
              <a:rPr lang="zh-CN" altLang="en-US" sz="2400" smtClean="0">
                <a:latin typeface="宋体" pitchFamily="2" charset="-122"/>
              </a:rPr>
              <a:t>用于疾病致病因素或危险因素的研究，特别适用于罕见疾病的病因研究；</a:t>
            </a:r>
          </a:p>
          <a:p>
            <a:pPr lvl="1" eaLnBrk="1" hangingPunct="1">
              <a:lnSpc>
                <a:spcPct val="150000"/>
              </a:lnSpc>
            </a:pPr>
            <a:r>
              <a:rPr lang="en-US" altLang="zh-CN" sz="2400" smtClean="0">
                <a:latin typeface="宋体" pitchFamily="2" charset="-122"/>
              </a:rPr>
              <a:t>2</a:t>
            </a:r>
            <a:r>
              <a:rPr lang="zh-CN" altLang="en-US" sz="2400" smtClean="0">
                <a:latin typeface="宋体" pitchFamily="2" charset="-122"/>
              </a:rPr>
              <a:t>．药物不良反应的研究；</a:t>
            </a:r>
          </a:p>
          <a:p>
            <a:pPr lvl="1" eaLnBrk="1" hangingPunct="1">
              <a:lnSpc>
                <a:spcPct val="150000"/>
              </a:lnSpc>
            </a:pPr>
            <a:r>
              <a:rPr lang="en-US" altLang="zh-CN" sz="2400" smtClean="0">
                <a:latin typeface="宋体" pitchFamily="2" charset="-122"/>
              </a:rPr>
              <a:t>3</a:t>
            </a:r>
            <a:r>
              <a:rPr lang="zh-CN" altLang="en-US" sz="2400" smtClean="0">
                <a:latin typeface="宋体" pitchFamily="2" charset="-122"/>
              </a:rPr>
              <a:t>．疾病预后因素的探讨；</a:t>
            </a:r>
          </a:p>
          <a:p>
            <a:pPr lvl="1" eaLnBrk="1" hangingPunct="1">
              <a:lnSpc>
                <a:spcPct val="150000"/>
              </a:lnSpc>
            </a:pPr>
            <a:r>
              <a:rPr lang="en-US" altLang="zh-CN" sz="2400" smtClean="0">
                <a:latin typeface="宋体" pitchFamily="2" charset="-122"/>
              </a:rPr>
              <a:t>4</a:t>
            </a:r>
            <a:r>
              <a:rPr lang="zh-CN" altLang="en-US" sz="2400" smtClean="0">
                <a:latin typeface="宋体" pitchFamily="2" charset="-122"/>
              </a:rPr>
              <a:t>．检验某个或某几个病因假说；</a:t>
            </a:r>
          </a:p>
          <a:p>
            <a:pPr lvl="1" eaLnBrk="1" hangingPunct="1">
              <a:lnSpc>
                <a:spcPct val="150000"/>
              </a:lnSpc>
            </a:pPr>
            <a:r>
              <a:rPr lang="en-US" altLang="zh-CN" sz="2400" smtClean="0">
                <a:latin typeface="宋体" pitchFamily="2" charset="-122"/>
              </a:rPr>
              <a:t>5</a:t>
            </a:r>
            <a:r>
              <a:rPr lang="zh-CN" altLang="en-US" sz="2400" smtClean="0">
                <a:latin typeface="宋体" pitchFamily="2" charset="-122"/>
              </a:rPr>
              <a:t>．防治措施效果的评价。</a:t>
            </a:r>
          </a:p>
        </p:txBody>
      </p:sp>
    </p:spTree>
    <p:extLst>
      <p:ext uri="{BB962C8B-B14F-4D97-AF65-F5344CB8AC3E}">
        <p14:creationId xmlns:p14="http://schemas.microsoft.com/office/powerpoint/2010/main" xmlns="" val="40727281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lnSpc>
                <a:spcPct val="150000"/>
              </a:lnSpc>
            </a:pPr>
            <a:r>
              <a:rPr lang="zh-CN" altLang="en-US" sz="3600" b="1" smtClean="0">
                <a:solidFill>
                  <a:schemeClr val="tx1"/>
                </a:solidFill>
                <a:latin typeface="宋体" pitchFamily="2" charset="-122"/>
              </a:rPr>
              <a:t>第二节  病例对照研究的类型</a:t>
            </a:r>
            <a:endParaRPr lang="zh-CN" altLang="en-US" sz="3600" smtClean="0">
              <a:solidFill>
                <a:schemeClr val="tx1"/>
              </a:solidFill>
              <a:latin typeface="宋体" pitchFamily="2" charset="-122"/>
            </a:endParaRPr>
          </a:p>
        </p:txBody>
      </p:sp>
      <p:sp>
        <p:nvSpPr>
          <p:cNvPr id="17411" name="Rectangle 3"/>
          <p:cNvSpPr>
            <a:spLocks noGrp="1" noChangeArrowheads="1"/>
          </p:cNvSpPr>
          <p:nvPr>
            <p:ph type="body" idx="1"/>
          </p:nvPr>
        </p:nvSpPr>
        <p:spPr>
          <a:xfrm>
            <a:off x="711200" y="1828800"/>
            <a:ext cx="10972800" cy="3886200"/>
          </a:xfrm>
        </p:spPr>
        <p:txBody>
          <a:bodyPr/>
          <a:lstStyle/>
          <a:p>
            <a:pPr eaLnBrk="1" hangingPunct="1">
              <a:lnSpc>
                <a:spcPct val="150000"/>
              </a:lnSpc>
              <a:buFont typeface="Wingdings" pitchFamily="2" charset="2"/>
              <a:buNone/>
            </a:pPr>
            <a:r>
              <a:rPr lang="zh-CN" altLang="en-US" sz="2800" smtClean="0">
                <a:latin typeface="宋体" pitchFamily="2" charset="-122"/>
              </a:rPr>
              <a:t>一、非匹配病例对照研究</a:t>
            </a:r>
          </a:p>
          <a:p>
            <a:pPr eaLnBrk="1" hangingPunct="1">
              <a:lnSpc>
                <a:spcPct val="150000"/>
              </a:lnSpc>
            </a:pPr>
            <a:r>
              <a:rPr lang="zh-CN" altLang="en-US" sz="2400" u="sng" smtClean="0">
                <a:latin typeface="宋体" pitchFamily="2" charset="-122"/>
              </a:rPr>
              <a:t>非匹配病例对照研究</a:t>
            </a:r>
            <a:r>
              <a:rPr lang="en-US" altLang="zh-CN" sz="2400" u="sng" smtClean="0">
                <a:latin typeface="宋体" pitchFamily="2" charset="-122"/>
              </a:rPr>
              <a:t>(unmatch case-control study)</a:t>
            </a:r>
            <a:r>
              <a:rPr lang="en-US" altLang="zh-CN" sz="2400" smtClean="0">
                <a:latin typeface="宋体" pitchFamily="2" charset="-122"/>
              </a:rPr>
              <a:t> </a:t>
            </a:r>
          </a:p>
          <a:p>
            <a:pPr lvl="1" eaLnBrk="1" hangingPunct="1">
              <a:lnSpc>
                <a:spcPct val="150000"/>
              </a:lnSpc>
            </a:pPr>
            <a:r>
              <a:rPr lang="zh-CN" altLang="en-US" sz="2400" smtClean="0">
                <a:latin typeface="宋体" pitchFamily="2" charset="-122"/>
              </a:rPr>
              <a:t>按照研究要求分别在患病和未患病的人群中随机抽取一定数量的人群组成病例组和对照组，</a:t>
            </a:r>
            <a:endParaRPr lang="en-US" altLang="zh-CN" sz="2400" smtClean="0">
              <a:latin typeface="宋体" pitchFamily="2" charset="-122"/>
            </a:endParaRPr>
          </a:p>
          <a:p>
            <a:pPr lvl="1" eaLnBrk="1" hangingPunct="1">
              <a:lnSpc>
                <a:spcPct val="150000"/>
              </a:lnSpc>
            </a:pPr>
            <a:r>
              <a:rPr lang="zh-CN" altLang="en-US" sz="2400" smtClean="0">
                <a:latin typeface="宋体" pitchFamily="2" charset="-122"/>
              </a:rPr>
              <a:t>由于其不对病例个体进行匹配，故称为非匹配病例对照研究。</a:t>
            </a:r>
          </a:p>
        </p:txBody>
      </p:sp>
    </p:spTree>
    <p:extLst>
      <p:ext uri="{BB962C8B-B14F-4D97-AF65-F5344CB8AC3E}">
        <p14:creationId xmlns:p14="http://schemas.microsoft.com/office/powerpoint/2010/main" xmlns="" val="27779872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711200" y="5257800"/>
            <a:ext cx="10972800" cy="655638"/>
          </a:xfrm>
        </p:spPr>
        <p:txBody>
          <a:bodyPr/>
          <a:lstStyle/>
          <a:p>
            <a:pPr eaLnBrk="1" hangingPunct="1">
              <a:lnSpc>
                <a:spcPct val="150000"/>
              </a:lnSpc>
            </a:pPr>
            <a:r>
              <a:rPr lang="zh-CN" altLang="en-US" sz="2400" smtClean="0">
                <a:solidFill>
                  <a:schemeClr val="tx1"/>
                </a:solidFill>
                <a:latin typeface="宋体" pitchFamily="2" charset="-122"/>
              </a:rPr>
              <a:t>图</a:t>
            </a:r>
            <a:r>
              <a:rPr lang="en-US" altLang="zh-CN" sz="2400" smtClean="0">
                <a:solidFill>
                  <a:schemeClr val="tx1"/>
                </a:solidFill>
                <a:latin typeface="宋体" pitchFamily="2" charset="-122"/>
              </a:rPr>
              <a:t>5-2 </a:t>
            </a:r>
            <a:r>
              <a:rPr lang="zh-CN" altLang="en-US" sz="2400" smtClean="0">
                <a:solidFill>
                  <a:schemeClr val="tx1"/>
                </a:solidFill>
                <a:latin typeface="宋体" pitchFamily="2" charset="-122"/>
              </a:rPr>
              <a:t>非匹配病例对照研究</a:t>
            </a:r>
          </a:p>
        </p:txBody>
      </p:sp>
      <p:pic>
        <p:nvPicPr>
          <p:cNvPr id="18435" name="图片 2"/>
          <p:cNvPicPr>
            <a:picLocks noGrp="1" noChangeAspect="1" noChangeArrowheads="1"/>
          </p:cNvPicPr>
          <p:nvPr>
            <p:ph type="body" idx="1"/>
          </p:nvPr>
        </p:nvPicPr>
        <p:blipFill>
          <a:blip r:embed="rId2">
            <a:extLst>
              <a:ext uri="{28A0092B-C50C-407E-A947-70E740481C1C}">
                <a14:useLocalDpi xmlns:a14="http://schemas.microsoft.com/office/drawing/2010/main" xmlns="" val="0"/>
              </a:ext>
            </a:extLst>
          </a:blip>
          <a:srcRect/>
          <a:stretch>
            <a:fillRect/>
          </a:stretch>
        </p:blipFill>
        <p:spPr>
          <a:xfrm>
            <a:off x="1625601" y="1676400"/>
            <a:ext cx="8870951" cy="2420938"/>
          </a:xfrm>
          <a:noFill/>
        </p:spPr>
      </p:pic>
    </p:spTree>
    <p:extLst>
      <p:ext uri="{BB962C8B-B14F-4D97-AF65-F5344CB8AC3E}">
        <p14:creationId xmlns:p14="http://schemas.microsoft.com/office/powerpoint/2010/main" xmlns="" val="14115483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石板">
  <a:themeElements>
    <a:clrScheme name="黄色">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 xmlns:thm15="http://schemas.microsoft.com/office/thememl/2012/main"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TC104033929[[fn=石板]]</Template>
  <TotalTime>211</TotalTime>
  <Words>4260</Words>
  <Application>Microsoft Office PowerPoint</Application>
  <PresentationFormat>自定义</PresentationFormat>
  <Paragraphs>461</Paragraphs>
  <Slides>63</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63</vt:i4>
      </vt:variant>
    </vt:vector>
  </HeadingPairs>
  <TitlesOfParts>
    <vt:vector size="65" baseType="lpstr">
      <vt:lpstr>石板</vt:lpstr>
      <vt:lpstr>公式</vt:lpstr>
      <vt:lpstr>流行病学</vt:lpstr>
      <vt:lpstr>幻灯片 2</vt:lpstr>
      <vt:lpstr>第一节 基本概念、特点和应用 </vt:lpstr>
      <vt:lpstr>图5-1 病例对照研究原理</vt:lpstr>
      <vt:lpstr>幻灯片 5</vt:lpstr>
      <vt:lpstr>二、病例对照研究的研究特点</vt:lpstr>
      <vt:lpstr>三、应用范围</vt:lpstr>
      <vt:lpstr>第二节  病例对照研究的类型</vt:lpstr>
      <vt:lpstr>图5-2 非匹配病例对照研究</vt:lpstr>
      <vt:lpstr>幻灯片 10</vt:lpstr>
      <vt:lpstr>幻灯片 11</vt:lpstr>
      <vt:lpstr>常见匹配方法</vt:lpstr>
      <vt:lpstr>幻灯片 13</vt:lpstr>
      <vt:lpstr>匹配过程中的注意事项</vt:lpstr>
      <vt:lpstr>第三节 病例对照研究的设计与实施</vt:lpstr>
      <vt:lpstr>图5-3 病例对照研究的一般步骤</vt:lpstr>
      <vt:lpstr>二、病例对照研究对象的选择</vt:lpstr>
      <vt:lpstr>幻灯片 18</vt:lpstr>
      <vt:lpstr>幻灯片 19</vt:lpstr>
      <vt:lpstr>幻灯片 20</vt:lpstr>
      <vt:lpstr>幻灯片 21</vt:lpstr>
      <vt:lpstr>幻灯片 22</vt:lpstr>
      <vt:lpstr>三、病例对照研究样本含量的估计</vt:lpstr>
      <vt:lpstr>（一）影响样本含量的因素</vt:lpstr>
      <vt:lpstr>（二）样本含量的估计方法</vt:lpstr>
      <vt:lpstr>公式法（1）—非匹配设计</vt:lpstr>
      <vt:lpstr>幻灯片 27</vt:lpstr>
      <vt:lpstr>公式法（2）—1:1匹配设计</vt:lpstr>
      <vt:lpstr>公式法（3）—1: c匹配设计 </vt:lpstr>
      <vt:lpstr>（三）估计样本含量的注意事项 </vt:lpstr>
      <vt:lpstr>第四节 资料的收集、整理与分析</vt:lpstr>
      <vt:lpstr>幻灯片 32</vt:lpstr>
      <vt:lpstr>幻灯片 33</vt:lpstr>
      <vt:lpstr>幻灯片 34</vt:lpstr>
      <vt:lpstr>（一）非匹配不分层病例对照研究</vt:lpstr>
      <vt:lpstr>幻灯片 36</vt:lpstr>
      <vt:lpstr>幻灯片 37</vt:lpstr>
      <vt:lpstr>（二）非匹配分层分析病例对照研究 </vt:lpstr>
      <vt:lpstr>幻灯片 39</vt:lpstr>
      <vt:lpstr>幻灯片 40</vt:lpstr>
      <vt:lpstr>幻灯片 41</vt:lpstr>
      <vt:lpstr>（三）病例对照研究中分级暴露资料的分析</vt:lpstr>
      <vt:lpstr>幻灯片 43</vt:lpstr>
      <vt:lpstr>幻灯片 44</vt:lpstr>
      <vt:lpstr>（四）1:1个体匹配病例对照研究资料分析</vt:lpstr>
      <vt:lpstr>幻灯片 46</vt:lpstr>
      <vt:lpstr>幻灯片 47</vt:lpstr>
      <vt:lpstr>（五）1:c配对设计资料的整理分析 </vt:lpstr>
      <vt:lpstr>第五节 病例对照研究中的偏倚</vt:lpstr>
      <vt:lpstr>第六节 衍生型病例对照研究</vt:lpstr>
      <vt:lpstr>幻灯片 51</vt:lpstr>
      <vt:lpstr>幻灯片 52</vt:lpstr>
      <vt:lpstr>幻灯片 53</vt:lpstr>
      <vt:lpstr>幻灯片 54</vt:lpstr>
      <vt:lpstr>幻灯片 55</vt:lpstr>
      <vt:lpstr>幻灯片 56</vt:lpstr>
      <vt:lpstr>幻灯片 57</vt:lpstr>
      <vt:lpstr>幻灯片 58</vt:lpstr>
      <vt:lpstr>幻灯片 59</vt:lpstr>
      <vt:lpstr>幻灯片 60</vt:lpstr>
      <vt:lpstr>第七节 病例对照研究的优点及局限性</vt:lpstr>
      <vt:lpstr>幻灯片 62</vt:lpstr>
      <vt:lpstr>幻灯片 63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q ch</dc:creator>
  <cp:lastModifiedBy>lenovo</cp:lastModifiedBy>
  <cp:revision>65</cp:revision>
  <dcterms:created xsi:type="dcterms:W3CDTF">2014-03-30T08:50:07Z</dcterms:created>
  <dcterms:modified xsi:type="dcterms:W3CDTF">2014-04-14T01:58:42Z</dcterms:modified>
</cp:coreProperties>
</file>