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1" r:id="rId1"/>
  </p:sldMasterIdLst>
  <p:sldIdLst>
    <p:sldId id="256" r:id="rId2"/>
    <p:sldId id="258" r:id="rId3"/>
    <p:sldId id="259" r:id="rId4"/>
    <p:sldId id="261" r:id="rId5"/>
    <p:sldId id="262" r:id="rId6"/>
    <p:sldId id="263" r:id="rId7"/>
    <p:sldId id="268" r:id="rId8"/>
    <p:sldId id="264" r:id="rId9"/>
    <p:sldId id="265" r:id="rId10"/>
    <p:sldId id="266" r:id="rId11"/>
    <p:sldId id="267" r:id="rId12"/>
    <p:sldId id="276" r:id="rId13"/>
    <p:sldId id="270" r:id="rId14"/>
    <p:sldId id="271" r:id="rId15"/>
    <p:sldId id="277" r:id="rId16"/>
    <p:sldId id="278" r:id="rId17"/>
    <p:sldId id="283" r:id="rId18"/>
    <p:sldId id="284" r:id="rId19"/>
    <p:sldId id="285" r:id="rId20"/>
    <p:sldId id="286" r:id="rId21"/>
    <p:sldId id="287" r:id="rId22"/>
    <p:sldId id="288" r:id="rId23"/>
    <p:sldId id="282" r:id="rId24"/>
    <p:sldId id="279" r:id="rId25"/>
    <p:sldId id="289" r:id="rId26"/>
    <p:sldId id="290" r:id="rId27"/>
    <p:sldId id="291" r:id="rId28"/>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宋体" charset="-122"/>
        <a:cs typeface="+mn-cs"/>
      </a:defRPr>
    </a:lvl1pPr>
    <a:lvl2pPr marL="457200" algn="l" defTabSz="457200" rtl="0" fontAlgn="base">
      <a:spcBef>
        <a:spcPct val="0"/>
      </a:spcBef>
      <a:spcAft>
        <a:spcPct val="0"/>
      </a:spcAft>
      <a:defRPr kern="1200">
        <a:solidFill>
          <a:schemeClr val="tx1"/>
        </a:solidFill>
        <a:latin typeface="Arial" charset="0"/>
        <a:ea typeface="宋体" charset="-122"/>
        <a:cs typeface="+mn-cs"/>
      </a:defRPr>
    </a:lvl2pPr>
    <a:lvl3pPr marL="914400" algn="l" defTabSz="457200" rtl="0" fontAlgn="base">
      <a:spcBef>
        <a:spcPct val="0"/>
      </a:spcBef>
      <a:spcAft>
        <a:spcPct val="0"/>
      </a:spcAft>
      <a:defRPr kern="1200">
        <a:solidFill>
          <a:schemeClr val="tx1"/>
        </a:solidFill>
        <a:latin typeface="Arial" charset="0"/>
        <a:ea typeface="宋体" charset="-122"/>
        <a:cs typeface="+mn-cs"/>
      </a:defRPr>
    </a:lvl3pPr>
    <a:lvl4pPr marL="1371600" algn="l" defTabSz="457200" rtl="0" fontAlgn="base">
      <a:spcBef>
        <a:spcPct val="0"/>
      </a:spcBef>
      <a:spcAft>
        <a:spcPct val="0"/>
      </a:spcAft>
      <a:defRPr kern="1200">
        <a:solidFill>
          <a:schemeClr val="tx1"/>
        </a:solidFill>
        <a:latin typeface="Arial" charset="0"/>
        <a:ea typeface="宋体" charset="-122"/>
        <a:cs typeface="+mn-cs"/>
      </a:defRPr>
    </a:lvl4pPr>
    <a:lvl5pPr marL="1828800" algn="l" defTabSz="457200"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CC00"/>
    <a:srgbClr val="336600"/>
    <a:srgbClr val="00CC00"/>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6" d="100"/>
          <a:sy n="66" d="100"/>
        </p:scale>
        <p:origin x="198" y="-498"/>
      </p:cViewPr>
      <p:guideLst>
        <p:guide orient="horz" pos="2160"/>
        <p:guide pos="3840"/>
      </p:guideLst>
    </p:cSldViewPr>
  </p:slideViewPr>
  <p:notesTextViewPr>
    <p:cViewPr>
      <p:scale>
        <a:sx n="1" d="1"/>
        <a:sy n="1" d="1"/>
      </p:scale>
      <p:origin x="0" y="0"/>
    </p:cViewPr>
  </p:notesTextViewPr>
  <p:sorterViewPr>
    <p:cViewPr>
      <p:scale>
        <a:sx n="66" d="100"/>
        <a:sy n="66" d="100"/>
      </p:scale>
      <p:origin x="0" y="447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lstStyle>
            <a:lvl1pPr algn="ctr">
              <a:defRPr sz="5400" b="1">
                <a:solidFill>
                  <a:srgbClr val="00B050"/>
                </a:solidFill>
                <a:latin typeface="华文琥珀" panose="02010800040101010101" pitchFamily="2" charset="-122"/>
                <a:ea typeface="华文琥珀" panose="02010800040101010101" pitchFamily="2" charset="-122"/>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0693" y="3598339"/>
            <a:ext cx="9440034" cy="1049867"/>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lvl1pPr>
              <a:defRPr/>
            </a:lvl1pPr>
          </a:lstStyle>
          <a:p>
            <a:pPr>
              <a:defRPr/>
            </a:pPr>
            <a:fld id="{085B9BF0-8567-4801-AE73-386707EF101A}" type="datetimeFigureOut">
              <a:rPr lang="en-US"/>
              <a:pPr>
                <a:defRPr/>
              </a:pPr>
              <a:t>4/10/2014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6DA62F-A701-419A-B8C7-06702D0DEB4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5" name="Picture 15" descr="Slate-V2-HD-panoPhotoInset.png"/>
          <p:cNvPicPr>
            <a:picLocks noChangeAspect="1"/>
          </p:cNvPicPr>
          <p:nvPr/>
        </p:nvPicPr>
        <p:blipFill>
          <a:blip r:embed="rId2"/>
          <a:srcRect/>
          <a:stretch>
            <a:fillRect/>
          </a:stretch>
        </p:blipFill>
        <p:spPr bwMode="auto">
          <a:xfrm>
            <a:off x="1014413" y="547688"/>
            <a:ext cx="10140950" cy="3816350"/>
          </a:xfrm>
          <a:prstGeom prst="rect">
            <a:avLst/>
          </a:prstGeom>
          <a:noFill/>
          <a:ln w="9525">
            <a:noFill/>
            <a:miter lim="800000"/>
            <a:headEnd/>
            <a:tailEnd/>
          </a:ln>
        </p:spPr>
      </p:pic>
      <p:sp>
        <p:nvSpPr>
          <p:cNvPr id="2" name="Title 1"/>
          <p:cNvSpPr>
            <a:spLocks noGrp="1"/>
          </p:cNvSpPr>
          <p:nvPr>
            <p:ph type="title"/>
          </p:nvPr>
        </p:nvSpPr>
        <p:spPr>
          <a:xfrm>
            <a:off x="913806" y="4565255"/>
            <a:ext cx="10355326" cy="543472"/>
          </a:xfrm>
        </p:spPr>
        <p:txBody>
          <a:bodyPr anchor="b"/>
          <a:lstStyle>
            <a:lvl1pPr algn="ctr">
              <a:defRPr sz="28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913795" y="5108728"/>
            <a:ext cx="1035376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6" name="Date Placeholder 4"/>
          <p:cNvSpPr>
            <a:spLocks noGrp="1"/>
          </p:cNvSpPr>
          <p:nvPr>
            <p:ph type="dt" sz="half" idx="10"/>
          </p:nvPr>
        </p:nvSpPr>
        <p:spPr/>
        <p:txBody>
          <a:bodyPr/>
          <a:lstStyle>
            <a:lvl1pPr>
              <a:defRPr/>
            </a:lvl1pPr>
          </a:lstStyle>
          <a:p>
            <a:pPr>
              <a:defRPr/>
            </a:pPr>
            <a:fld id="{C3976C1C-C478-400A-8F79-4E8B4F004B56}" type="datetimeFigureOut">
              <a:rPr lang="en-US"/>
              <a:pPr>
                <a:defRPr/>
              </a:pPr>
              <a:t>4/10/2014</a:t>
            </a:fld>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C6F2264-9F7C-4A45-850A-42189AC2A87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7F01AEFD-31DA-4069-B07A-1454E3FD31B3}" type="datetimeFigureOut">
              <a:rPr lang="en-US"/>
              <a:pPr>
                <a:defRPr/>
              </a:pPr>
              <a:t>4/10/2014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73F7DFD-CA90-4089-B729-A9A1EFDE613A}"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5" name="TextBox 10"/>
          <p:cNvSpPr txBox="1"/>
          <p:nvPr/>
        </p:nvSpPr>
        <p:spPr>
          <a:xfrm>
            <a:off x="990600" y="884238"/>
            <a:ext cx="609600" cy="585787"/>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fontAlgn="auto">
              <a:spcAft>
                <a:spcPts val="0"/>
              </a:spcAft>
              <a:defRPr/>
            </a:pPr>
            <a:r>
              <a:rPr lang="en-US" sz="8000" dirty="0">
                <a:effectLst/>
                <a:latin typeface="+mn-lt"/>
                <a:ea typeface="+mn-ea"/>
              </a:rPr>
              <a:t>“</a:t>
            </a:r>
          </a:p>
        </p:txBody>
      </p:sp>
      <p:sp>
        <p:nvSpPr>
          <p:cNvPr id="6" name="TextBox 12"/>
          <p:cNvSpPr txBox="1"/>
          <p:nvPr/>
        </p:nvSpPr>
        <p:spPr>
          <a:xfrm>
            <a:off x="10504488" y="2928938"/>
            <a:ext cx="6096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fontAlgn="auto">
              <a:spcAft>
                <a:spcPts val="0"/>
              </a:spcAft>
              <a:defRPr/>
            </a:pPr>
            <a:r>
              <a:rPr lang="en-US" sz="8000" dirty="0">
                <a:effectLst/>
                <a:latin typeface="+mn-lt"/>
                <a:ea typeface="+mn-ea"/>
              </a:rPr>
              <a:t>”</a:t>
            </a:r>
          </a:p>
        </p:txBody>
      </p:sp>
      <p:sp>
        <p:nvSpPr>
          <p:cNvPr id="2" name="Title 1"/>
          <p:cNvSpPr>
            <a:spLocks noGrp="1"/>
          </p:cNvSpPr>
          <p:nvPr>
            <p:ph type="title"/>
          </p:nvPr>
        </p:nvSpPr>
        <p:spPr>
          <a:xfrm>
            <a:off x="1446212" y="609600"/>
            <a:ext cx="9302752" cy="2992904"/>
          </a:xfrm>
        </p:spPr>
        <p:txBody>
          <a:bodyPr/>
          <a:lstStyle>
            <a:lvl1pPr>
              <a:defRPr sz="3200"/>
            </a:lvl1pPr>
          </a:lstStyle>
          <a:p>
            <a:r>
              <a:rPr lang="zh-CN" altLang="en-US" smtClean="0"/>
              <a:t>单击此处编辑母版标题样式</a:t>
            </a:r>
            <a:endParaRPr lang="en-US" dirty="0"/>
          </a:p>
        </p:txBody>
      </p:sp>
      <p:sp>
        <p:nvSpPr>
          <p:cNvPr id="12" name="Text Placeholder 3"/>
          <p:cNvSpPr>
            <a:spLocks noGrp="1"/>
          </p:cNvSpPr>
          <p:nvPr>
            <p:ph type="body" sz="half" idx="13"/>
          </p:nvPr>
        </p:nvSpPr>
        <p:spPr>
          <a:xfrm>
            <a:off x="1720644" y="3610032"/>
            <a:ext cx="8752299" cy="532749"/>
          </a:xfrm>
        </p:spPr>
        <p:txBody>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4" name="Text Placeholder 3"/>
          <p:cNvSpPr>
            <a:spLocks noGrp="1"/>
          </p:cNvSpPr>
          <p:nvPr>
            <p:ph type="body" sz="half" idx="2"/>
          </p:nvPr>
        </p:nvSpPr>
        <p:spPr>
          <a:xfrm>
            <a:off x="913794" y="4304353"/>
            <a:ext cx="10353763" cy="148949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7" name="Date Placeholder 4"/>
          <p:cNvSpPr>
            <a:spLocks noGrp="1"/>
          </p:cNvSpPr>
          <p:nvPr>
            <p:ph type="dt" sz="half" idx="14"/>
          </p:nvPr>
        </p:nvSpPr>
        <p:spPr/>
        <p:txBody>
          <a:bodyPr/>
          <a:lstStyle>
            <a:lvl1pPr>
              <a:defRPr/>
            </a:lvl1pPr>
          </a:lstStyle>
          <a:p>
            <a:pPr>
              <a:defRPr/>
            </a:pPr>
            <a:fld id="{0C015FB2-ED00-466B-A213-6B23F06EC194}" type="datetimeFigureOut">
              <a:rPr lang="en-US"/>
              <a:pPr>
                <a:defRPr/>
              </a:pPr>
              <a:t>4/10/2014</a:t>
            </a:fld>
            <a:endParaRPr lang="en-US" dirty="0"/>
          </a:p>
        </p:txBody>
      </p:sp>
      <p:sp>
        <p:nvSpPr>
          <p:cNvPr id="8" name="Footer Placeholder 5"/>
          <p:cNvSpPr>
            <a:spLocks noGrp="1"/>
          </p:cNvSpPr>
          <p:nvPr>
            <p:ph type="ftr" sz="quarter" idx="15"/>
          </p:nvPr>
        </p:nvSpPr>
        <p:spPr/>
        <p:txBody>
          <a:bodyPr/>
          <a:lstStyle>
            <a:lvl1pPr>
              <a:defRPr/>
            </a:lvl1pPr>
          </a:lstStyle>
          <a:p>
            <a:pPr>
              <a:defRPr/>
            </a:pPr>
            <a:endParaRPr lang="en-US"/>
          </a:p>
        </p:txBody>
      </p:sp>
      <p:sp>
        <p:nvSpPr>
          <p:cNvPr id="9" name="Slide Number Placeholder 6"/>
          <p:cNvSpPr>
            <a:spLocks noGrp="1"/>
          </p:cNvSpPr>
          <p:nvPr>
            <p:ph type="sldNum" sz="quarter" idx="16"/>
          </p:nvPr>
        </p:nvSpPr>
        <p:spPr/>
        <p:txBody>
          <a:bodyPr/>
          <a:lstStyle>
            <a:lvl1pPr>
              <a:defRPr/>
            </a:lvl1pPr>
          </a:lstStyle>
          <a:p>
            <a:pPr>
              <a:defRPr/>
            </a:pPr>
            <a:fld id="{D63102B6-8AE1-4F51-8487-5063C806F37A}"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84" y="4650556"/>
            <a:ext cx="10352199" cy="1140644"/>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D8AC354E-670E-4BBC-BA45-CBBEB942682B}" type="datetimeFigureOut">
              <a:rPr lang="en-US"/>
              <a:pPr>
                <a:defRPr/>
              </a:pPr>
              <a:t>4/10/2014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891BA47-2B49-447A-B105-8E57CAF80CDE}"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zh-CN" altLang="en-US" smtClean="0"/>
              <a:t>单击此处编辑母版标题样式</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8" name="Text Placeholder 3"/>
          <p:cNvSpPr>
            <a:spLocks noGrp="1"/>
          </p:cNvSpPr>
          <p:nvPr>
            <p:ph type="body" sz="half" idx="15"/>
          </p:nvPr>
        </p:nvSpPr>
        <p:spPr>
          <a:xfrm>
            <a:off x="913795"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0" name="Text Placeholder 3"/>
          <p:cNvSpPr>
            <a:spLocks noGrp="1"/>
          </p:cNvSpPr>
          <p:nvPr>
            <p:ph type="body" sz="half" idx="16"/>
          </p:nvPr>
        </p:nvSpPr>
        <p:spPr>
          <a:xfrm>
            <a:off x="4441435"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2" name="Text Placeholder 3"/>
          <p:cNvSpPr>
            <a:spLocks noGrp="1"/>
          </p:cNvSpPr>
          <p:nvPr>
            <p:ph type="body" sz="half" idx="17"/>
          </p:nvPr>
        </p:nvSpPr>
        <p:spPr>
          <a:xfrm>
            <a:off x="7966572" y="2571750"/>
            <a:ext cx="3300984" cy="321945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3" name="Date Placeholder 3"/>
          <p:cNvSpPr>
            <a:spLocks noGrp="1"/>
          </p:cNvSpPr>
          <p:nvPr>
            <p:ph type="dt" sz="half" idx="18"/>
          </p:nvPr>
        </p:nvSpPr>
        <p:spPr/>
        <p:txBody>
          <a:bodyPr/>
          <a:lstStyle>
            <a:lvl1pPr>
              <a:defRPr/>
            </a:lvl1pPr>
          </a:lstStyle>
          <a:p>
            <a:pPr>
              <a:defRPr/>
            </a:pPr>
            <a:fld id="{FF4838B8-497B-438C-B17F-EC01F5A23FC5}" type="datetimeFigureOut">
              <a:rPr lang="en-US"/>
              <a:pPr>
                <a:defRPr/>
              </a:pPr>
              <a:t>4/10/2014</a:t>
            </a:fld>
            <a:endParaRPr lang="en-US" dirty="0"/>
          </a:p>
        </p:txBody>
      </p:sp>
      <p:sp>
        <p:nvSpPr>
          <p:cNvPr id="14" name="Footer Placeholder 4"/>
          <p:cNvSpPr>
            <a:spLocks noGrp="1"/>
          </p:cNvSpPr>
          <p:nvPr>
            <p:ph type="ftr" sz="quarter" idx="19"/>
          </p:nvPr>
        </p:nvSpPr>
        <p:spPr/>
        <p:txBody>
          <a:bodyPr/>
          <a:lstStyle>
            <a:lvl1pPr>
              <a:defRPr/>
            </a:lvl1pPr>
          </a:lstStyle>
          <a:p>
            <a:pPr>
              <a:defRPr/>
            </a:pPr>
            <a:endParaRPr lang="en-US"/>
          </a:p>
        </p:txBody>
      </p:sp>
      <p:sp>
        <p:nvSpPr>
          <p:cNvPr id="16" name="Slide Number Placeholder 5"/>
          <p:cNvSpPr>
            <a:spLocks noGrp="1"/>
          </p:cNvSpPr>
          <p:nvPr>
            <p:ph type="sldNum" sz="quarter" idx="20"/>
          </p:nvPr>
        </p:nvSpPr>
        <p:spPr/>
        <p:txBody>
          <a:bodyPr/>
          <a:lstStyle>
            <a:lvl1pPr>
              <a:defRPr/>
            </a:lvl1pPr>
          </a:lstStyle>
          <a:p>
            <a:pPr>
              <a:defRPr/>
            </a:pPr>
            <a:fld id="{F099C56F-E371-4FAC-8394-7089CC95B4EB}"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2" name="Picture 1" descr="Slate-V2-HD-3colPhotoInset.png"/>
          <p:cNvPicPr>
            <a:picLocks noChangeAspect="1"/>
          </p:cNvPicPr>
          <p:nvPr/>
        </p:nvPicPr>
        <p:blipFill>
          <a:blip r:embed="rId2"/>
          <a:srcRect/>
          <a:stretch>
            <a:fillRect/>
          </a:stretch>
        </p:blipFill>
        <p:spPr bwMode="auto">
          <a:xfrm>
            <a:off x="898525" y="1817688"/>
            <a:ext cx="3340100" cy="1847850"/>
          </a:xfrm>
          <a:prstGeom prst="rect">
            <a:avLst/>
          </a:prstGeom>
          <a:noFill/>
          <a:ln w="9525">
            <a:noFill/>
            <a:miter lim="800000"/>
            <a:headEnd/>
            <a:tailEnd/>
          </a:ln>
        </p:spPr>
      </p:pic>
      <p:pic>
        <p:nvPicPr>
          <p:cNvPr id="13" name="Picture 35" descr="Slate-V2-HD-3colPhotoInset.png"/>
          <p:cNvPicPr>
            <a:picLocks noChangeAspect="1"/>
          </p:cNvPicPr>
          <p:nvPr/>
        </p:nvPicPr>
        <p:blipFill>
          <a:blip r:embed="rId2"/>
          <a:srcRect/>
          <a:stretch>
            <a:fillRect/>
          </a:stretch>
        </p:blipFill>
        <p:spPr bwMode="auto">
          <a:xfrm>
            <a:off x="4403725" y="1817688"/>
            <a:ext cx="3340100" cy="1847850"/>
          </a:xfrm>
          <a:prstGeom prst="rect">
            <a:avLst/>
          </a:prstGeom>
          <a:noFill/>
          <a:ln w="9525">
            <a:noFill/>
            <a:miter lim="800000"/>
            <a:headEnd/>
            <a:tailEnd/>
          </a:ln>
        </p:spPr>
      </p:pic>
      <p:pic>
        <p:nvPicPr>
          <p:cNvPr id="14" name="Picture 36" descr="Slate-V2-HD-3colPhotoInset.png"/>
          <p:cNvPicPr>
            <a:picLocks noChangeAspect="1"/>
          </p:cNvPicPr>
          <p:nvPr/>
        </p:nvPicPr>
        <p:blipFill>
          <a:blip r:embed="rId2"/>
          <a:srcRect/>
          <a:stretch>
            <a:fillRect/>
          </a:stretch>
        </p:blipFill>
        <p:spPr bwMode="auto">
          <a:xfrm>
            <a:off x="7935913" y="1817688"/>
            <a:ext cx="3340100" cy="1847850"/>
          </a:xfrm>
          <a:prstGeom prst="rect">
            <a:avLst/>
          </a:prstGeom>
          <a:noFill/>
          <a:ln w="9525">
            <a:noFill/>
            <a:miter lim="800000"/>
            <a:headEnd/>
            <a:tailEnd/>
          </a:ln>
        </p:spPr>
      </p:pic>
      <p:sp>
        <p:nvSpPr>
          <p:cNvPr id="30" name="Title 1"/>
          <p:cNvSpPr>
            <a:spLocks noGrp="1"/>
          </p:cNvSpPr>
          <p:nvPr>
            <p:ph type="title"/>
          </p:nvPr>
        </p:nvSpPr>
        <p:spPr>
          <a:xfrm>
            <a:off x="913794" y="609600"/>
            <a:ext cx="10353763" cy="970450"/>
          </a:xfrm>
        </p:spPr>
        <p:txBody>
          <a:bodyPr/>
          <a:lstStyle/>
          <a:p>
            <a:r>
              <a:rPr lang="zh-CN" altLang="en-US" smtClean="0"/>
              <a:t>单击此处编辑母版标题样式</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0" smtClean="0"/>
              <a:t>单击图标添加图片</a:t>
            </a:r>
            <a:endParaRPr lang="en-US" noProof="0" dirty="0"/>
          </a:p>
        </p:txBody>
      </p:sp>
      <p:sp>
        <p:nvSpPr>
          <p:cNvPr id="21" name="Text Placeholder 3"/>
          <p:cNvSpPr>
            <a:spLocks noGrp="1"/>
          </p:cNvSpPr>
          <p:nvPr>
            <p:ph type="body" sz="half" idx="18"/>
          </p:nvPr>
        </p:nvSpPr>
        <p:spPr>
          <a:xfrm>
            <a:off x="913795" y="4480368"/>
            <a:ext cx="3300984" cy="1310833"/>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0" smtClean="0"/>
              <a:t>单击图标添加图片</a:t>
            </a:r>
            <a:endParaRPr lang="en-US" noProof="0" dirty="0"/>
          </a:p>
        </p:txBody>
      </p:sp>
      <p:sp>
        <p:nvSpPr>
          <p:cNvPr id="24" name="Text Placeholder 3"/>
          <p:cNvSpPr>
            <a:spLocks noGrp="1"/>
          </p:cNvSpPr>
          <p:nvPr>
            <p:ph type="body" sz="half" idx="19"/>
          </p:nvPr>
        </p:nvSpPr>
        <p:spPr>
          <a:xfrm>
            <a:off x="4441435" y="4480367"/>
            <a:ext cx="3300984" cy="1310833"/>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0" smtClean="0"/>
              <a:t>单击图标添加图片</a:t>
            </a:r>
            <a:endParaRPr lang="en-US" noProof="0" dirty="0"/>
          </a:p>
        </p:txBody>
      </p:sp>
      <p:sp>
        <p:nvSpPr>
          <p:cNvPr id="27" name="Text Placeholder 3"/>
          <p:cNvSpPr>
            <a:spLocks noGrp="1"/>
          </p:cNvSpPr>
          <p:nvPr>
            <p:ph type="body" sz="half" idx="20"/>
          </p:nvPr>
        </p:nvSpPr>
        <p:spPr>
          <a:xfrm>
            <a:off x="7966572" y="4480365"/>
            <a:ext cx="3300984" cy="1310835"/>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5" name="Date Placeholder 2"/>
          <p:cNvSpPr>
            <a:spLocks noGrp="1"/>
          </p:cNvSpPr>
          <p:nvPr>
            <p:ph type="dt" sz="half" idx="23"/>
          </p:nvPr>
        </p:nvSpPr>
        <p:spPr/>
        <p:txBody>
          <a:bodyPr/>
          <a:lstStyle>
            <a:lvl1pPr>
              <a:defRPr/>
            </a:lvl1pPr>
          </a:lstStyle>
          <a:p>
            <a:pPr>
              <a:defRPr/>
            </a:pPr>
            <a:fld id="{840A4B44-5992-4350-BE93-829810009ACE}" type="datetimeFigureOut">
              <a:rPr lang="en-US"/>
              <a:pPr>
                <a:defRPr/>
              </a:pPr>
              <a:t>4/10/2014</a:t>
            </a:fld>
            <a:endParaRPr lang="en-US" dirty="0"/>
          </a:p>
        </p:txBody>
      </p:sp>
      <p:sp>
        <p:nvSpPr>
          <p:cNvPr id="16" name="Footer Placeholder 3"/>
          <p:cNvSpPr>
            <a:spLocks noGrp="1"/>
          </p:cNvSpPr>
          <p:nvPr>
            <p:ph type="ftr" sz="quarter" idx="24"/>
          </p:nvPr>
        </p:nvSpPr>
        <p:spPr/>
        <p:txBody>
          <a:bodyPr/>
          <a:lstStyle>
            <a:lvl1pPr>
              <a:defRPr/>
            </a:lvl1pPr>
          </a:lstStyle>
          <a:p>
            <a:pPr>
              <a:defRPr/>
            </a:pPr>
            <a:endParaRPr lang="en-US"/>
          </a:p>
        </p:txBody>
      </p:sp>
      <p:sp>
        <p:nvSpPr>
          <p:cNvPr id="17" name="Slide Number Placeholder 4"/>
          <p:cNvSpPr>
            <a:spLocks noGrp="1"/>
          </p:cNvSpPr>
          <p:nvPr>
            <p:ph type="sldNum" sz="quarter" idx="25"/>
          </p:nvPr>
        </p:nvSpPr>
        <p:spPr/>
        <p:txBody>
          <a:bodyPr/>
          <a:lstStyle>
            <a:lvl1pPr>
              <a:defRPr/>
            </a:lvl1pPr>
          </a:lstStyle>
          <a:p>
            <a:pPr>
              <a:defRPr/>
            </a:pPr>
            <a:fld id="{E6534700-38E0-4A8F-8E51-CF47BB2BC896}"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A4422171-15EE-448D-9EC9-E3BC6C7C35CC}" type="datetimeFigureOut">
              <a:rPr lang="en-US"/>
              <a:pPr>
                <a:defRPr/>
              </a:pPr>
              <a:t>4/10/2014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667E2F-2049-4DED-B615-25AC9791A027}"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206E130A-ED58-4F1D-A6A8-0E91807D6AB3}" type="datetimeFigureOut">
              <a:rPr lang="en-US"/>
              <a:pPr>
                <a:defRPr/>
              </a:pPr>
              <a:t>4/10/2014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CA0AE9-FF76-4822-910A-0080AB6EFD6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b="1">
                <a:solidFill>
                  <a:srgbClr val="FFFF00"/>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lvl1pPr marL="342900" indent="-306000">
              <a:buClr>
                <a:srgbClr val="92D050"/>
              </a:buClr>
              <a:buSzPct val="80000"/>
              <a:buFont typeface="Wingdings" panose="05000000000000000000" pitchFamily="2" charset="2"/>
              <a:buChar char="u"/>
              <a:defRPr sz="3200" b="1">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99DD7157-1ED5-4F70-8491-99F86F78BCB0}" type="datetimeFigureOut">
              <a:rPr lang="en-US"/>
              <a:pPr>
                <a:defRPr/>
              </a:pPr>
              <a:t>4/10/2014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D402AE-742E-40E7-878C-5EEC038148B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95401" y="3589879"/>
            <a:ext cx="9590550" cy="1507054"/>
          </a:xfrm>
        </p:spPr>
        <p:txBody>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338BF597-87F9-4098-8A70-B32828C77607}" type="datetimeFigureOut">
              <a:rPr lang="en-US"/>
              <a:pPr>
                <a:defRPr/>
              </a:pPr>
              <a:t>4/10/2014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DB0F2C-EE05-4EE9-AD73-66E04124FEF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13795" y="1732449"/>
            <a:ext cx="5060497" cy="40587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02892" y="1732449"/>
            <a:ext cx="5064665" cy="405875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26908336-01D5-4470-B2A0-61312D6564E2}" type="datetimeFigureOut">
              <a:rPr lang="en-US"/>
              <a:pPr>
                <a:defRPr/>
              </a:pPr>
              <a:t>4/10/2014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43D7B90-90C3-4841-A64C-BA2E111DAD55}"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7" name="Picture 19" descr="Slate-V2-HD-compPhotoInset.png"/>
          <p:cNvPicPr>
            <a:picLocks noChangeAspect="1"/>
          </p:cNvPicPr>
          <p:nvPr/>
        </p:nvPicPr>
        <p:blipFill>
          <a:blip r:embed="rId2"/>
          <a:srcRect/>
          <a:stretch>
            <a:fillRect/>
          </a:stretch>
        </p:blipFill>
        <p:spPr bwMode="auto">
          <a:xfrm>
            <a:off x="914400" y="1735138"/>
            <a:ext cx="5087938" cy="4148137"/>
          </a:xfrm>
          <a:prstGeom prst="rect">
            <a:avLst/>
          </a:prstGeom>
          <a:noFill/>
          <a:ln w="9525">
            <a:noFill/>
            <a:miter lim="800000"/>
            <a:headEnd/>
            <a:tailEnd/>
          </a:ln>
        </p:spPr>
      </p:pic>
      <p:pic>
        <p:nvPicPr>
          <p:cNvPr id="8" name="Picture 20" descr="Slate-V2-HD-compPhotoInset.png"/>
          <p:cNvPicPr>
            <a:picLocks noChangeAspect="1"/>
          </p:cNvPicPr>
          <p:nvPr/>
        </p:nvPicPr>
        <p:blipFill>
          <a:blip r:embed="rId2"/>
          <a:srcRect/>
          <a:stretch>
            <a:fillRect/>
          </a:stretch>
        </p:blipFill>
        <p:spPr bwMode="auto">
          <a:xfrm>
            <a:off x="6178550" y="1735138"/>
            <a:ext cx="5089525" cy="4148137"/>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5872" y="2380137"/>
            <a:ext cx="4876344" cy="3411063"/>
          </a:xfrm>
        </p:spPr>
        <p:txBody>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294967" y="2380137"/>
            <a:ext cx="4895330" cy="3411063"/>
          </a:xfrm>
        </p:spPr>
        <p:txBody>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9" name="Date Placeholder 6"/>
          <p:cNvSpPr>
            <a:spLocks noGrp="1"/>
          </p:cNvSpPr>
          <p:nvPr>
            <p:ph type="dt" sz="half" idx="10"/>
          </p:nvPr>
        </p:nvSpPr>
        <p:spPr/>
        <p:txBody>
          <a:bodyPr/>
          <a:lstStyle>
            <a:lvl1pPr>
              <a:defRPr/>
            </a:lvl1pPr>
          </a:lstStyle>
          <a:p>
            <a:pPr>
              <a:defRPr/>
            </a:pPr>
            <a:fld id="{2CABC067-D402-4826-87E4-1C7A87055CED}" type="datetimeFigureOut">
              <a:rPr lang="en-US"/>
              <a:pPr>
                <a:defRPr/>
              </a:pPr>
              <a:t>4/10/2014</a:t>
            </a:fld>
            <a:endParaRPr lang="en-US" dirty="0"/>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p:txBody>
          <a:bodyPr/>
          <a:lstStyle>
            <a:lvl1pPr>
              <a:defRPr/>
            </a:lvl1pPr>
          </a:lstStyle>
          <a:p>
            <a:pPr>
              <a:defRPr/>
            </a:pPr>
            <a:fld id="{F321F514-302F-48C3-B40E-0A972C778C8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BC05429F-286B-4FE6-A368-EE4B5EF53CE5}" type="datetimeFigureOut">
              <a:rPr lang="en-US"/>
              <a:pPr>
                <a:defRPr/>
              </a:pPr>
              <a:t>4/10/2014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AD34103-7F20-41E3-A439-0CD46392346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43A511B-5C45-49C6-B430-0560B10CD149}" type="datetimeFigureOut">
              <a:rPr lang="en-US"/>
              <a:pPr>
                <a:defRPr/>
              </a:pPr>
              <a:t>4/10/2014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1978F8A-CF5F-4DCF-8092-215F290FEB0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lstStyle>
            <a:lvl1pPr algn="ctr">
              <a:defRPr sz="24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55633" y="609600"/>
            <a:ext cx="6411924" cy="51816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13795" y="2431518"/>
            <a:ext cx="3706889" cy="3359681"/>
          </a:xfrm>
        </p:spPr>
        <p:txBody>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A94497C1-3CA2-4B11-8AB1-3B7CC208DC6A}" type="datetimeFigureOut">
              <a:rPr lang="en-US"/>
              <a:pPr>
                <a:defRPr/>
              </a:pPr>
              <a:t>4/10/2014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9D141B4-5827-4F42-8F76-103B9BE3CA43}"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5" name="Picture 21" descr="Slate-V2-HD-vertPhotoInset.png"/>
          <p:cNvPicPr>
            <a:picLocks noChangeAspect="1"/>
          </p:cNvPicPr>
          <p:nvPr/>
        </p:nvPicPr>
        <p:blipFill>
          <a:blip r:embed="rId2"/>
          <a:srcRect/>
          <a:stretch>
            <a:fillRect/>
          </a:stretch>
        </p:blipFill>
        <p:spPr bwMode="auto">
          <a:xfrm>
            <a:off x="7292975" y="609600"/>
            <a:ext cx="3584575" cy="5205413"/>
          </a:xfrm>
          <a:prstGeom prst="rect">
            <a:avLst/>
          </a:prstGeom>
          <a:noFill/>
          <a:ln w="9525">
            <a:noFill/>
            <a:miter lim="800000"/>
            <a:headEnd/>
            <a:tailEnd/>
          </a:ln>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913795" y="2439261"/>
            <a:ext cx="5934949" cy="3376134"/>
          </a:xfrm>
        </p:spPr>
        <p:txBody>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6" name="Date Placeholder 4"/>
          <p:cNvSpPr>
            <a:spLocks noGrp="1"/>
          </p:cNvSpPr>
          <p:nvPr>
            <p:ph type="dt" sz="half" idx="10"/>
          </p:nvPr>
        </p:nvSpPr>
        <p:spPr/>
        <p:txBody>
          <a:bodyPr/>
          <a:lstStyle>
            <a:lvl1pPr>
              <a:defRPr/>
            </a:lvl1pPr>
          </a:lstStyle>
          <a:p>
            <a:pPr>
              <a:defRPr/>
            </a:pPr>
            <a:fld id="{2BE0269D-B6BF-4554-A55A-3600F5CDCADF}" type="datetimeFigureOut">
              <a:rPr lang="en-US"/>
              <a:pPr>
                <a:defRPr/>
              </a:pPr>
              <a:t>4/10/2014</a:t>
            </a:fld>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D715F96D-DBC2-4B27-8411-B7A4E8B28D4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609600"/>
            <a:ext cx="10353675" cy="969963"/>
          </a:xfrm>
          <a:prstGeom prst="rect">
            <a:avLst/>
          </a:prstGeom>
          <a:effectLst>
            <a:outerShdw blurRad="25400" dir="17880000">
              <a:srgbClr val="000000">
                <a:alpha val="46000"/>
              </a:srgbClr>
            </a:outerShdw>
          </a:effectLst>
        </p:spPr>
        <p:txBody>
          <a:bodyPr vert="horz" wrap="square" lIns="91440" tIns="45720" rIns="91440" bIns="45720" numCol="1" anchor="ctr" anchorCtr="0" compatLnSpc="1">
            <a:prstTxWarp prst="textNoShape">
              <a:avLst/>
            </a:prstTxWarp>
            <a:normAutofit/>
          </a:bodyPr>
          <a:lstStyle/>
          <a:p>
            <a:pPr lvl="0"/>
            <a:r>
              <a:rPr lang="zh-CN" altLang="en-US" smtClean="0"/>
              <a:t>单击此处编辑母版标题样式</a:t>
            </a:r>
          </a:p>
        </p:txBody>
      </p:sp>
      <p:sp>
        <p:nvSpPr>
          <p:cNvPr id="3" name="Text Placeholder 2"/>
          <p:cNvSpPr>
            <a:spLocks noGrp="1"/>
          </p:cNvSpPr>
          <p:nvPr>
            <p:ph type="body" idx="1"/>
          </p:nvPr>
        </p:nvSpPr>
        <p:spPr>
          <a:xfrm>
            <a:off x="914400" y="1731963"/>
            <a:ext cx="10353675" cy="4059237"/>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678738" y="5883275"/>
            <a:ext cx="2743200" cy="365125"/>
          </a:xfrm>
          <a:prstGeom prst="rect">
            <a:avLst/>
          </a:prstGeom>
        </p:spPr>
        <p:txBody>
          <a:bodyPr vert="horz" lIns="91440" tIns="45720" rIns="91440" bIns="45720" rtlCol="0" anchor="ctr"/>
          <a:lstStyle>
            <a:lvl1pPr algn="r" fontAlgn="auto">
              <a:spcBef>
                <a:spcPts val="0"/>
              </a:spcBef>
              <a:spcAft>
                <a:spcPts val="0"/>
              </a:spcAft>
              <a:defRPr sz="1000">
                <a:solidFill>
                  <a:schemeClr val="tx1">
                    <a:lumMod val="95000"/>
                  </a:schemeClr>
                </a:solidFill>
                <a:effectLst>
                  <a:outerShdw blurRad="50800" dist="38100" dir="2700000" algn="tl" rotWithShape="0">
                    <a:schemeClr val="bg1">
                      <a:alpha val="43000"/>
                    </a:schemeClr>
                  </a:outerShdw>
                </a:effectLst>
                <a:latin typeface="+mn-lt"/>
                <a:ea typeface="+mn-ea"/>
              </a:defRPr>
            </a:lvl1pPr>
          </a:lstStyle>
          <a:p>
            <a:pPr>
              <a:defRPr/>
            </a:pPr>
            <a:fld id="{B3A4CA56-9AC0-408D-AC86-7B960FBEF72F}" type="datetimeFigureOut">
              <a:rPr lang="en-US"/>
              <a:pPr>
                <a:defRPr/>
              </a:pPr>
              <a:t>4/10/2014</a:t>
            </a:fld>
            <a:endParaRPr lang="en-US" dirty="0"/>
          </a:p>
        </p:txBody>
      </p:sp>
      <p:sp>
        <p:nvSpPr>
          <p:cNvPr id="5" name="Footer Placeholder 4"/>
          <p:cNvSpPr>
            <a:spLocks noGrp="1"/>
          </p:cNvSpPr>
          <p:nvPr>
            <p:ph type="ftr" sz="quarter" idx="3"/>
          </p:nvPr>
        </p:nvSpPr>
        <p:spPr>
          <a:xfrm>
            <a:off x="914400" y="5883275"/>
            <a:ext cx="6672263" cy="365125"/>
          </a:xfrm>
          <a:prstGeom prst="rect">
            <a:avLst/>
          </a:prstGeom>
        </p:spPr>
        <p:txBody>
          <a:bodyPr vert="horz" lIns="91440" tIns="45720" rIns="91440" bIns="45720" rtlCol="0" anchor="ctr"/>
          <a:lstStyle>
            <a:lvl1pPr algn="l" fontAlgn="auto">
              <a:spcBef>
                <a:spcPts val="0"/>
              </a:spcBef>
              <a:spcAft>
                <a:spcPts val="0"/>
              </a:spcAft>
              <a:defRPr sz="1000">
                <a:solidFill>
                  <a:schemeClr val="tx1">
                    <a:lumMod val="95000"/>
                  </a:schemeClr>
                </a:solidFill>
                <a:effectLst>
                  <a:outerShdw blurRad="50800" dist="38100" dir="2700000" algn="tl" rotWithShape="0">
                    <a:schemeClr val="bg1">
                      <a:alpha val="43000"/>
                    </a:schemeClr>
                  </a:outerShdw>
                </a:effectLst>
                <a:latin typeface="+mn-lt"/>
                <a:ea typeface="+mn-ea"/>
              </a:defRPr>
            </a:lvl1pPr>
          </a:lstStyle>
          <a:p>
            <a:pPr>
              <a:defRPr/>
            </a:pPr>
            <a:endParaRPr lang="en-US"/>
          </a:p>
        </p:txBody>
      </p:sp>
      <p:sp>
        <p:nvSpPr>
          <p:cNvPr id="6" name="Slide Number Placeholder 5"/>
          <p:cNvSpPr>
            <a:spLocks noGrp="1"/>
          </p:cNvSpPr>
          <p:nvPr>
            <p:ph type="sldNum" sz="quarter" idx="4"/>
          </p:nvPr>
        </p:nvSpPr>
        <p:spPr>
          <a:xfrm>
            <a:off x="10514013" y="5883275"/>
            <a:ext cx="754062" cy="365125"/>
          </a:xfrm>
          <a:prstGeom prst="rect">
            <a:avLst/>
          </a:prstGeom>
        </p:spPr>
        <p:txBody>
          <a:bodyPr vert="horz" lIns="91440" tIns="45720" rIns="91440" bIns="45720" rtlCol="0" anchor="ctr"/>
          <a:lstStyle>
            <a:lvl1pPr algn="r" fontAlgn="auto">
              <a:spcBef>
                <a:spcPts val="0"/>
              </a:spcBef>
              <a:spcAft>
                <a:spcPts val="0"/>
              </a:spcAft>
              <a:defRPr sz="1000">
                <a:solidFill>
                  <a:schemeClr val="tx1">
                    <a:lumMod val="95000"/>
                  </a:schemeClr>
                </a:solidFill>
                <a:effectLst>
                  <a:outerShdw blurRad="50800" dist="38100" dir="2700000" algn="tl" rotWithShape="0">
                    <a:schemeClr val="bg1">
                      <a:alpha val="43000"/>
                    </a:schemeClr>
                  </a:outerShdw>
                </a:effectLst>
                <a:latin typeface="+mn-lt"/>
                <a:ea typeface="+mn-ea"/>
              </a:defRPr>
            </a:lvl1pPr>
          </a:lstStyle>
          <a:p>
            <a:pPr>
              <a:defRPr/>
            </a:pPr>
            <a:fld id="{09BF337B-B863-4C24-9C0A-3BCCC441132B}"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688" r:id="rId1"/>
    <p:sldLayoutId id="2147483687" r:id="rId2"/>
    <p:sldLayoutId id="2147483686" r:id="rId3"/>
    <p:sldLayoutId id="2147483685" r:id="rId4"/>
    <p:sldLayoutId id="2147483689" r:id="rId5"/>
    <p:sldLayoutId id="2147483684" r:id="rId6"/>
    <p:sldLayoutId id="2147483683" r:id="rId7"/>
    <p:sldLayoutId id="2147483682" r:id="rId8"/>
    <p:sldLayoutId id="2147483690" r:id="rId9"/>
    <p:sldLayoutId id="2147483691" r:id="rId10"/>
    <p:sldLayoutId id="2147483681" r:id="rId11"/>
    <p:sldLayoutId id="2147483692" r:id="rId12"/>
    <p:sldLayoutId id="2147483680" r:id="rId13"/>
    <p:sldLayoutId id="2147483679" r:id="rId14"/>
    <p:sldLayoutId id="2147483693" r:id="rId15"/>
    <p:sldLayoutId id="2147483678" r:id="rId16"/>
    <p:sldLayoutId id="2147483677" r:id="rId17"/>
  </p:sldLayoutIdLst>
  <p:hf sldNum="0" hdr="0" ftr="0" dt="0"/>
  <p:txStyles>
    <p:titleStyle>
      <a:lvl1pPr algn="ctr" defTabSz="457200" rtl="0" eaLnBrk="0" fontAlgn="base" hangingPunct="0">
        <a:spcBef>
          <a:spcPct val="0"/>
        </a:spcBef>
        <a:spcAft>
          <a:spcPct val="0"/>
        </a:spcAft>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algn="ctr" defTabSz="457200" rtl="0" eaLnBrk="0" fontAlgn="base" hangingPunct="0">
        <a:spcBef>
          <a:spcPct val="0"/>
        </a:spcBef>
        <a:spcAft>
          <a:spcPct val="0"/>
        </a:spcAft>
        <a:defRPr sz="4000">
          <a:solidFill>
            <a:schemeClr val="tx2"/>
          </a:solidFill>
          <a:latin typeface="Arial" charset="0"/>
        </a:defRPr>
      </a:lvl2pPr>
      <a:lvl3pPr algn="ctr" defTabSz="457200" rtl="0" eaLnBrk="0" fontAlgn="base" hangingPunct="0">
        <a:spcBef>
          <a:spcPct val="0"/>
        </a:spcBef>
        <a:spcAft>
          <a:spcPct val="0"/>
        </a:spcAft>
        <a:defRPr sz="4000">
          <a:solidFill>
            <a:schemeClr val="tx2"/>
          </a:solidFill>
          <a:latin typeface="Arial" charset="0"/>
        </a:defRPr>
      </a:lvl3pPr>
      <a:lvl4pPr algn="ctr" defTabSz="457200" rtl="0" eaLnBrk="0" fontAlgn="base" hangingPunct="0">
        <a:spcBef>
          <a:spcPct val="0"/>
        </a:spcBef>
        <a:spcAft>
          <a:spcPct val="0"/>
        </a:spcAft>
        <a:defRPr sz="4000">
          <a:solidFill>
            <a:schemeClr val="tx2"/>
          </a:solidFill>
          <a:latin typeface="Arial" charset="0"/>
        </a:defRPr>
      </a:lvl4pPr>
      <a:lvl5pPr algn="ctr" defTabSz="457200" rtl="0" eaLnBrk="0" fontAlgn="base" hangingPunct="0">
        <a:spcBef>
          <a:spcPct val="0"/>
        </a:spcBef>
        <a:spcAft>
          <a:spcPct val="0"/>
        </a:spcAft>
        <a:defRPr sz="4000">
          <a:solidFill>
            <a:schemeClr val="tx2"/>
          </a:solidFill>
          <a:latin typeface="Arial"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4800" algn="l" defTabSz="457200" rtl="0" eaLnBrk="0" fontAlgn="base" hangingPunct="0">
        <a:spcBef>
          <a:spcPct val="20000"/>
        </a:spcBef>
        <a:spcAft>
          <a:spcPts val="600"/>
        </a:spcAft>
        <a:buClr>
          <a:schemeClr val="tx2"/>
        </a:buClr>
        <a:buSzPct val="70000"/>
        <a:buFont typeface="Wingdings 2" pitchFamily="18"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19138" indent="-269875" algn="l" defTabSz="457200" rtl="0" eaLnBrk="0" fontAlgn="base" hangingPunct="0">
        <a:spcBef>
          <a:spcPct val="20000"/>
        </a:spcBef>
        <a:spcAft>
          <a:spcPts val="600"/>
        </a:spcAft>
        <a:buClr>
          <a:schemeClr val="tx2"/>
        </a:buClr>
        <a:buSzPct val="70000"/>
        <a:buFont typeface="Wingdings 2" pitchFamily="18" charset="2"/>
        <a:buChar char=""/>
        <a:defRPr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5525" indent="-215900" algn="l" defTabSz="457200" rtl="0" eaLnBrk="0" fontAlgn="base" hangingPunct="0">
        <a:spcBef>
          <a:spcPct val="20000"/>
        </a:spcBef>
        <a:spcAft>
          <a:spcPts val="600"/>
        </a:spcAft>
        <a:buClr>
          <a:schemeClr val="tx2"/>
        </a:buClr>
        <a:buSzPct val="70000"/>
        <a:buFont typeface="Wingdings 2" pitchFamily="18"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5888" indent="-215900" algn="l" defTabSz="457200" rtl="0" eaLnBrk="0" fontAlgn="base" hangingPunct="0">
        <a:spcBef>
          <a:spcPct val="20000"/>
        </a:spcBef>
        <a:spcAft>
          <a:spcPts val="600"/>
        </a:spcAft>
        <a:buClr>
          <a:schemeClr val="tx2"/>
        </a:buClr>
        <a:buSzPct val="70000"/>
        <a:buFont typeface="Wingdings 2" pitchFamily="18"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3225" indent="-215900" algn="l" defTabSz="457200" rtl="0" eaLnBrk="0" fontAlgn="base" hangingPunct="0">
        <a:spcBef>
          <a:spcPct val="20000"/>
        </a:spcBef>
        <a:spcAft>
          <a:spcPts val="600"/>
        </a:spcAft>
        <a:buClr>
          <a:schemeClr val="tx2"/>
        </a:buClr>
        <a:buSzPct val="70000"/>
        <a:buFont typeface="Wingdings 2" pitchFamily="18"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4"/>
          <p:cNvSpPr txBox="1">
            <a:spLocks noChangeArrowheads="1"/>
          </p:cNvSpPr>
          <p:nvPr/>
        </p:nvSpPr>
        <p:spPr bwMode="auto">
          <a:xfrm>
            <a:off x="2051050" y="1560513"/>
            <a:ext cx="7761288" cy="1922462"/>
          </a:xfrm>
          <a:prstGeom prst="rect">
            <a:avLst/>
          </a:prstGeom>
          <a:noFill/>
          <a:ln w="9525">
            <a:noFill/>
            <a:miter lim="800000"/>
            <a:headEnd/>
            <a:tailEnd/>
          </a:ln>
        </p:spPr>
        <p:txBody>
          <a:bodyPr>
            <a:spAutoFit/>
          </a:bodyPr>
          <a:lstStyle/>
          <a:p>
            <a:pPr algn="ctr" defTabSz="914400">
              <a:spcBef>
                <a:spcPct val="50000"/>
              </a:spcBef>
            </a:pPr>
            <a:r>
              <a:rPr lang="zh-CN" altLang="en-US" sz="4800" b="1">
                <a:solidFill>
                  <a:srgbClr val="008000"/>
                </a:solidFill>
                <a:latin typeface="黑体" pitchFamily="2" charset="-122"/>
                <a:ea typeface="黑体" pitchFamily="2" charset="-122"/>
              </a:rPr>
              <a:t>流行病学</a:t>
            </a:r>
          </a:p>
          <a:p>
            <a:pPr algn="ctr" defTabSz="914400">
              <a:spcBef>
                <a:spcPct val="50000"/>
              </a:spcBef>
            </a:pPr>
            <a:r>
              <a:rPr lang="zh-CN" altLang="en-US" sz="4800" b="1">
                <a:solidFill>
                  <a:srgbClr val="008000"/>
                </a:solidFill>
                <a:latin typeface="黑体" pitchFamily="2" charset="-122"/>
                <a:ea typeface="黑体" pitchFamily="2" charset="-122"/>
              </a:rPr>
              <a:t>第七章  流行病学实验研究</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1"/>
          </p:nvPr>
        </p:nvSpPr>
        <p:spPr bwMode="auto">
          <a:xfrm>
            <a:off x="914400" y="653143"/>
            <a:ext cx="10353675" cy="5050971"/>
          </a:xfrm>
          <a:effectLst>
            <a:outerShdw rotWithShape="0">
              <a:srgbClr val="000000">
                <a:alpha val="45999"/>
              </a:srgbClr>
            </a:outerShdw>
          </a:effectLst>
        </p:spPr>
        <p:txBody>
          <a:bodyPr wrap="square" numCol="1" anchorCtr="0" compatLnSpc="1">
            <a:prstTxWarp prst="textNoShape">
              <a:avLst/>
            </a:prstTxWarp>
            <a:normAutofit lnSpcReduction="10000"/>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lnSpc>
                <a:spcPct val="150000"/>
              </a:lnSpc>
              <a:buClr>
                <a:schemeClr val="tx2"/>
              </a:buClr>
              <a:buSzPct val="70000"/>
              <a:buFont typeface="Wingdings 2" pitchFamily="18" charset="2"/>
              <a:buChar char=""/>
              <a:defRPr/>
            </a:pPr>
            <a:r>
              <a:rPr lang="zh-CN" altLang="en-US" dirty="0" smtClean="0">
                <a:solidFill>
                  <a:srgbClr val="FFFF00"/>
                </a:solidFill>
              </a:rPr>
              <a:t>选择研究对象主要依据以下原则：</a:t>
            </a:r>
            <a:endParaRPr lang="en-US" altLang="zh-CN" dirty="0" smtClean="0">
              <a:solidFill>
                <a:srgbClr val="FFFF00"/>
              </a:solidFill>
            </a:endParaRPr>
          </a:p>
          <a:p>
            <a:pPr indent="-304800">
              <a:lnSpc>
                <a:spcPct val="130000"/>
              </a:lnSpc>
              <a:buClr>
                <a:schemeClr val="tx2"/>
              </a:buClr>
              <a:buSzPct val="70000"/>
              <a:buFont typeface="Wingdings" panose="05000000000000000000" pitchFamily="2" charset="2"/>
              <a:buNone/>
              <a:defRPr/>
            </a:pPr>
            <a:r>
              <a:rPr lang="en-US" sz="2600" b="0" dirty="0" smtClean="0">
                <a:latin typeface="+mn-ea"/>
              </a:rPr>
              <a:t>1. </a:t>
            </a:r>
            <a:r>
              <a:rPr lang="zh-CN" altLang="en-US" sz="2600" b="0" dirty="0" smtClean="0">
                <a:latin typeface="+mn-ea"/>
              </a:rPr>
              <a:t>选择对干预措施有效的人群。</a:t>
            </a:r>
            <a:endParaRPr lang="en-US" altLang="zh-CN" sz="2600" b="0" dirty="0" smtClean="0">
              <a:latin typeface="+mn-ea"/>
            </a:endParaRPr>
          </a:p>
          <a:p>
            <a:pPr indent="-304800">
              <a:lnSpc>
                <a:spcPct val="130000"/>
              </a:lnSpc>
              <a:buClr>
                <a:schemeClr val="tx2"/>
              </a:buClr>
              <a:buSzPct val="70000"/>
              <a:buFont typeface="Wingdings" panose="05000000000000000000" pitchFamily="2" charset="2"/>
              <a:buNone/>
              <a:defRPr/>
            </a:pPr>
            <a:r>
              <a:rPr lang="en-US" sz="2600" b="0" dirty="0" smtClean="0">
                <a:latin typeface="+mn-ea"/>
              </a:rPr>
              <a:t>2. </a:t>
            </a:r>
            <a:r>
              <a:rPr lang="zh-CN" altLang="en-US" sz="2600" b="0" dirty="0" smtClean="0">
                <a:latin typeface="+mn-ea"/>
              </a:rPr>
              <a:t>要注意研究对象对总体的代表性。</a:t>
            </a:r>
            <a:endParaRPr lang="en-US" altLang="zh-CN" sz="2600" b="0" dirty="0" smtClean="0">
              <a:latin typeface="+mn-ea"/>
            </a:endParaRPr>
          </a:p>
          <a:p>
            <a:pPr indent="-304800">
              <a:lnSpc>
                <a:spcPct val="130000"/>
              </a:lnSpc>
              <a:buClr>
                <a:schemeClr val="tx2"/>
              </a:buClr>
              <a:buSzPct val="70000"/>
              <a:buFont typeface="Wingdings" panose="05000000000000000000" pitchFamily="2" charset="2"/>
              <a:buNone/>
              <a:defRPr/>
            </a:pPr>
            <a:r>
              <a:rPr lang="en-US" sz="2600" b="0" dirty="0" smtClean="0">
                <a:latin typeface="+mn-ea"/>
              </a:rPr>
              <a:t>3. </a:t>
            </a:r>
            <a:r>
              <a:rPr lang="zh-CN" altLang="en-US" sz="2600" b="0" dirty="0" smtClean="0">
                <a:latin typeface="+mn-ea"/>
              </a:rPr>
              <a:t>选择预期结局事件发生率较高的人群。</a:t>
            </a:r>
            <a:endParaRPr lang="en-US" altLang="zh-CN" sz="2600" b="0" dirty="0" smtClean="0">
              <a:latin typeface="+mn-ea"/>
            </a:endParaRPr>
          </a:p>
          <a:p>
            <a:pPr indent="-304800">
              <a:lnSpc>
                <a:spcPct val="130000"/>
              </a:lnSpc>
              <a:buClr>
                <a:schemeClr val="tx2"/>
              </a:buClr>
              <a:buSzPct val="70000"/>
              <a:buFont typeface="Wingdings" panose="05000000000000000000" pitchFamily="2" charset="2"/>
              <a:buNone/>
              <a:defRPr/>
            </a:pPr>
            <a:r>
              <a:rPr lang="en-US" sz="2600" b="0" dirty="0" smtClean="0">
                <a:latin typeface="+mn-ea"/>
              </a:rPr>
              <a:t>4. </a:t>
            </a:r>
            <a:r>
              <a:rPr lang="zh-CN" altLang="en-US" sz="2600" b="0" dirty="0" smtClean="0">
                <a:latin typeface="+mn-ea"/>
              </a:rPr>
              <a:t>选择容易随访的人群。</a:t>
            </a:r>
            <a:endParaRPr lang="en-US" altLang="zh-CN" sz="2600" b="0" dirty="0" smtClean="0">
              <a:latin typeface="+mn-ea"/>
            </a:endParaRPr>
          </a:p>
          <a:p>
            <a:pPr indent="-304800">
              <a:lnSpc>
                <a:spcPct val="130000"/>
              </a:lnSpc>
              <a:buClr>
                <a:schemeClr val="tx2"/>
              </a:buClr>
              <a:buSzPct val="70000"/>
              <a:buFont typeface="Wingdings" panose="05000000000000000000" pitchFamily="2" charset="2"/>
              <a:buNone/>
              <a:defRPr/>
            </a:pPr>
            <a:r>
              <a:rPr lang="en-US" sz="2600" b="0" dirty="0" smtClean="0">
                <a:latin typeface="+mn-ea"/>
              </a:rPr>
              <a:t>5. </a:t>
            </a:r>
            <a:r>
              <a:rPr lang="zh-CN" altLang="en-US" sz="2600" b="0" dirty="0" smtClean="0">
                <a:latin typeface="+mn-ea"/>
              </a:rPr>
              <a:t>选择干预措施对其有益或至少无害的人群。</a:t>
            </a:r>
            <a:endParaRPr lang="en-US" altLang="zh-CN" sz="2600" b="0" dirty="0" smtClean="0">
              <a:latin typeface="+mn-ea"/>
            </a:endParaRPr>
          </a:p>
          <a:p>
            <a:pPr indent="-304800">
              <a:lnSpc>
                <a:spcPct val="130000"/>
              </a:lnSpc>
              <a:buClr>
                <a:schemeClr val="tx2"/>
              </a:buClr>
              <a:buSzPct val="70000"/>
              <a:buFont typeface="Wingdings" panose="05000000000000000000" pitchFamily="2" charset="2"/>
              <a:buNone/>
              <a:defRPr/>
            </a:pPr>
            <a:r>
              <a:rPr lang="en-US" sz="2600" b="0" dirty="0" smtClean="0">
                <a:latin typeface="+mn-ea"/>
              </a:rPr>
              <a:t>6. </a:t>
            </a:r>
            <a:r>
              <a:rPr lang="zh-CN" altLang="en-US" sz="2600" b="0" dirty="0" smtClean="0">
                <a:latin typeface="+mn-ea"/>
              </a:rPr>
              <a:t>选择依从性好、乐于接受并能坚持实验的人群。</a:t>
            </a:r>
            <a:endParaRPr lang="zh-CN" altLang="en-US" sz="2600" b="0" dirty="0" smtClean="0">
              <a:ln>
                <a:noFill/>
              </a:ln>
              <a:solidFill>
                <a:schemeClr val="tx2"/>
              </a:solidFill>
              <a:effectLst/>
              <a:latin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1"/>
          </p:nvPr>
        </p:nvSpPr>
        <p:spPr bwMode="auto">
          <a:xfrm>
            <a:off x="914400" y="653143"/>
            <a:ext cx="10353675" cy="5138057"/>
          </a:xfrm>
          <a:effectLst>
            <a:outerShdw rotWithShape="0">
              <a:srgbClr val="000000">
                <a:alpha val="45999"/>
              </a:srgbClr>
            </a:outerShdw>
          </a:effectLst>
        </p:spPr>
        <p:txBody>
          <a:bodyPr wrap="square" numCol="1" anchorCtr="0" compatLnSpc="1">
            <a:prstTxWarp prst="textNoShape">
              <a:avLst/>
            </a:prstTxWarp>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lnSpc>
                <a:spcPct val="150000"/>
              </a:lnSpc>
              <a:buClr>
                <a:schemeClr val="tx2"/>
              </a:buClr>
              <a:buSzPct val="70000"/>
              <a:buFont typeface="Wingdings 2" pitchFamily="18" charset="2"/>
              <a:buChar char=""/>
              <a:defRPr/>
            </a:pPr>
            <a:r>
              <a:rPr lang="zh-CN" altLang="en-US" dirty="0" smtClean="0">
                <a:solidFill>
                  <a:srgbClr val="FFFF00"/>
                </a:solidFill>
                <a:latin typeface="+mj-ea"/>
                <a:ea typeface="+mj-ea"/>
              </a:rPr>
              <a:t>研究因素</a:t>
            </a:r>
            <a:endParaRPr lang="en-US" altLang="zh-CN" dirty="0" smtClean="0">
              <a:solidFill>
                <a:srgbClr val="FFFF00"/>
              </a:solidFill>
              <a:latin typeface="+mj-ea"/>
              <a:ea typeface="+mj-ea"/>
            </a:endParaRPr>
          </a:p>
          <a:p>
            <a:pPr indent="-304800">
              <a:buClr>
                <a:schemeClr val="tx2"/>
              </a:buClr>
              <a:buSzPct val="70000"/>
              <a:buFont typeface="Wingdings 2" pitchFamily="18" charset="2"/>
              <a:buChar char=""/>
              <a:defRPr/>
            </a:pPr>
            <a:r>
              <a:rPr lang="zh-CN" altLang="en-US" sz="2800" b="0" dirty="0" smtClean="0"/>
              <a:t>主要研究因素就是研究对象采取的干预措施。 </a:t>
            </a:r>
            <a:endParaRPr lang="en-US" altLang="zh-CN" sz="2800" b="0" dirty="0" smtClean="0"/>
          </a:p>
          <a:p>
            <a:pPr indent="-304800">
              <a:lnSpc>
                <a:spcPct val="150000"/>
              </a:lnSpc>
              <a:buClr>
                <a:schemeClr val="tx2"/>
              </a:buClr>
              <a:buSzPct val="70000"/>
              <a:buFont typeface="Wingdings 2" pitchFamily="18" charset="2"/>
              <a:buChar char=""/>
              <a:defRPr/>
            </a:pPr>
            <a:r>
              <a:rPr lang="zh-CN" altLang="en-US" sz="2800" b="0" dirty="0" smtClean="0"/>
              <a:t>应明确实验研究所采取干预措施的具体情况，如药物或疫苗的名称、来源、剂型、剂量、用法等。 </a:t>
            </a:r>
            <a:endParaRPr lang="en-US" altLang="zh-CN" sz="2800" b="0" dirty="0" smtClean="0"/>
          </a:p>
          <a:p>
            <a:pPr indent="-304800">
              <a:lnSpc>
                <a:spcPct val="150000"/>
              </a:lnSpc>
              <a:buClr>
                <a:schemeClr val="tx2"/>
              </a:buClr>
              <a:buSzPct val="70000"/>
              <a:buFont typeface="Wingdings 2" pitchFamily="18" charset="2"/>
              <a:buChar char=""/>
              <a:defRPr/>
            </a:pPr>
            <a:r>
              <a:rPr lang="zh-CN" altLang="en-US" sz="2800" b="0" dirty="0" smtClean="0"/>
              <a:t>要明确指出对照组是否采取措施，采取何种具体措施（如已知的有效药物或安慰剂）。 </a:t>
            </a:r>
            <a:endParaRPr lang="zh-CN" altLang="en-US" sz="2000" b="0" dirty="0" smtClean="0">
              <a:ln>
                <a:noFill/>
              </a:ln>
              <a:solidFill>
                <a:schemeClr val="tx2"/>
              </a:solidFill>
              <a:effectLst/>
              <a:ea typeface="宋体"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1"/>
          </p:nvPr>
        </p:nvSpPr>
        <p:spPr bwMode="auto">
          <a:xfrm>
            <a:off x="914400" y="653143"/>
            <a:ext cx="10353675" cy="4847771"/>
          </a:xfrm>
          <a:effectLst>
            <a:outerShdw rotWithShape="0">
              <a:srgbClr val="000000">
                <a:alpha val="45999"/>
              </a:srgbClr>
            </a:outerShdw>
          </a:effectLst>
        </p:spPr>
        <p:txBody>
          <a:bodyPr wrap="square" numCol="1" anchorCtr="0" compatLnSpc="1">
            <a:prstTxWarp prst="textNoShape">
              <a:avLst/>
            </a:prstTxWarp>
            <a:normAutofit lnSpcReduction="10000"/>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lnSpc>
                <a:spcPct val="150000"/>
              </a:lnSpc>
              <a:buClr>
                <a:schemeClr val="tx2"/>
              </a:buClr>
              <a:buSzPct val="70000"/>
              <a:buFont typeface="Wingdings 2" pitchFamily="18" charset="2"/>
              <a:buChar char=""/>
              <a:defRPr/>
            </a:pPr>
            <a:r>
              <a:rPr lang="zh-CN" altLang="en-US" dirty="0" smtClean="0">
                <a:solidFill>
                  <a:srgbClr val="FFFF00"/>
                </a:solidFill>
                <a:latin typeface="+mj-ea"/>
                <a:ea typeface="+mj-ea"/>
              </a:rPr>
              <a:t>影响实验性研究效应的其他因素：</a:t>
            </a:r>
            <a:endParaRPr lang="en-US" altLang="zh-CN" dirty="0" smtClean="0">
              <a:solidFill>
                <a:srgbClr val="FFFF00"/>
              </a:solidFill>
              <a:latin typeface="+mj-ea"/>
              <a:ea typeface="+mj-ea"/>
            </a:endParaRPr>
          </a:p>
          <a:p>
            <a:pPr indent="-304800">
              <a:buClr>
                <a:schemeClr val="tx2"/>
              </a:buClr>
              <a:buSzPct val="70000"/>
              <a:buFont typeface="Wingdings" panose="05000000000000000000" pitchFamily="2" charset="2"/>
              <a:buNone/>
              <a:defRPr/>
            </a:pPr>
            <a:r>
              <a:rPr lang="en-US" sz="2800" b="0" dirty="0" smtClean="0">
                <a:latin typeface="+mn-ea"/>
              </a:rPr>
              <a:t>1. </a:t>
            </a:r>
            <a:r>
              <a:rPr lang="zh-CN" altLang="en-US" sz="2800" b="0" dirty="0" smtClean="0">
                <a:latin typeface="+mn-ea"/>
              </a:rPr>
              <a:t>不能预知的结局</a:t>
            </a:r>
            <a:endParaRPr lang="en-US" altLang="zh-CN" sz="2800" b="0" dirty="0" smtClean="0">
              <a:latin typeface="+mn-ea"/>
            </a:endParaRPr>
          </a:p>
          <a:p>
            <a:pPr indent="-304800">
              <a:lnSpc>
                <a:spcPct val="150000"/>
              </a:lnSpc>
              <a:buClr>
                <a:schemeClr val="tx2"/>
              </a:buClr>
              <a:buSzPct val="70000"/>
              <a:buFont typeface="Wingdings" panose="05000000000000000000" pitchFamily="2" charset="2"/>
              <a:buNone/>
              <a:defRPr/>
            </a:pPr>
            <a:r>
              <a:rPr lang="en-US" sz="2800" b="0" dirty="0" smtClean="0">
                <a:latin typeface="+mn-ea"/>
              </a:rPr>
              <a:t>2. </a:t>
            </a:r>
            <a:r>
              <a:rPr lang="zh-CN" altLang="en-US" sz="2800" b="0" dirty="0" smtClean="0">
                <a:latin typeface="+mn-ea"/>
              </a:rPr>
              <a:t>向均数回归</a:t>
            </a:r>
            <a:endParaRPr lang="en-US" altLang="zh-CN" sz="2800" b="0" dirty="0" smtClean="0">
              <a:latin typeface="+mn-ea"/>
            </a:endParaRPr>
          </a:p>
          <a:p>
            <a:pPr indent="-304800">
              <a:lnSpc>
                <a:spcPct val="150000"/>
              </a:lnSpc>
              <a:buClr>
                <a:schemeClr val="tx2"/>
              </a:buClr>
              <a:buSzPct val="70000"/>
              <a:buFont typeface="Wingdings" panose="05000000000000000000" pitchFamily="2" charset="2"/>
              <a:buNone/>
              <a:defRPr/>
            </a:pPr>
            <a:r>
              <a:rPr lang="en-US" sz="2800" b="0" dirty="0" smtClean="0">
                <a:latin typeface="+mn-ea"/>
              </a:rPr>
              <a:t>3. </a:t>
            </a:r>
            <a:r>
              <a:rPr lang="zh-CN" altLang="en-US" sz="2800" b="0" dirty="0" smtClean="0">
                <a:latin typeface="+mn-ea"/>
              </a:rPr>
              <a:t>霍桑效应</a:t>
            </a:r>
            <a:endParaRPr lang="en-US" altLang="zh-CN" sz="2800" b="0" dirty="0" smtClean="0">
              <a:latin typeface="+mn-ea"/>
            </a:endParaRPr>
          </a:p>
          <a:p>
            <a:pPr indent="-304800">
              <a:lnSpc>
                <a:spcPct val="150000"/>
              </a:lnSpc>
              <a:buClr>
                <a:schemeClr val="tx2"/>
              </a:buClr>
              <a:buSzPct val="70000"/>
              <a:buFont typeface="Wingdings" panose="05000000000000000000" pitchFamily="2" charset="2"/>
              <a:buNone/>
              <a:defRPr/>
            </a:pPr>
            <a:r>
              <a:rPr lang="en-US" sz="2800" b="0" dirty="0" smtClean="0">
                <a:latin typeface="+mn-ea"/>
              </a:rPr>
              <a:t>4. </a:t>
            </a:r>
            <a:r>
              <a:rPr lang="zh-CN" altLang="en-US" sz="2800" b="0" dirty="0" smtClean="0">
                <a:latin typeface="+mn-ea"/>
              </a:rPr>
              <a:t>安慰剂效应</a:t>
            </a:r>
            <a:endParaRPr lang="en-US" altLang="zh-CN" sz="2800" b="0" dirty="0" smtClean="0">
              <a:latin typeface="+mn-ea"/>
            </a:endParaRPr>
          </a:p>
          <a:p>
            <a:pPr indent="-304800">
              <a:lnSpc>
                <a:spcPct val="150000"/>
              </a:lnSpc>
              <a:buClr>
                <a:schemeClr val="tx2"/>
              </a:buClr>
              <a:buSzPct val="70000"/>
              <a:buFont typeface="Wingdings" panose="05000000000000000000" pitchFamily="2" charset="2"/>
              <a:buNone/>
              <a:defRPr/>
            </a:pPr>
            <a:r>
              <a:rPr lang="en-US" sz="2800" b="0" dirty="0" smtClean="0">
                <a:latin typeface="+mn-ea"/>
              </a:rPr>
              <a:t>5. </a:t>
            </a:r>
            <a:r>
              <a:rPr lang="zh-CN" altLang="en-US" sz="2800" b="0" dirty="0" smtClean="0">
                <a:latin typeface="+mn-ea"/>
              </a:rPr>
              <a:t>潜在的未知因素的影响</a:t>
            </a:r>
            <a:endParaRPr lang="zh-CN" altLang="en-US" sz="2000" b="0" dirty="0" smtClean="0">
              <a:ln>
                <a:noFill/>
              </a:ln>
              <a:solidFill>
                <a:schemeClr val="tx2"/>
              </a:solidFill>
              <a:effectLst/>
              <a:latin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1"/>
          </p:nvPr>
        </p:nvSpPr>
        <p:spPr bwMode="auto">
          <a:xfrm>
            <a:off x="914400" y="391887"/>
            <a:ext cx="10353675" cy="5936342"/>
          </a:xfrm>
          <a:effectLst>
            <a:outerShdw rotWithShape="0">
              <a:srgbClr val="000000">
                <a:alpha val="45999"/>
              </a:srgbClr>
            </a:outerShdw>
          </a:effectLst>
        </p:spPr>
        <p:txBody>
          <a:bodyPr wrap="square" numCol="1" anchorCtr="0" compatLnSpc="1">
            <a:prstTxWarp prst="textNoShape">
              <a:avLst/>
            </a:prstTxWarp>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lnSpc>
                <a:spcPct val="150000"/>
              </a:lnSpc>
              <a:buClr>
                <a:schemeClr val="tx2"/>
              </a:buClr>
              <a:buSzPct val="70000"/>
              <a:buFont typeface="Wingdings 2" pitchFamily="18" charset="2"/>
              <a:buChar char=""/>
              <a:defRPr/>
            </a:pPr>
            <a:r>
              <a:rPr lang="zh-CN" altLang="en-US" dirty="0" smtClean="0">
                <a:solidFill>
                  <a:srgbClr val="FFFF00"/>
                </a:solidFill>
                <a:latin typeface="+mj-ea"/>
                <a:ea typeface="+mj-ea"/>
              </a:rPr>
              <a:t>研究结局</a:t>
            </a:r>
            <a:endParaRPr lang="en-US" altLang="zh-CN" dirty="0" smtClean="0">
              <a:solidFill>
                <a:srgbClr val="FFFF00"/>
              </a:solidFill>
              <a:latin typeface="+mj-ea"/>
              <a:ea typeface="+mj-ea"/>
            </a:endParaRPr>
          </a:p>
          <a:p>
            <a:pPr indent="-304800">
              <a:buClr>
                <a:schemeClr val="tx2"/>
              </a:buClr>
              <a:buSzPct val="70000"/>
              <a:buFont typeface="Wingdings 2" pitchFamily="18" charset="2"/>
              <a:buChar char=""/>
              <a:defRPr/>
            </a:pPr>
            <a:r>
              <a:rPr lang="zh-CN" altLang="en-US" sz="2600" b="0" dirty="0" smtClean="0">
                <a:latin typeface="+mn-ea"/>
              </a:rPr>
              <a:t>选择的结局变量应具有较高的特异性或相关性；应该尽可能选择具有较强客观性的结局指标；定量指标优于定性指标。 </a:t>
            </a:r>
            <a:endParaRPr lang="en-US" altLang="zh-CN" sz="2600" b="0" dirty="0" smtClean="0">
              <a:latin typeface="+mn-ea"/>
            </a:endParaRPr>
          </a:p>
          <a:p>
            <a:pPr indent="-304800">
              <a:buClr>
                <a:schemeClr val="tx2"/>
              </a:buClr>
              <a:buSzPct val="70000"/>
              <a:buFont typeface="Wingdings 2" pitchFamily="18" charset="2"/>
              <a:buChar char=""/>
              <a:defRPr/>
            </a:pPr>
            <a:r>
              <a:rPr lang="zh-CN" altLang="en-US" sz="2600" b="0" dirty="0" smtClean="0">
                <a:latin typeface="+mn-ea"/>
              </a:rPr>
              <a:t>可包括主要结局和中间结局。主要结局变量可以是发病或死亡、治愈等；中间结局变量是干预过程中与主要结局变量有关的变化。</a:t>
            </a:r>
            <a:endParaRPr lang="en-US" altLang="zh-CN" sz="2600" b="0" dirty="0" smtClean="0">
              <a:latin typeface="+mn-ea"/>
            </a:endParaRPr>
          </a:p>
          <a:p>
            <a:pPr indent="-304800">
              <a:lnSpc>
                <a:spcPct val="150000"/>
              </a:lnSpc>
              <a:buClr>
                <a:schemeClr val="tx2"/>
              </a:buClr>
              <a:buSzPct val="70000"/>
              <a:buFont typeface="Wingdings 2" pitchFamily="18" charset="2"/>
              <a:buChar char=""/>
              <a:defRPr/>
            </a:pPr>
            <a:r>
              <a:rPr lang="zh-CN" altLang="en-US" sz="2600" b="0" dirty="0" smtClean="0">
                <a:latin typeface="+mn-ea"/>
              </a:rPr>
              <a:t>结局变量一般不宜太多。</a:t>
            </a:r>
            <a:endParaRPr lang="en-US" altLang="zh-CN" sz="2600" b="0" dirty="0" smtClean="0">
              <a:latin typeface="+mn-ea"/>
            </a:endParaRPr>
          </a:p>
          <a:p>
            <a:pPr indent="-304800">
              <a:buClr>
                <a:schemeClr val="tx2"/>
              </a:buClr>
              <a:buSzPct val="70000"/>
              <a:buFont typeface="Wingdings 2" pitchFamily="18" charset="2"/>
              <a:buChar char=""/>
              <a:defRPr/>
            </a:pPr>
            <a:r>
              <a:rPr lang="zh-CN" altLang="en-US" sz="2600" b="0" dirty="0" smtClean="0">
                <a:latin typeface="+mn-ea"/>
              </a:rPr>
              <a:t>结局变量要能用客观方法进行测量，测量方法有较高的灵敏度、特异度和可接受性。</a:t>
            </a:r>
            <a:endParaRPr lang="en-US" altLang="zh-CN" sz="2600" b="0" dirty="0" smtClean="0">
              <a:latin typeface="+mn-ea"/>
            </a:endParaRPr>
          </a:p>
          <a:p>
            <a:pPr indent="-304800">
              <a:lnSpc>
                <a:spcPct val="150000"/>
              </a:lnSpc>
              <a:buClr>
                <a:schemeClr val="tx2"/>
              </a:buClr>
              <a:buSzPct val="70000"/>
              <a:buFont typeface="Wingdings 2" pitchFamily="18" charset="2"/>
              <a:buChar char=""/>
              <a:defRPr/>
            </a:pPr>
            <a:r>
              <a:rPr lang="zh-CN" altLang="en-US" sz="2600" b="0" dirty="0" smtClean="0">
                <a:latin typeface="+mn-ea"/>
              </a:rPr>
              <a:t>也要对干预措施可能的副作用的发生率及其严重性进行监测。</a:t>
            </a:r>
            <a:endParaRPr lang="zh-CN" altLang="en-US" sz="2600" b="0" dirty="0" smtClean="0">
              <a:ln>
                <a:noFill/>
              </a:ln>
              <a:solidFill>
                <a:schemeClr val="tx2"/>
              </a:solidFill>
              <a:effectLst/>
              <a:latin typeface="+mn-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1"/>
          </p:nvPr>
        </p:nvSpPr>
        <p:spPr bwMode="auto">
          <a:xfrm>
            <a:off x="943429" y="696686"/>
            <a:ext cx="10353675" cy="5065485"/>
          </a:xfrm>
          <a:effectLst>
            <a:outerShdw rotWithShape="0">
              <a:srgbClr val="000000">
                <a:alpha val="45999"/>
              </a:srgbClr>
            </a:outerShdw>
          </a:effectLst>
        </p:spPr>
        <p:txBody>
          <a:bodyPr wrap="square" numCol="1" anchorCtr="0" compatLnSpc="1">
            <a:prstTxWarp prst="textNoShape">
              <a:avLst/>
            </a:prstTxWarp>
            <a:normAutofit lnSpcReduction="10000"/>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lnSpc>
                <a:spcPct val="150000"/>
              </a:lnSpc>
              <a:buClr>
                <a:schemeClr val="tx2"/>
              </a:buClr>
              <a:buSzPct val="70000"/>
              <a:buFont typeface="Wingdings 2" pitchFamily="18" charset="2"/>
              <a:buChar char=""/>
              <a:defRPr/>
            </a:pPr>
            <a:r>
              <a:rPr lang="zh-CN" altLang="en-US" dirty="0" smtClean="0">
                <a:solidFill>
                  <a:srgbClr val="FFFF00"/>
                </a:solidFill>
                <a:latin typeface="+mj-ea"/>
                <a:ea typeface="+mj-ea"/>
              </a:rPr>
              <a:t>样本含量的估计</a:t>
            </a:r>
            <a:endParaRPr lang="en-US" altLang="zh-CN" dirty="0" smtClean="0">
              <a:solidFill>
                <a:srgbClr val="FFFF00"/>
              </a:solidFill>
              <a:latin typeface="+mj-ea"/>
              <a:ea typeface="+mj-ea"/>
            </a:endParaRPr>
          </a:p>
          <a:p>
            <a:pPr indent="-304800">
              <a:buClr>
                <a:schemeClr val="tx2"/>
              </a:buClr>
              <a:buSzPct val="70000"/>
              <a:buFont typeface="Wingdings 2" pitchFamily="18" charset="2"/>
              <a:buChar char=""/>
              <a:defRPr/>
            </a:pPr>
            <a:r>
              <a:rPr lang="zh-CN" altLang="en-US" sz="3000" b="0" dirty="0" smtClean="0">
                <a:solidFill>
                  <a:srgbClr val="FFFF00"/>
                </a:solidFill>
                <a:latin typeface="+mj-ea"/>
                <a:ea typeface="+mj-ea"/>
              </a:rPr>
              <a:t>影响样本量的因素： </a:t>
            </a:r>
            <a:endParaRPr lang="en-US" altLang="zh-CN" sz="3000" b="0" dirty="0" smtClean="0">
              <a:solidFill>
                <a:srgbClr val="FFFF00"/>
              </a:solidFill>
              <a:latin typeface="+mj-ea"/>
              <a:ea typeface="+mj-ea"/>
            </a:endParaRPr>
          </a:p>
          <a:p>
            <a:pPr indent="-304800">
              <a:lnSpc>
                <a:spcPct val="120000"/>
              </a:lnSpc>
              <a:buClr>
                <a:schemeClr val="tx2"/>
              </a:buClr>
              <a:buSzPct val="70000"/>
              <a:buFont typeface="Wingdings" panose="05000000000000000000" pitchFamily="2" charset="2"/>
              <a:buNone/>
              <a:defRPr/>
            </a:pPr>
            <a:r>
              <a:rPr lang="en-US" sz="2600" b="0" dirty="0" smtClean="0">
                <a:latin typeface="+mn-ea"/>
              </a:rPr>
              <a:t>1. </a:t>
            </a:r>
            <a:r>
              <a:rPr lang="zh-CN" altLang="en-US" sz="2600" b="0" dirty="0" smtClean="0">
                <a:latin typeface="+mn-ea"/>
              </a:rPr>
              <a:t>实验组和对照组结局事件预期发生率。 </a:t>
            </a:r>
            <a:endParaRPr lang="en-US" altLang="zh-CN" sz="2600" b="0" dirty="0" smtClean="0">
              <a:latin typeface="+mn-ea"/>
            </a:endParaRPr>
          </a:p>
          <a:p>
            <a:pPr indent="-304800">
              <a:lnSpc>
                <a:spcPct val="120000"/>
              </a:lnSpc>
              <a:buClr>
                <a:schemeClr val="tx2"/>
              </a:buClr>
              <a:buSzPct val="70000"/>
              <a:buFont typeface="Wingdings" panose="05000000000000000000" pitchFamily="2" charset="2"/>
              <a:buNone/>
              <a:defRPr/>
            </a:pPr>
            <a:r>
              <a:rPr lang="en-US" sz="2600" b="0" dirty="0" smtClean="0">
                <a:latin typeface="+mn-ea"/>
              </a:rPr>
              <a:t>2. </a:t>
            </a:r>
            <a:r>
              <a:rPr lang="zh-CN" altLang="en-US" sz="2600" b="0" dirty="0" smtClean="0">
                <a:latin typeface="+mn-ea"/>
              </a:rPr>
              <a:t>结局指标的变异程度。</a:t>
            </a:r>
            <a:endParaRPr lang="en-US" altLang="zh-CN" sz="2600" b="0" dirty="0" smtClean="0">
              <a:latin typeface="+mn-ea"/>
            </a:endParaRPr>
          </a:p>
          <a:p>
            <a:pPr indent="-304800">
              <a:lnSpc>
                <a:spcPct val="120000"/>
              </a:lnSpc>
              <a:buClr>
                <a:schemeClr val="tx2"/>
              </a:buClr>
              <a:buSzPct val="70000"/>
              <a:buFont typeface="Wingdings" panose="05000000000000000000" pitchFamily="2" charset="2"/>
              <a:buNone/>
              <a:defRPr/>
            </a:pPr>
            <a:r>
              <a:rPr lang="en-US" sz="2600" b="0" dirty="0" smtClean="0">
                <a:latin typeface="+mn-ea"/>
              </a:rPr>
              <a:t>3. </a:t>
            </a:r>
            <a:r>
              <a:rPr lang="zh-CN" altLang="en-US" sz="2600" b="0" dirty="0" smtClean="0">
                <a:latin typeface="+mn-ea"/>
              </a:rPr>
              <a:t>检验的显著性水平</a:t>
            </a:r>
            <a:r>
              <a:rPr lang="en-US" sz="2600" b="0" dirty="0" smtClean="0">
                <a:latin typeface="+mn-ea"/>
              </a:rPr>
              <a:t>α</a:t>
            </a:r>
            <a:r>
              <a:rPr lang="zh-CN" altLang="en-US" sz="2600" b="0" dirty="0" smtClean="0">
                <a:latin typeface="+mn-ea"/>
              </a:rPr>
              <a:t>。</a:t>
            </a:r>
            <a:endParaRPr lang="en-US" altLang="zh-CN" sz="2600" b="0" dirty="0" smtClean="0">
              <a:latin typeface="+mn-ea"/>
            </a:endParaRPr>
          </a:p>
          <a:p>
            <a:pPr indent="-304800">
              <a:lnSpc>
                <a:spcPct val="120000"/>
              </a:lnSpc>
              <a:buClr>
                <a:schemeClr val="tx2"/>
              </a:buClr>
              <a:buSzPct val="70000"/>
              <a:buFont typeface="Wingdings" panose="05000000000000000000" pitchFamily="2" charset="2"/>
              <a:buNone/>
              <a:defRPr/>
            </a:pPr>
            <a:r>
              <a:rPr lang="en-US" sz="2600" b="0" dirty="0" smtClean="0">
                <a:latin typeface="+mn-ea"/>
              </a:rPr>
              <a:t>4. </a:t>
            </a:r>
            <a:r>
              <a:rPr lang="zh-CN" altLang="en-US" sz="2600" b="0" dirty="0" smtClean="0">
                <a:latin typeface="+mn-ea"/>
              </a:rPr>
              <a:t>检验效能又称把握度（</a:t>
            </a:r>
            <a:r>
              <a:rPr lang="en-US" sz="2600" b="0" dirty="0" smtClean="0">
                <a:latin typeface="+mn-ea"/>
              </a:rPr>
              <a:t>power</a:t>
            </a:r>
            <a:r>
              <a:rPr lang="zh-CN" altLang="en-US" sz="2600" b="0" dirty="0" smtClean="0">
                <a:latin typeface="+mn-ea"/>
              </a:rPr>
              <a:t>），即</a:t>
            </a:r>
            <a:r>
              <a:rPr lang="en-US" altLang="zh-CN" sz="2600" b="0" dirty="0" smtClean="0">
                <a:latin typeface="+mn-ea"/>
              </a:rPr>
              <a:t>1–</a:t>
            </a:r>
            <a:r>
              <a:rPr lang="en-US" sz="2600" b="0" dirty="0" smtClean="0">
                <a:latin typeface="+mn-ea"/>
              </a:rPr>
              <a:t>β</a:t>
            </a:r>
            <a:r>
              <a:rPr lang="zh-CN" altLang="en-US" sz="2600" b="0" dirty="0" smtClean="0">
                <a:latin typeface="+mn-ea"/>
              </a:rPr>
              <a:t> 。</a:t>
            </a:r>
            <a:endParaRPr lang="en-US" altLang="zh-CN" sz="2600" b="0" dirty="0" smtClean="0">
              <a:latin typeface="+mn-ea"/>
            </a:endParaRPr>
          </a:p>
          <a:p>
            <a:pPr indent="-304800">
              <a:lnSpc>
                <a:spcPct val="120000"/>
              </a:lnSpc>
              <a:buClr>
                <a:schemeClr val="tx2"/>
              </a:buClr>
              <a:buSzPct val="70000"/>
              <a:buFont typeface="Wingdings" panose="05000000000000000000" pitchFamily="2" charset="2"/>
              <a:buNone/>
              <a:defRPr/>
            </a:pPr>
            <a:r>
              <a:rPr lang="en-US" sz="2600" b="0" dirty="0" smtClean="0">
                <a:latin typeface="+mn-ea"/>
              </a:rPr>
              <a:t>5. </a:t>
            </a:r>
            <a:r>
              <a:rPr lang="zh-CN" altLang="en-US" sz="2600" b="0" dirty="0" smtClean="0">
                <a:latin typeface="+mn-ea"/>
              </a:rPr>
              <a:t>单侧检验或双侧检验。</a:t>
            </a:r>
            <a:endParaRPr lang="en-US" altLang="zh-CN" sz="2600" b="0" dirty="0" smtClean="0">
              <a:latin typeface="+mn-ea"/>
            </a:endParaRPr>
          </a:p>
          <a:p>
            <a:pPr indent="-304800">
              <a:lnSpc>
                <a:spcPct val="150000"/>
              </a:lnSpc>
              <a:buClr>
                <a:schemeClr val="tx2"/>
              </a:buClr>
              <a:buSzPct val="70000"/>
              <a:buFont typeface="Wingdings 2" pitchFamily="18" charset="2"/>
              <a:buChar char=""/>
              <a:defRPr/>
            </a:pPr>
            <a:endParaRPr lang="zh-CN" altLang="en-US" sz="2000" b="0" dirty="0" smtClean="0">
              <a:ln>
                <a:noFill/>
              </a:ln>
              <a:solidFill>
                <a:schemeClr val="tx2"/>
              </a:solidFill>
              <a:effectLst/>
              <a:ea typeface="宋体"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4294967295"/>
          </p:nvPr>
        </p:nvSpPr>
        <p:spPr bwMode="auto">
          <a:xfrm>
            <a:off x="914400" y="900113"/>
            <a:ext cx="10353675" cy="4891087"/>
          </a:xfrm>
          <a:effectLst>
            <a:outerShdw rotWithShape="0">
              <a:srgbClr val="000000">
                <a:alpha val="45999"/>
              </a:srgbClr>
            </a:outerShdw>
          </a:effectLst>
        </p:spPr>
        <p:txBody>
          <a:bodyPr wrap="square" numCol="1" anchorCtr="0" compatLnSpc="1">
            <a:prstTxWarp prst="textNoShape">
              <a:avLst/>
            </a:prstTxWarp>
            <a:normAutofit lnSpcReduction="10000"/>
          </a:bodyPr>
          <a:lstStyle/>
          <a:p>
            <a:pPr>
              <a:buFont typeface="Wingdings 2" pitchFamily="18" charset="2"/>
              <a:buNone/>
              <a:defRPr/>
            </a:pPr>
            <a:endParaRPr lang="zh-CN" altLang="en-US" dirty="0" smtClean="0">
              <a:ln>
                <a:noFill/>
              </a:ln>
              <a:effectLst/>
              <a:ea typeface="宋体" charset="-122"/>
            </a:endParaRPr>
          </a:p>
          <a:p>
            <a:pPr>
              <a:defRPr/>
            </a:pPr>
            <a:r>
              <a:rPr lang="zh-CN" altLang="en-US" sz="3200" b="1" dirty="0" smtClean="0">
                <a:ln>
                  <a:noFill/>
                </a:ln>
                <a:solidFill>
                  <a:srgbClr val="FFFF00"/>
                </a:solidFill>
                <a:effectLst/>
              </a:rPr>
              <a:t>样本量的估计方法</a:t>
            </a:r>
          </a:p>
          <a:p>
            <a:pPr>
              <a:buFont typeface="Wingdings 2" pitchFamily="18" charset="2"/>
              <a:buNone/>
              <a:defRPr/>
            </a:pPr>
            <a:r>
              <a:rPr lang="en-US" altLang="zh-CN" sz="2800" dirty="0" smtClean="0">
                <a:ln>
                  <a:noFill/>
                </a:ln>
                <a:solidFill>
                  <a:srgbClr val="FFFF00"/>
                </a:solidFill>
                <a:effectLst/>
                <a:latin typeface="+mn-ea"/>
              </a:rPr>
              <a:t>1.</a:t>
            </a:r>
            <a:r>
              <a:rPr lang="zh-CN" altLang="en-US" sz="2800" dirty="0" smtClean="0">
                <a:ln>
                  <a:noFill/>
                </a:ln>
                <a:solidFill>
                  <a:srgbClr val="FFFF00"/>
                </a:solidFill>
                <a:effectLst/>
                <a:latin typeface="+mn-ea"/>
              </a:rPr>
              <a:t>计数资料样本大小的估计</a:t>
            </a:r>
          </a:p>
          <a:p>
            <a:pPr>
              <a:defRPr/>
            </a:pPr>
            <a:endParaRPr lang="zh-CN" altLang="en-US" sz="2800" dirty="0" smtClean="0">
              <a:ln>
                <a:noFill/>
              </a:ln>
              <a:effectLst/>
              <a:latin typeface="黑体" pitchFamily="2" charset="-122"/>
            </a:endParaRPr>
          </a:p>
          <a:p>
            <a:pPr>
              <a:defRPr/>
            </a:pPr>
            <a:endParaRPr lang="zh-CN" altLang="en-US" sz="2800" dirty="0" smtClean="0">
              <a:ln>
                <a:noFill/>
              </a:ln>
              <a:effectLst/>
              <a:latin typeface="黑体" pitchFamily="2" charset="-122"/>
            </a:endParaRPr>
          </a:p>
          <a:p>
            <a:pPr>
              <a:buFont typeface="Wingdings 2" pitchFamily="18" charset="2"/>
              <a:buNone/>
              <a:defRPr/>
            </a:pPr>
            <a:endParaRPr lang="zh-CN" altLang="en-US" sz="2800" dirty="0" smtClean="0">
              <a:ln>
                <a:noFill/>
              </a:ln>
              <a:effectLst/>
              <a:latin typeface="黑体" pitchFamily="2" charset="-122"/>
            </a:endParaRPr>
          </a:p>
          <a:p>
            <a:pPr>
              <a:lnSpc>
                <a:spcPct val="130000"/>
              </a:lnSpc>
              <a:defRPr/>
            </a:pPr>
            <a:r>
              <a:rPr lang="zh-CN" altLang="en-US" sz="2400" dirty="0" smtClean="0">
                <a:ln>
                  <a:noFill/>
                </a:ln>
                <a:effectLst/>
                <a:latin typeface="+mn-ea"/>
              </a:rPr>
              <a:t>式中，</a:t>
            </a:r>
            <a:r>
              <a:rPr lang="en-US" altLang="zh-CN" sz="2400" i="1" dirty="0" smtClean="0">
                <a:ln>
                  <a:noFill/>
                </a:ln>
                <a:effectLst/>
                <a:latin typeface="+mn-ea"/>
              </a:rPr>
              <a:t>N</a:t>
            </a:r>
            <a:r>
              <a:rPr lang="zh-CN" altLang="en-US" sz="2400" i="1" dirty="0" smtClean="0">
                <a:ln>
                  <a:noFill/>
                </a:ln>
                <a:effectLst/>
                <a:latin typeface="+mn-ea"/>
              </a:rPr>
              <a:t> </a:t>
            </a:r>
            <a:r>
              <a:rPr lang="zh-CN" altLang="en-US" sz="2400" dirty="0" smtClean="0">
                <a:ln>
                  <a:noFill/>
                </a:ln>
                <a:effectLst/>
                <a:latin typeface="+mn-ea"/>
              </a:rPr>
              <a:t>为一个组的样本量，</a:t>
            </a:r>
            <a:r>
              <a:rPr lang="en-US" altLang="zh-CN" sz="2400" i="1" dirty="0" smtClean="0">
                <a:ln>
                  <a:noFill/>
                </a:ln>
                <a:effectLst/>
                <a:latin typeface="+mn-ea"/>
              </a:rPr>
              <a:t>p</a:t>
            </a:r>
            <a:r>
              <a:rPr lang="en-US" altLang="zh-CN" sz="2400" baseline="-25000" dirty="0" smtClean="0">
                <a:ln>
                  <a:noFill/>
                </a:ln>
                <a:effectLst/>
                <a:latin typeface="+mn-ea"/>
              </a:rPr>
              <a:t>1</a:t>
            </a:r>
            <a:r>
              <a:rPr lang="zh-CN" altLang="en-US" sz="2400" dirty="0" smtClean="0">
                <a:ln>
                  <a:noFill/>
                </a:ln>
                <a:effectLst/>
                <a:latin typeface="+mn-ea"/>
              </a:rPr>
              <a:t>为对照组结局事件发生率；</a:t>
            </a:r>
            <a:r>
              <a:rPr lang="en-US" altLang="zh-CN" sz="2400" i="1" dirty="0" smtClean="0">
                <a:ln>
                  <a:noFill/>
                </a:ln>
                <a:effectLst/>
                <a:latin typeface="+mn-ea"/>
              </a:rPr>
              <a:t>p</a:t>
            </a:r>
            <a:r>
              <a:rPr lang="en-US" altLang="zh-CN" sz="2400" baseline="-25000" dirty="0" smtClean="0">
                <a:ln>
                  <a:noFill/>
                </a:ln>
                <a:effectLst/>
                <a:latin typeface="+mn-ea"/>
              </a:rPr>
              <a:t>2</a:t>
            </a:r>
            <a:r>
              <a:rPr lang="zh-CN" altLang="en-US" sz="2400" dirty="0" smtClean="0">
                <a:ln>
                  <a:noFill/>
                </a:ln>
                <a:effectLst/>
                <a:latin typeface="+mn-ea"/>
              </a:rPr>
              <a:t>为实验组结局事件发生率，           ，</a:t>
            </a:r>
            <a:r>
              <a:rPr lang="en-US" altLang="zh-CN" sz="2400" i="1" dirty="0" err="1" smtClean="0">
                <a:ln>
                  <a:noFill/>
                </a:ln>
                <a:effectLst/>
                <a:latin typeface="+mn-ea"/>
              </a:rPr>
              <a:t>Z</a:t>
            </a:r>
            <a:r>
              <a:rPr lang="en-US" altLang="zh-CN" sz="2400" baseline="-25000" dirty="0" err="1" smtClean="0">
                <a:ln>
                  <a:noFill/>
                </a:ln>
                <a:effectLst/>
                <a:latin typeface="+mn-ea"/>
              </a:rPr>
              <a:t>α</a:t>
            </a:r>
            <a:r>
              <a:rPr lang="zh-CN" altLang="en-US" sz="2400" dirty="0" smtClean="0">
                <a:ln>
                  <a:noFill/>
                </a:ln>
                <a:effectLst/>
                <a:latin typeface="+mn-ea"/>
              </a:rPr>
              <a:t>、</a:t>
            </a:r>
            <a:r>
              <a:rPr lang="en-US" altLang="zh-CN" sz="2400" i="1" dirty="0" err="1" smtClean="0">
                <a:ln>
                  <a:noFill/>
                </a:ln>
                <a:effectLst/>
                <a:latin typeface="+mn-ea"/>
              </a:rPr>
              <a:t>Z</a:t>
            </a:r>
            <a:r>
              <a:rPr lang="en-US" altLang="zh-CN" sz="2400" baseline="-25000" dirty="0" err="1" smtClean="0">
                <a:ln>
                  <a:noFill/>
                </a:ln>
                <a:effectLst/>
                <a:latin typeface="+mn-ea"/>
              </a:rPr>
              <a:t>β</a:t>
            </a:r>
            <a:r>
              <a:rPr lang="zh-CN" altLang="en-US" sz="2400" dirty="0" smtClean="0">
                <a:ln>
                  <a:noFill/>
                </a:ln>
                <a:effectLst/>
                <a:latin typeface="+mn-ea"/>
              </a:rPr>
              <a:t>分别为</a:t>
            </a:r>
            <a:r>
              <a:rPr lang="en-US" altLang="zh-CN" sz="2400" i="1" dirty="0" smtClean="0">
                <a:ln>
                  <a:noFill/>
                </a:ln>
                <a:effectLst/>
                <a:latin typeface="+mn-ea"/>
              </a:rPr>
              <a:t>α</a:t>
            </a:r>
            <a:r>
              <a:rPr lang="zh-CN" altLang="en-US" sz="2400" dirty="0" smtClean="0">
                <a:ln>
                  <a:noFill/>
                </a:ln>
                <a:effectLst/>
                <a:latin typeface="+mn-ea"/>
              </a:rPr>
              <a:t>与</a:t>
            </a:r>
            <a:r>
              <a:rPr lang="en-US" altLang="zh-CN" sz="2400" i="1" dirty="0" smtClean="0">
                <a:ln>
                  <a:noFill/>
                </a:ln>
                <a:effectLst/>
                <a:latin typeface="+mn-ea"/>
              </a:rPr>
              <a:t>β</a:t>
            </a:r>
            <a:r>
              <a:rPr lang="zh-CN" altLang="en-US" sz="2400" dirty="0" smtClean="0">
                <a:ln>
                  <a:noFill/>
                </a:ln>
                <a:effectLst/>
                <a:latin typeface="+mn-ea"/>
              </a:rPr>
              <a:t>对应的标准正态分布临界值，可查表得出。</a:t>
            </a:r>
            <a:r>
              <a:rPr lang="zh-CN" altLang="en-US" dirty="0" smtClean="0">
                <a:ln>
                  <a:noFill/>
                </a:ln>
                <a:effectLst/>
                <a:latin typeface="+mn-ea"/>
              </a:rPr>
              <a:t> </a:t>
            </a:r>
          </a:p>
        </p:txBody>
      </p:sp>
      <p:pic>
        <p:nvPicPr>
          <p:cNvPr id="33794" name="Picture 4"/>
          <p:cNvPicPr>
            <a:picLocks noChangeAspect="1" noChangeArrowheads="1"/>
          </p:cNvPicPr>
          <p:nvPr/>
        </p:nvPicPr>
        <p:blipFill>
          <a:blip r:embed="rId2"/>
          <a:srcRect/>
          <a:stretch>
            <a:fillRect/>
          </a:stretch>
        </p:blipFill>
        <p:spPr bwMode="auto">
          <a:xfrm>
            <a:off x="2982913" y="2665413"/>
            <a:ext cx="5980112" cy="1133475"/>
          </a:xfrm>
          <a:prstGeom prst="rect">
            <a:avLst/>
          </a:prstGeom>
          <a:noFill/>
          <a:ln w="9525">
            <a:noFill/>
            <a:miter lim="800000"/>
            <a:headEnd/>
            <a:tailEnd/>
          </a:ln>
        </p:spPr>
      </p:pic>
      <p:pic>
        <p:nvPicPr>
          <p:cNvPr id="33795" name="Picture 5"/>
          <p:cNvPicPr>
            <a:picLocks noChangeAspect="1" noChangeArrowheads="1"/>
          </p:cNvPicPr>
          <p:nvPr/>
        </p:nvPicPr>
        <p:blipFill>
          <a:blip r:embed="rId3"/>
          <a:srcRect/>
          <a:stretch>
            <a:fillRect/>
          </a:stretch>
        </p:blipFill>
        <p:spPr bwMode="auto">
          <a:xfrm>
            <a:off x="3448050" y="4625975"/>
            <a:ext cx="1681163" cy="395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4294967295"/>
          </p:nvPr>
        </p:nvSpPr>
        <p:spPr bwMode="auto">
          <a:xfrm>
            <a:off x="914400" y="769938"/>
            <a:ext cx="10353675" cy="5021262"/>
          </a:xfrm>
          <a:effectLst>
            <a:outerShdw rotWithShape="0">
              <a:srgbClr val="000000">
                <a:alpha val="45999"/>
              </a:srgbClr>
            </a:outerShdw>
          </a:effectLst>
        </p:spPr>
        <p:txBody>
          <a:bodyPr wrap="square" numCol="1" anchorCtr="0" compatLnSpc="1">
            <a:prstTxWarp prst="textNoShape">
              <a:avLst/>
            </a:prstTxWarp>
          </a:bodyPr>
          <a:lstStyle/>
          <a:p>
            <a:pPr>
              <a:buFont typeface="Wingdings 2" pitchFamily="18" charset="2"/>
              <a:buNone/>
              <a:defRPr/>
            </a:pPr>
            <a:endParaRPr lang="zh-CN" altLang="en-US" dirty="0" smtClean="0">
              <a:ln>
                <a:noFill/>
              </a:ln>
              <a:effectLst/>
              <a:ea typeface="宋体" charset="-122"/>
            </a:endParaRPr>
          </a:p>
          <a:p>
            <a:pPr>
              <a:buFont typeface="Wingdings 2" pitchFamily="18" charset="2"/>
              <a:buNone/>
              <a:defRPr/>
            </a:pPr>
            <a:r>
              <a:rPr lang="en-US" altLang="zh-CN" sz="2800" dirty="0" smtClean="0">
                <a:ln>
                  <a:noFill/>
                </a:ln>
                <a:solidFill>
                  <a:srgbClr val="FFFF00"/>
                </a:solidFill>
                <a:effectLst/>
                <a:latin typeface="+mn-ea"/>
              </a:rPr>
              <a:t>2.</a:t>
            </a:r>
            <a:r>
              <a:rPr lang="zh-CN" altLang="en-US" sz="2800" dirty="0" smtClean="0">
                <a:ln>
                  <a:noFill/>
                </a:ln>
                <a:solidFill>
                  <a:srgbClr val="FFFF00"/>
                </a:solidFill>
                <a:effectLst/>
                <a:latin typeface="+mn-ea"/>
              </a:rPr>
              <a:t>计量资料样本大小的估计</a:t>
            </a:r>
            <a:r>
              <a:rPr lang="zh-CN" altLang="en-US" sz="2800" dirty="0" smtClean="0">
                <a:ln>
                  <a:noFill/>
                </a:ln>
                <a:effectLst/>
                <a:latin typeface="+mn-ea"/>
              </a:rPr>
              <a:t> </a:t>
            </a:r>
            <a:endParaRPr lang="zh-CN" altLang="en-US" sz="2800" dirty="0" smtClean="0">
              <a:ln>
                <a:noFill/>
              </a:ln>
              <a:solidFill>
                <a:srgbClr val="FFFF00"/>
              </a:solidFill>
              <a:effectLst/>
              <a:latin typeface="+mn-ea"/>
            </a:endParaRPr>
          </a:p>
          <a:p>
            <a:pPr>
              <a:defRPr/>
            </a:pPr>
            <a:endParaRPr lang="zh-CN" altLang="en-US" sz="2800" dirty="0" smtClean="0">
              <a:ln>
                <a:noFill/>
              </a:ln>
              <a:effectLst/>
              <a:latin typeface="黑体" pitchFamily="2" charset="-122"/>
            </a:endParaRPr>
          </a:p>
          <a:p>
            <a:pPr>
              <a:defRPr/>
            </a:pPr>
            <a:endParaRPr lang="zh-CN" altLang="en-US" sz="2800" dirty="0" smtClean="0">
              <a:ln>
                <a:noFill/>
              </a:ln>
              <a:effectLst/>
              <a:latin typeface="黑体" pitchFamily="2" charset="-122"/>
            </a:endParaRPr>
          </a:p>
          <a:p>
            <a:pPr>
              <a:buFont typeface="Wingdings 2" pitchFamily="18" charset="2"/>
              <a:buNone/>
              <a:defRPr/>
            </a:pPr>
            <a:endParaRPr lang="zh-CN" altLang="en-US" sz="2800" dirty="0" smtClean="0">
              <a:ln>
                <a:noFill/>
              </a:ln>
              <a:effectLst/>
              <a:latin typeface="黑体" pitchFamily="2" charset="-122"/>
            </a:endParaRPr>
          </a:p>
          <a:p>
            <a:pPr>
              <a:lnSpc>
                <a:spcPct val="130000"/>
              </a:lnSpc>
              <a:defRPr/>
            </a:pPr>
            <a:r>
              <a:rPr lang="zh-CN" altLang="en-US" sz="2400" dirty="0" smtClean="0">
                <a:ln>
                  <a:noFill/>
                </a:ln>
                <a:effectLst/>
                <a:latin typeface="+mn-ea"/>
              </a:rPr>
              <a:t>式中，</a:t>
            </a:r>
            <a:r>
              <a:rPr lang="en-US" altLang="zh-CN" sz="2400" i="1" dirty="0" smtClean="0">
                <a:ln>
                  <a:noFill/>
                </a:ln>
                <a:effectLst/>
                <a:latin typeface="+mn-ea"/>
              </a:rPr>
              <a:t>s </a:t>
            </a:r>
            <a:r>
              <a:rPr lang="zh-CN" altLang="en-US" sz="2400" dirty="0" smtClean="0">
                <a:ln>
                  <a:noFill/>
                </a:ln>
                <a:effectLst/>
                <a:latin typeface="+mn-ea"/>
              </a:rPr>
              <a:t>为估计的标准差，</a:t>
            </a:r>
            <a:r>
              <a:rPr lang="en-US" altLang="zh-CN" sz="2400" i="1" dirty="0" smtClean="0">
                <a:ln>
                  <a:noFill/>
                </a:ln>
                <a:effectLst/>
                <a:latin typeface="+mn-ea"/>
              </a:rPr>
              <a:t>d </a:t>
            </a:r>
            <a:r>
              <a:rPr lang="zh-CN" altLang="en-US" sz="2400" dirty="0" smtClean="0">
                <a:ln>
                  <a:noFill/>
                </a:ln>
                <a:effectLst/>
                <a:latin typeface="+mn-ea"/>
              </a:rPr>
              <a:t>为两组连续变量均值之差，</a:t>
            </a:r>
            <a:r>
              <a:rPr lang="en-US" altLang="zh-CN" sz="2400" i="1" dirty="0" err="1" smtClean="0">
                <a:ln>
                  <a:noFill/>
                </a:ln>
                <a:effectLst/>
                <a:latin typeface="+mn-ea"/>
              </a:rPr>
              <a:t>Z</a:t>
            </a:r>
            <a:r>
              <a:rPr lang="en-US" altLang="zh-CN" sz="2400" baseline="-25000" dirty="0" err="1" smtClean="0">
                <a:ln>
                  <a:noFill/>
                </a:ln>
                <a:effectLst/>
                <a:latin typeface="+mn-ea"/>
              </a:rPr>
              <a:t>α</a:t>
            </a:r>
            <a:r>
              <a:rPr lang="zh-CN" altLang="en-US" sz="2400" dirty="0" smtClean="0">
                <a:ln>
                  <a:noFill/>
                </a:ln>
                <a:effectLst/>
                <a:latin typeface="+mn-ea"/>
              </a:rPr>
              <a:t>、</a:t>
            </a:r>
            <a:r>
              <a:rPr lang="en-US" altLang="zh-CN" sz="2400" i="1" dirty="0" err="1" smtClean="0">
                <a:ln>
                  <a:noFill/>
                </a:ln>
                <a:effectLst/>
                <a:latin typeface="+mn-ea"/>
              </a:rPr>
              <a:t>Z</a:t>
            </a:r>
            <a:r>
              <a:rPr lang="en-US" altLang="zh-CN" sz="2400" baseline="-25000" dirty="0" err="1" smtClean="0">
                <a:ln>
                  <a:noFill/>
                </a:ln>
                <a:effectLst/>
                <a:latin typeface="+mn-ea"/>
              </a:rPr>
              <a:t>β</a:t>
            </a:r>
            <a:r>
              <a:rPr lang="zh-CN" altLang="en-US" sz="2400" dirty="0" smtClean="0">
                <a:ln>
                  <a:noFill/>
                </a:ln>
                <a:effectLst/>
                <a:latin typeface="+mn-ea"/>
              </a:rPr>
              <a:t>分别为</a:t>
            </a:r>
            <a:r>
              <a:rPr lang="en-US" altLang="zh-CN" sz="2400" i="1" dirty="0" smtClean="0">
                <a:ln>
                  <a:noFill/>
                </a:ln>
                <a:effectLst/>
                <a:latin typeface="+mn-ea"/>
              </a:rPr>
              <a:t>α</a:t>
            </a:r>
            <a:r>
              <a:rPr lang="zh-CN" altLang="en-US" sz="2400" dirty="0" smtClean="0">
                <a:ln>
                  <a:noFill/>
                </a:ln>
                <a:effectLst/>
                <a:latin typeface="+mn-ea"/>
              </a:rPr>
              <a:t>与</a:t>
            </a:r>
            <a:r>
              <a:rPr lang="en-US" altLang="zh-CN" sz="2400" i="1" dirty="0" smtClean="0">
                <a:ln>
                  <a:noFill/>
                </a:ln>
                <a:effectLst/>
                <a:latin typeface="+mn-ea"/>
              </a:rPr>
              <a:t>β</a:t>
            </a:r>
            <a:r>
              <a:rPr lang="zh-CN" altLang="en-US" sz="2400" dirty="0" smtClean="0">
                <a:ln>
                  <a:noFill/>
                </a:ln>
                <a:effectLst/>
                <a:latin typeface="+mn-ea"/>
              </a:rPr>
              <a:t>对应的标准正态分布临界值，可查表得出。</a:t>
            </a:r>
          </a:p>
          <a:p>
            <a:pPr>
              <a:lnSpc>
                <a:spcPct val="130000"/>
              </a:lnSpc>
              <a:defRPr/>
            </a:pPr>
            <a:r>
              <a:rPr lang="zh-CN" altLang="en-US" sz="2600" dirty="0" smtClean="0">
                <a:ln>
                  <a:noFill/>
                </a:ln>
                <a:effectLst/>
                <a:latin typeface="+mn-ea"/>
              </a:rPr>
              <a:t>以上公式适用于</a:t>
            </a:r>
            <a:r>
              <a:rPr lang="en-US" altLang="zh-CN" sz="2600" i="1" dirty="0" smtClean="0">
                <a:ln>
                  <a:noFill/>
                </a:ln>
                <a:effectLst/>
                <a:latin typeface="+mn-ea"/>
              </a:rPr>
              <a:t>N </a:t>
            </a:r>
            <a:r>
              <a:rPr lang="en-US" altLang="zh-CN" sz="2600" dirty="0" smtClean="0">
                <a:ln>
                  <a:noFill/>
                </a:ln>
                <a:effectLst/>
                <a:latin typeface="+mn-ea"/>
              </a:rPr>
              <a:t>≥30</a:t>
            </a:r>
            <a:r>
              <a:rPr lang="zh-CN" altLang="en-US" sz="2600" dirty="0" smtClean="0">
                <a:ln>
                  <a:noFill/>
                </a:ln>
                <a:effectLst/>
                <a:latin typeface="+mn-ea"/>
              </a:rPr>
              <a:t>时。  </a:t>
            </a:r>
          </a:p>
        </p:txBody>
      </p:sp>
      <p:pic>
        <p:nvPicPr>
          <p:cNvPr id="34818" name="Picture 5"/>
          <p:cNvPicPr>
            <a:picLocks noChangeAspect="1" noChangeArrowheads="1"/>
          </p:cNvPicPr>
          <p:nvPr/>
        </p:nvPicPr>
        <p:blipFill>
          <a:blip r:embed="rId2"/>
          <a:srcRect/>
          <a:stretch>
            <a:fillRect/>
          </a:stretch>
        </p:blipFill>
        <p:spPr bwMode="auto">
          <a:xfrm>
            <a:off x="3587750" y="2116138"/>
            <a:ext cx="2722563" cy="968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4294967295"/>
          </p:nvPr>
        </p:nvSpPr>
        <p:spPr bwMode="auto">
          <a:xfrm>
            <a:off x="914400" y="406400"/>
            <a:ext cx="10798175" cy="5602288"/>
          </a:xfrm>
          <a:effectLst>
            <a:outerShdw rotWithShape="0">
              <a:srgbClr val="000000">
                <a:alpha val="45999"/>
              </a:srgbClr>
            </a:outerShdw>
          </a:effectLst>
        </p:spPr>
        <p:txBody>
          <a:bodyPr wrap="square" numCol="1" anchorCtr="0" compatLnSpc="1">
            <a:prstTxWarp prst="textNoShape">
              <a:avLst/>
            </a:prstTxWarp>
          </a:bodyPr>
          <a:lstStyle/>
          <a:p>
            <a:pPr>
              <a:buFont typeface="Wingdings 2" pitchFamily="18" charset="2"/>
              <a:buNone/>
            </a:pPr>
            <a:endParaRPr lang="zh-CN" altLang="en-US" smtClean="0">
              <a:ln>
                <a:noFill/>
              </a:ln>
              <a:effectLst/>
              <a:ea typeface="宋体" charset="-122"/>
            </a:endParaRPr>
          </a:p>
          <a:p>
            <a:r>
              <a:rPr lang="zh-CN" altLang="en-US" sz="3200" b="1" smtClean="0">
                <a:ln>
                  <a:noFill/>
                </a:ln>
                <a:solidFill>
                  <a:srgbClr val="FFFF00"/>
                </a:solidFill>
                <a:effectLst/>
                <a:latin typeface="黑体" pitchFamily="2" charset="-122"/>
              </a:rPr>
              <a:t>设立对照</a:t>
            </a:r>
            <a:r>
              <a:rPr lang="zh-CN" altLang="en-US" sz="3200" smtClean="0">
                <a:ln>
                  <a:noFill/>
                </a:ln>
                <a:effectLst/>
                <a:latin typeface="黑体" pitchFamily="2" charset="-122"/>
              </a:rPr>
              <a:t> </a:t>
            </a:r>
          </a:p>
          <a:p>
            <a:r>
              <a:rPr lang="zh-CN" altLang="en-US" sz="2800" smtClean="0">
                <a:ln>
                  <a:noFill/>
                </a:ln>
                <a:solidFill>
                  <a:srgbClr val="FFFF00"/>
                </a:solidFill>
                <a:effectLst/>
                <a:latin typeface="黑体" pitchFamily="2" charset="-122"/>
              </a:rPr>
              <a:t>设立对照组的意义：</a:t>
            </a:r>
            <a:r>
              <a:rPr lang="zh-CN" altLang="en-US" sz="2600" smtClean="0">
                <a:ln>
                  <a:noFill/>
                </a:ln>
                <a:effectLst/>
              </a:rPr>
              <a:t>排除非干预因素对研究结果真实性的影响。</a:t>
            </a:r>
          </a:p>
          <a:p>
            <a:r>
              <a:rPr lang="zh-CN" altLang="en-US" sz="2800" smtClean="0">
                <a:ln>
                  <a:noFill/>
                </a:ln>
                <a:solidFill>
                  <a:srgbClr val="FFFF00"/>
                </a:solidFill>
                <a:effectLst/>
              </a:rPr>
              <a:t>对照的方式：</a:t>
            </a:r>
          </a:p>
          <a:p>
            <a:pPr>
              <a:buFont typeface="Wingdings 2" pitchFamily="18" charset="2"/>
              <a:buNone/>
            </a:pPr>
            <a:r>
              <a:rPr lang="en-US" altLang="zh-CN" sz="2200" smtClean="0">
                <a:ln>
                  <a:noFill/>
                </a:ln>
                <a:effectLst/>
                <a:latin typeface="黑体" pitchFamily="2" charset="-122"/>
              </a:rPr>
              <a:t>1.</a:t>
            </a:r>
            <a:r>
              <a:rPr lang="zh-CN" altLang="en-US" sz="2200" b="1" smtClean="0">
                <a:ln>
                  <a:noFill/>
                </a:ln>
                <a:effectLst/>
                <a:latin typeface="黑体" pitchFamily="2" charset="-122"/>
              </a:rPr>
              <a:t>标准对照</a:t>
            </a:r>
            <a:r>
              <a:rPr lang="zh-CN" altLang="en-US" sz="2200" smtClean="0">
                <a:ln>
                  <a:noFill/>
                </a:ln>
                <a:effectLst/>
                <a:latin typeface="黑体" pitchFamily="2" charset="-122"/>
              </a:rPr>
              <a:t>：或称阳性对照，最常用。适用于已知有肯定疗效治疗措施或预防措施的疾病。 </a:t>
            </a:r>
          </a:p>
          <a:p>
            <a:pPr>
              <a:buFont typeface="Wingdings 2" pitchFamily="18" charset="2"/>
              <a:buNone/>
            </a:pPr>
            <a:r>
              <a:rPr lang="en-US" altLang="zh-CN" sz="2200" smtClean="0">
                <a:ln>
                  <a:noFill/>
                </a:ln>
                <a:effectLst/>
                <a:latin typeface="黑体" pitchFamily="2" charset="-122"/>
              </a:rPr>
              <a:t>2.</a:t>
            </a:r>
            <a:r>
              <a:rPr lang="zh-CN" altLang="en-US" sz="2200" b="1" smtClean="0">
                <a:ln>
                  <a:noFill/>
                </a:ln>
                <a:effectLst/>
                <a:latin typeface="黑体" pitchFamily="2" charset="-122"/>
              </a:rPr>
              <a:t>安慰剂对照</a:t>
            </a:r>
            <a:r>
              <a:rPr lang="zh-CN" altLang="en-US" sz="2200" smtClean="0">
                <a:ln>
                  <a:noFill/>
                </a:ln>
                <a:effectLst/>
                <a:latin typeface="黑体" pitchFamily="2" charset="-122"/>
              </a:rPr>
              <a:t>：或称阴性对照。在所研究的疾病尚无有效的治疗药物或预防措施，使用安慰剂后对研究对象的病情或健康无影响时才使用。 </a:t>
            </a:r>
          </a:p>
          <a:p>
            <a:pPr>
              <a:buFont typeface="Wingdings 2" pitchFamily="18" charset="2"/>
              <a:buNone/>
            </a:pPr>
            <a:r>
              <a:rPr lang="en-US" altLang="zh-CN" sz="2200" smtClean="0">
                <a:ln>
                  <a:noFill/>
                </a:ln>
                <a:effectLst/>
                <a:latin typeface="黑体" pitchFamily="2" charset="-122"/>
              </a:rPr>
              <a:t>3.</a:t>
            </a:r>
            <a:r>
              <a:rPr lang="zh-CN" altLang="en-US" sz="2200" b="1" smtClean="0">
                <a:ln>
                  <a:noFill/>
                </a:ln>
                <a:effectLst/>
                <a:latin typeface="黑体" pitchFamily="2" charset="-122"/>
              </a:rPr>
              <a:t>自身对照</a:t>
            </a:r>
            <a:r>
              <a:rPr lang="zh-CN" altLang="en-US" sz="2200" smtClean="0">
                <a:ln>
                  <a:noFill/>
                </a:ln>
                <a:effectLst/>
                <a:latin typeface="黑体" pitchFamily="2" charset="-122"/>
              </a:rPr>
              <a:t>：即实验前后以同一人群作对比。 </a:t>
            </a:r>
          </a:p>
          <a:p>
            <a:pPr>
              <a:buFont typeface="Wingdings 2" pitchFamily="18" charset="2"/>
              <a:buNone/>
            </a:pPr>
            <a:r>
              <a:rPr lang="en-US" altLang="zh-CN" sz="2200" smtClean="0">
                <a:ln>
                  <a:noFill/>
                </a:ln>
                <a:effectLst/>
                <a:latin typeface="黑体" pitchFamily="2" charset="-122"/>
              </a:rPr>
              <a:t>4.</a:t>
            </a:r>
            <a:r>
              <a:rPr lang="zh-CN" altLang="en-US" sz="2200" b="1" smtClean="0">
                <a:ln>
                  <a:noFill/>
                </a:ln>
                <a:effectLst/>
                <a:latin typeface="黑体" pitchFamily="2" charset="-122"/>
              </a:rPr>
              <a:t>交叉对照</a:t>
            </a:r>
            <a:r>
              <a:rPr lang="zh-CN" altLang="en-US" sz="2200" smtClean="0">
                <a:ln>
                  <a:noFill/>
                </a:ln>
                <a:effectLst/>
                <a:latin typeface="黑体" pitchFamily="2" charset="-122"/>
              </a:rPr>
              <a:t>：用于药物配伍或应用顺序的疗效评价。 </a:t>
            </a:r>
          </a:p>
          <a:p>
            <a:pPr>
              <a:buFont typeface="Wingdings 2" pitchFamily="18" charset="2"/>
              <a:buNone/>
            </a:pPr>
            <a:r>
              <a:rPr lang="en-US" altLang="zh-CN" sz="2200" smtClean="0">
                <a:ln>
                  <a:noFill/>
                </a:ln>
                <a:effectLst/>
                <a:latin typeface="黑体" pitchFamily="2" charset="-122"/>
              </a:rPr>
              <a:t>5.</a:t>
            </a:r>
            <a:r>
              <a:rPr lang="zh-CN" altLang="en-US" sz="2200" b="1" smtClean="0">
                <a:ln>
                  <a:noFill/>
                </a:ln>
                <a:effectLst/>
                <a:latin typeface="黑体" pitchFamily="2" charset="-122"/>
              </a:rPr>
              <a:t>相互对照</a:t>
            </a:r>
            <a:r>
              <a:rPr lang="zh-CN" altLang="en-US" sz="2200" smtClean="0">
                <a:ln>
                  <a:noFill/>
                </a:ln>
                <a:effectLst/>
                <a:latin typeface="黑体" pitchFamily="2" charset="-122"/>
              </a:rPr>
              <a:t>：同时研究几种药物或治疗方法时，各组之间互为对照。</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4294967295"/>
          </p:nvPr>
        </p:nvSpPr>
        <p:spPr bwMode="auto">
          <a:xfrm>
            <a:off x="914400" y="846138"/>
            <a:ext cx="10523538" cy="5003800"/>
          </a:xfrm>
          <a:effectLst>
            <a:outerShdw rotWithShape="0">
              <a:srgbClr val="000000">
                <a:alpha val="45999"/>
              </a:srgbClr>
            </a:outerShdw>
          </a:effectLst>
        </p:spPr>
        <p:txBody>
          <a:bodyPr wrap="square" numCol="1" anchorCtr="0" compatLnSpc="1">
            <a:prstTxWarp prst="textNoShape">
              <a:avLst/>
            </a:prstTxWarp>
            <a:normAutofit fontScale="92500" lnSpcReduction="20000"/>
          </a:bodyPr>
          <a:lstStyle/>
          <a:p>
            <a:pPr>
              <a:buFont typeface="Wingdings 2" pitchFamily="18" charset="2"/>
              <a:buNone/>
              <a:defRPr/>
            </a:pPr>
            <a:endParaRPr lang="zh-CN" altLang="en-US" dirty="0" smtClean="0">
              <a:ln>
                <a:noFill/>
              </a:ln>
              <a:effectLst/>
              <a:ea typeface="宋体" charset="-122"/>
            </a:endParaRPr>
          </a:p>
          <a:p>
            <a:pPr>
              <a:lnSpc>
                <a:spcPct val="130000"/>
              </a:lnSpc>
              <a:defRPr/>
            </a:pPr>
            <a:r>
              <a:rPr lang="zh-CN" altLang="en-US" sz="3500" b="1" dirty="0" smtClean="0">
                <a:ln>
                  <a:noFill/>
                </a:ln>
                <a:solidFill>
                  <a:srgbClr val="FFFF00"/>
                </a:solidFill>
                <a:effectLst/>
                <a:latin typeface="+mj-ea"/>
                <a:ea typeface="+mj-ea"/>
              </a:rPr>
              <a:t>随机分组</a:t>
            </a:r>
            <a:r>
              <a:rPr lang="zh-CN" altLang="en-US" sz="3500" dirty="0" smtClean="0">
                <a:ln>
                  <a:noFill/>
                </a:ln>
                <a:effectLst/>
                <a:latin typeface="+mj-ea"/>
                <a:ea typeface="+mj-ea"/>
              </a:rPr>
              <a:t> </a:t>
            </a:r>
          </a:p>
          <a:p>
            <a:pPr>
              <a:lnSpc>
                <a:spcPct val="130000"/>
              </a:lnSpc>
              <a:defRPr/>
            </a:pPr>
            <a:r>
              <a:rPr lang="zh-CN" altLang="en-US" sz="3000" dirty="0" smtClean="0">
                <a:ln>
                  <a:noFill/>
                </a:ln>
                <a:solidFill>
                  <a:srgbClr val="FFFF00"/>
                </a:solidFill>
                <a:effectLst/>
              </a:rPr>
              <a:t>随机抽样：</a:t>
            </a:r>
            <a:r>
              <a:rPr lang="zh-CN" altLang="en-US" sz="3000" dirty="0" smtClean="0">
                <a:ln>
                  <a:noFill/>
                </a:ln>
                <a:effectLst/>
              </a:rPr>
              <a:t>即使总体中的每个个体都有同等的机会被抽取作为研究对象。</a:t>
            </a:r>
          </a:p>
          <a:p>
            <a:pPr>
              <a:lnSpc>
                <a:spcPct val="130000"/>
              </a:lnSpc>
              <a:defRPr/>
            </a:pPr>
            <a:r>
              <a:rPr lang="zh-CN" altLang="en-US" sz="3000" dirty="0" smtClean="0">
                <a:ln>
                  <a:noFill/>
                </a:ln>
                <a:solidFill>
                  <a:srgbClr val="FFFF00"/>
                </a:solidFill>
                <a:effectLst/>
              </a:rPr>
              <a:t>随机分组：</a:t>
            </a:r>
            <a:r>
              <a:rPr lang="zh-CN" altLang="en-US" sz="3000" dirty="0" smtClean="0">
                <a:ln>
                  <a:noFill/>
                </a:ln>
                <a:effectLst/>
              </a:rPr>
              <a:t>即所有的研究对象都有同等的概率被分配到实验组或对照组。</a:t>
            </a:r>
          </a:p>
          <a:p>
            <a:pPr>
              <a:lnSpc>
                <a:spcPct val="130000"/>
              </a:lnSpc>
              <a:defRPr/>
            </a:pPr>
            <a:r>
              <a:rPr lang="zh-CN" altLang="en-US" sz="2600" dirty="0" smtClean="0">
                <a:ln>
                  <a:noFill/>
                </a:ln>
                <a:effectLst/>
                <a:latin typeface="+mn-ea"/>
              </a:rPr>
              <a:t>可以消除来自研究对象或研究者的选择偏倚，平衡实验组和对照组中已知和未知的混杂因素，从而提高两组的可比性，使研究结论更加可靠。 </a:t>
            </a:r>
          </a:p>
          <a:p>
            <a:pPr>
              <a:lnSpc>
                <a:spcPct val="130000"/>
              </a:lnSpc>
              <a:defRPr/>
            </a:pPr>
            <a:r>
              <a:rPr lang="zh-CN" altLang="en-US" sz="2600" dirty="0" smtClean="0">
                <a:ln>
                  <a:noFill/>
                </a:ln>
                <a:effectLst/>
                <a:latin typeface="+mn-ea"/>
              </a:rPr>
              <a:t>可用单纯随机分配、区组随机分配、分层随机分配。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4294967295"/>
          </p:nvPr>
        </p:nvSpPr>
        <p:spPr bwMode="auto">
          <a:xfrm>
            <a:off x="973138" y="420688"/>
            <a:ext cx="10144125" cy="5559425"/>
          </a:xfrm>
          <a:effectLst>
            <a:outerShdw rotWithShape="0">
              <a:srgbClr val="000000">
                <a:alpha val="45999"/>
              </a:srgbClr>
            </a:outerShdw>
          </a:effectLst>
        </p:spPr>
        <p:txBody>
          <a:bodyPr wrap="square" numCol="1" anchorCtr="0" compatLnSpc="1">
            <a:prstTxWarp prst="textNoShape">
              <a:avLst/>
            </a:prstTxWarp>
          </a:bodyPr>
          <a:lstStyle/>
          <a:p>
            <a:pPr>
              <a:buFont typeface="Wingdings 2" pitchFamily="18" charset="2"/>
              <a:buNone/>
              <a:defRPr/>
            </a:pPr>
            <a:endParaRPr lang="zh-CN" altLang="en-US" sz="1800" dirty="0" smtClean="0">
              <a:ln>
                <a:noFill/>
              </a:ln>
              <a:effectLst/>
              <a:ea typeface="宋体" charset="-122"/>
            </a:endParaRPr>
          </a:p>
          <a:p>
            <a:pPr>
              <a:lnSpc>
                <a:spcPct val="130000"/>
              </a:lnSpc>
              <a:defRPr/>
            </a:pPr>
            <a:r>
              <a:rPr lang="zh-CN" altLang="en-US" sz="3200" b="1" dirty="0" smtClean="0">
                <a:ln>
                  <a:noFill/>
                </a:ln>
                <a:solidFill>
                  <a:srgbClr val="FFFF00"/>
                </a:solidFill>
                <a:effectLst/>
                <a:latin typeface="+mj-ea"/>
                <a:ea typeface="+mj-ea"/>
              </a:rPr>
              <a:t>应用盲法</a:t>
            </a:r>
            <a:r>
              <a:rPr lang="zh-CN" altLang="en-US" sz="1800" dirty="0" smtClean="0">
                <a:ln>
                  <a:noFill/>
                </a:ln>
                <a:effectLst/>
                <a:latin typeface="黑体" pitchFamily="2" charset="-122"/>
              </a:rPr>
              <a:t> </a:t>
            </a:r>
          </a:p>
          <a:p>
            <a:pPr>
              <a:lnSpc>
                <a:spcPct val="130000"/>
              </a:lnSpc>
              <a:defRPr/>
            </a:pPr>
            <a:r>
              <a:rPr lang="zh-CN" altLang="en-US" sz="2200" dirty="0" smtClean="0">
                <a:ln>
                  <a:noFill/>
                </a:ln>
                <a:solidFill>
                  <a:srgbClr val="FFFF00"/>
                </a:solidFill>
                <a:effectLst/>
                <a:latin typeface="+mn-ea"/>
              </a:rPr>
              <a:t>盲法</a:t>
            </a:r>
            <a:r>
              <a:rPr lang="zh-CN" altLang="en-US" sz="2200" dirty="0" smtClean="0">
                <a:ln>
                  <a:noFill/>
                </a:ln>
                <a:effectLst/>
                <a:latin typeface="+mn-ea"/>
              </a:rPr>
              <a:t>（</a:t>
            </a:r>
            <a:r>
              <a:rPr lang="en-US" altLang="zh-CN" sz="2200" dirty="0" smtClean="0">
                <a:ln>
                  <a:noFill/>
                </a:ln>
                <a:effectLst/>
                <a:latin typeface="+mn-ea"/>
              </a:rPr>
              <a:t>blinding </a:t>
            </a:r>
            <a:r>
              <a:rPr lang="zh-CN" altLang="en-US" sz="2200" dirty="0" smtClean="0">
                <a:ln>
                  <a:noFill/>
                </a:ln>
                <a:effectLst/>
                <a:latin typeface="+mn-ea"/>
              </a:rPr>
              <a:t>或 </a:t>
            </a:r>
            <a:r>
              <a:rPr lang="en-US" altLang="zh-CN" sz="2200" dirty="0" smtClean="0">
                <a:ln>
                  <a:noFill/>
                </a:ln>
                <a:effectLst/>
                <a:latin typeface="+mn-ea"/>
              </a:rPr>
              <a:t>masking</a:t>
            </a:r>
            <a:r>
              <a:rPr lang="zh-CN" altLang="en-US" sz="2200" dirty="0" smtClean="0">
                <a:ln>
                  <a:noFill/>
                </a:ln>
                <a:effectLst/>
                <a:latin typeface="+mn-ea"/>
              </a:rPr>
              <a:t>）是指使研究对象或研究者不知道研究的分组情况，即不知道研究对象到底接受什么样的干预 。采用盲法可以有效地减少或消除由于研究者和研究对象主观因素对结果产生的偏倚。</a:t>
            </a:r>
          </a:p>
          <a:p>
            <a:pPr>
              <a:lnSpc>
                <a:spcPct val="130000"/>
              </a:lnSpc>
              <a:defRPr/>
            </a:pPr>
            <a:r>
              <a:rPr lang="zh-CN" altLang="en-US" sz="2400" dirty="0" smtClean="0">
                <a:ln>
                  <a:noFill/>
                </a:ln>
                <a:solidFill>
                  <a:srgbClr val="FFFF00"/>
                </a:solidFill>
                <a:effectLst/>
                <a:latin typeface="黑体" pitchFamily="2" charset="-122"/>
              </a:rPr>
              <a:t>类型：</a:t>
            </a:r>
            <a:r>
              <a:rPr lang="zh-CN" altLang="en-US" dirty="0" smtClean="0">
                <a:ln>
                  <a:noFill/>
                </a:ln>
                <a:effectLst/>
                <a:latin typeface="黑体" pitchFamily="2" charset="-122"/>
              </a:rPr>
              <a:t> </a:t>
            </a:r>
          </a:p>
          <a:p>
            <a:pPr>
              <a:lnSpc>
                <a:spcPct val="120000"/>
              </a:lnSpc>
              <a:buFont typeface="Wingdings 2" pitchFamily="18" charset="2"/>
              <a:buNone/>
              <a:defRPr/>
            </a:pPr>
            <a:r>
              <a:rPr lang="en-US" altLang="zh-CN" dirty="0" smtClean="0">
                <a:ln>
                  <a:noFill/>
                </a:ln>
                <a:effectLst/>
                <a:latin typeface="+mn-ea"/>
              </a:rPr>
              <a:t>1.</a:t>
            </a:r>
            <a:r>
              <a:rPr lang="zh-CN" altLang="en-US" b="1" dirty="0" smtClean="0">
                <a:ln>
                  <a:noFill/>
                </a:ln>
                <a:effectLst/>
                <a:latin typeface="+mn-ea"/>
              </a:rPr>
              <a:t>单盲：</a:t>
            </a:r>
            <a:r>
              <a:rPr lang="zh-CN" altLang="en-US" dirty="0" smtClean="0">
                <a:ln>
                  <a:noFill/>
                </a:ln>
                <a:effectLst/>
                <a:latin typeface="+mn-ea"/>
              </a:rPr>
              <a:t>即研究对象不知道自己的分组和所接受处理情况，但观察者和资料收集分析者知道。主要根据研究对象主诉来决定干预措施效应的实验可用单盲法。 </a:t>
            </a:r>
          </a:p>
          <a:p>
            <a:pPr>
              <a:lnSpc>
                <a:spcPct val="120000"/>
              </a:lnSpc>
              <a:buFont typeface="Wingdings 2" pitchFamily="18" charset="2"/>
              <a:buNone/>
              <a:defRPr/>
            </a:pPr>
            <a:r>
              <a:rPr lang="en-US" altLang="zh-CN" dirty="0" smtClean="0">
                <a:ln>
                  <a:noFill/>
                </a:ln>
                <a:effectLst/>
                <a:latin typeface="+mn-ea"/>
              </a:rPr>
              <a:t>2.</a:t>
            </a:r>
            <a:r>
              <a:rPr lang="zh-CN" altLang="en-US" b="1" dirty="0" smtClean="0">
                <a:ln>
                  <a:noFill/>
                </a:ln>
                <a:effectLst/>
                <a:latin typeface="+mn-ea"/>
              </a:rPr>
              <a:t>双盲：</a:t>
            </a:r>
            <a:r>
              <a:rPr lang="zh-CN" altLang="en-US" dirty="0" smtClean="0">
                <a:ln>
                  <a:noFill/>
                </a:ln>
                <a:effectLst/>
                <a:latin typeface="+mn-ea"/>
              </a:rPr>
              <a:t>即研究对象和研究者均不知道研究对象的分组和所接受处理情况。</a:t>
            </a:r>
          </a:p>
          <a:p>
            <a:pPr>
              <a:lnSpc>
                <a:spcPct val="120000"/>
              </a:lnSpc>
              <a:buFont typeface="Wingdings 2" pitchFamily="18" charset="2"/>
              <a:buNone/>
              <a:defRPr/>
            </a:pPr>
            <a:r>
              <a:rPr lang="en-US" altLang="zh-CN" dirty="0" smtClean="0">
                <a:ln>
                  <a:noFill/>
                </a:ln>
                <a:effectLst/>
                <a:latin typeface="+mn-ea"/>
              </a:rPr>
              <a:t>3.</a:t>
            </a:r>
            <a:r>
              <a:rPr lang="zh-CN" altLang="en-US" b="1" dirty="0" smtClean="0">
                <a:ln>
                  <a:noFill/>
                </a:ln>
                <a:effectLst/>
                <a:latin typeface="+mn-ea"/>
              </a:rPr>
              <a:t>三盲：</a:t>
            </a:r>
            <a:r>
              <a:rPr lang="zh-CN" altLang="en-US" dirty="0" smtClean="0">
                <a:ln>
                  <a:noFill/>
                </a:ln>
                <a:effectLst/>
                <a:latin typeface="+mn-ea"/>
              </a:rPr>
              <a:t>指研究对象、研究者及资料分析人员均不了解研究分组和处理情况，只有研究的组织者知道。实施起来很困难，应用并不普遍。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bwMode="auto">
          <a:effectLst>
            <a:outerShdw rotWithShape="0">
              <a:srgbClr val="000000">
                <a:alpha val="45999"/>
              </a:srgbClr>
            </a:outerShdw>
          </a:effectLst>
        </p:spPr>
        <p:txBody>
          <a:bodyPr/>
          <a:lstStyle/>
          <a:p>
            <a:pPr>
              <a:defRPr/>
            </a:pPr>
            <a:r>
              <a:rPr lang="zh-CN" altLang="en-US" sz="4000" dirty="0" smtClean="0">
                <a:ln>
                  <a:noFill/>
                </a:ln>
                <a:effectLst/>
                <a:latin typeface="黑体" pitchFamily="2" charset="-122"/>
              </a:rPr>
              <a:t>第一节  概述</a:t>
            </a:r>
            <a:r>
              <a:rPr lang="zh-CN" altLang="en-US" sz="4000" b="0" dirty="0" smtClean="0">
                <a:ln>
                  <a:noFill/>
                </a:ln>
                <a:solidFill>
                  <a:schemeClr val="tx2"/>
                </a:solidFill>
                <a:effectLst/>
                <a:ea typeface="宋体" charset="-122"/>
              </a:rPr>
              <a:t> </a:t>
            </a:r>
          </a:p>
        </p:txBody>
      </p:sp>
      <p:sp>
        <p:nvSpPr>
          <p:cNvPr id="26627" name="Rectangle 3"/>
          <p:cNvSpPr>
            <a:spLocks noGrp="1"/>
          </p:cNvSpPr>
          <p:nvPr>
            <p:ph type="body" idx="1"/>
          </p:nvPr>
        </p:nvSpPr>
        <p:spPr bwMode="auto">
          <a:effectLst>
            <a:outerShdw rotWithShape="0">
              <a:srgbClr val="000000">
                <a:alpha val="45999"/>
              </a:srgbClr>
            </a:outerShdw>
          </a:effectLst>
        </p:spPr>
        <p:txBody>
          <a:bodyPr wrap="square" numCol="1" anchorCtr="0" compatLnSpc="1">
            <a:prstTxWarp prst="textNoShape">
              <a:avLst/>
            </a:prstTxWarp>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buClr>
                <a:schemeClr val="tx2"/>
              </a:buClr>
              <a:buSzPct val="70000"/>
              <a:buFont typeface="Wingdings 2" pitchFamily="18" charset="2"/>
              <a:buChar char=""/>
              <a:defRPr/>
            </a:pPr>
            <a:r>
              <a:rPr lang="zh-CN" altLang="en-US" dirty="0" smtClean="0">
                <a:ln>
                  <a:noFill/>
                </a:ln>
                <a:solidFill>
                  <a:srgbClr val="FFFF00"/>
                </a:solidFill>
                <a:effectLst/>
                <a:latin typeface="黑体" pitchFamily="49" charset="-122"/>
              </a:rPr>
              <a:t>概念</a:t>
            </a:r>
            <a:endParaRPr lang="zh-CN" altLang="en-US" u="sng" dirty="0" smtClean="0">
              <a:ln>
                <a:noFill/>
              </a:ln>
              <a:solidFill>
                <a:srgbClr val="FFFF00"/>
              </a:solidFill>
              <a:effectLst/>
              <a:latin typeface="黑体" pitchFamily="49" charset="-122"/>
            </a:endParaRPr>
          </a:p>
          <a:p>
            <a:pPr indent="-304800">
              <a:lnSpc>
                <a:spcPct val="150000"/>
              </a:lnSpc>
              <a:buClr>
                <a:schemeClr val="tx2"/>
              </a:buClr>
              <a:buSzPct val="70000"/>
              <a:buFont typeface="Wingdings 2" pitchFamily="18" charset="2"/>
              <a:buNone/>
              <a:defRPr/>
            </a:pPr>
            <a:r>
              <a:rPr lang="zh-CN" altLang="en-US" sz="2800" b="0" dirty="0" smtClean="0">
                <a:ln>
                  <a:noFill/>
                </a:ln>
                <a:solidFill>
                  <a:schemeClr val="tx2"/>
                </a:solidFill>
                <a:effectLst/>
              </a:rPr>
              <a:t>           流行病学实验是将研究人群随机分为实验组和对照组，以研究者所控制的措施给予实验组人群后，随访观察并比较两组人群结局发生率的差异，从而判断干预措施的效果。</a:t>
            </a:r>
            <a:r>
              <a:rPr lang="zh-CN" altLang="en-US" sz="2000" b="0" dirty="0" smtClean="0">
                <a:ln>
                  <a:noFill/>
                </a:ln>
                <a:solidFill>
                  <a:schemeClr val="tx2"/>
                </a:solidFill>
                <a:effectLst/>
                <a:ea typeface="宋体" charset="-122"/>
              </a:rPr>
              <a:t> </a:t>
            </a:r>
          </a:p>
          <a:p>
            <a:pPr indent="-304800">
              <a:buClr>
                <a:schemeClr val="tx2"/>
              </a:buClr>
              <a:buSzPct val="70000"/>
              <a:buFont typeface="Wingdings 2" pitchFamily="18" charset="2"/>
              <a:buChar char=""/>
              <a:defRPr/>
            </a:pPr>
            <a:endParaRPr lang="zh-CN" altLang="en-US" sz="2000" b="0" dirty="0" smtClean="0">
              <a:ln>
                <a:noFill/>
              </a:ln>
              <a:solidFill>
                <a:schemeClr val="tx2"/>
              </a:solidFill>
              <a:effectLst/>
              <a:ea typeface="宋体"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4294967295"/>
          </p:nvPr>
        </p:nvSpPr>
        <p:spPr bwMode="auto">
          <a:xfrm>
            <a:off x="914400" y="784225"/>
            <a:ext cx="10353675" cy="5021263"/>
          </a:xfrm>
          <a:effectLst>
            <a:outerShdw rotWithShape="0">
              <a:srgbClr val="000000">
                <a:alpha val="45999"/>
              </a:srgbClr>
            </a:outerShdw>
          </a:effectLst>
        </p:spPr>
        <p:txBody>
          <a:bodyPr wrap="square" numCol="1" anchorCtr="0" compatLnSpc="1">
            <a:prstTxWarp prst="textNoShape">
              <a:avLst/>
            </a:prstTxWarp>
          </a:bodyPr>
          <a:lstStyle/>
          <a:p>
            <a:pPr>
              <a:buFont typeface="Wingdings 2" pitchFamily="18" charset="2"/>
              <a:buNone/>
              <a:defRPr/>
            </a:pPr>
            <a:endParaRPr lang="zh-CN" altLang="en-US" dirty="0" smtClean="0">
              <a:ln>
                <a:noFill/>
              </a:ln>
              <a:effectLst/>
              <a:ea typeface="宋体" charset="-122"/>
            </a:endParaRPr>
          </a:p>
          <a:p>
            <a:pPr>
              <a:lnSpc>
                <a:spcPct val="130000"/>
              </a:lnSpc>
              <a:defRPr/>
            </a:pPr>
            <a:r>
              <a:rPr lang="zh-CN" altLang="en-US" sz="3200" b="1" dirty="0" smtClean="0">
                <a:ln>
                  <a:noFill/>
                </a:ln>
                <a:solidFill>
                  <a:srgbClr val="FFFF00"/>
                </a:solidFill>
                <a:effectLst/>
                <a:latin typeface="+mj-ea"/>
                <a:ea typeface="+mj-ea"/>
              </a:rPr>
              <a:t>资料的收集</a:t>
            </a:r>
            <a:endParaRPr lang="zh-CN" altLang="en-US" sz="3200" dirty="0" smtClean="0">
              <a:ln>
                <a:noFill/>
              </a:ln>
              <a:effectLst/>
              <a:latin typeface="+mj-ea"/>
              <a:ea typeface="+mj-ea"/>
            </a:endParaRPr>
          </a:p>
          <a:p>
            <a:pPr>
              <a:lnSpc>
                <a:spcPct val="120000"/>
              </a:lnSpc>
              <a:defRPr/>
            </a:pPr>
            <a:r>
              <a:rPr lang="zh-CN" altLang="en-US" sz="2400" dirty="0" smtClean="0">
                <a:ln>
                  <a:noFill/>
                </a:ln>
                <a:effectLst/>
                <a:latin typeface="黑体" pitchFamily="2" charset="-122"/>
              </a:rPr>
              <a:t>如果研究的观察期限较短，在随访终止时一次搜集资料即可；否则，往往需要在整个观察期内分几次随访，随访间隔周期的长短和次数主要视干预时间、结局变量出现时间和变异情况而定。 </a:t>
            </a:r>
          </a:p>
          <a:p>
            <a:pPr>
              <a:lnSpc>
                <a:spcPct val="180000"/>
              </a:lnSpc>
              <a:defRPr/>
            </a:pPr>
            <a:r>
              <a:rPr lang="zh-CN" altLang="en-US" sz="2400" dirty="0" smtClean="0">
                <a:ln>
                  <a:noFill/>
                </a:ln>
                <a:solidFill>
                  <a:srgbClr val="FFFF00"/>
                </a:solidFill>
                <a:effectLst/>
                <a:latin typeface="黑体" pitchFamily="2" charset="-122"/>
              </a:rPr>
              <a:t>随访观察期主要收集的资料：</a:t>
            </a:r>
          </a:p>
          <a:p>
            <a:pPr>
              <a:lnSpc>
                <a:spcPct val="90000"/>
              </a:lnSpc>
              <a:buFont typeface="Wingdings 2" pitchFamily="18" charset="2"/>
              <a:buNone/>
              <a:defRPr/>
            </a:pPr>
            <a:r>
              <a:rPr lang="zh-CN" altLang="en-US" sz="2400" dirty="0" smtClean="0">
                <a:ln>
                  <a:noFill/>
                </a:ln>
                <a:effectLst/>
                <a:latin typeface="黑体" pitchFamily="2" charset="-122"/>
              </a:rPr>
              <a:t>  ①干预措施的执行状况；</a:t>
            </a:r>
          </a:p>
          <a:p>
            <a:pPr>
              <a:lnSpc>
                <a:spcPct val="90000"/>
              </a:lnSpc>
              <a:buFont typeface="Wingdings 2" pitchFamily="18" charset="2"/>
              <a:buNone/>
              <a:defRPr/>
            </a:pPr>
            <a:r>
              <a:rPr lang="zh-CN" altLang="en-US" sz="2400" dirty="0" smtClean="0">
                <a:ln>
                  <a:noFill/>
                </a:ln>
                <a:effectLst/>
                <a:latin typeface="黑体" pitchFamily="2" charset="-122"/>
              </a:rPr>
              <a:t>  ②结局变量；</a:t>
            </a:r>
          </a:p>
          <a:p>
            <a:pPr>
              <a:lnSpc>
                <a:spcPct val="90000"/>
              </a:lnSpc>
              <a:buFont typeface="Wingdings 2" pitchFamily="18" charset="2"/>
              <a:buNone/>
              <a:defRPr/>
            </a:pPr>
            <a:r>
              <a:rPr lang="zh-CN" altLang="en-US" sz="2400" dirty="0" smtClean="0">
                <a:ln>
                  <a:noFill/>
                </a:ln>
                <a:effectLst/>
                <a:latin typeface="黑体" pitchFamily="2" charset="-122"/>
              </a:rPr>
              <a:t>  ③影响结局的其他因素信息。</a:t>
            </a:r>
            <a:endParaRPr lang="zh-CN" altLang="en-US" dirty="0" smtClean="0">
              <a:ln>
                <a:noFill/>
              </a:ln>
              <a:effectLst/>
              <a:ea typeface="宋体"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idx="4294967295"/>
          </p:nvPr>
        </p:nvSpPr>
        <p:spPr bwMode="auto">
          <a:effectLst>
            <a:outerShdw rotWithShape="0">
              <a:srgbClr val="000000">
                <a:alpha val="45999"/>
              </a:srgbClr>
            </a:outerShdw>
          </a:effectLst>
        </p:spPr>
        <p:txBody>
          <a:bodyPr/>
          <a:lstStyle/>
          <a:p>
            <a:pPr>
              <a:defRPr/>
            </a:pPr>
            <a:r>
              <a:rPr lang="zh-CN" altLang="en-US" b="1" dirty="0" smtClean="0">
                <a:ln>
                  <a:noFill/>
                </a:ln>
                <a:solidFill>
                  <a:srgbClr val="FFFF00"/>
                </a:solidFill>
                <a:effectLst/>
                <a:latin typeface="黑体" pitchFamily="2" charset="-122"/>
              </a:rPr>
              <a:t>第三节 资料整理与分析</a:t>
            </a:r>
            <a:r>
              <a:rPr lang="zh-CN" altLang="en-US" dirty="0" smtClean="0">
                <a:ln>
                  <a:noFill/>
                </a:ln>
                <a:solidFill>
                  <a:srgbClr val="FFFF00"/>
                </a:solidFill>
                <a:effectLst/>
                <a:ea typeface="宋体" charset="-122"/>
              </a:rPr>
              <a:t> </a:t>
            </a:r>
          </a:p>
        </p:txBody>
      </p:sp>
      <p:sp>
        <p:nvSpPr>
          <p:cNvPr id="26627" name="Rectangle 3"/>
          <p:cNvSpPr>
            <a:spLocks noGrp="1"/>
          </p:cNvSpPr>
          <p:nvPr>
            <p:ph type="body" idx="4294967295"/>
          </p:nvPr>
        </p:nvSpPr>
        <p:spPr bwMode="auto">
          <a:xfrm>
            <a:off x="914400" y="1160463"/>
            <a:ext cx="10353675" cy="5181600"/>
          </a:xfrm>
          <a:effectLst>
            <a:outerShdw rotWithShape="0">
              <a:srgbClr val="000000">
                <a:alpha val="45999"/>
              </a:srgbClr>
            </a:outerShdw>
          </a:effectLst>
        </p:spPr>
        <p:txBody>
          <a:bodyPr wrap="square" numCol="1" anchorCtr="0" compatLnSpc="1">
            <a:prstTxWarp prst="textNoShape">
              <a:avLst/>
            </a:prstTxWarp>
          </a:bodyPr>
          <a:lstStyle/>
          <a:p>
            <a:pPr>
              <a:lnSpc>
                <a:spcPct val="90000"/>
              </a:lnSpc>
              <a:buFont typeface="Wingdings 2" pitchFamily="18" charset="2"/>
              <a:buNone/>
            </a:pPr>
            <a:endParaRPr lang="zh-CN" altLang="en-US" smtClean="0">
              <a:ln>
                <a:noFill/>
              </a:ln>
              <a:effectLst/>
              <a:ea typeface="宋体" charset="-122"/>
            </a:endParaRPr>
          </a:p>
          <a:p>
            <a:pPr>
              <a:lnSpc>
                <a:spcPct val="90000"/>
              </a:lnSpc>
            </a:pPr>
            <a:r>
              <a:rPr lang="zh-CN" altLang="en-US" sz="2400" smtClean="0">
                <a:ln>
                  <a:noFill/>
                </a:ln>
                <a:effectLst/>
                <a:latin typeface="黑体" pitchFamily="2" charset="-122"/>
              </a:rPr>
              <a:t>要对退出或缺失情况进行详细说明和妥善处理。退出的原因有不合格、不依从、失访，可造成原定的样本量不足，破坏原来的随机化分组，使研究工作效力降低。需采用以下方法分别进行分析。</a:t>
            </a:r>
          </a:p>
          <a:p>
            <a:pPr>
              <a:lnSpc>
                <a:spcPct val="90000"/>
              </a:lnSpc>
              <a:buFont typeface="Wingdings 2" pitchFamily="18" charset="2"/>
              <a:buNone/>
            </a:pPr>
            <a:r>
              <a:rPr lang="en-US" altLang="zh-CN" sz="2400" smtClean="0">
                <a:ln>
                  <a:noFill/>
                </a:ln>
                <a:effectLst/>
                <a:latin typeface="黑体" pitchFamily="2" charset="-122"/>
              </a:rPr>
              <a:t>1.</a:t>
            </a:r>
            <a:r>
              <a:rPr lang="zh-CN" altLang="en-US" sz="2400" smtClean="0">
                <a:ln>
                  <a:noFill/>
                </a:ln>
                <a:effectLst/>
                <a:latin typeface="黑体" pitchFamily="2" charset="-122"/>
              </a:rPr>
              <a:t>意向性分析：</a:t>
            </a:r>
            <a:r>
              <a:rPr lang="zh-CN" altLang="en-US" sz="2200" smtClean="0">
                <a:ln>
                  <a:noFill/>
                </a:ln>
                <a:effectLst/>
                <a:latin typeface="黑体" pitchFamily="2" charset="-122"/>
              </a:rPr>
              <a:t>即按原设计方案的分组情况比较实验组与对照组的效应，即不考虑研究对象是否合格和依从。它反映了原实验意向干预的效果，往往会低估其效果。 </a:t>
            </a:r>
          </a:p>
          <a:p>
            <a:pPr>
              <a:lnSpc>
                <a:spcPct val="90000"/>
              </a:lnSpc>
              <a:buFont typeface="Wingdings 2" pitchFamily="18" charset="2"/>
              <a:buNone/>
            </a:pPr>
            <a:r>
              <a:rPr lang="en-US" altLang="zh-CN" sz="2400" smtClean="0">
                <a:ln>
                  <a:noFill/>
                </a:ln>
                <a:effectLst/>
                <a:latin typeface="黑体" pitchFamily="2" charset="-122"/>
              </a:rPr>
              <a:t>2.</a:t>
            </a:r>
            <a:r>
              <a:rPr lang="zh-CN" altLang="en-US" sz="2400" smtClean="0">
                <a:ln>
                  <a:noFill/>
                </a:ln>
                <a:effectLst/>
                <a:latin typeface="黑体" pitchFamily="2" charset="-122"/>
              </a:rPr>
              <a:t>遵循研究方案分析：</a:t>
            </a:r>
            <a:r>
              <a:rPr lang="zh-CN" altLang="en-US" sz="2200" smtClean="0">
                <a:ln>
                  <a:noFill/>
                </a:ln>
                <a:effectLst/>
                <a:latin typeface="黑体" pitchFamily="2" charset="-122"/>
              </a:rPr>
              <a:t>即剔除原设计方案实验组与对照组中的不依从者，只对依从者进行分析，能反映实验干预措施的生物学效应，但由于剔出了不依从者，可能高估了干预的效果。  </a:t>
            </a:r>
          </a:p>
          <a:p>
            <a:pPr>
              <a:lnSpc>
                <a:spcPct val="90000"/>
              </a:lnSpc>
              <a:buFont typeface="Wingdings 2" pitchFamily="18" charset="2"/>
              <a:buNone/>
            </a:pPr>
            <a:r>
              <a:rPr lang="en-US" altLang="zh-CN" sz="2400" smtClean="0">
                <a:ln>
                  <a:noFill/>
                </a:ln>
                <a:effectLst/>
                <a:latin typeface="黑体" pitchFamily="2" charset="-122"/>
              </a:rPr>
              <a:t>3.</a:t>
            </a:r>
            <a:r>
              <a:rPr lang="zh-CN" altLang="en-US" sz="2400" smtClean="0">
                <a:ln>
                  <a:noFill/>
                </a:ln>
                <a:effectLst/>
                <a:latin typeface="黑体" pitchFamily="2" charset="-122"/>
              </a:rPr>
              <a:t>接受干预措施分析：</a:t>
            </a:r>
            <a:r>
              <a:rPr lang="zh-CN" altLang="en-US" sz="2200" smtClean="0">
                <a:ln>
                  <a:noFill/>
                </a:ln>
                <a:effectLst/>
                <a:latin typeface="黑体" pitchFamily="2" charset="-122"/>
              </a:rPr>
              <a:t>即按实际接受的干预措施（实验干预措施和对照措施）进行分析。因为比较的研究对象非随机分组，可能存在选择偏倚。</a:t>
            </a:r>
          </a:p>
          <a:p>
            <a:pPr>
              <a:lnSpc>
                <a:spcPct val="90000"/>
              </a:lnSpc>
            </a:pPr>
            <a:r>
              <a:rPr lang="zh-CN" altLang="en-US" sz="2200" b="1" smtClean="0">
                <a:ln>
                  <a:noFill/>
                </a:ln>
                <a:effectLst/>
                <a:latin typeface="黑体" pitchFamily="2" charset="-122"/>
              </a:rPr>
              <a:t>同时使用上述三种分析方法可以获得更全面的信息，使结果的解释更为合理。</a:t>
            </a:r>
            <a:r>
              <a:rPr lang="zh-CN" altLang="en-US" sz="2200" smtClean="0">
                <a:ln>
                  <a:noFill/>
                </a:ln>
                <a:effectLst/>
                <a:latin typeface="黑体" pitchFamily="2" charset="-122"/>
              </a:rPr>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4294967295"/>
          </p:nvPr>
        </p:nvSpPr>
        <p:spPr bwMode="auto">
          <a:xfrm>
            <a:off x="914400" y="595086"/>
            <a:ext cx="10353675" cy="5921827"/>
          </a:xfrm>
          <a:effectLst>
            <a:outerShdw rotWithShape="0">
              <a:srgbClr val="000000">
                <a:alpha val="45999"/>
              </a:srgbClr>
            </a:outerShdw>
          </a:effectLst>
        </p:spPr>
        <p:txBody>
          <a:bodyPr wrap="square" numCol="1" anchorCtr="0" compatLnSpc="1">
            <a:prstTxWarp prst="textNoShape">
              <a:avLst/>
            </a:prstTxWarp>
          </a:bodyPr>
          <a:lstStyle/>
          <a:p>
            <a:pPr>
              <a:buFont typeface="Wingdings 2" pitchFamily="18" charset="2"/>
              <a:buNone/>
              <a:defRPr/>
            </a:pPr>
            <a:endParaRPr lang="zh-CN" altLang="en-US" dirty="0" smtClean="0">
              <a:ln>
                <a:noFill/>
              </a:ln>
              <a:effectLst/>
              <a:ea typeface="宋体" charset="-122"/>
            </a:endParaRPr>
          </a:p>
          <a:p>
            <a:pPr>
              <a:lnSpc>
                <a:spcPct val="130000"/>
              </a:lnSpc>
              <a:defRPr/>
            </a:pPr>
            <a:r>
              <a:rPr lang="zh-CN" altLang="en-US" sz="3200" b="1" dirty="0" smtClean="0">
                <a:ln>
                  <a:noFill/>
                </a:ln>
                <a:solidFill>
                  <a:srgbClr val="FFFF00"/>
                </a:solidFill>
                <a:effectLst/>
                <a:latin typeface="+mj-ea"/>
                <a:ea typeface="+mj-ea"/>
              </a:rPr>
              <a:t>评价干预措施效果的指标</a:t>
            </a:r>
            <a:r>
              <a:rPr lang="zh-CN" altLang="en-US" sz="3200" dirty="0" smtClean="0">
                <a:ln>
                  <a:noFill/>
                </a:ln>
                <a:effectLst/>
                <a:latin typeface="+mj-ea"/>
                <a:ea typeface="+mj-ea"/>
              </a:rPr>
              <a:t> </a:t>
            </a:r>
          </a:p>
          <a:p>
            <a:pPr>
              <a:lnSpc>
                <a:spcPct val="130000"/>
              </a:lnSpc>
              <a:defRPr/>
            </a:pPr>
            <a:r>
              <a:rPr lang="zh-CN" altLang="en-US" sz="2600" dirty="0" smtClean="0"/>
              <a:t>临床试验主要是评价某种药物或治疗方法的效果，常用指标包括有效率、治愈率、病死率、不良事件发生率、生存率等。</a:t>
            </a:r>
            <a:endParaRPr lang="zh-CN" altLang="en-US" sz="2600" dirty="0" smtClean="0">
              <a:ln>
                <a:noFill/>
              </a:ln>
              <a:effectLst/>
            </a:endParaRPr>
          </a:p>
          <a:p>
            <a:pPr>
              <a:lnSpc>
                <a:spcPct val="130000"/>
              </a:lnSpc>
              <a:defRPr/>
            </a:pPr>
            <a:r>
              <a:rPr lang="zh-CN" altLang="en-US" sz="2600" dirty="0" smtClean="0"/>
              <a:t>现场试验和社区试验常用于评价预防性干预措施对一般人群疾病预防和控制的效果，常用指标有保护率、效果指数和抗体阳性率等。</a:t>
            </a:r>
            <a:endParaRPr lang="zh-CN" altLang="en-US" sz="2600" dirty="0" smtClean="0">
              <a:ln>
                <a:noFill/>
              </a:ln>
              <a:effectLst/>
            </a:endParaRPr>
          </a:p>
          <a:p>
            <a:pPr>
              <a:lnSpc>
                <a:spcPct val="130000"/>
              </a:lnSpc>
              <a:defRPr/>
            </a:pPr>
            <a:endParaRPr lang="en-US" altLang="zh-CN" sz="2300" dirty="0" smtClean="0">
              <a:ln>
                <a:noFill/>
              </a:ln>
              <a:effectLst/>
              <a:latin typeface="+mn-ea"/>
            </a:endParaRPr>
          </a:p>
          <a:p>
            <a:pPr>
              <a:lnSpc>
                <a:spcPct val="130000"/>
              </a:lnSpc>
              <a:defRPr/>
            </a:pPr>
            <a:endParaRPr lang="en-US" altLang="zh-CN" sz="2300" dirty="0" smtClean="0">
              <a:ln>
                <a:noFill/>
              </a:ln>
              <a:effectLst/>
              <a:latin typeface="+mn-ea"/>
            </a:endParaRPr>
          </a:p>
          <a:p>
            <a:pPr>
              <a:lnSpc>
                <a:spcPct val="130000"/>
              </a:lnSpc>
              <a:buFont typeface="Wingdings 2" pitchFamily="18" charset="2"/>
              <a:buNone/>
              <a:defRPr/>
            </a:pPr>
            <a:r>
              <a:rPr lang="zh-CN" altLang="en-US" sz="2300" dirty="0" smtClean="0">
                <a:ln>
                  <a:noFill/>
                </a:ln>
                <a:effectLst/>
                <a:latin typeface="+mn-ea"/>
              </a:rPr>
              <a:t>  </a:t>
            </a:r>
          </a:p>
        </p:txBody>
      </p:sp>
      <p:pic>
        <p:nvPicPr>
          <p:cNvPr id="40962" name="Picture 2"/>
          <p:cNvPicPr>
            <a:picLocks noChangeAspect="1" noChangeArrowheads="1"/>
          </p:cNvPicPr>
          <p:nvPr/>
        </p:nvPicPr>
        <p:blipFill>
          <a:blip r:embed="rId2"/>
          <a:srcRect/>
          <a:stretch>
            <a:fillRect/>
          </a:stretch>
        </p:blipFill>
        <p:spPr bwMode="auto">
          <a:xfrm>
            <a:off x="1655763" y="4230688"/>
            <a:ext cx="7105650" cy="835025"/>
          </a:xfrm>
          <a:prstGeom prst="rect">
            <a:avLst/>
          </a:prstGeom>
          <a:noFill/>
          <a:ln w="9525">
            <a:noFill/>
            <a:miter lim="800000"/>
            <a:headEnd/>
            <a:tailEnd/>
          </a:ln>
        </p:spPr>
      </p:pic>
      <p:pic>
        <p:nvPicPr>
          <p:cNvPr id="40963" name="Picture 3"/>
          <p:cNvPicPr>
            <a:picLocks noChangeAspect="1" noChangeArrowheads="1"/>
          </p:cNvPicPr>
          <p:nvPr/>
        </p:nvPicPr>
        <p:blipFill>
          <a:blip r:embed="rId3"/>
          <a:srcRect/>
          <a:stretch>
            <a:fillRect/>
          </a:stretch>
        </p:blipFill>
        <p:spPr bwMode="auto">
          <a:xfrm>
            <a:off x="1803400" y="5319713"/>
            <a:ext cx="4656138" cy="811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idx="4294967295"/>
          </p:nvPr>
        </p:nvSpPr>
        <p:spPr bwMode="auto">
          <a:effectLst>
            <a:outerShdw rotWithShape="0">
              <a:srgbClr val="000000">
                <a:alpha val="45999"/>
              </a:srgbClr>
            </a:outerShdw>
          </a:effectLst>
        </p:spPr>
        <p:txBody>
          <a:bodyPr/>
          <a:lstStyle/>
          <a:p>
            <a:pPr>
              <a:defRPr/>
            </a:pPr>
            <a:r>
              <a:rPr lang="zh-CN" altLang="en-US" b="1" dirty="0" smtClean="0">
                <a:ln>
                  <a:noFill/>
                </a:ln>
                <a:solidFill>
                  <a:srgbClr val="FFFF00"/>
                </a:solidFill>
                <a:effectLst/>
                <a:latin typeface="黑体" pitchFamily="2" charset="-122"/>
              </a:rPr>
              <a:t>第四节 优点与局限性</a:t>
            </a:r>
          </a:p>
        </p:txBody>
      </p:sp>
      <p:sp>
        <p:nvSpPr>
          <p:cNvPr id="26627" name="Rectangle 3"/>
          <p:cNvSpPr>
            <a:spLocks noGrp="1"/>
          </p:cNvSpPr>
          <p:nvPr>
            <p:ph type="body" idx="4294967295"/>
          </p:nvPr>
        </p:nvSpPr>
        <p:spPr bwMode="auto">
          <a:xfrm>
            <a:off x="914400" y="1277257"/>
            <a:ext cx="10813144" cy="4513943"/>
          </a:xfrm>
          <a:effectLst>
            <a:outerShdw rotWithShape="0">
              <a:srgbClr val="000000">
                <a:alpha val="45999"/>
              </a:srgbClr>
            </a:outerShdw>
          </a:effectLst>
        </p:spPr>
        <p:txBody>
          <a:bodyPr wrap="square" numCol="1" anchorCtr="0" compatLnSpc="1">
            <a:prstTxWarp prst="textNoShape">
              <a:avLst/>
            </a:prstTxWarp>
          </a:bodyPr>
          <a:lstStyle/>
          <a:p>
            <a:pPr>
              <a:buFont typeface="Wingdings 2" pitchFamily="18" charset="2"/>
              <a:buNone/>
              <a:defRPr/>
            </a:pPr>
            <a:endParaRPr lang="zh-CN" altLang="en-US" dirty="0" smtClean="0">
              <a:ln>
                <a:noFill/>
              </a:ln>
              <a:effectLst/>
              <a:ea typeface="宋体" charset="-122"/>
            </a:endParaRPr>
          </a:p>
          <a:p>
            <a:pPr>
              <a:defRPr/>
            </a:pPr>
            <a:r>
              <a:rPr lang="zh-CN" altLang="en-US" sz="3200" b="1" dirty="0" smtClean="0">
                <a:ln>
                  <a:noFill/>
                </a:ln>
                <a:solidFill>
                  <a:srgbClr val="FFFF00"/>
                </a:solidFill>
                <a:effectLst/>
                <a:latin typeface="+mj-ea"/>
                <a:ea typeface="+mj-ea"/>
              </a:rPr>
              <a:t>优点</a:t>
            </a:r>
            <a:endParaRPr lang="en-US" altLang="zh-CN" sz="3200" b="1" dirty="0" smtClean="0">
              <a:ln>
                <a:noFill/>
              </a:ln>
              <a:solidFill>
                <a:srgbClr val="FFFF00"/>
              </a:solidFill>
              <a:effectLst/>
              <a:latin typeface="+mj-ea"/>
              <a:ea typeface="+mj-ea"/>
            </a:endParaRPr>
          </a:p>
          <a:p>
            <a:pPr>
              <a:buFont typeface="Wingdings 2" pitchFamily="18" charset="2"/>
              <a:buNone/>
              <a:defRPr/>
            </a:pPr>
            <a:r>
              <a:rPr lang="en-US" sz="2600" dirty="0" smtClean="0">
                <a:latin typeface="+mn-ea"/>
              </a:rPr>
              <a:t>1. </a:t>
            </a:r>
            <a:r>
              <a:rPr lang="zh-CN" altLang="en-US" sz="2600" dirty="0" smtClean="0">
                <a:latin typeface="+mn-ea"/>
              </a:rPr>
              <a:t>研究者可以对所选择研究对象的条件、暴露、干预措施和结果分析等进行标准化。</a:t>
            </a:r>
            <a:endParaRPr lang="en-US" altLang="zh-CN" sz="2600" dirty="0" smtClean="0">
              <a:latin typeface="+mn-ea"/>
            </a:endParaRPr>
          </a:p>
          <a:p>
            <a:pPr>
              <a:buFont typeface="Wingdings 2" pitchFamily="18" charset="2"/>
              <a:buNone/>
              <a:defRPr/>
            </a:pPr>
            <a:r>
              <a:rPr lang="en-US" altLang="en-US" sz="2600" dirty="0" smtClean="0">
                <a:latin typeface="+mn-ea"/>
              </a:rPr>
              <a:t>2. </a:t>
            </a:r>
            <a:r>
              <a:rPr lang="zh-CN" altLang="en-US" sz="2600" dirty="0" smtClean="0">
                <a:latin typeface="+mn-ea"/>
              </a:rPr>
              <a:t>通过随机分组，提高了实验组和对照组的可比性，减少了混杂偏倚。</a:t>
            </a:r>
            <a:endParaRPr lang="en-US" altLang="zh-CN" sz="2600" dirty="0" smtClean="0">
              <a:latin typeface="+mn-ea"/>
            </a:endParaRPr>
          </a:p>
          <a:p>
            <a:pPr>
              <a:buFont typeface="Wingdings 2" pitchFamily="18" charset="2"/>
              <a:buNone/>
              <a:defRPr/>
            </a:pPr>
            <a:r>
              <a:rPr lang="en-US" altLang="en-US" sz="2600" dirty="0" smtClean="0">
                <a:latin typeface="+mn-ea"/>
              </a:rPr>
              <a:t>3. </a:t>
            </a:r>
            <a:r>
              <a:rPr lang="zh-CN" altLang="en-US" sz="2600" dirty="0" smtClean="0">
                <a:latin typeface="+mn-ea"/>
              </a:rPr>
              <a:t>为前瞻性研究，因果论证强度高，能最终作出肯定性的结论。</a:t>
            </a:r>
            <a:endParaRPr lang="en-US" altLang="zh-CN" sz="2600" dirty="0" smtClean="0">
              <a:latin typeface="+mn-ea"/>
            </a:endParaRPr>
          </a:p>
          <a:p>
            <a:pPr>
              <a:buFont typeface="Wingdings 2" pitchFamily="18" charset="2"/>
              <a:buNone/>
              <a:defRPr/>
            </a:pPr>
            <a:r>
              <a:rPr lang="en-US" altLang="en-US" sz="2600" dirty="0" smtClean="0">
                <a:latin typeface="+mn-ea"/>
              </a:rPr>
              <a:t>4. </a:t>
            </a:r>
            <a:r>
              <a:rPr lang="zh-CN" altLang="en-US" sz="2600" dirty="0" smtClean="0">
                <a:latin typeface="+mn-ea"/>
              </a:rPr>
              <a:t>有助于了解疾病的自然史。</a:t>
            </a:r>
            <a:endParaRPr lang="en-US" altLang="zh-CN" sz="2600" dirty="0" smtClean="0">
              <a:latin typeface="+mn-ea"/>
            </a:endParaRPr>
          </a:p>
          <a:p>
            <a:pPr>
              <a:buFont typeface="Wingdings 2" pitchFamily="18" charset="2"/>
              <a:buNone/>
              <a:defRPr/>
            </a:pPr>
            <a:r>
              <a:rPr lang="en-US" altLang="en-US" sz="2600" dirty="0" smtClean="0">
                <a:latin typeface="+mn-ea"/>
              </a:rPr>
              <a:t>5. </a:t>
            </a:r>
            <a:r>
              <a:rPr lang="zh-CN" altLang="en-US" sz="2600" dirty="0" smtClean="0">
                <a:latin typeface="+mn-ea"/>
              </a:rPr>
              <a:t>可以获得一种干预措施与多种结局的关系。  </a:t>
            </a:r>
            <a:r>
              <a:rPr lang="zh-CN" altLang="en-US" sz="2400" b="1" dirty="0" smtClean="0">
                <a:latin typeface="+mn-ea"/>
              </a:rPr>
              <a:t>        </a:t>
            </a:r>
          </a:p>
          <a:p>
            <a:pPr>
              <a:defRPr/>
            </a:pPr>
            <a:endParaRPr lang="zh-CN" altLang="en-US" dirty="0" smtClean="0">
              <a:ln>
                <a:noFill/>
              </a:ln>
              <a:effectLst/>
              <a:ea typeface="宋体"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4294967295"/>
          </p:nvPr>
        </p:nvSpPr>
        <p:spPr bwMode="auto">
          <a:xfrm>
            <a:off x="914400" y="464457"/>
            <a:ext cx="10353675" cy="5326743"/>
          </a:xfrm>
          <a:effectLst>
            <a:outerShdw rotWithShape="0">
              <a:srgbClr val="000000">
                <a:alpha val="45999"/>
              </a:srgbClr>
            </a:outerShdw>
          </a:effectLst>
        </p:spPr>
        <p:txBody>
          <a:bodyPr wrap="square" numCol="1" anchorCtr="0" compatLnSpc="1">
            <a:prstTxWarp prst="textNoShape">
              <a:avLst/>
            </a:prstTxWarp>
            <a:normAutofit lnSpcReduction="10000"/>
          </a:bodyPr>
          <a:lstStyle/>
          <a:p>
            <a:pPr>
              <a:buFont typeface="Wingdings 2" pitchFamily="18" charset="2"/>
              <a:buNone/>
              <a:defRPr/>
            </a:pPr>
            <a:endParaRPr lang="zh-CN" altLang="en-US" dirty="0" smtClean="0">
              <a:ln>
                <a:noFill/>
              </a:ln>
              <a:effectLst/>
              <a:ea typeface="宋体" charset="-122"/>
            </a:endParaRPr>
          </a:p>
          <a:p>
            <a:pPr>
              <a:defRPr/>
            </a:pPr>
            <a:r>
              <a:rPr lang="zh-CN" altLang="en-US" sz="3200" b="1" dirty="0" smtClean="0">
                <a:solidFill>
                  <a:srgbClr val="FFFF00"/>
                </a:solidFill>
              </a:rPr>
              <a:t>局限性</a:t>
            </a:r>
            <a:endParaRPr lang="en-US" altLang="zh-CN" sz="3200" b="1" dirty="0" smtClean="0">
              <a:solidFill>
                <a:srgbClr val="FFFF00"/>
              </a:solidFill>
            </a:endParaRPr>
          </a:p>
          <a:p>
            <a:pPr>
              <a:buFont typeface="Wingdings 2" pitchFamily="18" charset="2"/>
              <a:buNone/>
              <a:defRPr/>
            </a:pPr>
            <a:r>
              <a:rPr lang="en-US" sz="2600" dirty="0" smtClean="0">
                <a:latin typeface="+mn-ea"/>
              </a:rPr>
              <a:t>1. </a:t>
            </a:r>
            <a:r>
              <a:rPr lang="zh-CN" altLang="en-US" sz="2600" dirty="0" smtClean="0">
                <a:latin typeface="+mn-ea"/>
              </a:rPr>
              <a:t>设计和实施较为复杂。整个实验设计和实施条件要求高、控制严，难度较大。</a:t>
            </a:r>
            <a:endParaRPr lang="en-US" altLang="zh-CN" sz="2600" dirty="0" smtClean="0">
              <a:latin typeface="+mn-ea"/>
            </a:endParaRPr>
          </a:p>
          <a:p>
            <a:pPr>
              <a:buFont typeface="Wingdings 2" pitchFamily="18" charset="2"/>
              <a:buNone/>
              <a:defRPr/>
            </a:pPr>
            <a:r>
              <a:rPr lang="en-US" sz="2600" dirty="0" smtClean="0">
                <a:latin typeface="+mn-ea"/>
              </a:rPr>
              <a:t>2. </a:t>
            </a:r>
            <a:r>
              <a:rPr lang="zh-CN" altLang="en-US" sz="2600" dirty="0" smtClean="0">
                <a:latin typeface="+mn-ea"/>
              </a:rPr>
              <a:t>受干预措施适用范围的约束，所选择的研究对象代表性往往较差，影响实验结果的外推。</a:t>
            </a:r>
            <a:endParaRPr lang="en-US" altLang="zh-CN" sz="2600" dirty="0" smtClean="0">
              <a:latin typeface="+mn-ea"/>
            </a:endParaRPr>
          </a:p>
          <a:p>
            <a:pPr>
              <a:buFont typeface="Wingdings 2" pitchFamily="18" charset="2"/>
              <a:buNone/>
              <a:defRPr/>
            </a:pPr>
            <a:r>
              <a:rPr lang="en-US" sz="2600" dirty="0" smtClean="0">
                <a:latin typeface="+mn-ea"/>
              </a:rPr>
              <a:t>3. </a:t>
            </a:r>
            <a:r>
              <a:rPr lang="zh-CN" altLang="en-US" sz="2600" dirty="0" smtClean="0">
                <a:latin typeface="+mn-ea"/>
              </a:rPr>
              <a:t>研究人群数量较大，实验计划实施要求严格，随访时间长，因此依从性不易做得很好，影响实验效应的评价。</a:t>
            </a:r>
            <a:endParaRPr lang="en-US" altLang="zh-CN" sz="2600" dirty="0" smtClean="0">
              <a:latin typeface="+mn-ea"/>
            </a:endParaRPr>
          </a:p>
          <a:p>
            <a:pPr>
              <a:buFont typeface="Wingdings 2" pitchFamily="18" charset="2"/>
              <a:buNone/>
              <a:defRPr/>
            </a:pPr>
            <a:r>
              <a:rPr lang="en-US" sz="2600" dirty="0" smtClean="0">
                <a:latin typeface="+mn-ea"/>
              </a:rPr>
              <a:t>4. </a:t>
            </a:r>
            <a:r>
              <a:rPr lang="zh-CN" altLang="en-US" sz="2600" dirty="0" smtClean="0">
                <a:latin typeface="+mn-ea"/>
              </a:rPr>
              <a:t>一般较观察性研究费用高。</a:t>
            </a:r>
            <a:endParaRPr lang="en-US" altLang="zh-CN" sz="2600" dirty="0" smtClean="0">
              <a:latin typeface="+mn-ea"/>
            </a:endParaRPr>
          </a:p>
          <a:p>
            <a:pPr>
              <a:buFont typeface="Wingdings 2" pitchFamily="18" charset="2"/>
              <a:buNone/>
              <a:defRPr/>
            </a:pPr>
            <a:r>
              <a:rPr lang="en-US" sz="2600" dirty="0" smtClean="0">
                <a:latin typeface="+mn-ea"/>
              </a:rPr>
              <a:t>5. </a:t>
            </a:r>
            <a:r>
              <a:rPr lang="zh-CN" altLang="en-US" sz="2600" dirty="0" smtClean="0">
                <a:latin typeface="+mn-ea"/>
              </a:rPr>
              <a:t>因为干预因素是研究者为了实现研究目的而施加于研究对象的，因此容易涉及伦理问题。</a:t>
            </a:r>
            <a:endParaRPr lang="zh-CN" altLang="en-US" sz="2600" dirty="0" smtClean="0">
              <a:ln>
                <a:noFill/>
              </a:ln>
              <a:effectLst/>
              <a:latin typeface="+mn-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idx="4294967295"/>
          </p:nvPr>
        </p:nvSpPr>
        <p:spPr bwMode="auto">
          <a:effectLst>
            <a:outerShdw rotWithShape="0">
              <a:srgbClr val="000000">
                <a:alpha val="45999"/>
              </a:srgbClr>
            </a:outerShdw>
          </a:effectLst>
        </p:spPr>
        <p:txBody>
          <a:bodyPr/>
          <a:lstStyle/>
          <a:p>
            <a:pPr>
              <a:defRPr/>
            </a:pPr>
            <a:r>
              <a:rPr lang="zh-CN" altLang="en-US" b="1" dirty="0" smtClean="0">
                <a:ln>
                  <a:noFill/>
                </a:ln>
                <a:solidFill>
                  <a:srgbClr val="FFFF00"/>
                </a:solidFill>
                <a:effectLst/>
                <a:latin typeface="黑体" pitchFamily="2" charset="-122"/>
              </a:rPr>
              <a:t>第五节 应注意的问题</a:t>
            </a:r>
          </a:p>
        </p:txBody>
      </p:sp>
      <p:sp>
        <p:nvSpPr>
          <p:cNvPr id="26627" name="Rectangle 3"/>
          <p:cNvSpPr>
            <a:spLocks noGrp="1"/>
          </p:cNvSpPr>
          <p:nvPr>
            <p:ph type="body" idx="4294967295"/>
          </p:nvPr>
        </p:nvSpPr>
        <p:spPr bwMode="auto">
          <a:xfrm>
            <a:off x="899886" y="1204685"/>
            <a:ext cx="10353675" cy="5167086"/>
          </a:xfrm>
          <a:effectLst>
            <a:outerShdw rotWithShape="0">
              <a:srgbClr val="000000">
                <a:alpha val="45999"/>
              </a:srgbClr>
            </a:outerShdw>
          </a:effectLst>
        </p:spPr>
        <p:txBody>
          <a:bodyPr wrap="square" numCol="1" anchorCtr="0" compatLnSpc="1">
            <a:prstTxWarp prst="textNoShape">
              <a:avLst/>
            </a:prstTxWarp>
            <a:normAutofit fontScale="92500" lnSpcReduction="10000"/>
          </a:bodyPr>
          <a:lstStyle/>
          <a:p>
            <a:pPr>
              <a:buFont typeface="Wingdings 2" pitchFamily="18" charset="2"/>
              <a:buNone/>
              <a:defRPr/>
            </a:pPr>
            <a:endParaRPr lang="zh-CN" altLang="en-US" dirty="0" smtClean="0">
              <a:ln>
                <a:noFill/>
              </a:ln>
              <a:effectLst/>
              <a:ea typeface="宋体" charset="-122"/>
            </a:endParaRPr>
          </a:p>
          <a:p>
            <a:pPr>
              <a:defRPr/>
            </a:pPr>
            <a:r>
              <a:rPr lang="zh-CN" altLang="en-US" sz="3200" b="1" dirty="0" smtClean="0">
                <a:ln>
                  <a:noFill/>
                </a:ln>
                <a:solidFill>
                  <a:srgbClr val="FFFF00"/>
                </a:solidFill>
                <a:effectLst/>
                <a:latin typeface="黑体" pitchFamily="49" charset="-122"/>
              </a:rPr>
              <a:t>伦理问题</a:t>
            </a:r>
            <a:endParaRPr lang="en-US" altLang="zh-CN" sz="3200" b="1" dirty="0" smtClean="0">
              <a:ln>
                <a:noFill/>
              </a:ln>
              <a:solidFill>
                <a:srgbClr val="FFFF00"/>
              </a:solidFill>
              <a:effectLst/>
              <a:latin typeface="黑体" pitchFamily="49" charset="-122"/>
            </a:endParaRPr>
          </a:p>
          <a:p>
            <a:pPr>
              <a:buFont typeface="Wingdings 2" pitchFamily="18" charset="2"/>
              <a:buNone/>
              <a:defRPr/>
            </a:pPr>
            <a:r>
              <a:rPr lang="en-US" sz="2400" dirty="0" smtClean="0">
                <a:latin typeface="+mn-ea"/>
              </a:rPr>
              <a:t>1. </a:t>
            </a:r>
            <a:r>
              <a:rPr lang="zh-CN" altLang="en-US" sz="2400" dirty="0" smtClean="0">
                <a:latin typeface="+mn-ea"/>
              </a:rPr>
              <a:t>在开始人群实验研究之前，要先进行动物实验，初步验证药物等措施效果良好、无毒无害后方可被人群采用和推广。</a:t>
            </a:r>
            <a:endParaRPr lang="en-US" altLang="zh-CN" sz="2400" dirty="0" smtClean="0">
              <a:latin typeface="+mn-ea"/>
            </a:endParaRPr>
          </a:p>
          <a:p>
            <a:pPr>
              <a:buFont typeface="Wingdings 2" pitchFamily="18" charset="2"/>
              <a:buNone/>
              <a:defRPr/>
            </a:pPr>
            <a:r>
              <a:rPr lang="en-US" altLang="en-US" sz="2400" dirty="0" smtClean="0">
                <a:latin typeface="+mn-ea"/>
              </a:rPr>
              <a:t>2. </a:t>
            </a:r>
            <a:r>
              <a:rPr lang="zh-CN" altLang="en-US" sz="2400" dirty="0" smtClean="0">
                <a:latin typeface="+mn-ea"/>
              </a:rPr>
              <a:t>要有严格的实验研究设计和充分的准备，并将实验方案提交给伦理委员会审核、批准后方可实施。</a:t>
            </a:r>
            <a:endParaRPr lang="en-US" altLang="zh-CN" sz="2400" dirty="0" smtClean="0">
              <a:latin typeface="+mn-ea"/>
            </a:endParaRPr>
          </a:p>
          <a:p>
            <a:pPr>
              <a:buFont typeface="Wingdings 2" pitchFamily="18" charset="2"/>
              <a:buNone/>
              <a:defRPr/>
            </a:pPr>
            <a:r>
              <a:rPr lang="en-US" altLang="en-US" sz="2400" dirty="0" smtClean="0">
                <a:latin typeface="+mn-ea"/>
              </a:rPr>
              <a:t>3. </a:t>
            </a:r>
            <a:r>
              <a:rPr lang="zh-CN" altLang="en-US" sz="2400" dirty="0" smtClean="0">
                <a:latin typeface="+mn-ea"/>
              </a:rPr>
              <a:t>研究中，一旦发现危害性超过所得利益，应该立即终止研究。</a:t>
            </a:r>
            <a:endParaRPr lang="en-US" altLang="zh-CN" sz="2400" dirty="0" smtClean="0">
              <a:latin typeface="+mn-ea"/>
            </a:endParaRPr>
          </a:p>
          <a:p>
            <a:pPr>
              <a:buFont typeface="Wingdings 2" pitchFamily="18" charset="2"/>
              <a:buNone/>
              <a:defRPr/>
            </a:pPr>
            <a:r>
              <a:rPr lang="en-US" altLang="en-US" sz="2400" dirty="0" smtClean="0">
                <a:latin typeface="+mn-ea"/>
              </a:rPr>
              <a:t>4. </a:t>
            </a:r>
            <a:r>
              <a:rPr lang="zh-CN" altLang="en-US" sz="2400" dirty="0" smtClean="0">
                <a:latin typeface="+mn-ea"/>
              </a:rPr>
              <a:t>应该做到知情同意。</a:t>
            </a:r>
            <a:endParaRPr lang="en-US" altLang="zh-CN" sz="2400" dirty="0" smtClean="0">
              <a:latin typeface="+mn-ea"/>
            </a:endParaRPr>
          </a:p>
          <a:p>
            <a:pPr>
              <a:buFont typeface="Wingdings 2" pitchFamily="18" charset="2"/>
              <a:buNone/>
              <a:defRPr/>
            </a:pPr>
            <a:r>
              <a:rPr lang="en-US" altLang="en-US" sz="2400" dirty="0" smtClean="0">
                <a:latin typeface="+mn-ea"/>
              </a:rPr>
              <a:t>5. </a:t>
            </a:r>
            <a:r>
              <a:rPr lang="zh-CN" altLang="en-US" sz="2400" dirty="0" smtClean="0">
                <a:latin typeface="+mn-ea"/>
              </a:rPr>
              <a:t>要尊重受试者自身保护的权利，尊重受试者的隐私权，尽可能采取措施对受试者的资料做好保密。</a:t>
            </a:r>
            <a:endParaRPr lang="en-US" altLang="zh-CN" sz="2400" dirty="0" smtClean="0">
              <a:latin typeface="+mn-ea"/>
            </a:endParaRPr>
          </a:p>
          <a:p>
            <a:pPr>
              <a:lnSpc>
                <a:spcPct val="120000"/>
              </a:lnSpc>
              <a:buFont typeface="Wingdings 2" pitchFamily="18" charset="2"/>
              <a:buNone/>
              <a:defRPr/>
            </a:pPr>
            <a:r>
              <a:rPr lang="en-US" altLang="zh-CN" sz="2400" dirty="0" smtClean="0">
                <a:latin typeface="+mn-ea"/>
              </a:rPr>
              <a:t>6.</a:t>
            </a:r>
            <a:r>
              <a:rPr lang="zh-CN" altLang="en-US" sz="2400" dirty="0" smtClean="0">
                <a:latin typeface="+mn-ea"/>
              </a:rPr>
              <a:t>只有在不存在确实有效的预防或干预措施时，或者在不采取措施的情况下不存在</a:t>
            </a:r>
            <a:r>
              <a:rPr lang="en-US" altLang="en-US" sz="2400" dirty="0" smtClean="0">
                <a:latin typeface="+mn-ea"/>
              </a:rPr>
              <a:t>“</a:t>
            </a:r>
            <a:r>
              <a:rPr lang="zh-CN" altLang="en-US" sz="2400" dirty="0" smtClean="0">
                <a:latin typeface="+mn-ea"/>
              </a:rPr>
              <a:t>延误</a:t>
            </a:r>
            <a:r>
              <a:rPr lang="en-US" altLang="en-US" sz="2400" dirty="0" smtClean="0">
                <a:latin typeface="+mn-ea"/>
              </a:rPr>
              <a:t>”</a:t>
            </a:r>
            <a:r>
              <a:rPr lang="zh-CN" altLang="en-US" sz="2400" dirty="0" smtClean="0">
                <a:latin typeface="+mn-ea"/>
              </a:rPr>
              <a:t>的问题，才可以考虑使用安慰剂或空白（自然状态）对照。         </a:t>
            </a:r>
          </a:p>
          <a:p>
            <a:pPr>
              <a:defRPr/>
            </a:pPr>
            <a:endParaRPr lang="zh-CN" altLang="en-US" dirty="0" smtClean="0">
              <a:ln>
                <a:noFill/>
              </a:ln>
              <a:effectLst/>
              <a:ea typeface="宋体"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4294967295"/>
          </p:nvPr>
        </p:nvSpPr>
        <p:spPr bwMode="auto">
          <a:xfrm>
            <a:off x="914400" y="464457"/>
            <a:ext cx="10353675" cy="5326743"/>
          </a:xfrm>
          <a:effectLst>
            <a:outerShdw rotWithShape="0">
              <a:srgbClr val="000000">
                <a:alpha val="45999"/>
              </a:srgbClr>
            </a:outerShdw>
          </a:effectLst>
        </p:spPr>
        <p:txBody>
          <a:bodyPr wrap="square" numCol="1" anchorCtr="0" compatLnSpc="1">
            <a:prstTxWarp prst="textNoShape">
              <a:avLst/>
            </a:prstTxWarp>
          </a:bodyPr>
          <a:lstStyle/>
          <a:p>
            <a:pPr>
              <a:buFont typeface="Wingdings 2" pitchFamily="18" charset="2"/>
              <a:buNone/>
              <a:defRPr/>
            </a:pPr>
            <a:endParaRPr lang="zh-CN" altLang="en-US" dirty="0" smtClean="0">
              <a:ln>
                <a:noFill/>
              </a:ln>
              <a:effectLst/>
              <a:ea typeface="宋体" charset="-122"/>
            </a:endParaRPr>
          </a:p>
          <a:p>
            <a:pPr>
              <a:defRPr/>
            </a:pPr>
            <a:r>
              <a:rPr lang="zh-CN" altLang="en-US" sz="3200" b="1" dirty="0" smtClean="0">
                <a:solidFill>
                  <a:srgbClr val="FFFF00"/>
                </a:solidFill>
                <a:latin typeface="+mj-ea"/>
                <a:ea typeface="+mj-ea"/>
              </a:rPr>
              <a:t>预实验</a:t>
            </a:r>
            <a:endParaRPr lang="en-US" altLang="zh-CN" sz="3200" b="1" dirty="0" smtClean="0">
              <a:solidFill>
                <a:srgbClr val="FFFF00"/>
              </a:solidFill>
              <a:latin typeface="+mj-ea"/>
              <a:ea typeface="+mj-ea"/>
            </a:endParaRPr>
          </a:p>
          <a:p>
            <a:pPr>
              <a:lnSpc>
                <a:spcPct val="150000"/>
              </a:lnSpc>
              <a:buFont typeface="Wingdings 2" pitchFamily="18" charset="2"/>
              <a:buNone/>
              <a:defRPr/>
            </a:pPr>
            <a:r>
              <a:rPr lang="zh-CN" altLang="en-US" sz="2400" dirty="0" smtClean="0">
                <a:latin typeface="+mn-ea"/>
              </a:rPr>
              <a:t>       </a:t>
            </a:r>
            <a:r>
              <a:rPr lang="zh-CN" altLang="en-US" sz="2600" dirty="0" smtClean="0">
                <a:latin typeface="+mn-ea"/>
              </a:rPr>
              <a:t>在正式实验之前，应按照研究设计要求在小范围、少量人群中进行预实验，以观察和评价设计构思和假设的可行性以及干预措施的可接受性等</a:t>
            </a:r>
            <a:r>
              <a:rPr lang="zh-CN" altLang="en-US" sz="2600" b="1" dirty="0" smtClean="0">
                <a:latin typeface="+mn-ea"/>
              </a:rPr>
              <a:t>。</a:t>
            </a:r>
            <a:endParaRPr lang="en-US" altLang="zh-CN" sz="2600" b="1" dirty="0" smtClean="0">
              <a:latin typeface="+mn-ea"/>
            </a:endParaRPr>
          </a:p>
          <a:p>
            <a:pPr>
              <a:defRPr/>
            </a:pPr>
            <a:endParaRPr lang="en-US" altLang="zh-CN" sz="2400" b="1"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4294967295"/>
          </p:nvPr>
        </p:nvSpPr>
        <p:spPr bwMode="auto">
          <a:xfrm>
            <a:off x="914400" y="464457"/>
            <a:ext cx="10353675" cy="5326743"/>
          </a:xfrm>
          <a:effectLst>
            <a:outerShdw rotWithShape="0">
              <a:srgbClr val="000000">
                <a:alpha val="45999"/>
              </a:srgbClr>
            </a:outerShdw>
          </a:effectLst>
        </p:spPr>
        <p:txBody>
          <a:bodyPr wrap="square" numCol="1" anchorCtr="0" compatLnSpc="1">
            <a:prstTxWarp prst="textNoShape">
              <a:avLst/>
            </a:prstTxWarp>
          </a:bodyPr>
          <a:lstStyle/>
          <a:p>
            <a:pPr>
              <a:buFont typeface="Wingdings 2" pitchFamily="18" charset="2"/>
              <a:buNone/>
              <a:defRPr/>
            </a:pPr>
            <a:endParaRPr lang="zh-CN" altLang="en-US" dirty="0" smtClean="0">
              <a:ln>
                <a:noFill/>
              </a:ln>
              <a:effectLst/>
              <a:ea typeface="宋体" charset="-122"/>
            </a:endParaRPr>
          </a:p>
          <a:p>
            <a:pPr>
              <a:defRPr/>
            </a:pPr>
            <a:r>
              <a:rPr lang="zh-CN" altLang="en-US" sz="3200" b="1" dirty="0" smtClean="0">
                <a:solidFill>
                  <a:srgbClr val="FFFF00"/>
                </a:solidFill>
                <a:latin typeface="+mj-ea"/>
                <a:ea typeface="+mj-ea"/>
              </a:rPr>
              <a:t>干扰与沾染</a:t>
            </a:r>
            <a:endParaRPr lang="en-US" altLang="zh-CN" sz="3200" b="1" dirty="0" smtClean="0">
              <a:solidFill>
                <a:srgbClr val="FFFF00"/>
              </a:solidFill>
              <a:latin typeface="+mj-ea"/>
              <a:ea typeface="+mj-ea"/>
            </a:endParaRPr>
          </a:p>
          <a:p>
            <a:pPr>
              <a:defRPr/>
            </a:pPr>
            <a:r>
              <a:rPr lang="zh-CN" altLang="en-US" sz="2800" b="1" dirty="0" smtClean="0"/>
              <a:t>干扰（</a:t>
            </a:r>
            <a:r>
              <a:rPr lang="fr-FR" sz="2800" dirty="0" smtClean="0">
                <a:latin typeface="+mn-ea"/>
              </a:rPr>
              <a:t>cointervention</a:t>
            </a:r>
            <a:r>
              <a:rPr lang="zh-CN" altLang="en-US" sz="2800" dirty="0" smtClean="0">
                <a:latin typeface="+mn-ea"/>
              </a:rPr>
              <a:t>）：指实验组额外地接受了与实验效应一致的其他药物或措施，从而造成人为夸大实验效应的假象。</a:t>
            </a:r>
            <a:endParaRPr lang="en-US" altLang="zh-CN" sz="2800" dirty="0" smtClean="0">
              <a:solidFill>
                <a:srgbClr val="FFFF00"/>
              </a:solidFill>
              <a:latin typeface="+mn-ea"/>
            </a:endParaRPr>
          </a:p>
          <a:p>
            <a:pPr>
              <a:defRPr/>
            </a:pPr>
            <a:r>
              <a:rPr lang="zh-CN" altLang="en-US" sz="2800" b="1" dirty="0" smtClean="0">
                <a:latin typeface="+mn-ea"/>
              </a:rPr>
              <a:t>沾染</a:t>
            </a:r>
            <a:r>
              <a:rPr lang="zh-CN" altLang="en-US" sz="2800" dirty="0" smtClean="0">
                <a:latin typeface="+mn-ea"/>
              </a:rPr>
              <a:t>（</a:t>
            </a:r>
            <a:r>
              <a:rPr lang="fr-FR" sz="2800" dirty="0" smtClean="0">
                <a:latin typeface="+mn-ea"/>
              </a:rPr>
              <a:t>contamination</a:t>
            </a:r>
            <a:r>
              <a:rPr lang="zh-CN" altLang="en-US" sz="2800" dirty="0" smtClean="0">
                <a:latin typeface="+mn-ea"/>
              </a:rPr>
              <a:t>）：指对照组额外地接受了实验组的药物或措施，造成人为夸大对照组效应，从而低估干预措施效应的现象。</a:t>
            </a:r>
            <a:endParaRPr lang="en-US" altLang="zh-CN" sz="2800" dirty="0" smtClean="0">
              <a:latin typeface="+mn-ea"/>
            </a:endParaRPr>
          </a:p>
          <a:p>
            <a:pPr>
              <a:defRPr/>
            </a:pPr>
            <a:r>
              <a:rPr lang="zh-CN" altLang="en-US" sz="2800" dirty="0" smtClean="0">
                <a:solidFill>
                  <a:srgbClr val="FFFF00"/>
                </a:solidFill>
                <a:latin typeface="+mn-ea"/>
              </a:rPr>
              <a:t>控制方法：</a:t>
            </a:r>
            <a:r>
              <a:rPr lang="zh-CN" altLang="en-US" sz="2600" dirty="0" smtClean="0">
                <a:latin typeface="+mn-ea"/>
              </a:rPr>
              <a:t>使用盲法，并严格按实验方案执行，不要随意增加或减少药物或措施的种类；努力提高研究对象的依从性；注意研究设计的合理性，试验期限不要太长，干预措施简便易行和易于被研究对象接受，以便取得研究对象的支持与合作。</a:t>
            </a:r>
            <a:endParaRPr lang="en-US" altLang="zh-CN" sz="2600" dirty="0" smtClean="0">
              <a:latin typeface="+mn-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half" idx="2"/>
          </p:nvPr>
        </p:nvSpPr>
        <p:spPr>
          <a:xfrm>
            <a:off x="986366" y="5093465"/>
            <a:ext cx="10353763" cy="1501826"/>
          </a:xfrm>
        </p:spPr>
        <p:txBody>
          <a:bodyPr/>
          <a:lstStyle/>
          <a:p>
            <a:pPr>
              <a:defRPr/>
            </a:pPr>
            <a:r>
              <a:rPr lang="zh-CN" altLang="en-US" sz="2800" b="1" dirty="0" smtClean="0"/>
              <a:t>图</a:t>
            </a:r>
            <a:r>
              <a:rPr lang="en-US" sz="2800" b="1" dirty="0" smtClean="0"/>
              <a:t>7-1  </a:t>
            </a:r>
            <a:r>
              <a:rPr lang="zh-CN" altLang="en-US" sz="2800" b="1" dirty="0" smtClean="0"/>
              <a:t>流行病学实验性研究原理示意图</a:t>
            </a:r>
            <a:endParaRPr lang="zh-CN" altLang="en-US" sz="2800" dirty="0"/>
          </a:p>
        </p:txBody>
      </p:sp>
      <p:pic>
        <p:nvPicPr>
          <p:cNvPr id="21506" name="Picture 2"/>
          <p:cNvPicPr>
            <a:picLocks noChangeAspect="1" noChangeArrowheads="1"/>
          </p:cNvPicPr>
          <p:nvPr/>
        </p:nvPicPr>
        <p:blipFill>
          <a:blip r:embed="rId2"/>
          <a:srcRect/>
          <a:stretch>
            <a:fillRect/>
          </a:stretch>
        </p:blipFill>
        <p:spPr bwMode="auto">
          <a:xfrm>
            <a:off x="1973263" y="449263"/>
            <a:ext cx="8347075" cy="4926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1"/>
          </p:nvPr>
        </p:nvSpPr>
        <p:spPr bwMode="auto">
          <a:xfrm>
            <a:off x="914400" y="653143"/>
            <a:ext cx="10353675" cy="5138057"/>
          </a:xfrm>
          <a:effectLst>
            <a:outerShdw rotWithShape="0">
              <a:srgbClr val="000000">
                <a:alpha val="45999"/>
              </a:srgbClr>
            </a:outerShdw>
          </a:effectLst>
        </p:spPr>
        <p:txBody>
          <a:bodyPr wrap="square" numCol="1" anchorCtr="0" compatLnSpc="1">
            <a:prstTxWarp prst="textNoShape">
              <a:avLst/>
            </a:prstTxWarp>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buClr>
                <a:schemeClr val="tx2"/>
              </a:buClr>
              <a:buSzPct val="70000"/>
              <a:buFont typeface="Wingdings 2" pitchFamily="18" charset="2"/>
              <a:buChar char=""/>
              <a:defRPr/>
            </a:pPr>
            <a:r>
              <a:rPr lang="zh-CN" altLang="en-US" dirty="0" smtClean="0">
                <a:solidFill>
                  <a:srgbClr val="FFFF00"/>
                </a:solidFill>
              </a:rPr>
              <a:t>特点</a:t>
            </a:r>
            <a:endParaRPr lang="en-US" altLang="zh-CN" dirty="0" smtClean="0">
              <a:solidFill>
                <a:srgbClr val="FFFF00"/>
              </a:solidFill>
            </a:endParaRPr>
          </a:p>
          <a:p>
            <a:pPr indent="-304800">
              <a:lnSpc>
                <a:spcPct val="150000"/>
              </a:lnSpc>
              <a:buClr>
                <a:schemeClr val="tx2"/>
              </a:buClr>
              <a:buSzPct val="70000"/>
              <a:buFont typeface="Wingdings 2" pitchFamily="18" charset="2"/>
              <a:buChar char=""/>
              <a:defRPr/>
            </a:pPr>
            <a:r>
              <a:rPr lang="zh-CN" altLang="en-US" sz="2800" b="0" dirty="0" smtClean="0"/>
              <a:t>是从“因”到“果”的前瞻性研究。</a:t>
            </a:r>
            <a:endParaRPr lang="en-US" altLang="zh-CN" sz="2800" b="0" dirty="0" smtClean="0"/>
          </a:p>
          <a:p>
            <a:pPr indent="-304800">
              <a:lnSpc>
                <a:spcPct val="150000"/>
              </a:lnSpc>
              <a:buClr>
                <a:schemeClr val="tx2"/>
              </a:buClr>
              <a:buSzPct val="70000"/>
              <a:buFont typeface="Wingdings 2" pitchFamily="18" charset="2"/>
              <a:buChar char=""/>
              <a:defRPr/>
            </a:pPr>
            <a:r>
              <a:rPr lang="zh-CN" altLang="en-US" sz="2800" b="0" dirty="0" smtClean="0"/>
              <a:t>有人为施加的干预措施。</a:t>
            </a:r>
            <a:endParaRPr lang="en-US" altLang="zh-CN" sz="2800" b="0" dirty="0" smtClean="0"/>
          </a:p>
          <a:p>
            <a:pPr indent="-304800">
              <a:lnSpc>
                <a:spcPct val="150000"/>
              </a:lnSpc>
              <a:buClr>
                <a:schemeClr val="tx2"/>
              </a:buClr>
              <a:buSzPct val="70000"/>
              <a:buFont typeface="Wingdings 2" pitchFamily="18" charset="2"/>
              <a:buChar char=""/>
              <a:defRPr/>
            </a:pPr>
            <a:r>
              <a:rPr lang="zh-CN" altLang="en-US" sz="2800" b="0" dirty="0" smtClean="0"/>
              <a:t>研究对象随机分配到实验组和对照组。</a:t>
            </a:r>
            <a:endParaRPr lang="en-US" altLang="zh-CN" sz="2800" b="0" dirty="0" smtClean="0"/>
          </a:p>
          <a:p>
            <a:pPr indent="-304800">
              <a:lnSpc>
                <a:spcPct val="150000"/>
              </a:lnSpc>
              <a:buClr>
                <a:schemeClr val="tx2"/>
              </a:buClr>
              <a:buSzPct val="70000"/>
              <a:buFont typeface="Wingdings 2" pitchFamily="18" charset="2"/>
              <a:buChar char=""/>
              <a:defRPr/>
            </a:pPr>
            <a:r>
              <a:rPr lang="zh-CN" altLang="en-US" sz="2800" b="0" dirty="0" smtClean="0"/>
              <a:t>具有均衡可比的对照组。</a:t>
            </a:r>
            <a:endParaRPr lang="zh-CN" altLang="en-US" sz="2800" b="0" dirty="0" smtClean="0">
              <a:ln>
                <a:noFill/>
              </a:ln>
              <a:solidFill>
                <a:schemeClr val="tx2"/>
              </a:solidFill>
              <a:effectLst/>
              <a:ea typeface="宋体" charset="-122"/>
            </a:endParaRPr>
          </a:p>
          <a:p>
            <a:pPr indent="-304800">
              <a:buClr>
                <a:schemeClr val="tx2"/>
              </a:buClr>
              <a:buSzPct val="70000"/>
              <a:buFont typeface="Wingdings 2" pitchFamily="18" charset="2"/>
              <a:buChar char=""/>
              <a:defRPr/>
            </a:pPr>
            <a:endParaRPr lang="zh-CN" altLang="en-US" sz="2000" b="0" dirty="0" smtClean="0">
              <a:ln>
                <a:noFill/>
              </a:ln>
              <a:solidFill>
                <a:schemeClr val="tx2"/>
              </a:solidFill>
              <a:effectLst/>
              <a:ea typeface="宋体"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1"/>
          </p:nvPr>
        </p:nvSpPr>
        <p:spPr bwMode="auto">
          <a:xfrm>
            <a:off x="914400" y="653143"/>
            <a:ext cx="10353675" cy="5138057"/>
          </a:xfrm>
          <a:effectLst>
            <a:outerShdw rotWithShape="0">
              <a:srgbClr val="000000">
                <a:alpha val="45999"/>
              </a:srgbClr>
            </a:outerShdw>
          </a:effectLst>
        </p:spPr>
        <p:txBody>
          <a:bodyPr wrap="square" numCol="1" anchorCtr="0" compatLnSpc="1">
            <a:prstTxWarp prst="textNoShape">
              <a:avLst/>
            </a:prstTxWarp>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lnSpc>
                <a:spcPct val="150000"/>
              </a:lnSpc>
              <a:buClr>
                <a:schemeClr val="tx2"/>
              </a:buClr>
              <a:buSzPct val="70000"/>
              <a:buFont typeface="Wingdings 2" pitchFamily="18" charset="2"/>
              <a:buChar char=""/>
              <a:defRPr/>
            </a:pPr>
            <a:r>
              <a:rPr lang="zh-CN" altLang="en-US" dirty="0" smtClean="0">
                <a:solidFill>
                  <a:srgbClr val="FFFF00"/>
                </a:solidFill>
              </a:rPr>
              <a:t>研究目的</a:t>
            </a:r>
            <a:endParaRPr lang="en-US" altLang="zh-CN" dirty="0" smtClean="0">
              <a:solidFill>
                <a:srgbClr val="FFFF00"/>
              </a:solidFill>
            </a:endParaRPr>
          </a:p>
          <a:p>
            <a:pPr indent="-304800">
              <a:buClr>
                <a:schemeClr val="tx2"/>
              </a:buClr>
              <a:buSzPct val="70000"/>
              <a:buFont typeface="Wingdings 2" pitchFamily="18" charset="2"/>
              <a:buChar char=""/>
              <a:defRPr/>
            </a:pPr>
            <a:r>
              <a:rPr lang="zh-CN" altLang="en-US" sz="2800" b="0" dirty="0" smtClean="0"/>
              <a:t>用于验证病因假设。</a:t>
            </a:r>
            <a:endParaRPr lang="en-US" altLang="zh-CN" sz="2800" b="0" dirty="0" smtClean="0"/>
          </a:p>
          <a:p>
            <a:pPr indent="-304800">
              <a:lnSpc>
                <a:spcPct val="150000"/>
              </a:lnSpc>
              <a:buClr>
                <a:schemeClr val="tx2"/>
              </a:buClr>
              <a:buSzPct val="70000"/>
              <a:buFont typeface="Wingdings 2" pitchFamily="18" charset="2"/>
              <a:buChar char=""/>
              <a:defRPr/>
            </a:pPr>
            <a:r>
              <a:rPr lang="zh-CN" altLang="en-US" sz="2800" b="0" dirty="0" smtClean="0"/>
              <a:t>用于评价疾病预防措施、保健措施或卫生服务措施等的效果。</a:t>
            </a:r>
            <a:endParaRPr lang="en-US" altLang="zh-CN" sz="2800" b="0" dirty="0" smtClean="0"/>
          </a:p>
          <a:p>
            <a:pPr indent="-304800">
              <a:lnSpc>
                <a:spcPct val="150000"/>
              </a:lnSpc>
              <a:buClr>
                <a:schemeClr val="tx2"/>
              </a:buClr>
              <a:buSzPct val="70000"/>
              <a:buFont typeface="Wingdings 2" pitchFamily="18" charset="2"/>
              <a:buChar char=""/>
              <a:defRPr/>
            </a:pPr>
            <a:r>
              <a:rPr lang="zh-CN" altLang="en-US" sz="2800" b="0" dirty="0" smtClean="0"/>
              <a:t>用于评价某种新药、新疗法的效果。</a:t>
            </a:r>
            <a:endParaRPr lang="zh-CN" altLang="en-US" sz="2000" b="0" dirty="0" smtClean="0">
              <a:ln>
                <a:noFill/>
              </a:ln>
              <a:solidFill>
                <a:schemeClr val="tx2"/>
              </a:solidFill>
              <a:effectLst/>
              <a:ea typeface="宋体"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1"/>
          </p:nvPr>
        </p:nvSpPr>
        <p:spPr bwMode="auto">
          <a:xfrm>
            <a:off x="914400" y="653143"/>
            <a:ext cx="10353675" cy="5138057"/>
          </a:xfrm>
          <a:effectLst>
            <a:outerShdw rotWithShape="0">
              <a:srgbClr val="000000">
                <a:alpha val="45999"/>
              </a:srgbClr>
            </a:outerShdw>
          </a:effectLst>
        </p:spPr>
        <p:txBody>
          <a:bodyPr wrap="square" numCol="1" anchorCtr="0" compatLnSpc="1">
            <a:prstTxWarp prst="textNoShape">
              <a:avLst/>
            </a:prstTxWarp>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lnSpc>
                <a:spcPct val="150000"/>
              </a:lnSpc>
              <a:buClr>
                <a:schemeClr val="tx2"/>
              </a:buClr>
              <a:buSzPct val="70000"/>
              <a:buFont typeface="Wingdings 2" pitchFamily="18" charset="2"/>
              <a:buChar char=""/>
              <a:defRPr/>
            </a:pPr>
            <a:r>
              <a:rPr lang="zh-CN" altLang="en-US" dirty="0" smtClean="0">
                <a:solidFill>
                  <a:srgbClr val="FFFF00"/>
                </a:solidFill>
                <a:latin typeface="+mj-ea"/>
                <a:ea typeface="+mj-ea"/>
              </a:rPr>
              <a:t>类型</a:t>
            </a:r>
            <a:endParaRPr lang="en-US" altLang="zh-CN" dirty="0" smtClean="0">
              <a:solidFill>
                <a:srgbClr val="FFFF00"/>
              </a:solidFill>
              <a:latin typeface="+mj-ea"/>
              <a:ea typeface="+mj-ea"/>
            </a:endParaRPr>
          </a:p>
          <a:p>
            <a:pPr indent="-304800">
              <a:buClr>
                <a:schemeClr val="tx2"/>
              </a:buClr>
              <a:buSzPct val="70000"/>
              <a:buFont typeface="Wingdings 2" pitchFamily="18" charset="2"/>
              <a:buChar char=""/>
              <a:defRPr/>
            </a:pPr>
            <a:r>
              <a:rPr lang="zh-CN" altLang="en-US" sz="2800" dirty="0" smtClean="0"/>
              <a:t>临床试验</a:t>
            </a:r>
            <a:r>
              <a:rPr lang="zh-CN" altLang="en-US" sz="2800" b="0" dirty="0" smtClean="0"/>
              <a:t>（</a:t>
            </a:r>
            <a:r>
              <a:rPr lang="en-US" sz="2800" b="0" dirty="0" smtClean="0"/>
              <a:t>clinical trial</a:t>
            </a:r>
            <a:r>
              <a:rPr lang="zh-CN" altLang="en-US" sz="2800" b="0" dirty="0" smtClean="0"/>
              <a:t>）：接受干预措施的单位为病人个体，干预措施为治疗措施。</a:t>
            </a:r>
            <a:endParaRPr lang="en-US" altLang="zh-CN" sz="2800" b="0" dirty="0" smtClean="0"/>
          </a:p>
          <a:p>
            <a:pPr indent="-304800">
              <a:lnSpc>
                <a:spcPct val="110000"/>
              </a:lnSpc>
              <a:buClr>
                <a:schemeClr val="tx2"/>
              </a:buClr>
              <a:buSzPct val="70000"/>
              <a:buFont typeface="Wingdings 2" pitchFamily="18" charset="2"/>
              <a:buChar char=""/>
              <a:defRPr/>
            </a:pPr>
            <a:r>
              <a:rPr lang="zh-CN" altLang="en-US" sz="2800" dirty="0" smtClean="0"/>
              <a:t>现场试验</a:t>
            </a:r>
            <a:r>
              <a:rPr lang="zh-CN" altLang="en-US" sz="2800" b="0" dirty="0" smtClean="0"/>
              <a:t>（</a:t>
            </a:r>
            <a:r>
              <a:rPr lang="en-US" sz="2800" b="0" dirty="0" smtClean="0"/>
              <a:t>field trial</a:t>
            </a:r>
            <a:r>
              <a:rPr lang="zh-CN" altLang="en-US" sz="2800" b="0" dirty="0" smtClean="0"/>
              <a:t>）：接受干预措施的单位为健康个体，干预措施为预防措施。</a:t>
            </a:r>
            <a:endParaRPr lang="en-US" altLang="zh-CN" sz="2800" b="0" dirty="0" smtClean="0"/>
          </a:p>
          <a:p>
            <a:pPr indent="-304800">
              <a:buClr>
                <a:schemeClr val="tx2"/>
              </a:buClr>
              <a:buSzPct val="70000"/>
              <a:buFont typeface="Wingdings 2" pitchFamily="18" charset="2"/>
              <a:buChar char=""/>
              <a:defRPr/>
            </a:pPr>
            <a:r>
              <a:rPr lang="zh-CN" altLang="en-US" sz="2800" dirty="0" smtClean="0"/>
              <a:t>社区试验</a:t>
            </a:r>
            <a:r>
              <a:rPr lang="zh-CN" altLang="en-US" sz="2800" b="0" dirty="0" smtClean="0"/>
              <a:t>（</a:t>
            </a:r>
            <a:r>
              <a:rPr lang="en-US" sz="2800" b="0" dirty="0" smtClean="0"/>
              <a:t>community trial</a:t>
            </a:r>
            <a:r>
              <a:rPr lang="zh-CN" altLang="en-US" sz="2800" b="0" dirty="0" smtClean="0"/>
              <a:t>）：接受干预措施的单位为某社区或行政区域的群体，干预措施为预防措施。</a:t>
            </a:r>
            <a:endParaRPr lang="zh-CN" altLang="en-US" sz="2000" b="0" dirty="0" smtClean="0">
              <a:ln>
                <a:noFill/>
              </a:ln>
              <a:solidFill>
                <a:schemeClr val="tx2"/>
              </a:solidFill>
              <a:effectLst/>
              <a:ea typeface="宋体"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bwMode="auto">
          <a:effectLst>
            <a:outerShdw rotWithShape="0">
              <a:srgbClr val="000000">
                <a:alpha val="45999"/>
              </a:srgbClr>
            </a:outerShdw>
          </a:effectLst>
        </p:spPr>
        <p:txBody>
          <a:bodyPr/>
          <a:lstStyle/>
          <a:p>
            <a:pPr>
              <a:defRPr/>
            </a:pPr>
            <a:r>
              <a:rPr lang="zh-CN" altLang="en-US" sz="4000" dirty="0" smtClean="0">
                <a:ln>
                  <a:noFill/>
                </a:ln>
                <a:effectLst/>
                <a:latin typeface="黑体" pitchFamily="2" charset="-122"/>
              </a:rPr>
              <a:t>第二节  </a:t>
            </a:r>
            <a:r>
              <a:rPr lang="zh-CN" altLang="en-US" sz="4000" dirty="0" smtClean="0"/>
              <a:t>研究设计与实施要点</a:t>
            </a:r>
            <a:endParaRPr lang="zh-CN" altLang="en-US" sz="4000" b="0" dirty="0" smtClean="0">
              <a:ln>
                <a:noFill/>
              </a:ln>
              <a:solidFill>
                <a:schemeClr val="tx2"/>
              </a:solidFill>
              <a:effectLst/>
              <a:ea typeface="宋体" charset="-122"/>
            </a:endParaRPr>
          </a:p>
        </p:txBody>
      </p:sp>
      <p:sp>
        <p:nvSpPr>
          <p:cNvPr id="26627" name="Rectangle 3"/>
          <p:cNvSpPr>
            <a:spLocks noGrp="1"/>
          </p:cNvSpPr>
          <p:nvPr>
            <p:ph type="body" idx="1"/>
          </p:nvPr>
        </p:nvSpPr>
        <p:spPr bwMode="auto">
          <a:xfrm>
            <a:off x="914400" y="1451429"/>
            <a:ext cx="10609943" cy="4339771"/>
          </a:xfrm>
          <a:effectLst>
            <a:outerShdw rotWithShape="0">
              <a:srgbClr val="000000">
                <a:alpha val="45999"/>
              </a:srgbClr>
            </a:outerShdw>
          </a:effectLst>
        </p:spPr>
        <p:txBody>
          <a:bodyPr wrap="square" numCol="1" anchorCtr="0" compatLnSpc="1">
            <a:prstTxWarp prst="textNoShape">
              <a:avLst/>
            </a:prstTxWarp>
            <a:normAutofit fontScale="92500" lnSpcReduction="10000"/>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buClr>
                <a:schemeClr val="tx2"/>
              </a:buClr>
              <a:buSzPct val="70000"/>
              <a:buFont typeface="Wingdings 2" pitchFamily="18" charset="2"/>
              <a:buChar char=""/>
              <a:defRPr/>
            </a:pPr>
            <a:r>
              <a:rPr lang="zh-CN" altLang="en-US" dirty="0" smtClean="0">
                <a:solidFill>
                  <a:srgbClr val="FFFF00"/>
                </a:solidFill>
              </a:rPr>
              <a:t>研究目的</a:t>
            </a:r>
            <a:r>
              <a:rPr lang="zh-CN" altLang="en-US" sz="2800" dirty="0" smtClean="0"/>
              <a:t>           </a:t>
            </a:r>
            <a:endParaRPr lang="zh-CN" altLang="en-US" sz="2000" b="0" dirty="0" smtClean="0">
              <a:ln>
                <a:noFill/>
              </a:ln>
              <a:solidFill>
                <a:schemeClr val="tx2"/>
              </a:solidFill>
              <a:effectLst/>
              <a:ea typeface="宋体" charset="-122"/>
            </a:endParaRPr>
          </a:p>
          <a:p>
            <a:pPr indent="-304800">
              <a:buClr>
                <a:schemeClr val="tx2"/>
              </a:buClr>
              <a:buSzPct val="70000"/>
              <a:buFont typeface="Wingdings 2" pitchFamily="18" charset="2"/>
              <a:buChar char=""/>
              <a:defRPr/>
            </a:pPr>
            <a:r>
              <a:rPr lang="zh-CN" altLang="en-US" sz="3000" b="0" dirty="0" smtClean="0">
                <a:latin typeface="+mn-ea"/>
              </a:rPr>
              <a:t>在大量查阅文献的基础上阐明研究背景，明确具体的研究目的。</a:t>
            </a:r>
            <a:endParaRPr lang="en-US" altLang="zh-CN" sz="3000" b="0" dirty="0" smtClean="0">
              <a:latin typeface="+mn-ea"/>
            </a:endParaRPr>
          </a:p>
          <a:p>
            <a:pPr indent="-304800">
              <a:buClr>
                <a:schemeClr val="tx2"/>
              </a:buClr>
              <a:buSzPct val="70000"/>
              <a:buFont typeface="Wingdings 2" pitchFamily="18" charset="2"/>
              <a:buChar char=""/>
              <a:defRPr/>
            </a:pPr>
            <a:r>
              <a:rPr lang="zh-CN" altLang="en-US" sz="3000" b="0" dirty="0" smtClean="0">
                <a:latin typeface="+mn-ea"/>
              </a:rPr>
              <a:t>根据研究目的和研究的实际条件等，选择合适的研究类型和设计类型。</a:t>
            </a:r>
            <a:endParaRPr lang="en-US" altLang="zh-CN" sz="3000" b="0" dirty="0" smtClean="0">
              <a:latin typeface="+mn-ea"/>
            </a:endParaRPr>
          </a:p>
          <a:p>
            <a:pPr indent="-304800">
              <a:buClr>
                <a:schemeClr val="tx2"/>
              </a:buClr>
              <a:buSzPct val="70000"/>
              <a:buFont typeface="Wingdings 2" pitchFamily="18" charset="2"/>
              <a:buChar char=""/>
              <a:defRPr/>
            </a:pPr>
            <a:r>
              <a:rPr lang="zh-CN" altLang="en-US" sz="2800" b="0" dirty="0" smtClean="0">
                <a:latin typeface="+mn-ea"/>
              </a:rPr>
              <a:t>临床试验和现场试验通常采用随机对照实验（</a:t>
            </a:r>
            <a:r>
              <a:rPr lang="en-US" sz="2800" b="0" dirty="0" smtClean="0">
                <a:latin typeface="+mn-ea"/>
              </a:rPr>
              <a:t>randomized controlled trial, RCT</a:t>
            </a:r>
            <a:r>
              <a:rPr lang="zh-CN" altLang="en-US" sz="2800" b="0" dirty="0" smtClean="0">
                <a:latin typeface="+mn-ea"/>
              </a:rPr>
              <a:t>）设计。</a:t>
            </a:r>
            <a:endParaRPr lang="en-US" altLang="zh-CN" sz="2800" b="0" dirty="0" smtClean="0">
              <a:latin typeface="+mn-ea"/>
            </a:endParaRPr>
          </a:p>
          <a:p>
            <a:pPr indent="-304800">
              <a:buClr>
                <a:schemeClr val="tx2"/>
              </a:buClr>
              <a:buSzPct val="70000"/>
              <a:buFont typeface="Wingdings 2" pitchFamily="18" charset="2"/>
              <a:buChar char=""/>
              <a:defRPr/>
            </a:pPr>
            <a:r>
              <a:rPr lang="zh-CN" altLang="en-US" sz="2800" b="0" dirty="0" smtClean="0">
                <a:latin typeface="+mn-ea"/>
              </a:rPr>
              <a:t>社区试验可以采用群组随机对照试验（</a:t>
            </a:r>
            <a:r>
              <a:rPr lang="en-US" sz="2800" b="0" dirty="0" smtClean="0">
                <a:latin typeface="+mn-ea"/>
              </a:rPr>
              <a:t>cluster randomized controlled trial</a:t>
            </a:r>
            <a:r>
              <a:rPr lang="zh-CN" altLang="en-US" sz="2800" b="0" dirty="0" smtClean="0">
                <a:latin typeface="+mn-ea"/>
              </a:rPr>
              <a:t>）设计或者类实验</a:t>
            </a:r>
            <a:r>
              <a:rPr lang="en-US" sz="2800" b="0" dirty="0" smtClean="0">
                <a:latin typeface="+mn-ea"/>
              </a:rPr>
              <a:t>(quasi-experiment)</a:t>
            </a:r>
            <a:r>
              <a:rPr lang="zh-CN" altLang="en-US" sz="2800" b="0" dirty="0" smtClean="0">
                <a:latin typeface="+mn-ea"/>
              </a:rPr>
              <a:t>。</a:t>
            </a:r>
            <a:endParaRPr lang="en-US" altLang="zh-CN" sz="2800" b="0" dirty="0" smtClean="0">
              <a:latin typeface="+mn-ea"/>
            </a:endParaRPr>
          </a:p>
          <a:p>
            <a:pPr indent="-304800">
              <a:buClr>
                <a:schemeClr val="tx2"/>
              </a:buClr>
              <a:buSzPct val="70000"/>
              <a:buFont typeface="Wingdings" panose="05000000000000000000" pitchFamily="2" charset="2"/>
              <a:buNone/>
              <a:defRPr/>
            </a:pPr>
            <a:endParaRPr lang="zh-CN" altLang="en-US" sz="2800" b="0" dirty="0" smtClean="0">
              <a:ln>
                <a:noFill/>
              </a:ln>
              <a:solidFill>
                <a:schemeClr val="tx2"/>
              </a:solidFill>
              <a:effectLst/>
              <a:ea typeface="宋体"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1"/>
          </p:nvPr>
        </p:nvSpPr>
        <p:spPr bwMode="auto">
          <a:xfrm>
            <a:off x="914400" y="653143"/>
            <a:ext cx="10353675" cy="5413828"/>
          </a:xfrm>
          <a:effectLst>
            <a:outerShdw rotWithShape="0">
              <a:srgbClr val="000000">
                <a:alpha val="45999"/>
              </a:srgbClr>
            </a:outerShdw>
          </a:effectLst>
        </p:spPr>
        <p:txBody>
          <a:bodyPr wrap="square" numCol="1" anchorCtr="0" compatLnSpc="1">
            <a:prstTxWarp prst="textNoShape">
              <a:avLst/>
            </a:prstTxWarp>
            <a:normAutofit fontScale="77500" lnSpcReduction="20000"/>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lnSpc>
                <a:spcPct val="150000"/>
              </a:lnSpc>
              <a:buClr>
                <a:schemeClr val="tx2"/>
              </a:buClr>
              <a:buSzPct val="70000"/>
              <a:buFont typeface="Wingdings 2" pitchFamily="18" charset="2"/>
              <a:buChar char=""/>
              <a:defRPr/>
            </a:pPr>
            <a:r>
              <a:rPr lang="zh-CN" altLang="en-US" sz="4100" dirty="0" smtClean="0">
                <a:solidFill>
                  <a:srgbClr val="FFFF00"/>
                </a:solidFill>
              </a:rPr>
              <a:t>研究对象</a:t>
            </a:r>
            <a:endParaRPr lang="en-US" altLang="zh-CN" sz="4100" dirty="0" smtClean="0">
              <a:solidFill>
                <a:srgbClr val="FFFF00"/>
              </a:solidFill>
            </a:endParaRPr>
          </a:p>
          <a:p>
            <a:pPr indent="-304800">
              <a:buClr>
                <a:schemeClr val="tx2"/>
              </a:buClr>
              <a:buSzPct val="70000"/>
              <a:buFont typeface="Wingdings 2" pitchFamily="18" charset="2"/>
              <a:buChar char=""/>
              <a:defRPr/>
            </a:pPr>
            <a:r>
              <a:rPr lang="zh-CN" altLang="en-US" sz="3900" dirty="0" smtClean="0">
                <a:solidFill>
                  <a:srgbClr val="FFFF00"/>
                </a:solidFill>
                <a:latin typeface="+mn-ea"/>
              </a:rPr>
              <a:t>选择实验现场应考虑的因素：</a:t>
            </a:r>
            <a:endParaRPr lang="en-US" altLang="zh-CN" sz="3900" dirty="0" smtClean="0">
              <a:solidFill>
                <a:srgbClr val="FFFF00"/>
              </a:solidFill>
              <a:latin typeface="+mn-ea"/>
            </a:endParaRPr>
          </a:p>
          <a:p>
            <a:pPr indent="-304800">
              <a:lnSpc>
                <a:spcPct val="140000"/>
              </a:lnSpc>
              <a:buClr>
                <a:schemeClr val="tx2"/>
              </a:buClr>
              <a:buSzPct val="70000"/>
              <a:buFont typeface="Wingdings" panose="05000000000000000000" pitchFamily="2" charset="2"/>
              <a:buNone/>
              <a:defRPr/>
            </a:pPr>
            <a:r>
              <a:rPr lang="zh-CN" altLang="en-US" sz="3100" b="0" dirty="0" smtClean="0">
                <a:latin typeface="+mn-ea"/>
              </a:rPr>
              <a:t>①人口相对稳定，流动性小，人口的数量和特征能满足研究的要求； </a:t>
            </a:r>
            <a:endParaRPr lang="en-US" altLang="zh-CN" sz="3100" b="0" dirty="0" smtClean="0">
              <a:latin typeface="+mn-ea"/>
            </a:endParaRPr>
          </a:p>
          <a:p>
            <a:pPr indent="-304800">
              <a:lnSpc>
                <a:spcPct val="140000"/>
              </a:lnSpc>
              <a:buClr>
                <a:schemeClr val="tx2"/>
              </a:buClr>
              <a:buSzPct val="70000"/>
              <a:buFont typeface="Wingdings" panose="05000000000000000000" pitchFamily="2" charset="2"/>
              <a:buNone/>
              <a:defRPr/>
            </a:pPr>
            <a:r>
              <a:rPr lang="zh-CN" altLang="en-US" sz="3100" b="0" dirty="0" smtClean="0">
                <a:latin typeface="+mn-ea"/>
              </a:rPr>
              <a:t>②预期结局事件（如疾病）的发生率较高且稳定； </a:t>
            </a:r>
            <a:endParaRPr lang="en-US" altLang="zh-CN" sz="3100" b="0" dirty="0" smtClean="0">
              <a:latin typeface="+mn-ea"/>
            </a:endParaRPr>
          </a:p>
          <a:p>
            <a:pPr indent="-304800">
              <a:lnSpc>
                <a:spcPct val="140000"/>
              </a:lnSpc>
              <a:buClr>
                <a:schemeClr val="tx2"/>
              </a:buClr>
              <a:buSzPct val="70000"/>
              <a:buFont typeface="Wingdings" panose="05000000000000000000" pitchFamily="2" charset="2"/>
              <a:buNone/>
              <a:defRPr/>
            </a:pPr>
            <a:r>
              <a:rPr lang="zh-CN" altLang="en-US" sz="3100" b="0" dirty="0" smtClean="0">
                <a:latin typeface="+mn-ea"/>
              </a:rPr>
              <a:t>③评价疫苗效果时，应选择近期内未发生该疾病流行的地区；</a:t>
            </a:r>
            <a:endParaRPr lang="en-US" altLang="zh-CN" sz="3100" b="0" dirty="0" smtClean="0">
              <a:latin typeface="+mn-ea"/>
            </a:endParaRPr>
          </a:p>
          <a:p>
            <a:pPr indent="-304800">
              <a:lnSpc>
                <a:spcPct val="140000"/>
              </a:lnSpc>
              <a:buClr>
                <a:schemeClr val="tx2"/>
              </a:buClr>
              <a:buSzPct val="70000"/>
              <a:buFont typeface="Wingdings" panose="05000000000000000000" pitchFamily="2" charset="2"/>
              <a:buNone/>
              <a:defRPr/>
            </a:pPr>
            <a:r>
              <a:rPr lang="zh-CN" altLang="en-US" sz="3100" b="0" dirty="0" smtClean="0">
                <a:latin typeface="+mn-ea"/>
              </a:rPr>
              <a:t>④医疗、预防、保健机构健全，服务功能齐全，具有完善的疾病登记报告制度和信息系统；</a:t>
            </a:r>
            <a:endParaRPr lang="en-US" altLang="zh-CN" sz="3100" b="0" dirty="0" smtClean="0">
              <a:latin typeface="+mn-ea"/>
            </a:endParaRPr>
          </a:p>
          <a:p>
            <a:pPr indent="-304800">
              <a:lnSpc>
                <a:spcPct val="140000"/>
              </a:lnSpc>
              <a:buClr>
                <a:schemeClr val="tx2"/>
              </a:buClr>
              <a:buSzPct val="70000"/>
              <a:buFont typeface="Wingdings" panose="05000000000000000000" pitchFamily="2" charset="2"/>
              <a:buNone/>
              <a:defRPr/>
            </a:pPr>
            <a:r>
              <a:rPr lang="zh-CN" altLang="en-US" sz="3100" b="0" dirty="0" smtClean="0">
                <a:latin typeface="+mn-ea"/>
              </a:rPr>
              <a:t>⑤政府支持，领导重视，社会关注，群众乐于接受，有较好的协作条件等。</a:t>
            </a:r>
            <a:endParaRPr lang="zh-CN" altLang="en-US" sz="3100" b="0" dirty="0" smtClean="0">
              <a:ln>
                <a:noFill/>
              </a:ln>
              <a:solidFill>
                <a:schemeClr val="tx2"/>
              </a:solidFill>
              <a:effectLst/>
              <a:latin typeface="+mn-e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1"/>
          </p:nvPr>
        </p:nvSpPr>
        <p:spPr bwMode="auto">
          <a:xfrm>
            <a:off x="914400" y="653143"/>
            <a:ext cx="10353675" cy="5138057"/>
          </a:xfrm>
          <a:effectLst>
            <a:outerShdw rotWithShape="0">
              <a:srgbClr val="000000">
                <a:alpha val="45999"/>
              </a:srgbClr>
            </a:outerShdw>
          </a:effectLst>
        </p:spPr>
        <p:txBody>
          <a:bodyPr wrap="square" numCol="1" anchorCtr="0" compatLnSpc="1">
            <a:prstTxWarp prst="textNoShape">
              <a:avLst/>
            </a:prstTxWarp>
          </a:bodyPr>
          <a:lstStyle/>
          <a:p>
            <a:pPr indent="-304800">
              <a:buClr>
                <a:schemeClr val="tx2"/>
              </a:buClr>
              <a:buSzPct val="70000"/>
              <a:buFont typeface="Wingdings 2" pitchFamily="18" charset="2"/>
              <a:buNone/>
              <a:defRPr/>
            </a:pPr>
            <a:endParaRPr lang="zh-CN" altLang="en-US" sz="2000" b="0" dirty="0" smtClean="0">
              <a:ln>
                <a:noFill/>
              </a:ln>
              <a:solidFill>
                <a:schemeClr val="tx2"/>
              </a:solidFill>
              <a:effectLst/>
              <a:ea typeface="宋体" charset="-122"/>
            </a:endParaRPr>
          </a:p>
          <a:p>
            <a:pPr indent="-304800">
              <a:lnSpc>
                <a:spcPct val="150000"/>
              </a:lnSpc>
              <a:buClr>
                <a:schemeClr val="tx2"/>
              </a:buClr>
              <a:buSzPct val="70000"/>
              <a:buFont typeface="Wingdings 2" pitchFamily="18" charset="2"/>
              <a:buChar char=""/>
              <a:defRPr/>
            </a:pPr>
            <a:r>
              <a:rPr lang="zh-CN" altLang="en-US" sz="3000" dirty="0" smtClean="0">
                <a:solidFill>
                  <a:srgbClr val="FFFF00"/>
                </a:solidFill>
                <a:latin typeface="+mj-ea"/>
                <a:ea typeface="+mj-ea"/>
              </a:rPr>
              <a:t>选择研究对象时应制订出严格的纳入标准和排除标准</a:t>
            </a:r>
            <a:endParaRPr lang="en-US" altLang="zh-CN" sz="3000" dirty="0" smtClean="0">
              <a:solidFill>
                <a:srgbClr val="FFFF00"/>
              </a:solidFill>
              <a:latin typeface="+mj-ea"/>
              <a:ea typeface="+mj-ea"/>
            </a:endParaRPr>
          </a:p>
          <a:p>
            <a:pPr indent="-304800">
              <a:lnSpc>
                <a:spcPct val="150000"/>
              </a:lnSpc>
              <a:buClr>
                <a:schemeClr val="tx2"/>
              </a:buClr>
              <a:buSzPct val="70000"/>
              <a:buFont typeface="Wingdings 2" pitchFamily="18" charset="2"/>
              <a:buChar char=""/>
              <a:defRPr/>
            </a:pPr>
            <a:r>
              <a:rPr lang="zh-CN" altLang="en-US" sz="2800" b="0" dirty="0" smtClean="0">
                <a:latin typeface="+mn-ea"/>
              </a:rPr>
              <a:t>凡对干预措施有禁忌者、无法追踪者、可能失访者、拒绝参加实验者以及不符合纳入标准者均应排除，不能作为研究对象。 </a:t>
            </a:r>
            <a:endParaRPr lang="en-US" altLang="zh-CN" sz="2800" b="0" dirty="0" smtClean="0">
              <a:latin typeface="+mn-ea"/>
            </a:endParaRPr>
          </a:p>
          <a:p>
            <a:pPr indent="-304800">
              <a:lnSpc>
                <a:spcPct val="150000"/>
              </a:lnSpc>
              <a:buClr>
                <a:schemeClr val="tx2"/>
              </a:buClr>
              <a:buSzPct val="70000"/>
              <a:buFont typeface="Wingdings 2" pitchFamily="18" charset="2"/>
              <a:buChar char=""/>
              <a:defRPr/>
            </a:pPr>
            <a:r>
              <a:rPr lang="zh-CN" altLang="en-US" sz="2800" b="0" dirty="0" smtClean="0">
                <a:latin typeface="+mn-ea"/>
              </a:rPr>
              <a:t>排除这些研究对象可能会影响实验结果的外推性。</a:t>
            </a:r>
            <a:endParaRPr lang="zh-CN" altLang="en-US" sz="2000" b="0" dirty="0" smtClean="0">
              <a:ln>
                <a:noFill/>
              </a:ln>
              <a:solidFill>
                <a:schemeClr val="tx2"/>
              </a:solidFill>
              <a:effectLst/>
              <a:latin typeface="+mn-ea"/>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石板">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xmlns=""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TC104033929[[fn=石板]]</Template>
  <TotalTime>450</TotalTime>
  <Words>1269</Words>
  <Application>Microsoft Office PowerPoint</Application>
  <PresentationFormat>Custom</PresentationFormat>
  <Paragraphs>58</Paragraphs>
  <Slides>27</Slides>
  <Notes>0</Notes>
  <HiddenSlides>0</HiddenSlides>
  <MMClips>0</MMClips>
  <ScaleCrop>false</ScaleCrop>
  <HeadingPairs>
    <vt:vector size="6" baseType="variant">
      <vt:variant>
        <vt:lpstr>已用的字体</vt:lpstr>
      </vt:variant>
      <vt:variant>
        <vt:i4>5</vt:i4>
      </vt:variant>
      <vt:variant>
        <vt:lpstr>演示文稿设计模板</vt:lpstr>
      </vt:variant>
      <vt:variant>
        <vt:i4>6</vt:i4>
      </vt:variant>
      <vt:variant>
        <vt:lpstr>幻灯片标题</vt:lpstr>
      </vt:variant>
      <vt:variant>
        <vt:i4>27</vt:i4>
      </vt:variant>
    </vt:vector>
  </HeadingPairs>
  <TitlesOfParts>
    <vt:vector size="38" baseType="lpstr">
      <vt:lpstr>Arial</vt:lpstr>
      <vt:lpstr>宋体</vt:lpstr>
      <vt:lpstr>Wingdings 2</vt:lpstr>
      <vt:lpstr>Calibri</vt:lpstr>
      <vt:lpstr>黑体</vt:lpstr>
      <vt:lpstr>石板</vt:lpstr>
      <vt:lpstr>石板</vt:lpstr>
      <vt:lpstr>石板</vt:lpstr>
      <vt:lpstr>石板</vt:lpstr>
      <vt:lpstr>石板</vt:lpstr>
      <vt:lpstr>石板</vt:lpstr>
      <vt:lpstr>幻灯片 1</vt:lpstr>
      <vt:lpstr>第一节  概述 </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第三节 资料整理与分析 </vt:lpstr>
      <vt:lpstr>幻灯片 22</vt:lpstr>
      <vt:lpstr>第四节 优点与局限性</vt:lpstr>
      <vt:lpstr>幻灯片 24</vt:lpstr>
      <vt:lpstr>第五节 应注意的问题</vt:lpstr>
      <vt:lpstr>幻灯片 26</vt:lpstr>
      <vt:lpstr>幻灯片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 ch</dc:creator>
  <cp:lastModifiedBy>Qi</cp:lastModifiedBy>
  <cp:revision>75</cp:revision>
  <dcterms:created xsi:type="dcterms:W3CDTF">2014-03-30T08:50:07Z</dcterms:created>
  <dcterms:modified xsi:type="dcterms:W3CDTF">2014-04-10T03:40:15Z</dcterms:modified>
</cp:coreProperties>
</file>