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Lst>
  <p:notesMasterIdLst>
    <p:notesMasterId r:id="rId74"/>
  </p:notesMasterIdLst>
  <p:sldIdLst>
    <p:sldId id="258" r:id="rId2"/>
    <p:sldId id="260" r:id="rId3"/>
    <p:sldId id="259" r:id="rId4"/>
    <p:sldId id="263" r:id="rId5"/>
    <p:sldId id="264" r:id="rId6"/>
    <p:sldId id="265" r:id="rId7"/>
    <p:sldId id="269" r:id="rId8"/>
    <p:sldId id="270" r:id="rId9"/>
    <p:sldId id="274" r:id="rId10"/>
    <p:sldId id="276" r:id="rId11"/>
    <p:sldId id="338" r:id="rId12"/>
    <p:sldId id="279" r:id="rId13"/>
    <p:sldId id="285" r:id="rId14"/>
    <p:sldId id="286" r:id="rId15"/>
    <p:sldId id="287" r:id="rId16"/>
    <p:sldId id="290" r:id="rId17"/>
    <p:sldId id="339" r:id="rId18"/>
    <p:sldId id="340" r:id="rId19"/>
    <p:sldId id="292" r:id="rId20"/>
    <p:sldId id="294" r:id="rId21"/>
    <p:sldId id="298" r:id="rId22"/>
    <p:sldId id="341" r:id="rId23"/>
    <p:sldId id="342" r:id="rId24"/>
    <p:sldId id="299" r:id="rId25"/>
    <p:sldId id="344" r:id="rId26"/>
    <p:sldId id="345" r:id="rId27"/>
    <p:sldId id="346" r:id="rId28"/>
    <p:sldId id="347" r:id="rId29"/>
    <p:sldId id="348" r:id="rId30"/>
    <p:sldId id="351" r:id="rId31"/>
    <p:sldId id="350" r:id="rId32"/>
    <p:sldId id="349" r:id="rId33"/>
    <p:sldId id="352" r:id="rId34"/>
    <p:sldId id="357" r:id="rId35"/>
    <p:sldId id="353" r:id="rId36"/>
    <p:sldId id="354" r:id="rId37"/>
    <p:sldId id="356" r:id="rId38"/>
    <p:sldId id="358" r:id="rId39"/>
    <p:sldId id="361" r:id="rId40"/>
    <p:sldId id="359" r:id="rId41"/>
    <p:sldId id="360" r:id="rId42"/>
    <p:sldId id="362" r:id="rId43"/>
    <p:sldId id="309" r:id="rId44"/>
    <p:sldId id="331" r:id="rId45"/>
    <p:sldId id="364" r:id="rId46"/>
    <p:sldId id="394" r:id="rId47"/>
    <p:sldId id="365" r:id="rId48"/>
    <p:sldId id="366" r:id="rId49"/>
    <p:sldId id="368" r:id="rId50"/>
    <p:sldId id="369" r:id="rId51"/>
    <p:sldId id="370" r:id="rId52"/>
    <p:sldId id="371" r:id="rId53"/>
    <p:sldId id="373" r:id="rId54"/>
    <p:sldId id="374" r:id="rId55"/>
    <p:sldId id="375" r:id="rId56"/>
    <p:sldId id="377" r:id="rId57"/>
    <p:sldId id="378" r:id="rId58"/>
    <p:sldId id="396" r:id="rId59"/>
    <p:sldId id="379" r:id="rId60"/>
    <p:sldId id="380" r:id="rId61"/>
    <p:sldId id="381" r:id="rId62"/>
    <p:sldId id="382" r:id="rId63"/>
    <p:sldId id="384" r:id="rId64"/>
    <p:sldId id="385" r:id="rId65"/>
    <p:sldId id="386" r:id="rId66"/>
    <p:sldId id="387" r:id="rId67"/>
    <p:sldId id="388" r:id="rId68"/>
    <p:sldId id="389" r:id="rId69"/>
    <p:sldId id="397" r:id="rId70"/>
    <p:sldId id="395" r:id="rId71"/>
    <p:sldId id="398" r:id="rId72"/>
    <p:sldId id="399" r:id="rId73"/>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宋体" charset="-122"/>
        <a:cs typeface="+mn-cs"/>
      </a:defRPr>
    </a:lvl1pPr>
    <a:lvl2pPr marL="457200" algn="l" defTabSz="457200" rtl="0" fontAlgn="base">
      <a:spcBef>
        <a:spcPct val="0"/>
      </a:spcBef>
      <a:spcAft>
        <a:spcPct val="0"/>
      </a:spcAft>
      <a:defRPr kern="1200">
        <a:solidFill>
          <a:schemeClr val="tx1"/>
        </a:solidFill>
        <a:latin typeface="Arial" charset="0"/>
        <a:ea typeface="宋体" charset="-122"/>
        <a:cs typeface="+mn-cs"/>
      </a:defRPr>
    </a:lvl2pPr>
    <a:lvl3pPr marL="914400" algn="l" defTabSz="457200" rtl="0" fontAlgn="base">
      <a:spcBef>
        <a:spcPct val="0"/>
      </a:spcBef>
      <a:spcAft>
        <a:spcPct val="0"/>
      </a:spcAft>
      <a:defRPr kern="1200">
        <a:solidFill>
          <a:schemeClr val="tx1"/>
        </a:solidFill>
        <a:latin typeface="Arial" charset="0"/>
        <a:ea typeface="宋体" charset="-122"/>
        <a:cs typeface="+mn-cs"/>
      </a:defRPr>
    </a:lvl3pPr>
    <a:lvl4pPr marL="1371600" algn="l" defTabSz="457200" rtl="0" fontAlgn="base">
      <a:spcBef>
        <a:spcPct val="0"/>
      </a:spcBef>
      <a:spcAft>
        <a:spcPct val="0"/>
      </a:spcAft>
      <a:defRPr kern="1200">
        <a:solidFill>
          <a:schemeClr val="tx1"/>
        </a:solidFill>
        <a:latin typeface="Arial" charset="0"/>
        <a:ea typeface="宋体" charset="-122"/>
        <a:cs typeface="+mn-cs"/>
      </a:defRPr>
    </a:lvl4pPr>
    <a:lvl5pPr marL="1828800" algn="l" defTabSz="457200"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11CE"/>
    <a:srgbClr val="CCCC00"/>
    <a:srgbClr val="66CCFF"/>
    <a:srgbClr val="CC66FF"/>
    <a:srgbClr val="FFFF00"/>
    <a:srgbClr val="1A900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1248" y="-83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zh-CN" altLang="en-US"/>
          </a:p>
        </p:txBody>
      </p:sp>
      <p:sp>
        <p:nvSpPr>
          <p:cNvPr id="23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A3B6AA4C-6E64-4441-B142-F7461FA2092A}" type="datetimeFigureOut">
              <a:rPr lang="zh-CN" altLang="en-US"/>
              <a:pPr>
                <a:defRPr/>
              </a:pPr>
              <a:t>2014/4/2</a:t>
            </a:fld>
            <a:endParaRPr lang="en-US" altLang="zh-CN"/>
          </a:p>
        </p:txBody>
      </p:sp>
      <p:sp>
        <p:nvSpPr>
          <p:cNvPr id="14340" name="Rectangle 4"/>
          <p:cNvSpPr>
            <a:spLocks noGrp="1" noRo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475C76B-6A9D-413A-86E5-9C8036CAD1A2}"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E35EA3C3-74FF-4E07-B97C-A8AE4AFD7C15}" type="slidenum">
              <a:rPr lang="zh-TW" altLang="en-US" sz="1200"/>
              <a:pPr algn="r" defTabSz="914400"/>
              <a:t>5</a:t>
            </a:fld>
            <a:endParaRPr lang="en-US" altLang="zh-TW" sz="1200"/>
          </a:p>
        </p:txBody>
      </p:sp>
      <p:sp>
        <p:nvSpPr>
          <p:cNvPr id="20482" name="Rectangle 2"/>
          <p:cNvSpPr>
            <a:spLocks noGrp="1" noRo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eaLnBrk="1" hangingPunct="1"/>
            <a:endParaRPr lang="zh-TW"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7F13C98A-087C-42B5-9E50-7C6A4580C35B}" type="slidenum">
              <a:rPr lang="zh-TW" altLang="en-US" sz="1200"/>
              <a:pPr algn="r" defTabSz="914400"/>
              <a:t>14</a:t>
            </a:fld>
            <a:endParaRPr lang="en-US" altLang="zh-TW" sz="1200"/>
          </a:p>
        </p:txBody>
      </p:sp>
      <p:sp>
        <p:nvSpPr>
          <p:cNvPr id="38914" name="Rectangle 2"/>
          <p:cNvSpPr>
            <a:spLocks noGrp="1" noRo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endParaRPr lang="zh-TW"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CABD8102-28DE-4D6E-821A-2E330E3B4C9C}" type="slidenum">
              <a:rPr lang="zh-TW" altLang="en-US" sz="1200"/>
              <a:pPr algn="r" defTabSz="914400"/>
              <a:t>15</a:t>
            </a:fld>
            <a:endParaRPr lang="en-US" altLang="zh-TW" sz="1200"/>
          </a:p>
        </p:txBody>
      </p:sp>
      <p:sp>
        <p:nvSpPr>
          <p:cNvPr id="40962" name="Rectangle 2"/>
          <p:cNvSpPr>
            <a:spLocks noGrp="1" noRot="1" noChangeArrowheads="1" noTextEdit="1"/>
          </p:cNvSpPr>
          <p:nvPr>
            <p:ph type="sldImg"/>
          </p:nvPr>
        </p:nvSpPr>
        <p:spPr>
          <a:xfrm>
            <a:off x="387350" y="703263"/>
            <a:ext cx="6126163" cy="3446462"/>
          </a:xfrm>
          <a:ln/>
        </p:spPr>
      </p:sp>
      <p:sp>
        <p:nvSpPr>
          <p:cNvPr id="40963" name="Rectangle 3"/>
          <p:cNvSpPr>
            <a:spLocks noGrp="1" noChangeArrowheads="1"/>
          </p:cNvSpPr>
          <p:nvPr>
            <p:ph type="body" idx="1"/>
          </p:nvPr>
        </p:nvSpPr>
        <p:spPr>
          <a:xfrm>
            <a:off x="930275" y="4362450"/>
            <a:ext cx="5035550" cy="4078288"/>
          </a:xfrm>
          <a:noFill/>
          <a:ln/>
        </p:spPr>
        <p:txBody>
          <a:bodyPr lIns="91426" tIns="45713" rIns="91426" bIns="45713"/>
          <a:lstStyle/>
          <a:p>
            <a:pPr eaLnBrk="1" hangingPunct="1"/>
            <a:endParaRPr lang="zh-TW"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6A365780-3F36-48F5-AF44-0EFE310A80BB}" type="slidenum">
              <a:rPr lang="zh-TW" altLang="en-US" sz="1200"/>
              <a:pPr algn="r" defTabSz="914400"/>
              <a:t>16</a:t>
            </a:fld>
            <a:endParaRPr lang="en-US" altLang="zh-TW" sz="1200"/>
          </a:p>
        </p:txBody>
      </p:sp>
      <p:sp>
        <p:nvSpPr>
          <p:cNvPr id="43010" name="Rectangle 2"/>
          <p:cNvSpPr>
            <a:spLocks noGrp="1" noRot="1" noChangeArrowheads="1" noTextEdit="1"/>
          </p:cNvSpPr>
          <p:nvPr>
            <p:ph type="sldImg"/>
          </p:nvPr>
        </p:nvSpPr>
        <p:spPr>
          <a:xfrm>
            <a:off x="390525" y="703263"/>
            <a:ext cx="6126163" cy="3446462"/>
          </a:xfrm>
          <a:ln/>
        </p:spPr>
      </p:sp>
      <p:sp>
        <p:nvSpPr>
          <p:cNvPr id="43011" name="Rectangle 3"/>
          <p:cNvSpPr>
            <a:spLocks noGrp="1" noChangeArrowheads="1"/>
          </p:cNvSpPr>
          <p:nvPr>
            <p:ph type="body" idx="1"/>
          </p:nvPr>
        </p:nvSpPr>
        <p:spPr>
          <a:xfrm>
            <a:off x="930275" y="4360863"/>
            <a:ext cx="5035550" cy="4079875"/>
          </a:xfrm>
          <a:noFill/>
          <a:ln/>
        </p:spPr>
        <p:txBody>
          <a:bodyPr lIns="92071" tIns="46035" rIns="92071" bIns="46035"/>
          <a:lstStyle/>
          <a:p>
            <a:pPr eaLnBrk="1" hangingPunct="1"/>
            <a:endParaRPr lang="zh-TW"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AAADA5CD-1B53-4410-BE0B-71FAC88E3C1F}" type="slidenum">
              <a:rPr lang="zh-TW" altLang="en-US" sz="1200"/>
              <a:pPr algn="r" defTabSz="914400"/>
              <a:t>17</a:t>
            </a:fld>
            <a:endParaRPr lang="en-US" altLang="zh-TW" sz="1200"/>
          </a:p>
        </p:txBody>
      </p:sp>
      <p:sp>
        <p:nvSpPr>
          <p:cNvPr id="45058" name="Rectangle 2"/>
          <p:cNvSpPr>
            <a:spLocks noGrp="1" noRot="1" noChangeArrowheads="1" noTextEdit="1"/>
          </p:cNvSpPr>
          <p:nvPr>
            <p:ph type="sldImg"/>
          </p:nvPr>
        </p:nvSpPr>
        <p:spPr>
          <a:xfrm>
            <a:off x="382588" y="685800"/>
            <a:ext cx="6097587" cy="3430588"/>
          </a:xfrm>
          <a:ln/>
        </p:spPr>
      </p:sp>
      <p:sp>
        <p:nvSpPr>
          <p:cNvPr id="45059" name="Rectangle 3"/>
          <p:cNvSpPr>
            <a:spLocks noGrp="1" noChangeArrowheads="1"/>
          </p:cNvSpPr>
          <p:nvPr>
            <p:ph type="body" idx="1"/>
          </p:nvPr>
        </p:nvSpPr>
        <p:spPr>
          <a:xfrm>
            <a:off x="915988" y="4343400"/>
            <a:ext cx="5026025" cy="4114800"/>
          </a:xfrm>
          <a:noFill/>
          <a:ln/>
        </p:spPr>
        <p:txBody>
          <a:bodyPr lIns="92071" tIns="46035" rIns="92071" bIns="46035"/>
          <a:lstStyle/>
          <a:p>
            <a:pPr eaLnBrk="1" hangingPunct="1"/>
            <a:endParaRPr lang="zh-TW"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B1220A3D-B111-4D4A-8DB6-A6E129F3BACF}" type="slidenum">
              <a:rPr lang="zh-TW" altLang="en-US" sz="1200"/>
              <a:pPr algn="r" defTabSz="914400"/>
              <a:t>22</a:t>
            </a:fld>
            <a:endParaRPr lang="en-US" altLang="zh-TW" sz="1200"/>
          </a:p>
        </p:txBody>
      </p:sp>
      <p:sp>
        <p:nvSpPr>
          <p:cNvPr id="51202" name="Rectangle 2"/>
          <p:cNvSpPr>
            <a:spLocks noGrp="1" noRot="1" noChangeArrowheads="1" noTextEdit="1"/>
          </p:cNvSpPr>
          <p:nvPr>
            <p:ph type="sldImg"/>
          </p:nvPr>
        </p:nvSpPr>
        <p:spPr>
          <a:xfrm>
            <a:off x="390525" y="703263"/>
            <a:ext cx="6126163" cy="3446462"/>
          </a:xfrm>
          <a:ln/>
        </p:spPr>
      </p:sp>
      <p:sp>
        <p:nvSpPr>
          <p:cNvPr id="51203" name="Rectangle 3"/>
          <p:cNvSpPr>
            <a:spLocks noGrp="1" noChangeArrowheads="1"/>
          </p:cNvSpPr>
          <p:nvPr>
            <p:ph type="body" idx="1"/>
          </p:nvPr>
        </p:nvSpPr>
        <p:spPr>
          <a:xfrm>
            <a:off x="930275" y="4359275"/>
            <a:ext cx="5037138" cy="4081463"/>
          </a:xfrm>
          <a:noFill/>
          <a:ln/>
        </p:spPr>
        <p:txBody>
          <a:bodyPr lIns="92071" tIns="46035" rIns="92071" bIns="46035"/>
          <a:lstStyle/>
          <a:p>
            <a:pPr eaLnBrk="1" hangingPunct="1"/>
            <a:endParaRPr lang="zh-TW"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F55152AD-FBFA-4240-AB66-8BC752C4BBFD}" type="slidenum">
              <a:rPr lang="zh-TW" altLang="en-US" sz="1200"/>
              <a:pPr algn="r" defTabSz="914400"/>
              <a:t>23</a:t>
            </a:fld>
            <a:endParaRPr lang="en-US" altLang="zh-TW" sz="1200"/>
          </a:p>
        </p:txBody>
      </p:sp>
      <p:sp>
        <p:nvSpPr>
          <p:cNvPr id="53250" name="Rectangle 7"/>
          <p:cNvSpPr txBox="1">
            <a:spLocks noGrp="1" noChangeArrowheads="1"/>
          </p:cNvSpPr>
          <p:nvPr/>
        </p:nvSpPr>
        <p:spPr bwMode="auto">
          <a:xfrm>
            <a:off x="3873500" y="8651875"/>
            <a:ext cx="2946400" cy="492125"/>
          </a:xfrm>
          <a:prstGeom prst="rect">
            <a:avLst/>
          </a:prstGeom>
          <a:noFill/>
          <a:ln w="9525">
            <a:noFill/>
            <a:miter lim="800000"/>
            <a:headEnd/>
            <a:tailEnd/>
          </a:ln>
        </p:spPr>
        <p:txBody>
          <a:bodyPr lIns="86188" tIns="43093" rIns="86188" bIns="43093" anchor="b"/>
          <a:lstStyle/>
          <a:p>
            <a:pPr algn="r" defTabSz="862013"/>
            <a:fld id="{C3A88B33-0EF0-4197-AFBF-BAAAA1A8AA4D}" type="slidenum">
              <a:rPr kumimoji="1" lang="zh-TW" altLang="en-US" sz="1100">
                <a:latin typeface="Times New Roman" pitchFamily="18" charset="0"/>
                <a:ea typeface="PMingLiU" pitchFamily="18" charset="-120"/>
              </a:rPr>
              <a:pPr algn="r" defTabSz="862013"/>
              <a:t>23</a:t>
            </a:fld>
            <a:endParaRPr kumimoji="1" lang="en-US" altLang="zh-TW" sz="1100">
              <a:latin typeface="Times New Roman" pitchFamily="18" charset="0"/>
              <a:ea typeface="PMingLiU" pitchFamily="18" charset="-120"/>
            </a:endParaRPr>
          </a:p>
        </p:txBody>
      </p:sp>
      <p:sp>
        <p:nvSpPr>
          <p:cNvPr id="53251" name="Rectangle 2"/>
          <p:cNvSpPr>
            <a:spLocks noGrp="1" noRot="1" noChangeArrowheads="1" noTextEdit="1"/>
          </p:cNvSpPr>
          <p:nvPr>
            <p:ph type="sldImg"/>
          </p:nvPr>
        </p:nvSpPr>
        <p:spPr>
          <a:xfrm>
            <a:off x="392113" y="704850"/>
            <a:ext cx="6122987" cy="3444875"/>
          </a:xfrm>
          <a:ln/>
        </p:spPr>
      </p:sp>
      <p:sp>
        <p:nvSpPr>
          <p:cNvPr id="53252" name="Rectangle 3"/>
          <p:cNvSpPr>
            <a:spLocks noGrp="1" noChangeArrowheads="1"/>
          </p:cNvSpPr>
          <p:nvPr>
            <p:ph type="body" idx="1"/>
          </p:nvPr>
        </p:nvSpPr>
        <p:spPr>
          <a:xfrm>
            <a:off x="930275" y="4360863"/>
            <a:ext cx="5037138" cy="4078287"/>
          </a:xfrm>
          <a:noFill/>
          <a:ln/>
        </p:spPr>
        <p:txBody>
          <a:bodyPr lIns="86188" tIns="43093" rIns="86188" bIns="43093"/>
          <a:lstStyle/>
          <a:p>
            <a:pPr eaLnBrk="1" hangingPunct="1"/>
            <a:endParaRPr lang="zh-TW"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85F71D08-5FF5-4839-9CFD-718A18F1CE20}" type="slidenum">
              <a:rPr lang="zh-TW" altLang="en-US" sz="1200"/>
              <a:pPr algn="r" defTabSz="914400"/>
              <a:t>33</a:t>
            </a:fld>
            <a:endParaRPr lang="en-US" altLang="zh-TW" sz="1200"/>
          </a:p>
        </p:txBody>
      </p:sp>
      <p:sp>
        <p:nvSpPr>
          <p:cNvPr id="64514" name="Rectangle 7"/>
          <p:cNvSpPr txBox="1">
            <a:spLocks noGrp="1" noChangeArrowheads="1"/>
          </p:cNvSpPr>
          <p:nvPr/>
        </p:nvSpPr>
        <p:spPr bwMode="auto">
          <a:xfrm>
            <a:off x="3873500" y="8651875"/>
            <a:ext cx="2946400" cy="492125"/>
          </a:xfrm>
          <a:prstGeom prst="rect">
            <a:avLst/>
          </a:prstGeom>
          <a:noFill/>
          <a:ln w="9525">
            <a:noFill/>
            <a:miter lim="800000"/>
            <a:headEnd/>
            <a:tailEnd/>
          </a:ln>
        </p:spPr>
        <p:txBody>
          <a:bodyPr lIns="86188" tIns="43093" rIns="86188" bIns="43093" anchor="b"/>
          <a:lstStyle/>
          <a:p>
            <a:pPr algn="r" defTabSz="862013"/>
            <a:fld id="{DDAAFDF5-4CB6-42F0-A719-D75C15AA5D1E}" type="slidenum">
              <a:rPr kumimoji="1" lang="zh-TW" altLang="en-US" sz="1100">
                <a:latin typeface="Times New Roman" pitchFamily="18" charset="0"/>
                <a:ea typeface="PMingLiU" pitchFamily="18" charset="-120"/>
              </a:rPr>
              <a:pPr algn="r" defTabSz="862013"/>
              <a:t>33</a:t>
            </a:fld>
            <a:endParaRPr kumimoji="1" lang="en-US" altLang="zh-TW" sz="1100">
              <a:latin typeface="Times New Roman" pitchFamily="18" charset="0"/>
              <a:ea typeface="PMingLiU" pitchFamily="18" charset="-120"/>
            </a:endParaRPr>
          </a:p>
        </p:txBody>
      </p:sp>
      <p:sp>
        <p:nvSpPr>
          <p:cNvPr id="64515" name="Rectangle 2"/>
          <p:cNvSpPr>
            <a:spLocks noGrp="1" noRot="1" noChangeArrowheads="1" noTextEdit="1"/>
          </p:cNvSpPr>
          <p:nvPr>
            <p:ph type="sldImg"/>
          </p:nvPr>
        </p:nvSpPr>
        <p:spPr>
          <a:xfrm>
            <a:off x="392113" y="704850"/>
            <a:ext cx="6122987" cy="3444875"/>
          </a:xfrm>
          <a:ln/>
        </p:spPr>
      </p:sp>
      <p:sp>
        <p:nvSpPr>
          <p:cNvPr id="64516" name="Rectangle 3"/>
          <p:cNvSpPr>
            <a:spLocks noGrp="1" noChangeArrowheads="1"/>
          </p:cNvSpPr>
          <p:nvPr>
            <p:ph type="body" idx="1"/>
          </p:nvPr>
        </p:nvSpPr>
        <p:spPr>
          <a:xfrm>
            <a:off x="930275" y="4360863"/>
            <a:ext cx="5037138" cy="4078287"/>
          </a:xfrm>
          <a:noFill/>
          <a:ln/>
        </p:spPr>
        <p:txBody>
          <a:bodyPr lIns="86188" tIns="43093" rIns="86188" bIns="43093"/>
          <a:lstStyle/>
          <a:p>
            <a:pPr eaLnBrk="1" hangingPunct="1"/>
            <a:endParaRPr lang="zh-TW"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0F231BBD-5450-4279-97BC-F51C9BBBECDD}" type="slidenum">
              <a:rPr lang="zh-TW" altLang="en-US" sz="1200"/>
              <a:pPr algn="r" defTabSz="914400"/>
              <a:t>34</a:t>
            </a:fld>
            <a:endParaRPr lang="en-US" altLang="zh-TW" sz="1200"/>
          </a:p>
        </p:txBody>
      </p:sp>
      <p:sp>
        <p:nvSpPr>
          <p:cNvPr id="66562" name="Rectangle 2"/>
          <p:cNvSpPr>
            <a:spLocks noGrp="1" noRot="1" noChangeArrowheads="1" noTextEdit="1"/>
          </p:cNvSpPr>
          <p:nvPr>
            <p:ph type="sldImg"/>
          </p:nvPr>
        </p:nvSpPr>
        <p:spPr>
          <a:xfrm>
            <a:off x="390525" y="703263"/>
            <a:ext cx="6126163" cy="3446462"/>
          </a:xfrm>
          <a:ln/>
        </p:spPr>
      </p:sp>
      <p:sp>
        <p:nvSpPr>
          <p:cNvPr id="66563" name="Rectangle 3"/>
          <p:cNvSpPr>
            <a:spLocks noGrp="1" noChangeArrowheads="1"/>
          </p:cNvSpPr>
          <p:nvPr>
            <p:ph type="body" idx="1"/>
          </p:nvPr>
        </p:nvSpPr>
        <p:spPr>
          <a:xfrm>
            <a:off x="930275" y="4360863"/>
            <a:ext cx="5035550" cy="4079875"/>
          </a:xfrm>
          <a:noFill/>
          <a:ln/>
        </p:spPr>
        <p:txBody>
          <a:bodyPr/>
          <a:lstStyle/>
          <a:p>
            <a:pPr eaLnBrk="1" hangingPunct="1"/>
            <a:endParaRPr lang="zh-TW"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C6C54F45-9018-464F-ABE2-19B0D9520AF8}" type="slidenum">
              <a:rPr lang="zh-TW" altLang="en-US" sz="1200"/>
              <a:pPr algn="r" defTabSz="914400"/>
              <a:t>44</a:t>
            </a:fld>
            <a:endParaRPr lang="en-US" altLang="zh-TW" sz="1200"/>
          </a:p>
        </p:txBody>
      </p:sp>
      <p:sp>
        <p:nvSpPr>
          <p:cNvPr id="77826" name="Rectangle 2"/>
          <p:cNvSpPr>
            <a:spLocks noGrp="1" noRot="1" noChangeArrowheads="1" noTextEdit="1"/>
          </p:cNvSpPr>
          <p:nvPr>
            <p:ph type="sldImg"/>
          </p:nvPr>
        </p:nvSpPr>
        <p:spPr>
          <a:xfrm>
            <a:off x="390525" y="703263"/>
            <a:ext cx="6126163" cy="3446462"/>
          </a:xfrm>
          <a:ln/>
        </p:spPr>
      </p:sp>
      <p:sp>
        <p:nvSpPr>
          <p:cNvPr id="77827" name="Rectangle 3"/>
          <p:cNvSpPr>
            <a:spLocks noGrp="1" noChangeArrowheads="1"/>
          </p:cNvSpPr>
          <p:nvPr>
            <p:ph type="body" idx="1"/>
          </p:nvPr>
        </p:nvSpPr>
        <p:spPr>
          <a:xfrm>
            <a:off x="930275" y="4360863"/>
            <a:ext cx="5035550" cy="4079875"/>
          </a:xfrm>
          <a:noFill/>
          <a:ln/>
        </p:spPr>
        <p:txBody>
          <a:bodyPr/>
          <a:lstStyle/>
          <a:p>
            <a:pPr eaLnBrk="1" hangingPunct="1"/>
            <a:endParaRPr lang="zh-TW"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txBox="1">
            <a:spLocks noGrp="1" noChangeArrowheads="1"/>
          </p:cNvSpPr>
          <p:nvPr/>
        </p:nvSpPr>
        <p:spPr bwMode="auto">
          <a:xfrm>
            <a:off x="3886200" y="8634413"/>
            <a:ext cx="2971800" cy="509587"/>
          </a:xfrm>
          <a:prstGeom prst="rect">
            <a:avLst/>
          </a:prstGeom>
          <a:noFill/>
          <a:ln w="9525">
            <a:noFill/>
            <a:miter lim="800000"/>
            <a:headEnd/>
            <a:tailEnd/>
          </a:ln>
        </p:spPr>
        <p:txBody>
          <a:bodyPr lIns="87649" tIns="43825" rIns="87649" bIns="43825" anchor="b"/>
          <a:lstStyle/>
          <a:p>
            <a:pPr algn="r" defTabSz="876300"/>
            <a:fld id="{2E45C5D9-210F-4AF9-9596-CDC390B01B3B}" type="slidenum">
              <a:rPr kumimoji="1" lang="en-US" altLang="zh-CN" sz="1100">
                <a:latin typeface="Times New Roman" pitchFamily="18" charset="0"/>
              </a:rPr>
              <a:pPr algn="r" defTabSz="876300"/>
              <a:t>50</a:t>
            </a:fld>
            <a:endParaRPr kumimoji="1" lang="en-US" altLang="zh-CN" sz="1100">
              <a:latin typeface="Times New Roman" pitchFamily="18" charset="0"/>
            </a:endParaRPr>
          </a:p>
        </p:txBody>
      </p:sp>
      <p:sp>
        <p:nvSpPr>
          <p:cNvPr id="84994" name="Rectangle 2"/>
          <p:cNvSpPr>
            <a:spLocks noGrp="1" noRot="1" noChangeArrowheads="1" noTextEdit="1"/>
          </p:cNvSpPr>
          <p:nvPr>
            <p:ph type="sldImg"/>
          </p:nvPr>
        </p:nvSpPr>
        <p:spPr>
          <a:xfrm>
            <a:off x="360363" y="711200"/>
            <a:ext cx="6138862" cy="3454400"/>
          </a:xfrm>
          <a:ln/>
        </p:spPr>
      </p:sp>
      <p:sp>
        <p:nvSpPr>
          <p:cNvPr id="84995" name="Rectangle 3"/>
          <p:cNvSpPr>
            <a:spLocks noGrp="1" noChangeArrowheads="1"/>
          </p:cNvSpPr>
          <p:nvPr>
            <p:ph type="body" idx="1"/>
          </p:nvPr>
        </p:nvSpPr>
        <p:spPr>
          <a:xfrm>
            <a:off x="914400" y="4368800"/>
            <a:ext cx="5029200" cy="4064000"/>
          </a:xfrm>
          <a:noFill/>
          <a:ln/>
        </p:spPr>
        <p:txBody>
          <a:bodyPr lIns="87649" tIns="43825" rIns="87649" bIns="43825"/>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94431E14-30B0-4282-BF14-21CE85149526}" type="slidenum">
              <a:rPr lang="zh-TW" altLang="en-US" sz="1200"/>
              <a:pPr algn="r" defTabSz="914400"/>
              <a:t>6</a:t>
            </a:fld>
            <a:endParaRPr lang="en-US" altLang="zh-TW" sz="1200"/>
          </a:p>
        </p:txBody>
      </p:sp>
      <p:sp>
        <p:nvSpPr>
          <p:cNvPr id="22530" name="Rectangle 2"/>
          <p:cNvSpPr>
            <a:spLocks noGrp="1" noRot="1" noChangeArrowheads="1" noTextEdit="1"/>
          </p:cNvSpPr>
          <p:nvPr>
            <p:ph type="sldImg"/>
          </p:nvPr>
        </p:nvSpPr>
        <p:spPr>
          <a:xfrm>
            <a:off x="390525" y="703263"/>
            <a:ext cx="6126163" cy="3446462"/>
          </a:xfrm>
          <a:ln/>
        </p:spPr>
      </p:sp>
      <p:sp>
        <p:nvSpPr>
          <p:cNvPr id="22531" name="Rectangle 3"/>
          <p:cNvSpPr>
            <a:spLocks noGrp="1" noChangeArrowheads="1"/>
          </p:cNvSpPr>
          <p:nvPr>
            <p:ph type="body" idx="1"/>
          </p:nvPr>
        </p:nvSpPr>
        <p:spPr>
          <a:xfrm>
            <a:off x="930275" y="4360863"/>
            <a:ext cx="5035550" cy="4079875"/>
          </a:xfrm>
          <a:noFill/>
          <a:ln/>
        </p:spPr>
        <p:txBody>
          <a:bodyPr lIns="92071" tIns="46035" rIns="92071" bIns="46035"/>
          <a:lstStyle/>
          <a:p>
            <a:pPr eaLnBrk="1" hangingPunct="1"/>
            <a:endParaRPr lang="zh-TW"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19F9C6B4-2F4B-46A9-B831-4319E4FA1DFE}" type="slidenum">
              <a:rPr lang="zh-TW" altLang="en-US" sz="1200"/>
              <a:pPr algn="r" defTabSz="914400"/>
              <a:t>7</a:t>
            </a:fld>
            <a:endParaRPr lang="en-US" altLang="zh-TW" sz="1200"/>
          </a:p>
        </p:txBody>
      </p:sp>
      <p:sp>
        <p:nvSpPr>
          <p:cNvPr id="24578" name="Rectangle 2"/>
          <p:cNvSpPr>
            <a:spLocks noGrp="1" noRot="1" noChangeArrowheads="1" noTextEdit="1"/>
          </p:cNvSpPr>
          <p:nvPr>
            <p:ph type="sldImg"/>
          </p:nvPr>
        </p:nvSpPr>
        <p:spPr>
          <a:xfrm>
            <a:off x="390525" y="703263"/>
            <a:ext cx="6126163" cy="3446462"/>
          </a:xfrm>
          <a:ln/>
        </p:spPr>
      </p:sp>
      <p:sp>
        <p:nvSpPr>
          <p:cNvPr id="24579" name="Rectangle 3"/>
          <p:cNvSpPr>
            <a:spLocks noGrp="1" noChangeArrowheads="1"/>
          </p:cNvSpPr>
          <p:nvPr>
            <p:ph type="body" idx="1"/>
          </p:nvPr>
        </p:nvSpPr>
        <p:spPr>
          <a:xfrm>
            <a:off x="930275" y="4360863"/>
            <a:ext cx="5035550" cy="4079875"/>
          </a:xfrm>
          <a:noFill/>
          <a:ln/>
        </p:spPr>
        <p:txBody>
          <a:bodyPr/>
          <a:lstStyle/>
          <a:p>
            <a:pPr eaLnBrk="1" hangingPunct="1"/>
            <a:endParaRPr lang="zh-TW"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B22784DE-CFBB-4F47-97A0-287E20AEF702}" type="slidenum">
              <a:rPr lang="zh-TW" altLang="en-US" sz="1200"/>
              <a:pPr algn="r" defTabSz="914400"/>
              <a:t>8</a:t>
            </a:fld>
            <a:endParaRPr lang="en-US" altLang="zh-TW" sz="1200"/>
          </a:p>
        </p:txBody>
      </p:sp>
      <p:sp>
        <p:nvSpPr>
          <p:cNvPr id="26626" name="Rectangle 2"/>
          <p:cNvSpPr>
            <a:spLocks noGrp="1" noRot="1" noChangeArrowheads="1" noTextEdit="1"/>
          </p:cNvSpPr>
          <p:nvPr>
            <p:ph type="sldImg"/>
          </p:nvPr>
        </p:nvSpPr>
        <p:spPr>
          <a:xfrm>
            <a:off x="390525" y="703263"/>
            <a:ext cx="6126163" cy="3446462"/>
          </a:xfrm>
          <a:ln/>
        </p:spPr>
      </p:sp>
      <p:sp>
        <p:nvSpPr>
          <p:cNvPr id="26627" name="Rectangle 3"/>
          <p:cNvSpPr>
            <a:spLocks noGrp="1" noChangeArrowheads="1"/>
          </p:cNvSpPr>
          <p:nvPr>
            <p:ph type="body" idx="1"/>
          </p:nvPr>
        </p:nvSpPr>
        <p:spPr>
          <a:xfrm>
            <a:off x="930275" y="4360863"/>
            <a:ext cx="5035550" cy="4079875"/>
          </a:xfrm>
          <a:noFill/>
          <a:ln/>
        </p:spPr>
        <p:txBody>
          <a:bodyPr lIns="92071" tIns="46035" rIns="92071" bIns="46035"/>
          <a:lstStyle/>
          <a:p>
            <a:pPr eaLnBrk="1" hangingPunct="1"/>
            <a:endParaRPr lang="zh-CN" altLang="en-US" sz="24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3127A6D1-4E47-4AAD-8BCA-1FB904296A4C}" type="slidenum">
              <a:rPr lang="zh-TW" altLang="en-US" sz="1200"/>
              <a:pPr algn="r" defTabSz="914400"/>
              <a:t>9</a:t>
            </a:fld>
            <a:endParaRPr lang="en-US" altLang="zh-TW" sz="1200"/>
          </a:p>
        </p:txBody>
      </p:sp>
      <p:sp>
        <p:nvSpPr>
          <p:cNvPr id="28674" name="Rectangle 2"/>
          <p:cNvSpPr>
            <a:spLocks noGrp="1" noRot="1" noChangeArrowheads="1" noTextEdit="1"/>
          </p:cNvSpPr>
          <p:nvPr>
            <p:ph type="sldImg"/>
          </p:nvPr>
        </p:nvSpPr>
        <p:spPr>
          <a:xfrm>
            <a:off x="390525" y="703263"/>
            <a:ext cx="6126163" cy="3446462"/>
          </a:xfrm>
          <a:ln/>
        </p:spPr>
      </p:sp>
      <p:sp>
        <p:nvSpPr>
          <p:cNvPr id="28675" name="Rectangle 3"/>
          <p:cNvSpPr>
            <a:spLocks noGrp="1" noChangeArrowheads="1"/>
          </p:cNvSpPr>
          <p:nvPr>
            <p:ph type="body" idx="1"/>
          </p:nvPr>
        </p:nvSpPr>
        <p:spPr>
          <a:xfrm>
            <a:off x="930275" y="4360863"/>
            <a:ext cx="5035550" cy="4079875"/>
          </a:xfrm>
          <a:noFill/>
          <a:ln/>
        </p:spPr>
        <p:txBody>
          <a:bodyPr/>
          <a:lstStyle/>
          <a:p>
            <a:pPr eaLnBrk="1" hangingPunct="1"/>
            <a:endParaRPr lang="zh-TW"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2E4D7A70-0D79-468F-BF66-0A20078BFFCF}" type="slidenum">
              <a:rPr lang="zh-TW" altLang="en-US" sz="1200"/>
              <a:pPr algn="r" defTabSz="914400"/>
              <a:t>10</a:t>
            </a:fld>
            <a:endParaRPr lang="en-US" altLang="zh-TW" sz="1200"/>
          </a:p>
        </p:txBody>
      </p:sp>
      <p:sp>
        <p:nvSpPr>
          <p:cNvPr id="30722" name="Rectangle 2"/>
          <p:cNvSpPr>
            <a:spLocks noGrp="1" noRot="1" noChangeArrowheads="1" noTextEdit="1"/>
          </p:cNvSpPr>
          <p:nvPr>
            <p:ph type="sldImg"/>
          </p:nvPr>
        </p:nvSpPr>
        <p:spPr>
          <a:xfrm>
            <a:off x="390525" y="703263"/>
            <a:ext cx="6126163" cy="3446462"/>
          </a:xfrm>
          <a:ln/>
        </p:spPr>
      </p:sp>
      <p:sp>
        <p:nvSpPr>
          <p:cNvPr id="30723" name="Rectangle 3"/>
          <p:cNvSpPr>
            <a:spLocks noGrp="1" noChangeArrowheads="1"/>
          </p:cNvSpPr>
          <p:nvPr>
            <p:ph type="body" idx="1"/>
          </p:nvPr>
        </p:nvSpPr>
        <p:spPr>
          <a:xfrm>
            <a:off x="930275" y="4360863"/>
            <a:ext cx="5035550" cy="4079875"/>
          </a:xfrm>
          <a:noFill/>
          <a:ln/>
        </p:spPr>
        <p:txBody>
          <a:bodyPr/>
          <a:lstStyle/>
          <a:p>
            <a:pPr eaLnBrk="1" hangingPunct="1"/>
            <a:endParaRPr lang="zh-TW"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487CF335-BC91-4701-8F78-C95682DAF823}" type="slidenum">
              <a:rPr lang="zh-TW" altLang="en-US" sz="1200"/>
              <a:pPr algn="r" defTabSz="914400"/>
              <a:t>11</a:t>
            </a:fld>
            <a:endParaRPr lang="en-US" altLang="zh-TW" sz="1200"/>
          </a:p>
        </p:txBody>
      </p:sp>
      <p:sp>
        <p:nvSpPr>
          <p:cNvPr id="32770" name="Rectangle 2"/>
          <p:cNvSpPr>
            <a:spLocks noGrp="1" noRot="1" noChangeArrowheads="1" noTextEdit="1"/>
          </p:cNvSpPr>
          <p:nvPr>
            <p:ph type="sldImg"/>
          </p:nvPr>
        </p:nvSpPr>
        <p:spPr>
          <a:xfrm>
            <a:off x="390525" y="703263"/>
            <a:ext cx="6126163" cy="3446462"/>
          </a:xfrm>
          <a:ln/>
        </p:spPr>
      </p:sp>
      <p:sp>
        <p:nvSpPr>
          <p:cNvPr id="32771" name="Rectangle 3"/>
          <p:cNvSpPr>
            <a:spLocks noGrp="1" noChangeArrowheads="1"/>
          </p:cNvSpPr>
          <p:nvPr>
            <p:ph type="body" idx="1"/>
          </p:nvPr>
        </p:nvSpPr>
        <p:spPr>
          <a:xfrm>
            <a:off x="930275" y="4360863"/>
            <a:ext cx="5035550" cy="4079875"/>
          </a:xfrm>
          <a:noFill/>
          <a:ln/>
        </p:spPr>
        <p:txBody>
          <a:bodyPr/>
          <a:lstStyle/>
          <a:p>
            <a:pPr eaLnBrk="1" hangingPunct="1"/>
            <a:endParaRPr lang="zh-TW"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DBA7CDA7-CB8E-4A69-A59F-8921B3CF90A1}" type="slidenum">
              <a:rPr lang="zh-TW" altLang="en-US" sz="1200"/>
              <a:pPr algn="r" defTabSz="914400"/>
              <a:t>12</a:t>
            </a:fld>
            <a:endParaRPr lang="en-US" altLang="zh-TW" sz="1200"/>
          </a:p>
        </p:txBody>
      </p:sp>
      <p:sp>
        <p:nvSpPr>
          <p:cNvPr id="34818" name="Rectangle 2"/>
          <p:cNvSpPr>
            <a:spLocks noGrp="1" noRot="1" noChangeArrowheads="1" noTextEdit="1"/>
          </p:cNvSpPr>
          <p:nvPr>
            <p:ph type="sldImg"/>
          </p:nvPr>
        </p:nvSpPr>
        <p:spPr>
          <a:xfrm>
            <a:off x="388938" y="703263"/>
            <a:ext cx="6126162" cy="3446462"/>
          </a:xfrm>
          <a:ln/>
        </p:spPr>
      </p:sp>
      <p:sp>
        <p:nvSpPr>
          <p:cNvPr id="34819" name="Rectangle 3"/>
          <p:cNvSpPr>
            <a:spLocks noGrp="1" noChangeArrowheads="1"/>
          </p:cNvSpPr>
          <p:nvPr>
            <p:ph type="body" idx="1"/>
          </p:nvPr>
        </p:nvSpPr>
        <p:spPr>
          <a:xfrm>
            <a:off x="930275" y="4360863"/>
            <a:ext cx="5035550" cy="4079875"/>
          </a:xfrm>
          <a:noFill/>
          <a:ln/>
        </p:spPr>
        <p:txBody>
          <a:bodyPr lIns="92071" tIns="46035" rIns="92071" bIns="46035"/>
          <a:lstStyle/>
          <a:p>
            <a:pPr eaLnBrk="1" hangingPunct="1"/>
            <a:endParaRPr lang="zh-TW"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F6A19CE7-85A2-4E28-A5DD-6B5E308C6318}" type="slidenum">
              <a:rPr lang="zh-TW" altLang="en-US" sz="1200"/>
              <a:pPr algn="r" defTabSz="914400"/>
              <a:t>13</a:t>
            </a:fld>
            <a:endParaRPr lang="en-US" altLang="zh-TW" sz="1200"/>
          </a:p>
        </p:txBody>
      </p:sp>
      <p:sp>
        <p:nvSpPr>
          <p:cNvPr id="36866" name="Rectangle 2"/>
          <p:cNvSpPr>
            <a:spLocks noGrp="1" noRot="1" noChangeArrowheads="1" noTextEdit="1"/>
          </p:cNvSpPr>
          <p:nvPr>
            <p:ph type="sldImg"/>
          </p:nvPr>
        </p:nvSpPr>
        <p:spPr>
          <a:xfrm>
            <a:off x="390525" y="703263"/>
            <a:ext cx="6126163" cy="3446462"/>
          </a:xfrm>
          <a:ln/>
        </p:spPr>
      </p:sp>
      <p:sp>
        <p:nvSpPr>
          <p:cNvPr id="36867" name="Rectangle 3"/>
          <p:cNvSpPr>
            <a:spLocks noGrp="1" noChangeArrowheads="1"/>
          </p:cNvSpPr>
          <p:nvPr>
            <p:ph type="body" idx="1"/>
          </p:nvPr>
        </p:nvSpPr>
        <p:spPr>
          <a:xfrm>
            <a:off x="930275" y="4360863"/>
            <a:ext cx="5035550" cy="4079875"/>
          </a:xfrm>
          <a:noFill/>
          <a:ln/>
        </p:spPr>
        <p:txBody>
          <a:bodyPr/>
          <a:lstStyle/>
          <a:p>
            <a:pPr eaLnBrk="1" hangingPunct="1"/>
            <a:endParaRPr lang="zh-TW"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E470846B-E967-4C58-A3C6-0D1C5018BB25}" type="datetimeFigureOut">
              <a:rPr lang="en-US"/>
              <a:pPr>
                <a:defRPr/>
              </a:pPr>
              <a:t>4/2/2014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529A52-D3AB-44E0-8D39-9DE0A8CA232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3" name="Date Placeholder 3"/>
          <p:cNvSpPr>
            <a:spLocks noGrp="1"/>
          </p:cNvSpPr>
          <p:nvPr>
            <p:ph type="dt" sz="half" idx="18"/>
          </p:nvPr>
        </p:nvSpPr>
        <p:spPr/>
        <p:txBody>
          <a:bodyPr/>
          <a:lstStyle>
            <a:lvl1pPr>
              <a:defRPr/>
            </a:lvl1pPr>
          </a:lstStyle>
          <a:p>
            <a:pPr>
              <a:defRPr/>
            </a:pPr>
            <a:fld id="{09747E35-D82E-42D6-8A27-3D1A89574E12}" type="datetimeFigureOut">
              <a:rPr lang="en-US"/>
              <a:pPr>
                <a:defRPr/>
              </a:pPr>
              <a:t>4/2/2014</a:t>
            </a:fld>
            <a:endParaRPr lang="en-US" dirty="0"/>
          </a:p>
        </p:txBody>
      </p:sp>
      <p:sp>
        <p:nvSpPr>
          <p:cNvPr id="14" name="Footer Placeholder 4"/>
          <p:cNvSpPr>
            <a:spLocks noGrp="1"/>
          </p:cNvSpPr>
          <p:nvPr>
            <p:ph type="ftr" sz="quarter" idx="19"/>
          </p:nvPr>
        </p:nvSpPr>
        <p:spPr/>
        <p:txBody>
          <a:bodyPr/>
          <a:lstStyle>
            <a:lvl1pPr>
              <a:defRPr/>
            </a:lvl1pPr>
          </a:lstStyle>
          <a:p>
            <a:pPr>
              <a:defRPr/>
            </a:pPr>
            <a:endParaRPr lang="en-US"/>
          </a:p>
        </p:txBody>
      </p:sp>
      <p:sp>
        <p:nvSpPr>
          <p:cNvPr id="16" name="Slide Number Placeholder 5"/>
          <p:cNvSpPr>
            <a:spLocks noGrp="1"/>
          </p:cNvSpPr>
          <p:nvPr>
            <p:ph type="sldNum" sz="quarter" idx="20"/>
          </p:nvPr>
        </p:nvSpPr>
        <p:spPr/>
        <p:txBody>
          <a:bodyPr/>
          <a:lstStyle>
            <a:lvl1pPr>
              <a:defRPr/>
            </a:lvl1pPr>
          </a:lstStyle>
          <a:p>
            <a:pPr>
              <a:defRPr/>
            </a:pPr>
            <a:fld id="{A61DF1B4-50EF-45A1-A9DE-F8DAEB36E36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637AFD29-0302-4A8B-A64D-53B3C6A8DE72}" type="datetimeFigureOut">
              <a:rPr lang="en-US"/>
              <a:pPr>
                <a:defRPr/>
              </a:pPr>
              <a:t>4/2/2014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44AB85-1F5A-4644-95DF-B21975D5545B}"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3A01AC3A-A22B-48F9-B3F1-96B6A3CA518F}" type="datetimeFigureOut">
              <a:rPr lang="en-US"/>
              <a:pPr>
                <a:defRPr/>
              </a:pPr>
              <a:t>4/2/2014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D0B94D-28BD-49A4-A2FA-40FCDB6B7A8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C938D607-CE46-4B14-9CE9-2DA35911EC1C}" type="datetimeFigureOut">
              <a:rPr lang="en-US"/>
              <a:pPr>
                <a:defRPr/>
              </a:pPr>
              <a:t>4/2/2014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D9A5B2-18B2-4493-938E-62524F0A3FF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333789EC-6917-4B10-83E5-E51009B82081}" type="datetimeFigureOut">
              <a:rPr lang="en-US"/>
              <a:pPr>
                <a:defRPr/>
              </a:pPr>
              <a:t>4/2/2014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8C3F82-B059-4CAD-B91F-D9307DE3856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5818543A-6BA0-4121-98F5-2F2C9361726A}" type="datetimeFigureOut">
              <a:rPr lang="en-US"/>
              <a:pPr>
                <a:defRPr/>
              </a:pPr>
              <a:t>4/2/2014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11AEAB-C7BB-4794-87ED-78BFFEC7664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DD393902-D498-4B01-8152-633E2AE36E41}" type="datetimeFigureOut">
              <a:rPr lang="en-US"/>
              <a:pPr>
                <a:defRPr/>
              </a:pPr>
              <a:t>4/2/2014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C85A522-369A-41BE-92D6-56EE641BDA0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18DDB3C-AE81-4539-9806-2824F5C66FDD}" type="datetimeFigureOut">
              <a:rPr lang="en-US"/>
              <a:pPr>
                <a:defRPr/>
              </a:pPr>
              <a:t>4/2/2014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281194F-3D91-4DE6-B31C-621798DE0C3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0F996662-92DF-41B9-B2E4-223F1946D9E8}" type="datetimeFigureOut">
              <a:rPr lang="en-US"/>
              <a:pPr>
                <a:defRPr/>
              </a:pPr>
              <a:t>4/2/2014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3B3558B-176F-468B-B455-64B98D2D6E5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3FD18ED3-2EE3-4787-882A-B855E92318A2}" type="datetimeFigureOut">
              <a:rPr lang="en-US"/>
              <a:pPr>
                <a:defRPr/>
              </a:pPr>
              <a:t>4/2/2014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C264AE-8A5D-4627-ADD7-2CD256221D7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4119C17E-E933-453D-998D-82ECE8FA815E}" type="datetimeFigureOut">
              <a:rPr lang="en-US"/>
              <a:pPr>
                <a:defRPr/>
              </a:pPr>
              <a:t>4/2/2014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55A93D-A7F9-4D27-849B-1C661131177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609600"/>
            <a:ext cx="10353675" cy="969963"/>
          </a:xfrm>
          <a:prstGeom prst="rect">
            <a:avLst/>
          </a:prstGeom>
          <a:effectLst>
            <a:outerShdw blurRad="25400" dir="17880000">
              <a:srgbClr val="000000">
                <a:alpha val="46000"/>
              </a:srgbClr>
            </a:outerShdw>
          </a:effectLst>
        </p:spPr>
        <p:txBody>
          <a:bodyPr vert="horz" wrap="square" lIns="91440" tIns="45720" rIns="91440" bIns="45720" numCol="1" anchor="ctr" anchorCtr="0" compatLnSpc="1">
            <a:prstTxWarp prst="textNoShape">
              <a:avLst/>
            </a:prstTxWarp>
            <a:normAutofit/>
          </a:bodyPr>
          <a:lstStyle/>
          <a:p>
            <a:pPr lvl="0"/>
            <a:r>
              <a:rPr lang="zh-CN" altLang="en-US" smtClean="0"/>
              <a:t>单击此处编辑母版标题样式</a:t>
            </a:r>
          </a:p>
        </p:txBody>
      </p:sp>
      <p:sp>
        <p:nvSpPr>
          <p:cNvPr id="3" name="Text Placeholder 2"/>
          <p:cNvSpPr>
            <a:spLocks noGrp="1"/>
          </p:cNvSpPr>
          <p:nvPr>
            <p:ph type="body" idx="1"/>
          </p:nvPr>
        </p:nvSpPr>
        <p:spPr>
          <a:xfrm>
            <a:off x="914400" y="1731963"/>
            <a:ext cx="10353675" cy="4059237"/>
          </a:xfrm>
          <a:prstGeom prst="rect">
            <a:avLst/>
          </a:prstGeom>
          <a:effectLst>
            <a:outerShdw blurRad="25400" dir="17880000">
              <a:srgbClr val="000000">
                <a:alpha val="46000"/>
              </a:srgbClr>
            </a:outerShdw>
          </a:effectLst>
        </p:spPr>
        <p:txBody>
          <a:bodyPr vert="horz" wrap="square" lIns="91440" tIns="45720" rIns="91440" bIns="45720" numCol="1" anchor="t" anchorCtr="0" compatLnSpc="1">
            <a:prstTxWarp prst="textNoShape">
              <a:avLst/>
            </a:prstTxWarp>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Date Placeholder 3"/>
          <p:cNvSpPr>
            <a:spLocks noGrp="1"/>
          </p:cNvSpPr>
          <p:nvPr>
            <p:ph type="dt" sz="half" idx="2"/>
          </p:nvPr>
        </p:nvSpPr>
        <p:spPr>
          <a:xfrm>
            <a:off x="7678738" y="5883275"/>
            <a:ext cx="2743200" cy="365125"/>
          </a:xfrm>
          <a:prstGeom prst="rect">
            <a:avLst/>
          </a:prstGeom>
        </p:spPr>
        <p:txBody>
          <a:bodyPr vert="horz" lIns="91440" tIns="45720" rIns="91440" bIns="45720" rtlCol="0" anchor="ctr"/>
          <a:lstStyle>
            <a:lvl1pPr algn="r" fontAlgn="auto">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fld id="{DAD6E05B-1B44-444E-B74E-530338884EB8}" type="datetimeFigureOut">
              <a:rPr lang="en-US"/>
              <a:pPr>
                <a:defRPr/>
              </a:pPr>
              <a:t>4/2/2014</a:t>
            </a:fld>
            <a:endParaRPr lang="en-US" dirty="0"/>
          </a:p>
        </p:txBody>
      </p:sp>
      <p:sp>
        <p:nvSpPr>
          <p:cNvPr id="5" name="Footer Placeholder 4"/>
          <p:cNvSpPr>
            <a:spLocks noGrp="1"/>
          </p:cNvSpPr>
          <p:nvPr>
            <p:ph type="ftr" sz="quarter" idx="3"/>
          </p:nvPr>
        </p:nvSpPr>
        <p:spPr>
          <a:xfrm>
            <a:off x="914400" y="5883275"/>
            <a:ext cx="6672263"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endParaRPr lang="en-US"/>
          </a:p>
        </p:txBody>
      </p:sp>
      <p:sp>
        <p:nvSpPr>
          <p:cNvPr id="6" name="Slide Number Placeholder 5"/>
          <p:cNvSpPr>
            <a:spLocks noGrp="1"/>
          </p:cNvSpPr>
          <p:nvPr>
            <p:ph type="sldNum" sz="quarter" idx="4"/>
          </p:nvPr>
        </p:nvSpPr>
        <p:spPr>
          <a:xfrm>
            <a:off x="10514013" y="5883275"/>
            <a:ext cx="754062" cy="365125"/>
          </a:xfrm>
          <a:prstGeom prst="rect">
            <a:avLst/>
          </a:prstGeom>
        </p:spPr>
        <p:txBody>
          <a:bodyPr vert="horz" lIns="91440" tIns="45720" rIns="91440" bIns="45720" rtlCol="0" anchor="ctr"/>
          <a:lstStyle>
            <a:lvl1pPr algn="r" fontAlgn="auto">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fld id="{A96F9897-677C-4587-B65C-E1B4B4911E2A}"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 id="2147483672" r:id="rId12"/>
  </p:sldLayoutIdLst>
  <p:hf sldNum="0" hdr="0" ftr="0" dt="0"/>
  <p:txStyles>
    <p:titleStyle>
      <a:lvl1pPr algn="ctr" defTabSz="457200" rtl="0" eaLnBrk="0" fontAlgn="base" hangingPunct="0">
        <a:spcBef>
          <a:spcPct val="0"/>
        </a:spcBef>
        <a:spcAft>
          <a:spcPct val="0"/>
        </a:spcAft>
        <a:defRPr sz="5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algn="ctr" defTabSz="457200" rtl="0" eaLnBrk="0" fontAlgn="base" hangingPunct="0">
        <a:spcBef>
          <a:spcPct val="0"/>
        </a:spcBef>
        <a:spcAft>
          <a:spcPct val="0"/>
        </a:spcAft>
        <a:defRPr sz="5400">
          <a:solidFill>
            <a:schemeClr val="tx2"/>
          </a:solidFill>
          <a:latin typeface="Arial" charset="0"/>
        </a:defRPr>
      </a:lvl2pPr>
      <a:lvl3pPr algn="ctr" defTabSz="457200" rtl="0" eaLnBrk="0" fontAlgn="base" hangingPunct="0">
        <a:spcBef>
          <a:spcPct val="0"/>
        </a:spcBef>
        <a:spcAft>
          <a:spcPct val="0"/>
        </a:spcAft>
        <a:defRPr sz="5400">
          <a:solidFill>
            <a:schemeClr val="tx2"/>
          </a:solidFill>
          <a:latin typeface="Arial" charset="0"/>
        </a:defRPr>
      </a:lvl3pPr>
      <a:lvl4pPr algn="ctr" defTabSz="457200" rtl="0" eaLnBrk="0" fontAlgn="base" hangingPunct="0">
        <a:spcBef>
          <a:spcPct val="0"/>
        </a:spcBef>
        <a:spcAft>
          <a:spcPct val="0"/>
        </a:spcAft>
        <a:defRPr sz="5400">
          <a:solidFill>
            <a:schemeClr val="tx2"/>
          </a:solidFill>
          <a:latin typeface="Arial" charset="0"/>
        </a:defRPr>
      </a:lvl4pPr>
      <a:lvl5pPr algn="ctr" defTabSz="457200" rtl="0" eaLnBrk="0" fontAlgn="base" hangingPunct="0">
        <a:spcBef>
          <a:spcPct val="0"/>
        </a:spcBef>
        <a:spcAft>
          <a:spcPct val="0"/>
        </a:spcAft>
        <a:defRPr sz="5400">
          <a:solidFill>
            <a:schemeClr val="tx2"/>
          </a:solidFill>
          <a:latin typeface="Arial"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4800" algn="l" defTabSz="457200" rtl="0" eaLnBrk="0" fontAlgn="base" hangingPunct="0">
        <a:spcBef>
          <a:spcPct val="20000"/>
        </a:spcBef>
        <a:spcAft>
          <a:spcPts val="600"/>
        </a:spcAft>
        <a:buClr>
          <a:schemeClr val="tx2"/>
        </a:buClr>
        <a:buSzPct val="70000"/>
        <a:buFont typeface="Wingdings 2" pitchFamily="18" charset="2"/>
        <a:buChar char=""/>
        <a:defRPr sz="3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19138" indent="-269875" algn="l" defTabSz="457200" rtl="0" eaLnBrk="0" fontAlgn="base" hangingPunct="0">
        <a:spcBef>
          <a:spcPct val="20000"/>
        </a:spcBef>
        <a:spcAft>
          <a:spcPts val="600"/>
        </a:spcAft>
        <a:buClr>
          <a:schemeClr val="tx2"/>
        </a:buClr>
        <a:buSzPct val="70000"/>
        <a:buFont typeface="Wingdings 2" pitchFamily="18" charset="2"/>
        <a:buChar char=""/>
        <a:defRPr sz="3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5525" indent="-215900" algn="l" defTabSz="457200" rtl="0" eaLnBrk="0" fontAlgn="base" hangingPunct="0">
        <a:spcBef>
          <a:spcPct val="20000"/>
        </a:spcBef>
        <a:spcAft>
          <a:spcPts val="600"/>
        </a:spcAft>
        <a:buClr>
          <a:schemeClr val="tx2"/>
        </a:buClr>
        <a:buSzPct val="70000"/>
        <a:buFont typeface="Wingdings 2" pitchFamily="18" charset="2"/>
        <a:buChar char=""/>
        <a:defRPr sz="3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5888" indent="-215900" algn="l" defTabSz="457200" rtl="0" eaLnBrk="0" fontAlgn="base" hangingPunct="0">
        <a:spcBef>
          <a:spcPct val="20000"/>
        </a:spcBef>
        <a:spcAft>
          <a:spcPts val="600"/>
        </a:spcAft>
        <a:buClr>
          <a:schemeClr val="tx2"/>
        </a:buClr>
        <a:buSzPct val="70000"/>
        <a:buFont typeface="Wingdings 2" pitchFamily="18" charset="2"/>
        <a:buChar char=""/>
        <a:defRPr sz="3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3225" indent="-215900" algn="l" defTabSz="457200" rtl="0" eaLnBrk="0" fontAlgn="base" hangingPunct="0">
        <a:spcBef>
          <a:spcPct val="20000"/>
        </a:spcBef>
        <a:spcAft>
          <a:spcPts val="600"/>
        </a:spcAft>
        <a:buClr>
          <a:schemeClr val="tx2"/>
        </a:buClr>
        <a:buSzPct val="70000"/>
        <a:buFont typeface="Wingdings 2" pitchFamily="18" charset="2"/>
        <a:buChar char=""/>
        <a:defRPr sz="3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6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p:cNvSpPr>
          <p:nvPr>
            <p:ph type="ctrTitle"/>
          </p:nvPr>
        </p:nvSpPr>
        <p:spPr bwMode="auto">
          <a:xfrm>
            <a:off x="871538" y="1908175"/>
            <a:ext cx="10383837" cy="3581400"/>
          </a:xfrm>
          <a:effectLst>
            <a:outerShdw rotWithShape="0">
              <a:srgbClr val="000000">
                <a:alpha val="45999"/>
              </a:srgbClr>
            </a:outerShdw>
          </a:effectLst>
        </p:spPr>
        <p:txBody>
          <a:bodyPr anchor="ctr"/>
          <a:lstStyle/>
          <a:p>
            <a:pPr eaLnBrk="1" hangingPunct="1">
              <a:defRPr/>
            </a:pPr>
            <a:r>
              <a:rPr lang="zh-CN" altLang="en-US" sz="6000" smtClean="0">
                <a:ln>
                  <a:noFill/>
                </a:ln>
                <a:solidFill>
                  <a:srgbClr val="1A9006"/>
                </a:solidFill>
                <a:effectLst/>
                <a:latin typeface="华文新魏" pitchFamily="2" charset="-122"/>
                <a:ea typeface="华文新魏" pitchFamily="2" charset="-122"/>
              </a:rPr>
              <a:t>流行病学</a:t>
            </a:r>
            <a:br>
              <a:rPr lang="zh-CN" altLang="en-US" sz="6000" smtClean="0">
                <a:ln>
                  <a:noFill/>
                </a:ln>
                <a:solidFill>
                  <a:srgbClr val="1A9006"/>
                </a:solidFill>
                <a:effectLst/>
                <a:latin typeface="华文新魏" pitchFamily="2" charset="-122"/>
                <a:ea typeface="华文新魏" pitchFamily="2" charset="-122"/>
              </a:rPr>
            </a:br>
            <a:r>
              <a:rPr lang="zh-CN" altLang="en-US" sz="6000" smtClean="0">
                <a:ln>
                  <a:noFill/>
                </a:ln>
                <a:solidFill>
                  <a:srgbClr val="1A9006"/>
                </a:solidFill>
                <a:effectLst/>
                <a:latin typeface="华文新魏" pitchFamily="2" charset="-122"/>
                <a:ea typeface="华文新魏" pitchFamily="2" charset="-122"/>
              </a:rPr>
              <a:t>第十一章　循证医学</a:t>
            </a:r>
            <a:br>
              <a:rPr lang="zh-CN" altLang="en-US" sz="6000" smtClean="0">
                <a:ln>
                  <a:noFill/>
                </a:ln>
                <a:solidFill>
                  <a:srgbClr val="1A9006"/>
                </a:solidFill>
                <a:effectLst/>
                <a:latin typeface="华文新魏" pitchFamily="2" charset="-122"/>
                <a:ea typeface="华文新魏" pitchFamily="2" charset="-122"/>
              </a:rPr>
            </a:br>
            <a:r>
              <a:rPr lang="zh-CN" altLang="en-US" sz="3600" smtClean="0">
                <a:ln>
                  <a:noFill/>
                </a:ln>
                <a:solidFill>
                  <a:srgbClr val="1A9006"/>
                </a:solidFill>
                <a:effectLst/>
                <a:latin typeface="华文新魏" pitchFamily="2" charset="-122"/>
                <a:ea typeface="华文新魏" pitchFamily="2" charset="-122"/>
              </a:rPr>
              <a:t>（</a:t>
            </a:r>
            <a:r>
              <a:rPr lang="en-US" altLang="zh-CN" sz="3600" smtClean="0">
                <a:ln>
                  <a:noFill/>
                </a:ln>
                <a:solidFill>
                  <a:srgbClr val="1A9006"/>
                </a:solidFill>
                <a:effectLst/>
                <a:latin typeface="Arial" charset="0"/>
                <a:ea typeface="宋体" charset="-122"/>
              </a:rPr>
              <a:t>Evidence-Based Medicine</a:t>
            </a:r>
            <a:r>
              <a:rPr lang="zh-CN" altLang="en-US" sz="3600" smtClean="0">
                <a:ln>
                  <a:noFill/>
                </a:ln>
                <a:solidFill>
                  <a:srgbClr val="1A9006"/>
                </a:solidFill>
                <a:effectLst/>
                <a:latin typeface="Arial" charset="0"/>
                <a:ea typeface="宋体" charset="-122"/>
              </a:rPr>
              <a:t>）</a:t>
            </a:r>
            <a:endParaRPr lang="zh-CN" altLang="en-US" sz="3600" b="0" smtClean="0">
              <a:ln>
                <a:noFill/>
              </a:ln>
              <a:solidFill>
                <a:srgbClr val="1A9006"/>
              </a:solidFill>
              <a:effectLst/>
              <a:latin typeface="华文新魏" pitchFamily="2" charset="-122"/>
              <a:ea typeface="华文新魏"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bwMode="auto">
          <a:xfrm>
            <a:off x="952500" y="1157288"/>
            <a:ext cx="10363200" cy="838200"/>
          </a:xfrm>
          <a:effectLst>
            <a:outerShdw rotWithShape="0">
              <a:srgbClr val="000000">
                <a:alpha val="45999"/>
              </a:srgbClr>
            </a:outerShdw>
          </a:effectLst>
        </p:spPr>
        <p:txBody>
          <a:bodyPr/>
          <a:lstStyle/>
          <a:p>
            <a:pPr eaLnBrk="1" hangingPunct="1">
              <a:defRPr/>
            </a:pPr>
            <a:r>
              <a:rPr lang="en-US" altLang="zh-TW" sz="4000" b="1" smtClean="0">
                <a:ln>
                  <a:noFill/>
                </a:ln>
                <a:solidFill>
                  <a:schemeClr val="tx1"/>
                </a:solidFill>
                <a:effectLst/>
                <a:latin typeface="Times New Roman" pitchFamily="18" charset="0"/>
                <a:ea typeface="PMingLiU" pitchFamily="18" charset="-120"/>
              </a:rPr>
              <a:t>1989</a:t>
            </a:r>
            <a:r>
              <a:rPr lang="zh-CN" altLang="en-US" sz="4000" b="1" smtClean="0">
                <a:ln>
                  <a:noFill/>
                </a:ln>
                <a:solidFill>
                  <a:schemeClr val="tx1"/>
                </a:solidFill>
                <a:effectLst/>
                <a:latin typeface="Times New Roman" pitchFamily="18" charset="0"/>
                <a:ea typeface="宋体" charset="-122"/>
              </a:rPr>
              <a:t>年一项震惊整个医学界的研究</a:t>
            </a:r>
            <a:r>
              <a:rPr lang="zh-CN" altLang="en-US" sz="3600" b="1" smtClean="0">
                <a:ln>
                  <a:noFill/>
                </a:ln>
                <a:solidFill>
                  <a:srgbClr val="FFCC00"/>
                </a:solidFill>
                <a:effectLst/>
                <a:latin typeface="Times New Roman" pitchFamily="18" charset="0"/>
                <a:ea typeface="宋体" charset="-122"/>
              </a:rPr>
              <a:t> </a:t>
            </a:r>
            <a:endParaRPr lang="zh-TW" altLang="en-US" sz="3600" b="1" smtClean="0">
              <a:ln>
                <a:noFill/>
              </a:ln>
              <a:solidFill>
                <a:srgbClr val="FFCC00"/>
              </a:solidFill>
              <a:effectLst/>
              <a:latin typeface="Times New Roman" pitchFamily="18" charset="0"/>
              <a:ea typeface="PMingLiU" pitchFamily="18" charset="-120"/>
            </a:endParaRPr>
          </a:p>
        </p:txBody>
      </p:sp>
      <p:sp>
        <p:nvSpPr>
          <p:cNvPr id="48131" name="Rectangle 3"/>
          <p:cNvSpPr>
            <a:spLocks noGrp="1" noChangeArrowheads="1"/>
          </p:cNvSpPr>
          <p:nvPr>
            <p:ph type="body" idx="4294967295"/>
          </p:nvPr>
        </p:nvSpPr>
        <p:spPr bwMode="auto">
          <a:xfrm>
            <a:off x="1200150" y="2338388"/>
            <a:ext cx="9683750" cy="3417887"/>
          </a:xfrm>
          <a:effectLst>
            <a:outerShdw rotWithShape="0">
              <a:srgbClr val="000000">
                <a:alpha val="45999"/>
              </a:srgbClr>
            </a:outerShdw>
          </a:effectLst>
        </p:spPr>
        <p:txBody>
          <a:bodyPr/>
          <a:lstStyle/>
          <a:p>
            <a:pPr eaLnBrk="1" hangingPunct="1">
              <a:lnSpc>
                <a:spcPct val="110000"/>
              </a:lnSpc>
              <a:buFont typeface="Wingdings 2" pitchFamily="18" charset="2"/>
              <a:buNone/>
              <a:defRPr/>
            </a:pPr>
            <a:r>
              <a:rPr lang="zh-TW" altLang="en-US" sz="3600" smtClean="0">
                <a:ln>
                  <a:noFill/>
                </a:ln>
                <a:solidFill>
                  <a:srgbClr val="00FFCC"/>
                </a:solidFill>
                <a:effectLst/>
                <a:latin typeface="Times New Roman" pitchFamily="18" charset="0"/>
                <a:ea typeface="PMingLiU" pitchFamily="18" charset="-120"/>
              </a:rPr>
              <a:t> </a:t>
            </a:r>
            <a:r>
              <a:rPr lang="zh-CN" altLang="en-US" sz="2800" smtClean="0">
                <a:ln>
                  <a:noFill/>
                </a:ln>
                <a:effectLst/>
                <a:latin typeface="Times New Roman" pitchFamily="18" charset="0"/>
                <a:ea typeface="宋体" charset="-122"/>
              </a:rPr>
              <a:t>在产科使用的</a:t>
            </a:r>
            <a:r>
              <a:rPr lang="en-US" altLang="zh-CN" sz="2800" smtClean="0">
                <a:ln>
                  <a:noFill/>
                </a:ln>
                <a:effectLst/>
                <a:latin typeface="Times New Roman" pitchFamily="18" charset="0"/>
                <a:ea typeface="宋体" charset="-122"/>
              </a:rPr>
              <a:t>226</a:t>
            </a:r>
            <a:r>
              <a:rPr lang="zh-CN" altLang="en-US" sz="2800" smtClean="0">
                <a:ln>
                  <a:noFill/>
                </a:ln>
                <a:effectLst/>
                <a:latin typeface="Times New Roman" pitchFamily="18" charset="0"/>
                <a:ea typeface="宋体" charset="-122"/>
              </a:rPr>
              <a:t>种方法，经临床试验证明</a:t>
            </a:r>
            <a:r>
              <a:rPr lang="zh-TW" altLang="en-US" sz="2800" smtClean="0">
                <a:ln>
                  <a:noFill/>
                </a:ln>
                <a:effectLst/>
                <a:latin typeface="Times New Roman" pitchFamily="18" charset="0"/>
                <a:ea typeface="PMingLiU" pitchFamily="18" charset="-120"/>
              </a:rPr>
              <a:t>:</a:t>
            </a:r>
          </a:p>
          <a:p>
            <a:pPr eaLnBrk="1" hangingPunct="1">
              <a:lnSpc>
                <a:spcPct val="50000"/>
              </a:lnSpc>
              <a:buFont typeface="Wingdings 2" pitchFamily="18" charset="2"/>
              <a:buNone/>
              <a:defRPr/>
            </a:pPr>
            <a:endParaRPr lang="en-US" altLang="zh-TW" sz="2800" smtClean="0">
              <a:ln>
                <a:noFill/>
              </a:ln>
              <a:effectLst/>
              <a:latin typeface="Times New Roman" pitchFamily="18" charset="0"/>
              <a:ea typeface="PMingLiU" pitchFamily="18" charset="-120"/>
            </a:endParaRPr>
          </a:p>
          <a:p>
            <a:pPr eaLnBrk="1" hangingPunct="1">
              <a:buFont typeface="Wingdings 2" pitchFamily="18" charset="2"/>
              <a:buNone/>
              <a:defRPr/>
            </a:pPr>
            <a:r>
              <a:rPr lang="en-US" altLang="zh-TW" sz="2800" smtClean="0">
                <a:ln>
                  <a:noFill/>
                </a:ln>
                <a:effectLst/>
                <a:latin typeface="Times New Roman" pitchFamily="18" charset="0"/>
                <a:ea typeface="PMingLiU" pitchFamily="18" charset="-120"/>
              </a:rPr>
              <a:t>   </a:t>
            </a:r>
            <a:r>
              <a:rPr lang="en-US" altLang="zh-CN" sz="2800" smtClean="0">
                <a:ln>
                  <a:noFill/>
                </a:ln>
                <a:effectLst/>
                <a:latin typeface="Times New Roman" pitchFamily="18" charset="0"/>
                <a:ea typeface="宋体" charset="-122"/>
              </a:rPr>
              <a:t>  </a:t>
            </a:r>
            <a:r>
              <a:rPr lang="en-US" altLang="zh-TW" sz="2800" smtClean="0">
                <a:ln>
                  <a:noFill/>
                </a:ln>
                <a:effectLst/>
                <a:latin typeface="Times New Roman" pitchFamily="18" charset="0"/>
                <a:ea typeface="PMingLiU" pitchFamily="18" charset="-120"/>
              </a:rPr>
              <a:t>20% </a:t>
            </a:r>
            <a:r>
              <a:rPr lang="zh-CN" altLang="en-US" sz="2800" smtClean="0">
                <a:ln>
                  <a:noFill/>
                </a:ln>
                <a:effectLst/>
                <a:latin typeface="Times New Roman" pitchFamily="18" charset="0"/>
                <a:ea typeface="宋体" charset="-122"/>
              </a:rPr>
              <a:t>有益的，即疗效大于副作用</a:t>
            </a:r>
          </a:p>
          <a:p>
            <a:pPr eaLnBrk="1" hangingPunct="1">
              <a:buFont typeface="Wingdings 2" pitchFamily="18" charset="2"/>
              <a:buNone/>
              <a:defRPr/>
            </a:pPr>
            <a:r>
              <a:rPr lang="en-US" altLang="zh-TW" sz="2800" smtClean="0">
                <a:ln>
                  <a:noFill/>
                </a:ln>
                <a:effectLst/>
                <a:latin typeface="Times New Roman" pitchFamily="18" charset="0"/>
                <a:ea typeface="PMingLiU" pitchFamily="18" charset="-120"/>
              </a:rPr>
              <a:t>   </a:t>
            </a:r>
            <a:r>
              <a:rPr lang="zh-CN" altLang="en-US" sz="2800" smtClean="0">
                <a:ln>
                  <a:noFill/>
                </a:ln>
                <a:effectLst/>
                <a:latin typeface="Times New Roman" pitchFamily="18" charset="0"/>
                <a:ea typeface="宋体" charset="-122"/>
              </a:rPr>
              <a:t>  </a:t>
            </a:r>
            <a:r>
              <a:rPr lang="en-US" altLang="zh-TW" sz="2800" smtClean="0">
                <a:ln>
                  <a:noFill/>
                </a:ln>
                <a:effectLst/>
                <a:latin typeface="Times New Roman" pitchFamily="18" charset="0"/>
                <a:ea typeface="PMingLiU" pitchFamily="18" charset="-120"/>
              </a:rPr>
              <a:t>30% </a:t>
            </a:r>
            <a:r>
              <a:rPr lang="zh-CN" altLang="en-US" sz="2800" smtClean="0">
                <a:ln>
                  <a:noFill/>
                </a:ln>
                <a:effectLst/>
                <a:latin typeface="Times New Roman" pitchFamily="18" charset="0"/>
                <a:ea typeface="宋体" charset="-122"/>
              </a:rPr>
              <a:t>有害或疗效可疑</a:t>
            </a:r>
          </a:p>
          <a:p>
            <a:pPr eaLnBrk="1" hangingPunct="1">
              <a:buFont typeface="Wingdings 2" pitchFamily="18" charset="2"/>
              <a:buNone/>
              <a:defRPr/>
            </a:pPr>
            <a:r>
              <a:rPr lang="en-US" altLang="zh-TW" sz="2800" smtClean="0">
                <a:ln>
                  <a:noFill/>
                </a:ln>
                <a:effectLst/>
                <a:latin typeface="Times New Roman" pitchFamily="18" charset="0"/>
                <a:ea typeface="PMingLiU" pitchFamily="18" charset="-120"/>
              </a:rPr>
              <a:t>   </a:t>
            </a:r>
            <a:r>
              <a:rPr lang="zh-CN" altLang="en-US" sz="2800" smtClean="0">
                <a:ln>
                  <a:noFill/>
                </a:ln>
                <a:effectLst/>
                <a:latin typeface="Times New Roman" pitchFamily="18" charset="0"/>
                <a:ea typeface="宋体" charset="-122"/>
              </a:rPr>
              <a:t>  </a:t>
            </a:r>
            <a:r>
              <a:rPr lang="en-US" altLang="zh-TW" sz="2800" smtClean="0">
                <a:ln>
                  <a:noFill/>
                </a:ln>
                <a:effectLst/>
                <a:latin typeface="Times New Roman" pitchFamily="18" charset="0"/>
                <a:ea typeface="PMingLiU" pitchFamily="18" charset="-120"/>
              </a:rPr>
              <a:t>50% </a:t>
            </a:r>
            <a:r>
              <a:rPr lang="zh-CN" altLang="en-US" sz="2800" smtClean="0">
                <a:ln>
                  <a:noFill/>
                </a:ln>
                <a:effectLst/>
                <a:latin typeface="Times New Roman" pitchFamily="18" charset="0"/>
                <a:ea typeface="宋体" charset="-122"/>
              </a:rPr>
              <a:t>缺乏高质量的研究证据</a:t>
            </a:r>
          </a:p>
          <a:p>
            <a:pPr eaLnBrk="1" hangingPunct="1">
              <a:buFont typeface="Wingdings 2" pitchFamily="18" charset="2"/>
              <a:buNone/>
              <a:defRPr/>
            </a:pPr>
            <a:r>
              <a:rPr lang="zh-CN" altLang="en-US" sz="2800" smtClean="0">
                <a:ln>
                  <a:noFill/>
                </a:ln>
                <a:effectLst/>
                <a:latin typeface="Times New Roman" pitchFamily="18" charset="0"/>
                <a:ea typeface="宋体" charset="-122"/>
              </a:rPr>
              <a:t>			伊恩 </a:t>
            </a:r>
            <a:r>
              <a:rPr lang="en-US" altLang="zh-CN" sz="2800" smtClean="0">
                <a:ln>
                  <a:noFill/>
                </a:ln>
                <a:effectLst/>
                <a:latin typeface="Times New Roman" pitchFamily="18" charset="0"/>
                <a:ea typeface="宋体" charset="-122"/>
              </a:rPr>
              <a:t>. </a:t>
            </a:r>
            <a:r>
              <a:rPr lang="zh-CN" altLang="en-US" sz="2800" smtClean="0">
                <a:ln>
                  <a:noFill/>
                </a:ln>
                <a:effectLst/>
                <a:latin typeface="Times New Roman" pitchFamily="18" charset="0"/>
                <a:ea typeface="宋体" charset="-122"/>
              </a:rPr>
              <a:t>查默斯 </a:t>
            </a:r>
            <a:r>
              <a:rPr lang="en-US" altLang="zh-CN" sz="2800" smtClean="0">
                <a:ln>
                  <a:noFill/>
                </a:ln>
                <a:effectLst/>
                <a:latin typeface="Times New Roman" pitchFamily="18" charset="0"/>
                <a:ea typeface="宋体" charset="-122"/>
              </a:rPr>
              <a:t>(Iain Chalmers)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idx="4294967295"/>
          </p:nvPr>
        </p:nvSpPr>
        <p:spPr bwMode="auto">
          <a:xfrm>
            <a:off x="817563" y="1344613"/>
            <a:ext cx="10363200" cy="838200"/>
          </a:xfrm>
          <a:effectLst>
            <a:outerShdw rotWithShape="0">
              <a:srgbClr val="000000">
                <a:alpha val="45999"/>
              </a:srgbClr>
            </a:outerShdw>
          </a:effectLst>
        </p:spPr>
        <p:txBody>
          <a:bodyPr/>
          <a:lstStyle/>
          <a:p>
            <a:pPr algn="l" eaLnBrk="1" hangingPunct="1">
              <a:buFont typeface="Wingdings" pitchFamily="2" charset="2"/>
              <a:buChar char="Ø"/>
            </a:pPr>
            <a:r>
              <a:rPr lang="zh-CN" altLang="en-US" sz="4400" b="1" smtClean="0">
                <a:ln>
                  <a:noFill/>
                </a:ln>
                <a:solidFill>
                  <a:schemeClr val="tx1"/>
                </a:solidFill>
                <a:effectLst/>
                <a:latin typeface="Tahoma" pitchFamily="34" charset="0"/>
                <a:ea typeface="宋体" charset="-122"/>
              </a:rPr>
              <a:t>  </a:t>
            </a:r>
            <a:r>
              <a:rPr lang="zh-CN" altLang="en-US" sz="4400" b="1" smtClean="0">
                <a:ln>
                  <a:noFill/>
                </a:ln>
                <a:solidFill>
                  <a:srgbClr val="FFFF00"/>
                </a:solidFill>
                <a:effectLst/>
                <a:latin typeface="Tahoma" pitchFamily="34" charset="0"/>
                <a:ea typeface="宋体" charset="-122"/>
              </a:rPr>
              <a:t>医疗防治知识中的谬误</a:t>
            </a:r>
            <a:endParaRPr lang="zh-TW" altLang="en-US" sz="4400" b="1" smtClean="0">
              <a:ln>
                <a:noFill/>
              </a:ln>
              <a:solidFill>
                <a:srgbClr val="FFFF00"/>
              </a:solidFill>
              <a:effectLst/>
              <a:latin typeface="Tahoma" pitchFamily="34" charset="0"/>
              <a:ea typeface="PMingLiU" pitchFamily="18" charset="-120"/>
            </a:endParaRPr>
          </a:p>
        </p:txBody>
      </p:sp>
      <p:sp>
        <p:nvSpPr>
          <p:cNvPr id="155651" name="Rectangle 3"/>
          <p:cNvSpPr>
            <a:spLocks noGrp="1" noChangeArrowheads="1"/>
          </p:cNvSpPr>
          <p:nvPr>
            <p:ph type="body" idx="4294967295"/>
          </p:nvPr>
        </p:nvSpPr>
        <p:spPr bwMode="auto">
          <a:xfrm>
            <a:off x="1136650" y="2162175"/>
            <a:ext cx="8697913" cy="3479800"/>
          </a:xfrm>
          <a:effectLst>
            <a:outerShdw rotWithShape="0">
              <a:srgbClr val="000000">
                <a:alpha val="45999"/>
              </a:srgbClr>
            </a:outerShdw>
          </a:effectLst>
        </p:spPr>
        <p:txBody>
          <a:bodyPr>
            <a:spAutoFit/>
          </a:bodyPr>
          <a:lstStyle/>
          <a:p>
            <a:pPr marL="0" indent="0" algn="just" defTabSz="914400" eaLnBrk="1" hangingPunct="1">
              <a:lnSpc>
                <a:spcPct val="170000"/>
              </a:lnSpc>
              <a:buFont typeface="Wingdings" pitchFamily="2" charset="2"/>
              <a:buChar char="l"/>
              <a:defRPr/>
            </a:pPr>
            <a:r>
              <a:rPr lang="zh-CN" altLang="en-US" sz="2800" smtClean="0">
                <a:ln>
                  <a:noFill/>
                </a:ln>
                <a:effectLst/>
                <a:latin typeface="Times New Roman" pitchFamily="18" charset="0"/>
                <a:ea typeface="宋体" charset="-122"/>
              </a:rPr>
              <a:t>  放血疗法曾作为灵丹妙药用了几百年</a:t>
            </a:r>
          </a:p>
          <a:p>
            <a:pPr marL="0" indent="0" algn="just" defTabSz="914400" eaLnBrk="1" hangingPunct="1">
              <a:lnSpc>
                <a:spcPct val="170000"/>
              </a:lnSpc>
              <a:buFont typeface="Wingdings" pitchFamily="2" charset="2"/>
              <a:buChar char="l"/>
              <a:defRPr/>
            </a:pPr>
            <a:r>
              <a:rPr lang="zh-CN" altLang="en-US" sz="2800" smtClean="0">
                <a:ln>
                  <a:noFill/>
                </a:ln>
                <a:effectLst/>
                <a:latin typeface="Times New Roman" pitchFamily="18" charset="0"/>
                <a:ea typeface="宋体" charset="-122"/>
              </a:rPr>
              <a:t>  乳房切除用于孕妇子痫所致的惊厥</a:t>
            </a:r>
          </a:p>
          <a:p>
            <a:pPr marL="0" indent="0" algn="just" defTabSz="914400" eaLnBrk="1" hangingPunct="1">
              <a:lnSpc>
                <a:spcPct val="170000"/>
              </a:lnSpc>
              <a:buFont typeface="Wingdings" pitchFamily="2" charset="2"/>
              <a:buChar char="l"/>
              <a:defRPr/>
            </a:pPr>
            <a:r>
              <a:rPr lang="en-US" altLang="zh-CN" sz="2800" smtClean="0">
                <a:ln>
                  <a:noFill/>
                </a:ln>
                <a:effectLst/>
                <a:latin typeface="Times New Roman" pitchFamily="18" charset="0"/>
                <a:ea typeface="宋体" charset="-122"/>
              </a:rPr>
              <a:t>  Beta</a:t>
            </a:r>
            <a:r>
              <a:rPr lang="zh-CN" altLang="en-US" sz="2800" smtClean="0">
                <a:ln>
                  <a:noFill/>
                </a:ln>
                <a:effectLst/>
                <a:latin typeface="Times New Roman" pitchFamily="18" charset="0"/>
                <a:ea typeface="宋体" charset="-122"/>
              </a:rPr>
              <a:t>胡萝卜素用于预防心脏病</a:t>
            </a:r>
          </a:p>
          <a:p>
            <a:pPr marL="0" indent="0" algn="just" defTabSz="914400" eaLnBrk="1" hangingPunct="1">
              <a:lnSpc>
                <a:spcPct val="170000"/>
              </a:lnSpc>
              <a:buFont typeface="Wingdings" pitchFamily="2" charset="2"/>
              <a:buChar char="l"/>
              <a:defRPr/>
            </a:pPr>
            <a:r>
              <a:rPr lang="zh-CN" altLang="en-US" sz="2800" smtClean="0">
                <a:ln>
                  <a:noFill/>
                </a:ln>
                <a:effectLst/>
                <a:latin typeface="Times New Roman" pitchFamily="18" charset="0"/>
                <a:ea typeface="宋体" charset="-122"/>
              </a:rPr>
              <a:t>  维他命</a:t>
            </a:r>
            <a:r>
              <a:rPr lang="en-US" altLang="zh-CN" sz="2800" smtClean="0">
                <a:ln>
                  <a:noFill/>
                </a:ln>
                <a:effectLst/>
                <a:latin typeface="Times New Roman" pitchFamily="18" charset="0"/>
                <a:ea typeface="宋体" charset="-122"/>
              </a:rPr>
              <a:t>E</a:t>
            </a:r>
            <a:r>
              <a:rPr lang="zh-CN" altLang="en-US" sz="2800" smtClean="0">
                <a:ln>
                  <a:noFill/>
                </a:ln>
                <a:effectLst/>
                <a:latin typeface="Times New Roman" pitchFamily="18" charset="0"/>
                <a:ea typeface="宋体" charset="-122"/>
              </a:rPr>
              <a:t>用于预防肺癌</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bwMode="auto">
          <a:effectLst>
            <a:outerShdw rotWithShape="0">
              <a:srgbClr val="000000">
                <a:alpha val="45999"/>
              </a:srgbClr>
            </a:outerShdw>
          </a:effectLst>
        </p:spPr>
        <p:txBody>
          <a:bodyPr/>
          <a:lstStyle/>
          <a:p>
            <a:pPr algn="l" eaLnBrk="1" hangingPunct="1">
              <a:buClr>
                <a:schemeClr val="tx1"/>
              </a:buClr>
              <a:buFont typeface="Wingdings" pitchFamily="2" charset="2"/>
              <a:buChar char="Ø"/>
            </a:pPr>
            <a:r>
              <a:rPr lang="zh-CN" altLang="en-US" sz="4000" smtClean="0">
                <a:ln>
                  <a:noFill/>
                </a:ln>
                <a:solidFill>
                  <a:schemeClr val="hlink"/>
                </a:solidFill>
                <a:effectLst/>
                <a:latin typeface="Tahoma" pitchFamily="34" charset="0"/>
                <a:ea typeface="宋体" charset="-122"/>
              </a:rPr>
              <a:t>   </a:t>
            </a:r>
            <a:r>
              <a:rPr lang="zh-CN" altLang="en-US" sz="4000" smtClean="0">
                <a:ln>
                  <a:noFill/>
                </a:ln>
                <a:effectLst/>
                <a:latin typeface="Tahoma" pitchFamily="34" charset="0"/>
                <a:ea typeface="宋体" charset="-122"/>
              </a:rPr>
              <a:t>这些研究的重要启示</a:t>
            </a:r>
            <a:endParaRPr lang="zh-TW" altLang="en-US" sz="4000" smtClean="0">
              <a:ln>
                <a:noFill/>
              </a:ln>
              <a:effectLst/>
              <a:latin typeface="Tahoma" pitchFamily="34" charset="0"/>
              <a:ea typeface="PMingLiU" pitchFamily="18" charset="-120"/>
            </a:endParaRPr>
          </a:p>
        </p:txBody>
      </p:sp>
      <p:sp>
        <p:nvSpPr>
          <p:cNvPr id="54276" name="Rectangle 4"/>
          <p:cNvSpPr>
            <a:spLocks noGrp="1"/>
          </p:cNvSpPr>
          <p:nvPr>
            <p:ph type="body" idx="1"/>
          </p:nvPr>
        </p:nvSpPr>
        <p:spPr bwMode="auto">
          <a:effectLst>
            <a:outerShdw rotWithShape="0">
              <a:srgbClr val="000000">
                <a:alpha val="45999"/>
              </a:srgbClr>
            </a:outerShdw>
          </a:effectLst>
        </p:spPr>
        <p:txBody>
          <a:bodyPr/>
          <a:lstStyle/>
          <a:p>
            <a:pPr indent="-304800">
              <a:lnSpc>
                <a:spcPct val="13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  实践经验和理性推理是不完全可靠的</a:t>
            </a:r>
          </a:p>
          <a:p>
            <a:pPr indent="-304800">
              <a:lnSpc>
                <a:spcPct val="13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  医学干预，不管新旧，都应接受严格的临床评估</a:t>
            </a:r>
          </a:p>
          <a:p>
            <a:pPr indent="-304800">
              <a:lnSpc>
                <a:spcPct val="13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  有意识、积极和系统地采取措施，淘汰医学实践中无 效的干预措施，并防止新的无效措施引入医学实践</a:t>
            </a:r>
          </a:p>
          <a:p>
            <a:pPr indent="-304800">
              <a:lnSpc>
                <a:spcPct val="13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所有医学实践的决策都应基于严格的研究证据之上</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type="body" idx="4294967295"/>
          </p:nvPr>
        </p:nvSpPr>
        <p:spPr bwMode="auto">
          <a:xfrm>
            <a:off x="946150" y="2027238"/>
            <a:ext cx="10066338" cy="3487737"/>
          </a:xfrm>
          <a:effectLst>
            <a:outerShdw rotWithShape="0">
              <a:srgbClr val="000000">
                <a:alpha val="45999"/>
              </a:srgbClr>
            </a:outerShdw>
          </a:effectLst>
        </p:spPr>
        <p:txBody>
          <a:bodyPr/>
          <a:lstStyle/>
          <a:p>
            <a:pPr eaLnBrk="1" hangingPunct="1">
              <a:lnSpc>
                <a:spcPct val="120000"/>
              </a:lnSpc>
              <a:buFont typeface="Wingdings 2" pitchFamily="18" charset="2"/>
              <a:buNone/>
              <a:defRPr/>
            </a:pPr>
            <a:r>
              <a:rPr lang="en-US" altLang="zh-CN" sz="2400" smtClean="0">
                <a:ln>
                  <a:noFill/>
                </a:ln>
                <a:solidFill>
                  <a:schemeClr val="hlink"/>
                </a:solidFill>
                <a:effectLst/>
                <a:latin typeface="Times New Roman" pitchFamily="18" charset="0"/>
                <a:ea typeface="宋体" charset="-122"/>
              </a:rPr>
              <a:t>	       </a:t>
            </a:r>
            <a:r>
              <a:rPr lang="zh-CN" altLang="en-US" sz="2400" smtClean="0">
                <a:ln>
                  <a:noFill/>
                </a:ln>
                <a:effectLst/>
                <a:latin typeface="Times New Roman" pitchFamily="18" charset="0"/>
                <a:ea typeface="宋体" charset="-122"/>
              </a:rPr>
              <a:t>美国医学会杂志 </a:t>
            </a:r>
            <a:r>
              <a:rPr lang="en-US" altLang="zh-CN" sz="2400" smtClean="0">
                <a:ln>
                  <a:noFill/>
                </a:ln>
                <a:effectLst/>
                <a:latin typeface="Times New Roman" pitchFamily="18" charset="0"/>
                <a:ea typeface="宋体" charset="-122"/>
              </a:rPr>
              <a:t>(JAMA) 1992</a:t>
            </a:r>
            <a:r>
              <a:rPr lang="zh-CN" altLang="en-US" sz="2400" smtClean="0">
                <a:ln>
                  <a:noFill/>
                </a:ln>
                <a:effectLst/>
                <a:latin typeface="Times New Roman" pitchFamily="18" charset="0"/>
                <a:ea typeface="宋体" charset="-122"/>
              </a:rPr>
              <a:t>刊登了加拿大</a:t>
            </a:r>
            <a:r>
              <a:rPr lang="en-US" altLang="zh-CN" sz="2400" smtClean="0">
                <a:ln>
                  <a:noFill/>
                </a:ln>
                <a:effectLst/>
                <a:latin typeface="Times New Roman" pitchFamily="18" charset="0"/>
                <a:ea typeface="宋体" charset="-122"/>
              </a:rPr>
              <a:t>McMaster</a:t>
            </a:r>
            <a:r>
              <a:rPr lang="zh-CN" altLang="en-US" sz="2400" smtClean="0">
                <a:ln>
                  <a:noFill/>
                </a:ln>
                <a:effectLst/>
                <a:latin typeface="Times New Roman" pitchFamily="18" charset="0"/>
                <a:ea typeface="宋体" charset="-122"/>
              </a:rPr>
              <a:t>大学循证医学工作组一篇题名为 “循证医学</a:t>
            </a:r>
            <a:r>
              <a:rPr lang="en-US" altLang="zh-CN" sz="2400" smtClean="0">
                <a:ln>
                  <a:noFill/>
                </a:ln>
                <a:effectLst/>
                <a:latin typeface="Times New Roman" pitchFamily="18" charset="0"/>
                <a:ea typeface="宋体" charset="-122"/>
              </a:rPr>
              <a:t>:  </a:t>
            </a:r>
            <a:r>
              <a:rPr lang="zh-CN" altLang="en-US" sz="2400" smtClean="0">
                <a:ln>
                  <a:noFill/>
                </a:ln>
                <a:effectLst/>
                <a:latin typeface="Times New Roman" pitchFamily="18" charset="0"/>
                <a:ea typeface="宋体" charset="-122"/>
              </a:rPr>
              <a:t>医学实践教学新模式” </a:t>
            </a:r>
            <a:r>
              <a:rPr lang="en-US" altLang="zh-CN" sz="2400" smtClean="0">
                <a:ln>
                  <a:noFill/>
                </a:ln>
                <a:effectLst/>
                <a:latin typeface="Times New Roman" pitchFamily="18" charset="0"/>
                <a:ea typeface="宋体" charset="-122"/>
              </a:rPr>
              <a:t>(Evidence-Based Medicine – A New Approach to Teaching the Practice of Medicine) </a:t>
            </a:r>
            <a:r>
              <a:rPr lang="zh-CN" altLang="en-US" sz="2400" smtClean="0">
                <a:ln>
                  <a:noFill/>
                </a:ln>
                <a:effectLst/>
                <a:latin typeface="Times New Roman" pitchFamily="18" charset="0"/>
                <a:ea typeface="宋体" charset="-122"/>
              </a:rPr>
              <a:t>的文章，循证医学第一次在医学文献中亮相。</a:t>
            </a:r>
          </a:p>
          <a:p>
            <a:pPr eaLnBrk="1" hangingPunct="1">
              <a:lnSpc>
                <a:spcPct val="50000"/>
              </a:lnSpc>
              <a:buFont typeface="Wingdings 2" pitchFamily="18" charset="2"/>
              <a:buNone/>
              <a:defRPr/>
            </a:pPr>
            <a:endParaRPr lang="zh-CN" altLang="en-US" sz="2400" smtClean="0">
              <a:ln>
                <a:noFill/>
              </a:ln>
              <a:effectLst/>
              <a:latin typeface="Times New Roman" pitchFamily="18" charset="0"/>
              <a:ea typeface="宋体" charset="-122"/>
            </a:endParaRPr>
          </a:p>
          <a:p>
            <a:pPr eaLnBrk="1" hangingPunct="1">
              <a:lnSpc>
                <a:spcPct val="90000"/>
              </a:lnSpc>
              <a:buFont typeface="Wingdings 2" pitchFamily="18" charset="2"/>
              <a:buNone/>
              <a:defRPr/>
            </a:pPr>
            <a:r>
              <a:rPr lang="en-US" altLang="zh-TW" sz="2400" smtClean="0">
                <a:ln>
                  <a:noFill/>
                </a:ln>
                <a:effectLst/>
                <a:latin typeface="Times New Roman" pitchFamily="18" charset="0"/>
                <a:ea typeface="PMingLiU" pitchFamily="18" charset="-120"/>
              </a:rPr>
              <a:t>	“</a:t>
            </a:r>
            <a:r>
              <a:rPr lang="zh-CN" altLang="en-US" sz="2400" smtClean="0">
                <a:ln>
                  <a:noFill/>
                </a:ln>
                <a:effectLst/>
                <a:latin typeface="Times New Roman" pitchFamily="18" charset="0"/>
                <a:ea typeface="宋体" charset="-122"/>
              </a:rPr>
              <a:t>一种新的医学实践模式正在兴起</a:t>
            </a:r>
            <a:r>
              <a:rPr lang="en-US" altLang="zh-CN" sz="2400" smtClean="0">
                <a:ln>
                  <a:noFill/>
                </a:ln>
                <a:effectLst/>
                <a:latin typeface="Times New Roman" pitchFamily="18" charset="0"/>
                <a:ea typeface="宋体" charset="-122"/>
              </a:rPr>
              <a:t>… …”</a:t>
            </a:r>
            <a:endParaRPr lang="zh-TW" altLang="en-US" sz="2400" smtClean="0">
              <a:ln>
                <a:noFill/>
              </a:ln>
              <a:effectLst/>
              <a:latin typeface="Times New Roman" pitchFamily="18" charset="0"/>
              <a:ea typeface="PMingLiU" pitchFamily="18" charset="-120"/>
            </a:endParaRPr>
          </a:p>
          <a:p>
            <a:pPr eaLnBrk="1" hangingPunct="1">
              <a:lnSpc>
                <a:spcPct val="130000"/>
              </a:lnSpc>
              <a:buFont typeface="Wingdings 2" pitchFamily="18" charset="2"/>
              <a:buNone/>
              <a:defRPr/>
            </a:pPr>
            <a:r>
              <a:rPr lang="en-US" altLang="zh-CN" sz="2000" smtClean="0">
                <a:ln>
                  <a:noFill/>
                </a:ln>
                <a:effectLst/>
                <a:latin typeface="Times New Roman" pitchFamily="18" charset="0"/>
                <a:ea typeface="宋体" charset="-122"/>
              </a:rPr>
              <a:t>				              (Source: JAMA 1992;268:420-5)</a:t>
            </a:r>
          </a:p>
        </p:txBody>
      </p:sp>
      <p:sp>
        <p:nvSpPr>
          <p:cNvPr id="35842" name="Text Box 6"/>
          <p:cNvSpPr txBox="1">
            <a:spLocks noChangeArrowheads="1"/>
          </p:cNvSpPr>
          <p:nvPr/>
        </p:nvSpPr>
        <p:spPr bwMode="auto">
          <a:xfrm>
            <a:off x="2192338" y="744538"/>
            <a:ext cx="7924800" cy="1243012"/>
          </a:xfrm>
          <a:prstGeom prst="rect">
            <a:avLst/>
          </a:prstGeom>
          <a:noFill/>
          <a:ln w="9525">
            <a:noFill/>
            <a:miter lim="800000"/>
            <a:headEnd/>
            <a:tailEnd/>
          </a:ln>
          <a:effectLst>
            <a:prstShdw prst="shdw17" dist="17961" dir="2700000">
              <a:schemeClr val="bg2"/>
            </a:prstShdw>
          </a:effectLst>
        </p:spPr>
        <p:txBody>
          <a:bodyPr>
            <a:spAutoFit/>
          </a:bodyPr>
          <a:lstStyle/>
          <a:p>
            <a:pPr algn="ctr" defTabSz="914400">
              <a:lnSpc>
                <a:spcPct val="140000"/>
              </a:lnSpc>
              <a:spcBef>
                <a:spcPct val="50000"/>
              </a:spcBef>
            </a:pPr>
            <a:r>
              <a:rPr lang="en-US" altLang="zh-CN" sz="5400" b="1">
                <a:solidFill>
                  <a:srgbClr val="FFFF00"/>
                </a:solidFill>
                <a:ea typeface="楷体_GB2312"/>
                <a:cs typeface="楷体_GB2312"/>
              </a:rPr>
              <a:t>3</a:t>
            </a:r>
            <a:r>
              <a:rPr lang="zh-CN" altLang="en-US" sz="5400" b="1">
                <a:solidFill>
                  <a:srgbClr val="FFFF00"/>
                </a:solidFill>
                <a:ea typeface="楷体_GB2312"/>
                <a:cs typeface="楷体_GB2312"/>
              </a:rPr>
              <a:t>、循证医学的诞生</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6"/>
          <p:cNvPicPr>
            <a:picLocks noChangeAspect="1" noChangeArrowheads="1"/>
          </p:cNvPicPr>
          <p:nvPr/>
        </p:nvPicPr>
        <p:blipFill>
          <a:blip r:embed="rId3"/>
          <a:srcRect/>
          <a:stretch>
            <a:fillRect/>
          </a:stretch>
        </p:blipFill>
        <p:spPr bwMode="auto">
          <a:xfrm>
            <a:off x="1873250" y="1670050"/>
            <a:ext cx="7823200" cy="4837113"/>
          </a:xfrm>
          <a:prstGeom prst="rect">
            <a:avLst/>
          </a:prstGeom>
          <a:noFill/>
          <a:ln w="9525">
            <a:noFill/>
            <a:miter lim="800000"/>
            <a:headEnd/>
            <a:tailEnd/>
          </a:ln>
        </p:spPr>
      </p:pic>
      <p:pic>
        <p:nvPicPr>
          <p:cNvPr id="37890" name="Picture 7"/>
          <p:cNvPicPr>
            <a:picLocks noChangeAspect="1" noChangeArrowheads="1"/>
          </p:cNvPicPr>
          <p:nvPr/>
        </p:nvPicPr>
        <p:blipFill>
          <a:blip r:embed="rId4"/>
          <a:srcRect/>
          <a:stretch>
            <a:fillRect/>
          </a:stretch>
        </p:blipFill>
        <p:spPr bwMode="auto">
          <a:xfrm>
            <a:off x="8128000" y="1143000"/>
            <a:ext cx="3149600" cy="895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Dr David Sackett1"/>
          <p:cNvPicPr>
            <a:picLocks noChangeAspect="1" noChangeArrowheads="1"/>
          </p:cNvPicPr>
          <p:nvPr/>
        </p:nvPicPr>
        <p:blipFill>
          <a:blip r:embed="rId3">
            <a:lum contrast="20000"/>
          </a:blip>
          <a:srcRect/>
          <a:stretch>
            <a:fillRect/>
          </a:stretch>
        </p:blipFill>
        <p:spPr bwMode="auto">
          <a:xfrm>
            <a:off x="1181100" y="1230313"/>
            <a:ext cx="5283200" cy="5029200"/>
          </a:xfrm>
          <a:prstGeom prst="rect">
            <a:avLst/>
          </a:prstGeom>
          <a:noFill/>
          <a:ln w="9525">
            <a:noFill/>
            <a:miter lim="800000"/>
            <a:headEnd/>
            <a:tailEnd/>
          </a:ln>
        </p:spPr>
      </p:pic>
      <p:sp>
        <p:nvSpPr>
          <p:cNvPr id="39938" name="Text Box 3"/>
          <p:cNvSpPr txBox="1">
            <a:spLocks noChangeArrowheads="1"/>
          </p:cNvSpPr>
          <p:nvPr/>
        </p:nvSpPr>
        <p:spPr bwMode="auto">
          <a:xfrm>
            <a:off x="6807200" y="2057400"/>
            <a:ext cx="4368800" cy="3074988"/>
          </a:xfrm>
          <a:prstGeom prst="rect">
            <a:avLst/>
          </a:prstGeom>
          <a:noFill/>
          <a:ln w="9525">
            <a:noFill/>
            <a:miter lim="800000"/>
            <a:headEnd/>
            <a:tailEnd/>
          </a:ln>
        </p:spPr>
        <p:txBody>
          <a:bodyPr>
            <a:spAutoFit/>
          </a:bodyPr>
          <a:lstStyle/>
          <a:p>
            <a:pPr algn="ctr" defTabSz="914400" eaLnBrk="0" hangingPunct="0">
              <a:spcBef>
                <a:spcPct val="50000"/>
              </a:spcBef>
            </a:pPr>
            <a:r>
              <a:rPr lang="zh-CN" altLang="en-US" sz="2800" b="1">
                <a:latin typeface="Times New Roman" pitchFamily="18" charset="0"/>
                <a:ea typeface="楷体_GB2312"/>
                <a:cs typeface="楷体_GB2312"/>
              </a:rPr>
              <a:t>大卫</a:t>
            </a:r>
            <a:r>
              <a:rPr lang="en-US" altLang="zh-CN" sz="2800" b="1">
                <a:latin typeface="Times New Roman" pitchFamily="18" charset="0"/>
                <a:ea typeface="楷体_GB2312"/>
                <a:cs typeface="楷体_GB2312"/>
              </a:rPr>
              <a:t>·</a:t>
            </a:r>
            <a:r>
              <a:rPr lang="zh-CN" altLang="en-US" sz="2800" b="1">
                <a:latin typeface="Times New Roman" pitchFamily="18" charset="0"/>
                <a:ea typeface="楷体_GB2312"/>
                <a:cs typeface="楷体_GB2312"/>
              </a:rPr>
              <a:t>萨基特</a:t>
            </a:r>
          </a:p>
          <a:p>
            <a:pPr algn="ctr" defTabSz="914400" eaLnBrk="0" hangingPunct="0">
              <a:spcBef>
                <a:spcPct val="50000"/>
              </a:spcBef>
            </a:pPr>
            <a:r>
              <a:rPr lang="zh-CN" altLang="en-US" sz="2400" b="1">
                <a:latin typeface="Times New Roman" pitchFamily="18" charset="0"/>
                <a:ea typeface="楷体_GB2312"/>
                <a:cs typeface="楷体_GB2312"/>
              </a:rPr>
              <a:t> </a:t>
            </a:r>
            <a:r>
              <a:rPr lang="en-US" altLang="zh-CN" sz="2400" b="1">
                <a:latin typeface="Times New Roman" pitchFamily="18" charset="0"/>
                <a:ea typeface="楷体_GB2312"/>
                <a:cs typeface="楷体_GB2312"/>
              </a:rPr>
              <a:t>(David Sackett)</a:t>
            </a:r>
          </a:p>
          <a:p>
            <a:pPr defTabSz="914400" eaLnBrk="0" hangingPunct="0">
              <a:spcBef>
                <a:spcPct val="50000"/>
              </a:spcBef>
            </a:pPr>
            <a:r>
              <a:rPr lang="zh-CN" altLang="en-US" sz="2400" b="1">
                <a:latin typeface="Times New Roman" pitchFamily="18" charset="0"/>
                <a:ea typeface="楷体_GB2312"/>
                <a:cs typeface="楷体_GB2312"/>
              </a:rPr>
              <a:t>加拿大临床流行病学家</a:t>
            </a:r>
          </a:p>
          <a:p>
            <a:pPr defTabSz="914400" eaLnBrk="0" hangingPunct="0">
              <a:spcBef>
                <a:spcPct val="50000"/>
              </a:spcBef>
            </a:pPr>
            <a:r>
              <a:rPr lang="zh-CN" altLang="en-US" sz="2400" b="1">
                <a:latin typeface="Times New Roman" pitchFamily="18" charset="0"/>
                <a:ea typeface="楷体_GB2312"/>
                <a:cs typeface="楷体_GB2312"/>
              </a:rPr>
              <a:t>循证医学的先驱</a:t>
            </a:r>
          </a:p>
          <a:p>
            <a:pPr defTabSz="914400" eaLnBrk="0" hangingPunct="0">
              <a:spcBef>
                <a:spcPct val="50000"/>
              </a:spcBef>
            </a:pPr>
            <a:r>
              <a:rPr lang="zh-CN" altLang="en-US" sz="2400" b="1">
                <a:latin typeface="Times New Roman" pitchFamily="18" charset="0"/>
                <a:ea typeface="楷体_GB2312"/>
                <a:cs typeface="楷体_GB2312"/>
              </a:rPr>
              <a:t>英国牛津大学循证医学中心首任主任</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4294967295"/>
          </p:nvPr>
        </p:nvSpPr>
        <p:spPr bwMode="auto">
          <a:xfrm>
            <a:off x="914400" y="1800225"/>
            <a:ext cx="10161588" cy="3792538"/>
          </a:xfrm>
          <a:effectLst>
            <a:outerShdw rotWithShape="0">
              <a:srgbClr val="000000">
                <a:alpha val="45999"/>
              </a:srgbClr>
            </a:outerShdw>
          </a:effectLst>
        </p:spPr>
        <p:txBody>
          <a:bodyPr/>
          <a:lstStyle/>
          <a:p>
            <a:pPr eaLnBrk="1" hangingPunct="1">
              <a:lnSpc>
                <a:spcPct val="125000"/>
              </a:lnSpc>
              <a:buFont typeface="Wingdings" pitchFamily="2" charset="2"/>
              <a:buChar char="l"/>
            </a:pPr>
            <a:r>
              <a:rPr lang="en-US" altLang="zh-TW" sz="2400" smtClean="0">
                <a:ln>
                  <a:noFill/>
                </a:ln>
                <a:effectLst/>
                <a:latin typeface="Times New Roman" pitchFamily="18" charset="0"/>
                <a:ea typeface="PMingLiU" pitchFamily="18" charset="-120"/>
              </a:rPr>
              <a:t>1998.7.4</a:t>
            </a:r>
            <a:r>
              <a:rPr lang="en-US" altLang="zh-CN" sz="2400" smtClean="0">
                <a:ln>
                  <a:noFill/>
                </a:ln>
                <a:effectLst/>
                <a:latin typeface="Times New Roman" pitchFamily="18" charset="0"/>
                <a:ea typeface="宋体" charset="-122"/>
              </a:rPr>
              <a:t>  </a:t>
            </a:r>
            <a:r>
              <a:rPr lang="zh-CN" altLang="en-US" sz="2400" smtClean="0">
                <a:ln>
                  <a:noFill/>
                </a:ln>
                <a:effectLst/>
                <a:latin typeface="Times New Roman" pitchFamily="18" charset="0"/>
                <a:ea typeface="宋体" charset="-122"/>
              </a:rPr>
              <a:t>英国</a:t>
            </a:r>
            <a:r>
              <a:rPr lang="zh-CN" altLang="en-US" sz="2400" smtClean="0">
                <a:ln>
                  <a:noFill/>
                </a:ln>
                <a:solidFill>
                  <a:srgbClr val="FB11CE"/>
                </a:solidFill>
                <a:effectLst/>
                <a:latin typeface="Times New Roman" pitchFamily="18" charset="0"/>
                <a:ea typeface="宋体" charset="-122"/>
              </a:rPr>
              <a:t>财经时报</a:t>
            </a:r>
            <a:r>
              <a:rPr lang="zh-CN" altLang="en-US" sz="2400" smtClean="0">
                <a:ln>
                  <a:noFill/>
                </a:ln>
                <a:effectLst/>
                <a:latin typeface="Times New Roman" pitchFamily="18" charset="0"/>
                <a:ea typeface="宋体" charset="-122"/>
              </a:rPr>
              <a:t> </a:t>
            </a:r>
            <a:r>
              <a:rPr lang="en-US" altLang="zh-CN" sz="2400" smtClean="0">
                <a:ln>
                  <a:noFill/>
                </a:ln>
                <a:effectLst/>
                <a:latin typeface="Times New Roman" pitchFamily="18" charset="0"/>
                <a:ea typeface="宋体" charset="-122"/>
              </a:rPr>
              <a:t>(Financial Times) </a:t>
            </a:r>
            <a:r>
              <a:rPr lang="zh-CN" altLang="en-US" sz="2400" smtClean="0">
                <a:ln>
                  <a:noFill/>
                </a:ln>
                <a:effectLst/>
                <a:latin typeface="Times New Roman" pitchFamily="18" charset="0"/>
                <a:ea typeface="宋体" charset="-122"/>
              </a:rPr>
              <a:t>认为循证医学是医学领域的又一伟大构想</a:t>
            </a:r>
            <a:endParaRPr lang="en-US" altLang="zh-TW" sz="2400" smtClean="0">
              <a:ln>
                <a:noFill/>
              </a:ln>
              <a:effectLst/>
              <a:latin typeface="Times New Roman" pitchFamily="18" charset="0"/>
              <a:ea typeface="PMingLiU" pitchFamily="18" charset="-120"/>
            </a:endParaRPr>
          </a:p>
          <a:p>
            <a:pPr eaLnBrk="1" hangingPunct="1">
              <a:lnSpc>
                <a:spcPct val="125000"/>
              </a:lnSpc>
              <a:buFont typeface="Wingdings" pitchFamily="2" charset="2"/>
              <a:buChar char="l"/>
            </a:pPr>
            <a:r>
              <a:rPr lang="en-US" altLang="zh-CN" sz="2400" smtClean="0">
                <a:ln>
                  <a:noFill/>
                </a:ln>
                <a:effectLst/>
                <a:latin typeface="Times New Roman" pitchFamily="18" charset="0"/>
                <a:ea typeface="宋体" charset="-122"/>
              </a:rPr>
              <a:t>2001.9.9  </a:t>
            </a:r>
            <a:r>
              <a:rPr lang="zh-CN" altLang="en-US" sz="2400" smtClean="0">
                <a:ln>
                  <a:noFill/>
                </a:ln>
                <a:solidFill>
                  <a:srgbClr val="FB11CE"/>
                </a:solidFill>
                <a:effectLst/>
                <a:latin typeface="Times New Roman" pitchFamily="18" charset="0"/>
                <a:ea typeface="宋体" charset="-122"/>
              </a:rPr>
              <a:t>纽约时报</a:t>
            </a:r>
            <a:r>
              <a:rPr lang="zh-CN" altLang="en-US" sz="2400" smtClean="0">
                <a:ln>
                  <a:noFill/>
                </a:ln>
                <a:effectLst/>
                <a:latin typeface="Times New Roman" pitchFamily="18" charset="0"/>
                <a:ea typeface="宋体" charset="-122"/>
              </a:rPr>
              <a:t> </a:t>
            </a:r>
            <a:r>
              <a:rPr lang="en-US" altLang="zh-CN" sz="2400" smtClean="0">
                <a:ln>
                  <a:noFill/>
                </a:ln>
                <a:effectLst/>
                <a:latin typeface="Times New Roman" pitchFamily="18" charset="0"/>
                <a:ea typeface="宋体" charset="-122"/>
              </a:rPr>
              <a:t>(The New York Times) </a:t>
            </a:r>
            <a:r>
              <a:rPr lang="zh-CN" altLang="en-US" sz="2400" smtClean="0">
                <a:ln>
                  <a:noFill/>
                </a:ln>
                <a:effectLst/>
                <a:latin typeface="Times New Roman" pitchFamily="18" charset="0"/>
                <a:ea typeface="宋体" charset="-122"/>
              </a:rPr>
              <a:t>循证医学当选为当年八十个震荡世界的伟大思想之一</a:t>
            </a:r>
            <a:r>
              <a:rPr lang="en-US" altLang="zh-CN" sz="2400" smtClean="0">
                <a:ln>
                  <a:noFill/>
                </a:ln>
                <a:effectLst/>
                <a:latin typeface="Times New Roman" pitchFamily="18" charset="0"/>
                <a:ea typeface="宋体" charset="-122"/>
              </a:rPr>
              <a:t>, </a:t>
            </a:r>
            <a:r>
              <a:rPr lang="zh-CN" altLang="en-US" sz="2400" smtClean="0">
                <a:ln>
                  <a:noFill/>
                </a:ln>
                <a:effectLst/>
                <a:latin typeface="Times New Roman" pitchFamily="18" charset="0"/>
                <a:ea typeface="宋体" charset="-122"/>
              </a:rPr>
              <a:t>是一场发生在病房里的革命</a:t>
            </a:r>
          </a:p>
          <a:p>
            <a:pPr eaLnBrk="1" hangingPunct="1">
              <a:lnSpc>
                <a:spcPct val="125000"/>
              </a:lnSpc>
              <a:buFont typeface="Wingdings" pitchFamily="2" charset="2"/>
              <a:buChar char="l"/>
            </a:pPr>
            <a:r>
              <a:rPr lang="en-US" altLang="zh-CN" sz="2400" smtClean="0">
                <a:ln>
                  <a:noFill/>
                </a:ln>
                <a:effectLst/>
                <a:latin typeface="Times New Roman" pitchFamily="18" charset="0"/>
                <a:ea typeface="宋体" charset="-122"/>
              </a:rPr>
              <a:t>2002.8.4  </a:t>
            </a:r>
            <a:r>
              <a:rPr lang="zh-CN" altLang="en-US" sz="2400" smtClean="0">
                <a:ln>
                  <a:noFill/>
                </a:ln>
                <a:effectLst/>
                <a:latin typeface="Times New Roman" pitchFamily="18" charset="0"/>
                <a:ea typeface="宋体" charset="-122"/>
              </a:rPr>
              <a:t>美国</a:t>
            </a:r>
            <a:r>
              <a:rPr lang="zh-CN" altLang="en-US" sz="2400" smtClean="0">
                <a:ln>
                  <a:noFill/>
                </a:ln>
                <a:solidFill>
                  <a:srgbClr val="FB11CE"/>
                </a:solidFill>
                <a:effectLst/>
                <a:latin typeface="Times New Roman" pitchFamily="18" charset="0"/>
                <a:ea typeface="宋体" charset="-122"/>
              </a:rPr>
              <a:t>华盛顿邮报</a:t>
            </a:r>
            <a:r>
              <a:rPr lang="zh-CN" altLang="en-US" sz="2400" smtClean="0">
                <a:ln>
                  <a:noFill/>
                </a:ln>
                <a:solidFill>
                  <a:schemeClr val="hlink"/>
                </a:solidFill>
                <a:effectLst/>
                <a:latin typeface="Times New Roman" pitchFamily="18" charset="0"/>
                <a:ea typeface="宋体" charset="-122"/>
              </a:rPr>
              <a:t> </a:t>
            </a:r>
            <a:r>
              <a:rPr lang="en-US" altLang="zh-CN" sz="2400" smtClean="0">
                <a:ln>
                  <a:noFill/>
                </a:ln>
                <a:effectLst/>
                <a:latin typeface="Times New Roman" pitchFamily="18" charset="0"/>
                <a:ea typeface="宋体" charset="-122"/>
              </a:rPr>
              <a:t>(Washington Post) </a:t>
            </a:r>
            <a:r>
              <a:rPr lang="zh-CN" altLang="en-US" sz="2400" smtClean="0">
                <a:ln>
                  <a:noFill/>
                </a:ln>
                <a:effectLst/>
                <a:latin typeface="Times New Roman" pitchFamily="18" charset="0"/>
                <a:ea typeface="宋体" charset="-122"/>
              </a:rPr>
              <a:t>将循证医学称为医学史上又一最杰出成就</a:t>
            </a:r>
            <a:endParaRPr lang="en-US" altLang="zh-TW" sz="1800" smtClean="0">
              <a:ln>
                <a:noFill/>
              </a:ln>
              <a:effectLst/>
              <a:latin typeface="Times New Roman" pitchFamily="18" charset="0"/>
              <a:ea typeface="PMingLiU" pitchFamily="18" charset="-12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idx="4294967295"/>
          </p:nvPr>
        </p:nvSpPr>
        <p:spPr bwMode="auto">
          <a:xfrm>
            <a:off x="1320800" y="990600"/>
            <a:ext cx="7416800" cy="782638"/>
          </a:xfrm>
          <a:effectLst>
            <a:outerShdw rotWithShape="0">
              <a:srgbClr val="000000">
                <a:alpha val="45999"/>
              </a:srgbClr>
            </a:outerShdw>
          </a:effectLst>
        </p:spPr>
        <p:txBody>
          <a:bodyPr/>
          <a:lstStyle/>
          <a:p>
            <a:pPr algn="l" eaLnBrk="1" hangingPunct="1">
              <a:buClr>
                <a:schemeClr val="tx1"/>
              </a:buClr>
              <a:buFont typeface="Wingdings" pitchFamily="2" charset="2"/>
              <a:buChar char="Ø"/>
            </a:pPr>
            <a:r>
              <a:rPr lang="zh-CN" altLang="en-US" sz="4000" b="1" smtClean="0">
                <a:ln>
                  <a:noFill/>
                </a:ln>
                <a:solidFill>
                  <a:srgbClr val="FFFF00"/>
                </a:solidFill>
                <a:effectLst/>
                <a:latin typeface="Tahoma" pitchFamily="34" charset="0"/>
                <a:ea typeface="宋体" charset="-122"/>
              </a:rPr>
              <a:t>循证医学的最终目标</a:t>
            </a:r>
            <a:endParaRPr lang="en-US" altLang="zh-TW" sz="4000" b="1" smtClean="0">
              <a:ln>
                <a:noFill/>
              </a:ln>
              <a:solidFill>
                <a:srgbClr val="FFFF00"/>
              </a:solidFill>
              <a:effectLst/>
              <a:latin typeface="Tahoma" pitchFamily="34" charset="0"/>
              <a:ea typeface="PMingLiU" pitchFamily="18" charset="-120"/>
            </a:endParaRPr>
          </a:p>
        </p:txBody>
      </p:sp>
      <p:sp>
        <p:nvSpPr>
          <p:cNvPr id="159747" name="Rectangle 3"/>
          <p:cNvSpPr>
            <a:spLocks noGrp="1" noChangeArrowheads="1"/>
          </p:cNvSpPr>
          <p:nvPr>
            <p:ph type="body" idx="4294967295"/>
          </p:nvPr>
        </p:nvSpPr>
        <p:spPr bwMode="auto">
          <a:xfrm>
            <a:off x="1109663" y="1800225"/>
            <a:ext cx="9779000" cy="4622800"/>
          </a:xfrm>
          <a:effectLst>
            <a:outerShdw rotWithShape="0">
              <a:srgbClr val="000000">
                <a:alpha val="45999"/>
              </a:srgbClr>
            </a:outerShdw>
          </a:effectLst>
        </p:spPr>
        <p:txBody>
          <a:bodyPr/>
          <a:lstStyle/>
          <a:p>
            <a:pPr algn="just" eaLnBrk="1" hangingPunct="1">
              <a:buFont typeface="Wingdings 2" pitchFamily="18" charset="2"/>
              <a:buNone/>
              <a:defRPr/>
            </a:pPr>
            <a:r>
              <a:rPr lang="en-US" altLang="zh-CN" sz="2800" smtClean="0">
                <a:ln>
                  <a:noFill/>
                </a:ln>
                <a:effectLst/>
                <a:latin typeface="楷体_GB2312" pitchFamily="49" charset="-122"/>
                <a:ea typeface="楷体_GB2312" pitchFamily="49" charset="-122"/>
              </a:rPr>
              <a:t>	    </a:t>
            </a:r>
            <a:r>
              <a:rPr lang="zh-CN" altLang="en-US" sz="2800" smtClean="0">
                <a:ln>
                  <a:noFill/>
                </a:ln>
                <a:effectLst/>
                <a:latin typeface="楷体_GB2312" pitchFamily="49" charset="-122"/>
                <a:ea typeface="楷体_GB2312" pitchFamily="49" charset="-122"/>
              </a:rPr>
              <a:t>使用无效的防治措施既误害病人又浪费资源。</a:t>
            </a:r>
          </a:p>
          <a:p>
            <a:pPr algn="just" eaLnBrk="1" hangingPunct="1">
              <a:buFont typeface="Wingdings 2" pitchFamily="18" charset="2"/>
              <a:buNone/>
              <a:defRPr/>
            </a:pPr>
            <a:r>
              <a:rPr lang="zh-CN" altLang="en-US" sz="2800" smtClean="0">
                <a:ln>
                  <a:noFill/>
                </a:ln>
                <a:effectLst/>
                <a:latin typeface="楷体_GB2312" pitchFamily="49" charset="-122"/>
                <a:ea typeface="楷体_GB2312" pitchFamily="49" charset="-122"/>
              </a:rPr>
              <a:t>循证医学将通过：</a:t>
            </a:r>
          </a:p>
          <a:p>
            <a:pPr lvl="2" algn="just" eaLnBrk="1" hangingPunct="1">
              <a:defRPr/>
            </a:pPr>
            <a:r>
              <a:rPr lang="zh-CN" altLang="en-US" sz="2800" smtClean="0">
                <a:ln>
                  <a:noFill/>
                </a:ln>
                <a:effectLst/>
                <a:latin typeface="楷体_GB2312" pitchFamily="49" charset="-122"/>
                <a:ea typeface="楷体_GB2312" pitchFamily="49" charset="-122"/>
              </a:rPr>
              <a:t> 促进物有所值的措施的利用</a:t>
            </a:r>
          </a:p>
          <a:p>
            <a:pPr lvl="2" algn="just" eaLnBrk="1" hangingPunct="1">
              <a:defRPr/>
            </a:pPr>
            <a:r>
              <a:rPr lang="zh-CN" altLang="en-US" sz="2800" smtClean="0">
                <a:ln>
                  <a:noFill/>
                </a:ln>
                <a:effectLst/>
                <a:latin typeface="楷体_GB2312" pitchFamily="49" charset="-122"/>
                <a:ea typeface="楷体_GB2312" pitchFamily="49" charset="-122"/>
              </a:rPr>
              <a:t> 防止无效措施引入医学实践</a:t>
            </a:r>
          </a:p>
          <a:p>
            <a:pPr lvl="2" algn="just" eaLnBrk="1" hangingPunct="1">
              <a:defRPr/>
            </a:pPr>
            <a:r>
              <a:rPr lang="zh-CN" altLang="en-US" sz="2800" smtClean="0">
                <a:ln>
                  <a:noFill/>
                </a:ln>
                <a:effectLst/>
                <a:latin typeface="楷体_GB2312" pitchFamily="49" charset="-122"/>
                <a:ea typeface="楷体_GB2312" pitchFamily="49" charset="-122"/>
              </a:rPr>
              <a:t> 淘汰现行使用的无效措施</a:t>
            </a:r>
          </a:p>
          <a:p>
            <a:pPr lvl="2" algn="just" eaLnBrk="1" hangingPunct="1">
              <a:defRPr/>
            </a:pPr>
            <a:r>
              <a:rPr lang="zh-CN" altLang="en-US" sz="2800" smtClean="0">
                <a:ln>
                  <a:noFill/>
                </a:ln>
                <a:effectLst/>
                <a:latin typeface="楷体_GB2312" pitchFamily="49" charset="-122"/>
                <a:ea typeface="楷体_GB2312" pitchFamily="49" charset="-122"/>
              </a:rPr>
              <a:t> 限制使用昂贵低效的措施</a:t>
            </a:r>
          </a:p>
          <a:p>
            <a:pPr algn="just" eaLnBrk="1" hangingPunct="1">
              <a:buFont typeface="Wingdings 2" pitchFamily="18" charset="2"/>
              <a:buNone/>
              <a:defRPr/>
            </a:pPr>
            <a:r>
              <a:rPr lang="zh-CN" altLang="en-US" sz="2800" smtClean="0">
                <a:ln>
                  <a:noFill/>
                </a:ln>
                <a:effectLst/>
                <a:latin typeface="楷体_GB2312" pitchFamily="49" charset="-122"/>
                <a:ea typeface="楷体_GB2312" pitchFamily="49" charset="-122"/>
              </a:rPr>
              <a:t>      </a:t>
            </a:r>
            <a:r>
              <a:rPr lang="zh-CN" altLang="en-US" sz="2800" smtClean="0">
                <a:ln>
                  <a:noFill/>
                </a:ln>
                <a:solidFill>
                  <a:srgbClr val="CC66FF"/>
                </a:solidFill>
                <a:effectLst/>
                <a:latin typeface="楷体_GB2312" pitchFamily="49" charset="-122"/>
                <a:ea typeface="楷体_GB2312" pitchFamily="49" charset="-122"/>
              </a:rPr>
              <a:t>从而不断增加医学实践中有效防治措施的比例，提高服务的质量和效益，有效利用宝贵的医疗卫生资源</a:t>
            </a:r>
            <a:endParaRPr lang="zh-TW" altLang="en-US" sz="2800" smtClean="0">
              <a:ln>
                <a:noFill/>
              </a:ln>
              <a:solidFill>
                <a:srgbClr val="CC66FF"/>
              </a:solidFill>
              <a:effectLst/>
              <a:latin typeface="楷体_GB2312" pitchFamily="49" charset="-122"/>
              <a:ea typeface="PMingLiU" pitchFamily="18" charset="-12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p:cNvSpPr>
          <p:nvPr>
            <p:ph type="title"/>
          </p:nvPr>
        </p:nvSpPr>
        <p:spPr bwMode="auto">
          <a:effectLst>
            <a:outerShdw rotWithShape="0">
              <a:srgbClr val="000000">
                <a:alpha val="45999"/>
              </a:srgbClr>
            </a:outerShdw>
          </a:effectLst>
        </p:spPr>
        <p:txBody>
          <a:bodyPr/>
          <a:lstStyle/>
          <a:p>
            <a:pPr defTabSz="914400" eaLnBrk="1" hangingPunct="1">
              <a:spcBef>
                <a:spcPct val="50000"/>
              </a:spcBef>
              <a:defRPr/>
            </a:pPr>
            <a:r>
              <a:rPr lang="zh-CN" altLang="en-US" sz="5400" b="0" smtClean="0">
                <a:ln>
                  <a:noFill/>
                </a:ln>
                <a:effectLst/>
                <a:ea typeface="宋体" charset="-122"/>
              </a:rPr>
              <a:t>二、循证医学的概念</a:t>
            </a:r>
          </a:p>
        </p:txBody>
      </p:sp>
      <p:sp>
        <p:nvSpPr>
          <p:cNvPr id="161795" name="Rectangle 3"/>
          <p:cNvSpPr>
            <a:spLocks noGrp="1"/>
          </p:cNvSpPr>
          <p:nvPr>
            <p:ph type="body" idx="1"/>
          </p:nvPr>
        </p:nvSpPr>
        <p:spPr bwMode="auto">
          <a:xfrm>
            <a:off x="987425" y="2246313"/>
            <a:ext cx="10353675" cy="3228975"/>
          </a:xfrm>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   狭义的概念：</a:t>
            </a:r>
          </a:p>
          <a:p>
            <a:pPr indent="-304800">
              <a:buClr>
                <a:schemeClr val="tx2"/>
              </a:buClr>
              <a:buSzPct val="70000"/>
              <a:buFont typeface="Wingdings" panose="05000000000000000000" pitchFamily="2" charset="2"/>
              <a:buChar char="Ø"/>
              <a:defRPr/>
            </a:pPr>
            <a:r>
              <a:rPr lang="zh-CN" altLang="en-US" b="0" smtClean="0">
                <a:ln>
                  <a:noFill/>
                </a:ln>
                <a:solidFill>
                  <a:schemeClr val="tx2"/>
                </a:solidFill>
                <a:effectLst/>
                <a:ea typeface="宋体" charset="-122"/>
              </a:rPr>
              <a:t>早期的循证医学</a:t>
            </a:r>
          </a:p>
          <a:p>
            <a:pPr indent="-304800">
              <a:buClr>
                <a:schemeClr val="tx2"/>
              </a:buClr>
              <a:buSzPct val="70000"/>
              <a:buFont typeface="Wingdings" panose="05000000000000000000" pitchFamily="2" charset="2"/>
              <a:buChar char="Ø"/>
              <a:defRPr/>
            </a:pPr>
            <a:r>
              <a:rPr lang="zh-CN" altLang="en-US" b="0" smtClean="0">
                <a:ln>
                  <a:noFill/>
                </a:ln>
                <a:solidFill>
                  <a:schemeClr val="tx2"/>
                </a:solidFill>
                <a:effectLst/>
                <a:ea typeface="宋体" charset="-122"/>
              </a:rPr>
              <a:t>重新定义的循证医学</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   广义的概念</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body" idx="4294967295"/>
          </p:nvPr>
        </p:nvSpPr>
        <p:spPr bwMode="auto">
          <a:xfrm>
            <a:off x="960438" y="965200"/>
            <a:ext cx="9736137" cy="1006475"/>
          </a:xfrm>
          <a:effectLst>
            <a:outerShdw rotWithShape="0">
              <a:srgbClr val="000000">
                <a:alpha val="45999"/>
              </a:srgbClr>
            </a:outerShdw>
          </a:effectLst>
        </p:spPr>
        <p:txBody>
          <a:bodyPr>
            <a:spAutoFit/>
          </a:bodyPr>
          <a:lstStyle/>
          <a:p>
            <a:pPr marL="0" indent="0" algn="ctr" defTabSz="914400" eaLnBrk="1" hangingPunct="1">
              <a:lnSpc>
                <a:spcPct val="125000"/>
              </a:lnSpc>
              <a:spcBef>
                <a:spcPct val="50000"/>
              </a:spcBef>
              <a:spcAft>
                <a:spcPct val="0"/>
              </a:spcAft>
              <a:buClrTx/>
              <a:buSzTx/>
              <a:buFontTx/>
              <a:buNone/>
            </a:pPr>
            <a:r>
              <a:rPr lang="en-US" altLang="zh-CN" sz="4800" b="1" smtClean="0">
                <a:ln>
                  <a:noFill/>
                </a:ln>
                <a:solidFill>
                  <a:srgbClr val="FFFF00"/>
                </a:solidFill>
                <a:effectLst/>
                <a:ea typeface="楷体_GB2312"/>
                <a:cs typeface="楷体_GB2312"/>
              </a:rPr>
              <a:t>1</a:t>
            </a:r>
            <a:r>
              <a:rPr lang="zh-CN" altLang="en-US" sz="4800" b="1" smtClean="0">
                <a:ln>
                  <a:noFill/>
                </a:ln>
                <a:solidFill>
                  <a:srgbClr val="FFFF00"/>
                </a:solidFill>
                <a:effectLst/>
                <a:ea typeface="楷体_GB2312"/>
                <a:cs typeface="楷体_GB2312"/>
              </a:rPr>
              <a:t>、早期循证医学的概念</a:t>
            </a:r>
            <a:endParaRPr lang="zh-TW" altLang="en-US" sz="4800" b="1" smtClean="0">
              <a:ln>
                <a:noFill/>
              </a:ln>
              <a:solidFill>
                <a:srgbClr val="FFFF00"/>
              </a:solidFill>
              <a:effectLst/>
              <a:ea typeface="楷体_GB2312"/>
              <a:cs typeface="楷体_GB2312"/>
            </a:endParaRPr>
          </a:p>
        </p:txBody>
      </p:sp>
      <p:sp>
        <p:nvSpPr>
          <p:cNvPr id="47106" name="Rectangle 7"/>
          <p:cNvSpPr>
            <a:spLocks noChangeArrowheads="1"/>
          </p:cNvSpPr>
          <p:nvPr/>
        </p:nvSpPr>
        <p:spPr bwMode="auto">
          <a:xfrm>
            <a:off x="676275" y="2228850"/>
            <a:ext cx="10363200" cy="3276600"/>
          </a:xfrm>
          <a:prstGeom prst="rect">
            <a:avLst/>
          </a:prstGeom>
          <a:noFill/>
          <a:ln w="9525">
            <a:noFill/>
            <a:miter lim="800000"/>
            <a:headEnd/>
            <a:tailEnd/>
          </a:ln>
        </p:spPr>
        <p:txBody>
          <a:bodyPr/>
          <a:lstStyle/>
          <a:p>
            <a:pPr marL="1143000" lvl="2" indent="-228600" defTabSz="914400">
              <a:lnSpc>
                <a:spcPct val="150000"/>
              </a:lnSpc>
              <a:spcBef>
                <a:spcPct val="20000"/>
              </a:spcBef>
              <a:buFont typeface="Wingdings" pitchFamily="2" charset="2"/>
              <a:buChar char="Ø"/>
            </a:pPr>
            <a:r>
              <a:rPr lang="zh-CN" altLang="en-US" sz="3600" b="1">
                <a:ea typeface="楷体_GB2312"/>
                <a:cs typeface="楷体_GB2312"/>
              </a:rPr>
              <a:t>鼓励个体医生检索、评估和利用研究证据，进行临床实践。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a:effectLst>
            <a:outerShdw rotWithShape="0">
              <a:srgbClr val="000000">
                <a:alpha val="45999"/>
              </a:srgbClr>
            </a:outerShdw>
          </a:effectLst>
        </p:spPr>
        <p:txBody>
          <a:bodyPr/>
          <a:lstStyle/>
          <a:p>
            <a:pPr eaLnBrk="1" hangingPunct="1">
              <a:defRPr/>
            </a:pPr>
            <a:r>
              <a:rPr lang="zh-CN" altLang="en-US" sz="6600" b="0" smtClean="0">
                <a:ln>
                  <a:noFill/>
                </a:ln>
                <a:effectLst/>
                <a:ea typeface="宋体" charset="-122"/>
              </a:rPr>
              <a:t>主要内容</a:t>
            </a:r>
          </a:p>
        </p:txBody>
      </p:sp>
      <p:sp>
        <p:nvSpPr>
          <p:cNvPr id="30723" name="Rectangle 3"/>
          <p:cNvSpPr>
            <a:spLocks noGrp="1"/>
          </p:cNvSpPr>
          <p:nvPr>
            <p:ph type="body" idx="1"/>
          </p:nvPr>
        </p:nvSpPr>
        <p:spPr bwMode="auto">
          <a:effectLst>
            <a:outerShdw rotWithShape="0">
              <a:srgbClr val="000000">
                <a:alpha val="45999"/>
              </a:srgbClr>
            </a:outerShdw>
          </a:effectLst>
        </p:spPr>
        <p:txBody>
          <a:bodyPr/>
          <a:lstStyle/>
          <a:p>
            <a:pPr indent="-304800" eaLnBrk="1" hangingPunct="1">
              <a:buClr>
                <a:schemeClr val="tx2"/>
              </a:buClr>
              <a:buSzPct val="70000"/>
              <a:buFont typeface="Wingdings 2" pitchFamily="18" charset="2"/>
              <a:buNone/>
              <a:defRPr/>
            </a:pPr>
            <a:r>
              <a:rPr lang="zh-CN" altLang="en-US" sz="4400" b="0" smtClean="0">
                <a:ln>
                  <a:noFill/>
                </a:ln>
                <a:solidFill>
                  <a:schemeClr val="tx2"/>
                </a:solidFill>
                <a:effectLst/>
                <a:ea typeface="宋体" charset="-122"/>
              </a:rPr>
              <a:t>第一节  循证医学的产生和发展</a:t>
            </a:r>
          </a:p>
          <a:p>
            <a:pPr indent="-304800" eaLnBrk="1" hangingPunct="1">
              <a:buClr>
                <a:schemeClr val="tx2"/>
              </a:buClr>
              <a:buSzPct val="70000"/>
              <a:buFont typeface="Wingdings 2" pitchFamily="18" charset="2"/>
              <a:buNone/>
              <a:defRPr/>
            </a:pPr>
            <a:r>
              <a:rPr lang="zh-CN" altLang="en-US" sz="4400" b="0" smtClean="0">
                <a:ln>
                  <a:noFill/>
                </a:ln>
                <a:solidFill>
                  <a:schemeClr val="tx2"/>
                </a:solidFill>
                <a:effectLst/>
                <a:ea typeface="宋体" charset="-122"/>
              </a:rPr>
              <a:t>第二节  循证医学实践</a:t>
            </a:r>
          </a:p>
          <a:p>
            <a:pPr indent="-304800" eaLnBrk="1" hangingPunct="1">
              <a:buClr>
                <a:schemeClr val="tx2"/>
              </a:buClr>
              <a:buSzPct val="70000"/>
              <a:buFont typeface="Wingdings 2" pitchFamily="18" charset="2"/>
              <a:buNone/>
              <a:defRPr/>
            </a:pPr>
            <a:r>
              <a:rPr lang="zh-CN" altLang="en-US" sz="4400" b="0" smtClean="0">
                <a:ln>
                  <a:noFill/>
                </a:ln>
                <a:solidFill>
                  <a:schemeClr val="tx2"/>
                </a:solidFill>
                <a:effectLst/>
                <a:ea typeface="宋体" charset="-122"/>
              </a:rPr>
              <a:t>第三节  系统综述</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3"/>
          <p:cNvSpPr>
            <a:spLocks noGrp="1" noChangeArrowheads="1"/>
          </p:cNvSpPr>
          <p:nvPr>
            <p:ph type="body" idx="4294967295"/>
          </p:nvPr>
        </p:nvSpPr>
        <p:spPr bwMode="auto">
          <a:xfrm>
            <a:off x="682625" y="819150"/>
            <a:ext cx="10972800" cy="1006475"/>
          </a:xfrm>
          <a:effectLst>
            <a:outerShdw rotWithShape="0">
              <a:srgbClr val="000000">
                <a:alpha val="45999"/>
              </a:srgbClr>
            </a:outerShdw>
          </a:effectLst>
        </p:spPr>
        <p:txBody>
          <a:bodyPr>
            <a:spAutoFit/>
          </a:bodyPr>
          <a:lstStyle/>
          <a:p>
            <a:pPr marL="0" indent="0" algn="ctr" defTabSz="914400" eaLnBrk="1" hangingPunct="1">
              <a:lnSpc>
                <a:spcPct val="125000"/>
              </a:lnSpc>
              <a:spcBef>
                <a:spcPct val="50000"/>
              </a:spcBef>
              <a:spcAft>
                <a:spcPct val="0"/>
              </a:spcAft>
              <a:buClrTx/>
              <a:buSzTx/>
              <a:buFontTx/>
              <a:buNone/>
            </a:pPr>
            <a:r>
              <a:rPr lang="en-US" altLang="zh-CN" sz="4800" b="1" smtClean="0">
                <a:ln>
                  <a:noFill/>
                </a:ln>
                <a:solidFill>
                  <a:srgbClr val="FFFF00"/>
                </a:solidFill>
                <a:effectLst/>
                <a:ea typeface="楷体_GB2312"/>
                <a:cs typeface="楷体_GB2312"/>
              </a:rPr>
              <a:t>2</a:t>
            </a:r>
            <a:r>
              <a:rPr lang="zh-CN" altLang="en-US" sz="4800" b="1" smtClean="0">
                <a:ln>
                  <a:noFill/>
                </a:ln>
                <a:solidFill>
                  <a:srgbClr val="FFFF00"/>
                </a:solidFill>
                <a:effectLst/>
                <a:ea typeface="楷体_GB2312"/>
                <a:cs typeface="楷体_GB2312"/>
              </a:rPr>
              <a:t>、重新定义循证医学</a:t>
            </a:r>
            <a:endParaRPr lang="zh-TW" altLang="en-US" sz="4800" b="1" smtClean="0">
              <a:ln>
                <a:noFill/>
              </a:ln>
              <a:solidFill>
                <a:srgbClr val="FFFF00"/>
              </a:solidFill>
              <a:effectLst/>
              <a:ea typeface="楷体_GB2312"/>
              <a:cs typeface="楷体_GB2312"/>
            </a:endParaRPr>
          </a:p>
        </p:txBody>
      </p:sp>
      <p:sp>
        <p:nvSpPr>
          <p:cNvPr id="48130" name="Rectangle 4"/>
          <p:cNvSpPr>
            <a:spLocks noGrp="1" noChangeArrowheads="1"/>
          </p:cNvSpPr>
          <p:nvPr>
            <p:ph type="title" idx="4294967295"/>
          </p:nvPr>
        </p:nvSpPr>
        <p:spPr bwMode="auto">
          <a:xfrm>
            <a:off x="3133725" y="2141538"/>
            <a:ext cx="7416800" cy="1006475"/>
          </a:xfrm>
          <a:effectLst>
            <a:outerShdw rotWithShape="0">
              <a:srgbClr val="000000">
                <a:alpha val="45999"/>
              </a:srgbClr>
            </a:outerShdw>
          </a:effectLst>
        </p:spPr>
        <p:txBody>
          <a:bodyPr anchor="t">
            <a:spAutoFit/>
          </a:bodyPr>
          <a:lstStyle/>
          <a:p>
            <a:pPr defTabSz="914400" eaLnBrk="1" hangingPunct="1">
              <a:lnSpc>
                <a:spcPct val="125000"/>
              </a:lnSpc>
              <a:spcBef>
                <a:spcPct val="50000"/>
              </a:spcBef>
              <a:defRPr/>
            </a:pPr>
            <a:r>
              <a:rPr lang="en-US" altLang="zh-CN" sz="4800" b="1" smtClean="0">
                <a:ln>
                  <a:noFill/>
                </a:ln>
                <a:solidFill>
                  <a:schemeClr val="tx1"/>
                </a:solidFill>
                <a:effectLst/>
                <a:ea typeface="楷体_GB2312" pitchFamily="49" charset="-122"/>
              </a:rPr>
              <a:t>——</a:t>
            </a:r>
            <a:r>
              <a:rPr lang="zh-CN" altLang="en-US" sz="4800" b="1" smtClean="0">
                <a:ln>
                  <a:noFill/>
                </a:ln>
                <a:solidFill>
                  <a:schemeClr val="tx1"/>
                </a:solidFill>
                <a:effectLst/>
                <a:ea typeface="楷体_GB2312" pitchFamily="49" charset="-122"/>
              </a:rPr>
              <a:t>循证临床实践</a:t>
            </a:r>
            <a:endParaRPr lang="en-US" altLang="zh-TW" sz="4800" b="1" smtClean="0">
              <a:ln>
                <a:noFill/>
              </a:ln>
              <a:solidFill>
                <a:schemeClr val="tx1"/>
              </a:solidFill>
              <a:effectLst/>
              <a:ea typeface="楷体_GB2312" pitchFamily="49" charset="-122"/>
            </a:endParaRPr>
          </a:p>
        </p:txBody>
      </p:sp>
      <p:sp>
        <p:nvSpPr>
          <p:cNvPr id="48131" name="Rectangle 5"/>
          <p:cNvSpPr>
            <a:spLocks noChangeArrowheads="1"/>
          </p:cNvSpPr>
          <p:nvPr/>
        </p:nvSpPr>
        <p:spPr bwMode="auto">
          <a:xfrm>
            <a:off x="400050" y="3094038"/>
            <a:ext cx="11041063" cy="2103437"/>
          </a:xfrm>
          <a:prstGeom prst="rect">
            <a:avLst/>
          </a:prstGeom>
          <a:noFill/>
          <a:ln w="9525">
            <a:noFill/>
            <a:miter lim="800000"/>
            <a:headEnd/>
            <a:tailEnd/>
          </a:ln>
        </p:spPr>
        <p:txBody>
          <a:bodyPr/>
          <a:lstStyle/>
          <a:p>
            <a:pPr marL="342900" indent="-342900" defTabSz="914400">
              <a:lnSpc>
                <a:spcPct val="120000"/>
              </a:lnSpc>
              <a:spcBef>
                <a:spcPct val="20000"/>
              </a:spcBef>
            </a:pPr>
            <a:r>
              <a:rPr lang="en-US" altLang="zh-CN" sz="2800" b="1">
                <a:solidFill>
                  <a:schemeClr val="bg1"/>
                </a:solidFill>
                <a:latin typeface="楷体_GB2312"/>
                <a:ea typeface="楷体_GB2312"/>
                <a:cs typeface="楷体_GB2312"/>
              </a:rPr>
              <a:t>	    </a:t>
            </a:r>
            <a:r>
              <a:rPr lang="zh-CN" altLang="en-US" sz="2800" b="1">
                <a:latin typeface="楷体_GB2312"/>
                <a:ea typeface="楷体_GB2312"/>
                <a:cs typeface="楷体_GB2312"/>
              </a:rPr>
              <a:t>循证医学是有</a:t>
            </a:r>
            <a:r>
              <a:rPr lang="zh-CN" altLang="en-US" sz="2800" b="1">
                <a:solidFill>
                  <a:srgbClr val="FF3300"/>
                </a:solidFill>
                <a:latin typeface="楷体_GB2312"/>
                <a:ea typeface="楷体_GB2312"/>
                <a:cs typeface="楷体_GB2312"/>
              </a:rPr>
              <a:t>意识地、明确地、审慎地</a:t>
            </a:r>
            <a:r>
              <a:rPr lang="zh-CN" altLang="en-US" sz="2800" b="1">
                <a:latin typeface="楷体_GB2312"/>
                <a:ea typeface="楷体_GB2312"/>
                <a:cs typeface="楷体_GB2312"/>
              </a:rPr>
              <a:t>利用</a:t>
            </a:r>
            <a:r>
              <a:rPr lang="zh-CN" altLang="en-US" sz="2800" b="1">
                <a:solidFill>
                  <a:srgbClr val="FF3300"/>
                </a:solidFill>
                <a:latin typeface="楷体_GB2312"/>
                <a:ea typeface="楷体_GB2312"/>
                <a:cs typeface="楷体_GB2312"/>
              </a:rPr>
              <a:t>现有最好的研究证据</a:t>
            </a:r>
            <a:r>
              <a:rPr lang="zh-CN" altLang="en-US" sz="2800" b="1">
                <a:latin typeface="楷体_GB2312"/>
                <a:ea typeface="楷体_GB2312"/>
                <a:cs typeface="楷体_GB2312"/>
              </a:rPr>
              <a:t>制定关于</a:t>
            </a:r>
            <a:r>
              <a:rPr lang="zh-CN" altLang="en-US" sz="2800" b="1">
                <a:solidFill>
                  <a:srgbClr val="FF3300"/>
                </a:solidFill>
                <a:latin typeface="楷体_GB2312"/>
                <a:ea typeface="楷体_GB2312"/>
                <a:cs typeface="楷体_GB2312"/>
              </a:rPr>
              <a:t>个体病人</a:t>
            </a:r>
            <a:r>
              <a:rPr lang="zh-CN" altLang="en-US" sz="2800" b="1">
                <a:latin typeface="楷体_GB2312"/>
                <a:ea typeface="楷体_GB2312"/>
                <a:cs typeface="楷体_GB2312"/>
              </a:rPr>
              <a:t>的诊治方案。</a:t>
            </a:r>
          </a:p>
          <a:p>
            <a:pPr marL="342900" indent="-342900" defTabSz="914400">
              <a:lnSpc>
                <a:spcPct val="120000"/>
              </a:lnSpc>
              <a:spcBef>
                <a:spcPct val="20000"/>
              </a:spcBef>
            </a:pPr>
            <a:r>
              <a:rPr lang="zh-CN" altLang="en-US" sz="2800" b="1">
                <a:solidFill>
                  <a:schemeClr val="bg1"/>
                </a:solidFill>
                <a:latin typeface="楷体_GB2312"/>
                <a:ea typeface="楷体_GB2312"/>
                <a:cs typeface="楷体_GB2312"/>
              </a:rPr>
              <a:t>	</a:t>
            </a:r>
            <a:endParaRPr lang="zh-CN" altLang="en-US" sz="2800" b="1">
              <a:latin typeface="楷体_GB2312"/>
              <a:ea typeface="楷体_GB2312"/>
              <a:cs typeface="楷体_GB2312"/>
            </a:endParaRPr>
          </a:p>
        </p:txBody>
      </p:sp>
      <p:sp>
        <p:nvSpPr>
          <p:cNvPr id="132102" name="Text Box 6"/>
          <p:cNvSpPr txBox="1">
            <a:spLocks noChangeArrowheads="1"/>
          </p:cNvSpPr>
          <p:nvPr/>
        </p:nvSpPr>
        <p:spPr bwMode="auto">
          <a:xfrm>
            <a:off x="6194425" y="4862513"/>
            <a:ext cx="5727700" cy="457200"/>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defTabSz="914400" eaLnBrk="0" hangingPunct="0">
              <a:spcBef>
                <a:spcPct val="50000"/>
              </a:spcBef>
              <a:defRPr/>
            </a:pPr>
            <a:r>
              <a:rPr lang="zh-CN" altLang="en-US" sz="2400" dirty="0">
                <a:effectLst>
                  <a:outerShdw blurRad="38100" dist="38100" dir="2700000" algn="tl">
                    <a:srgbClr val="C0C0C0"/>
                  </a:outerShdw>
                </a:effectLst>
                <a:latin typeface="Times New Roman" pitchFamily="18" charset="0"/>
                <a:ea typeface="楷体_GB2312" pitchFamily="49" charset="-122"/>
              </a:rPr>
              <a:t>（英国医学杂志， </a:t>
            </a:r>
            <a:r>
              <a:rPr lang="en-US" altLang="zh-CN" sz="2400" dirty="0">
                <a:effectLst>
                  <a:outerShdw blurRad="38100" dist="38100" dir="2700000" algn="tl">
                    <a:srgbClr val="C0C0C0"/>
                  </a:outerShdw>
                </a:effectLst>
                <a:latin typeface="Times New Roman" pitchFamily="18" charset="0"/>
                <a:ea typeface="楷体_GB2312" pitchFamily="49" charset="-122"/>
              </a:rPr>
              <a:t>1996</a:t>
            </a:r>
            <a:r>
              <a:rPr lang="zh-CN" altLang="en-US" sz="2400" dirty="0">
                <a:effectLst>
                  <a:outerShdw blurRad="38100" dist="38100" dir="2700000" algn="tl">
                    <a:srgbClr val="C0C0C0"/>
                  </a:outerShdw>
                </a:effectLst>
                <a:latin typeface="Times New Roman" pitchFamily="18" charset="0"/>
                <a:ea typeface="楷体_GB2312" pitchFamily="49" charset="-122"/>
              </a:rPr>
              <a:t>）</a:t>
            </a:r>
            <a:endParaRPr lang="en-US" altLang="zh-CN" sz="2400" dirty="0">
              <a:effectLst>
                <a:outerShdw blurRad="38100" dist="38100" dir="2700000" algn="tl">
                  <a:srgbClr val="C0C0C0"/>
                </a:outerShdw>
              </a:effectLst>
              <a:latin typeface="Times New Roman" pitchFamily="18" charset="0"/>
              <a:ea typeface="楷体_GB2312"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5"/>
          <p:cNvSpPr>
            <a:spLocks noChangeArrowheads="1"/>
          </p:cNvSpPr>
          <p:nvPr/>
        </p:nvSpPr>
        <p:spPr bwMode="auto">
          <a:xfrm>
            <a:off x="2711450" y="515938"/>
            <a:ext cx="6999288" cy="1006475"/>
          </a:xfrm>
          <a:prstGeom prst="rect">
            <a:avLst/>
          </a:prstGeom>
          <a:noFill/>
          <a:ln w="9525">
            <a:noFill/>
            <a:miter lim="800000"/>
            <a:headEnd/>
            <a:tailEnd/>
          </a:ln>
        </p:spPr>
        <p:txBody>
          <a:bodyPr>
            <a:spAutoFit/>
          </a:bodyPr>
          <a:lstStyle/>
          <a:p>
            <a:pPr algn="ctr" defTabSz="914400">
              <a:lnSpc>
                <a:spcPct val="125000"/>
              </a:lnSpc>
              <a:spcBef>
                <a:spcPct val="50000"/>
              </a:spcBef>
            </a:pPr>
            <a:r>
              <a:rPr lang="en-US" altLang="zh-CN" sz="4800" b="1">
                <a:solidFill>
                  <a:srgbClr val="FFFF00"/>
                </a:solidFill>
                <a:ea typeface="楷体_GB2312"/>
                <a:cs typeface="楷体_GB2312"/>
              </a:rPr>
              <a:t>3</a:t>
            </a:r>
            <a:r>
              <a:rPr lang="zh-CN" altLang="en-US" sz="4800" b="1">
                <a:solidFill>
                  <a:srgbClr val="FFFF00"/>
                </a:solidFill>
                <a:ea typeface="楷体_GB2312"/>
                <a:cs typeface="楷体_GB2312"/>
              </a:rPr>
              <a:t>、广义的循证医学</a:t>
            </a:r>
          </a:p>
        </p:txBody>
      </p:sp>
      <p:sp>
        <p:nvSpPr>
          <p:cNvPr id="88067" name="Rectangle 8"/>
          <p:cNvSpPr>
            <a:spLocks noGrp="1" noChangeArrowheads="1"/>
          </p:cNvSpPr>
          <p:nvPr>
            <p:ph type="body" idx="4294967295"/>
          </p:nvPr>
        </p:nvSpPr>
        <p:spPr bwMode="auto">
          <a:xfrm>
            <a:off x="446088" y="2132013"/>
            <a:ext cx="10788650" cy="3868737"/>
          </a:xfrm>
          <a:effectLst>
            <a:outerShdw rotWithShape="0">
              <a:srgbClr val="000000">
                <a:alpha val="45999"/>
              </a:srgbClr>
            </a:outerShdw>
          </a:effectLst>
        </p:spPr>
        <p:txBody>
          <a:bodyPr/>
          <a:lstStyle/>
          <a:p>
            <a:pPr lvl="2" eaLnBrk="1" hangingPunct="1">
              <a:lnSpc>
                <a:spcPct val="150000"/>
              </a:lnSpc>
              <a:buFont typeface="Wingdings" pitchFamily="2" charset="2"/>
              <a:buChar char="Ø"/>
              <a:defRPr/>
            </a:pPr>
            <a:r>
              <a:rPr lang="zh-CN" altLang="en-US" smtClean="0">
                <a:ln>
                  <a:noFill/>
                </a:ln>
                <a:effectLst/>
                <a:ea typeface="宋体" charset="-122"/>
              </a:rPr>
              <a:t>广义地讲，循证医学是遵循现有最好证据进行医学实践的学问，它包括针对个体病人的</a:t>
            </a:r>
            <a:r>
              <a:rPr lang="zh-CN" altLang="en-US" smtClean="0">
                <a:ln>
                  <a:noFill/>
                </a:ln>
                <a:solidFill>
                  <a:schemeClr val="hlink"/>
                </a:solidFill>
                <a:effectLst/>
                <a:ea typeface="宋体" charset="-122"/>
              </a:rPr>
              <a:t>循证临床实践</a:t>
            </a:r>
            <a:r>
              <a:rPr lang="zh-CN" altLang="en-US" smtClean="0">
                <a:ln>
                  <a:noFill/>
                </a:ln>
                <a:effectLst/>
                <a:ea typeface="宋体" charset="-122"/>
              </a:rPr>
              <a:t>和针对群体的</a:t>
            </a:r>
            <a:r>
              <a:rPr lang="zh-CN" altLang="en-US" smtClean="0">
                <a:ln>
                  <a:noFill/>
                </a:ln>
                <a:solidFill>
                  <a:schemeClr val="hlink"/>
                </a:solidFill>
                <a:effectLst/>
                <a:ea typeface="宋体" charset="-122"/>
              </a:rPr>
              <a:t>循证宏观医疗卫生决策</a:t>
            </a:r>
            <a:r>
              <a:rPr lang="zh-CN" altLang="en-US" smtClean="0">
                <a:ln>
                  <a:noFill/>
                </a:ln>
                <a:effectLst/>
                <a:ea typeface="宋体" charset="-122"/>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body" idx="4294967295"/>
          </p:nvPr>
        </p:nvSpPr>
        <p:spPr bwMode="auto">
          <a:xfrm>
            <a:off x="1347788" y="1485900"/>
            <a:ext cx="11168062" cy="3810000"/>
          </a:xfrm>
          <a:effectLst>
            <a:outerShdw rotWithShape="0">
              <a:srgbClr val="000000">
                <a:alpha val="45999"/>
              </a:srgbClr>
            </a:outerShdw>
          </a:effectLst>
        </p:spPr>
        <p:txBody>
          <a:bodyPr/>
          <a:lstStyle/>
          <a:p>
            <a:pPr marL="609600" indent="-609600" defTabSz="914400" eaLnBrk="1" hangingPunct="1">
              <a:lnSpc>
                <a:spcPct val="125000"/>
              </a:lnSpc>
              <a:buSzPct val="85000"/>
              <a:buFont typeface="Wingdings" pitchFamily="2" charset="2"/>
              <a:buNone/>
            </a:pPr>
            <a:r>
              <a:rPr lang="zh-CN" altLang="en-US" sz="2800" smtClean="0">
                <a:ln>
                  <a:noFill/>
                </a:ln>
                <a:solidFill>
                  <a:srgbClr val="FB11CE"/>
                </a:solidFill>
                <a:effectLst/>
                <a:latin typeface="楷体_GB2312"/>
                <a:ea typeface="楷体_GB2312"/>
                <a:cs typeface="楷体_GB2312"/>
              </a:rPr>
              <a:t>循证医学</a:t>
            </a:r>
          </a:p>
          <a:p>
            <a:pPr marL="609600" indent="-609600" defTabSz="914400" eaLnBrk="1" hangingPunct="1">
              <a:lnSpc>
                <a:spcPct val="125000"/>
              </a:lnSpc>
              <a:buSzPct val="85000"/>
              <a:buFont typeface="Wingdings" pitchFamily="2" charset="2"/>
              <a:buNone/>
            </a:pPr>
            <a:r>
              <a:rPr lang="zh-CN" altLang="en-US" sz="2800" smtClean="0">
                <a:ln>
                  <a:noFill/>
                </a:ln>
                <a:effectLst/>
                <a:latin typeface="楷体_GB2312"/>
                <a:ea typeface="楷体_GB2312"/>
                <a:cs typeface="楷体_GB2312"/>
              </a:rPr>
              <a:t>         依据现有最好的证据进行医学实践的学问</a:t>
            </a:r>
          </a:p>
          <a:p>
            <a:pPr marL="609600" indent="-609600" defTabSz="914400" eaLnBrk="1" hangingPunct="1">
              <a:lnSpc>
                <a:spcPct val="125000"/>
              </a:lnSpc>
              <a:buSzPct val="85000"/>
              <a:buFont typeface="Wingdings" pitchFamily="2" charset="2"/>
              <a:buNone/>
            </a:pPr>
            <a:r>
              <a:rPr lang="zh-CN" altLang="en-US" sz="2800" smtClean="0">
                <a:ln>
                  <a:noFill/>
                </a:ln>
                <a:solidFill>
                  <a:srgbClr val="FB11CE"/>
                </a:solidFill>
                <a:effectLst/>
                <a:latin typeface="楷体_GB2312"/>
                <a:ea typeface="楷体_GB2312"/>
                <a:cs typeface="楷体_GB2312"/>
              </a:rPr>
              <a:t>循证临床实践</a:t>
            </a:r>
            <a:r>
              <a:rPr lang="zh-CN" altLang="en-US" sz="2800" smtClean="0">
                <a:ln>
                  <a:noFill/>
                </a:ln>
                <a:effectLst/>
                <a:latin typeface="楷体_GB2312"/>
                <a:ea typeface="楷体_GB2312"/>
                <a:cs typeface="楷体_GB2312"/>
              </a:rPr>
              <a:t>     </a:t>
            </a:r>
          </a:p>
          <a:p>
            <a:pPr marL="609600" indent="-609600" defTabSz="914400" eaLnBrk="1" hangingPunct="1">
              <a:lnSpc>
                <a:spcPct val="125000"/>
              </a:lnSpc>
              <a:buSzPct val="85000"/>
              <a:buFont typeface="Wingdings" pitchFamily="2" charset="2"/>
              <a:buNone/>
            </a:pPr>
            <a:r>
              <a:rPr lang="zh-CN" altLang="en-US" sz="2800" smtClean="0">
                <a:ln>
                  <a:noFill/>
                </a:ln>
                <a:effectLst/>
                <a:latin typeface="楷体_GB2312"/>
                <a:ea typeface="楷体_GB2312"/>
                <a:cs typeface="楷体_GB2312"/>
              </a:rPr>
              <a:t>          针对个体的实践</a:t>
            </a:r>
          </a:p>
          <a:p>
            <a:pPr marL="609600" indent="-609600" defTabSz="914400" eaLnBrk="1" hangingPunct="1">
              <a:lnSpc>
                <a:spcPct val="125000"/>
              </a:lnSpc>
              <a:buSzPct val="85000"/>
              <a:buFont typeface="Wingdings" pitchFamily="2" charset="2"/>
              <a:buNone/>
            </a:pPr>
            <a:r>
              <a:rPr lang="zh-CN" altLang="en-US" sz="2800" smtClean="0">
                <a:ln>
                  <a:noFill/>
                </a:ln>
                <a:solidFill>
                  <a:srgbClr val="FB11CE"/>
                </a:solidFill>
                <a:effectLst/>
                <a:latin typeface="楷体_GB2312"/>
                <a:ea typeface="楷体_GB2312"/>
                <a:cs typeface="楷体_GB2312"/>
              </a:rPr>
              <a:t>循证医疗卫生决策</a:t>
            </a:r>
          </a:p>
          <a:p>
            <a:pPr marL="609600" indent="-609600" defTabSz="914400" eaLnBrk="1" hangingPunct="1">
              <a:lnSpc>
                <a:spcPct val="125000"/>
              </a:lnSpc>
              <a:buSzPct val="85000"/>
              <a:buFont typeface="Wingdings" pitchFamily="2" charset="2"/>
              <a:buNone/>
            </a:pPr>
            <a:r>
              <a:rPr lang="zh-CN" altLang="en-US" sz="2800" smtClean="0">
                <a:ln>
                  <a:noFill/>
                </a:ln>
                <a:effectLst/>
                <a:latin typeface="楷体_GB2312"/>
                <a:ea typeface="楷体_GB2312"/>
                <a:cs typeface="楷体_GB2312"/>
              </a:rPr>
              <a:t>          针对群体的决策</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Grp="1" noChangeArrowheads="1"/>
          </p:cNvSpPr>
          <p:nvPr>
            <p:ph type="title" idx="4294967295"/>
          </p:nvPr>
        </p:nvSpPr>
        <p:spPr bwMode="auto">
          <a:xfrm>
            <a:off x="1595438" y="1371600"/>
            <a:ext cx="8839200" cy="838200"/>
          </a:xfrm>
          <a:effectLst>
            <a:outerShdw rotWithShape="0">
              <a:srgbClr val="000000">
                <a:alpha val="45999"/>
              </a:srgbClr>
            </a:outerShdw>
          </a:effectLst>
        </p:spPr>
        <p:txBody>
          <a:bodyPr lIns="92075" tIns="46038" rIns="92075" bIns="46038"/>
          <a:lstStyle/>
          <a:p>
            <a:pPr eaLnBrk="1" hangingPunct="1">
              <a:defRPr/>
            </a:pPr>
            <a:r>
              <a:rPr kumimoji="1" lang="en-US" altLang="zh-CN" sz="3500" b="1" smtClean="0">
                <a:ln>
                  <a:noFill/>
                </a:ln>
                <a:solidFill>
                  <a:schemeClr val="tx1"/>
                </a:solidFill>
                <a:effectLst/>
                <a:ea typeface="楷体_GB2312" pitchFamily="49" charset="-122"/>
              </a:rPr>
              <a:t>——</a:t>
            </a:r>
            <a:r>
              <a:rPr kumimoji="1" lang="zh-CN" altLang="en-US" sz="3500" b="1" smtClean="0">
                <a:ln>
                  <a:noFill/>
                </a:ln>
                <a:solidFill>
                  <a:schemeClr val="tx1"/>
                </a:solidFill>
                <a:effectLst/>
                <a:ea typeface="楷体_GB2312" pitchFamily="49" charset="-122"/>
              </a:rPr>
              <a:t>可实施循证医学的领域</a:t>
            </a:r>
            <a:endParaRPr kumimoji="1" lang="zh-TW" altLang="en-US" sz="3500" b="1" smtClean="0">
              <a:ln>
                <a:noFill/>
              </a:ln>
              <a:solidFill>
                <a:schemeClr val="tx1"/>
              </a:solidFill>
              <a:effectLst/>
              <a:ea typeface="楷体_GB2312" pitchFamily="49" charset="-122"/>
            </a:endParaRPr>
          </a:p>
        </p:txBody>
      </p:sp>
      <p:sp>
        <p:nvSpPr>
          <p:cNvPr id="164867" name="Rectangle 4"/>
          <p:cNvSpPr>
            <a:spLocks noGrp="1" noChangeArrowheads="1"/>
          </p:cNvSpPr>
          <p:nvPr>
            <p:ph type="body" idx="4294967295"/>
          </p:nvPr>
        </p:nvSpPr>
        <p:spPr bwMode="auto">
          <a:xfrm>
            <a:off x="1336675" y="2316163"/>
            <a:ext cx="4986338" cy="3403600"/>
          </a:xfrm>
          <a:effectLst>
            <a:outerShdw rotWithShape="0">
              <a:srgbClr val="000000">
                <a:alpha val="45999"/>
              </a:srgbClr>
            </a:outerShdw>
          </a:effectLst>
        </p:spPr>
        <p:txBody>
          <a:bodyPr lIns="92075" tIns="46038" rIns="92075" bIns="46038"/>
          <a:lstStyle/>
          <a:p>
            <a:pPr eaLnBrk="1" hangingPunct="1">
              <a:lnSpc>
                <a:spcPct val="150000"/>
              </a:lnSpc>
              <a:buFont typeface="Wingdings" pitchFamily="2" charset="2"/>
              <a:buChar char="Ø"/>
              <a:defRPr/>
            </a:pPr>
            <a:r>
              <a:rPr kumimoji="1" lang="zh-CN" altLang="en-US" sz="2100" smtClean="0">
                <a:ln>
                  <a:noFill/>
                </a:ln>
                <a:effectLst/>
                <a:latin typeface="楷体_GB2312" pitchFamily="49" charset="-122"/>
                <a:ea typeface="楷体_GB2312" pitchFamily="49" charset="-122"/>
              </a:rPr>
              <a:t>医疗卫生立法</a:t>
            </a:r>
          </a:p>
          <a:p>
            <a:pPr eaLnBrk="1" hangingPunct="1">
              <a:lnSpc>
                <a:spcPct val="150000"/>
              </a:lnSpc>
              <a:buFont typeface="Wingdings" pitchFamily="2" charset="2"/>
              <a:buChar char="Ø"/>
              <a:defRPr/>
            </a:pPr>
            <a:r>
              <a:rPr kumimoji="1" lang="zh-CN" altLang="en-US" sz="2100" smtClean="0">
                <a:ln>
                  <a:noFill/>
                </a:ln>
                <a:effectLst/>
                <a:latin typeface="楷体_GB2312" pitchFamily="49" charset="-122"/>
                <a:ea typeface="楷体_GB2312" pitchFamily="49" charset="-122"/>
              </a:rPr>
              <a:t>医疗卫生政策的制订</a:t>
            </a:r>
          </a:p>
          <a:p>
            <a:pPr eaLnBrk="1" hangingPunct="1">
              <a:lnSpc>
                <a:spcPct val="150000"/>
              </a:lnSpc>
              <a:buFont typeface="Wingdings" pitchFamily="2" charset="2"/>
              <a:buChar char="Ø"/>
              <a:defRPr/>
            </a:pPr>
            <a:r>
              <a:rPr kumimoji="1" lang="zh-CN" altLang="en-US" sz="2100" smtClean="0">
                <a:ln>
                  <a:noFill/>
                </a:ln>
                <a:effectLst/>
                <a:latin typeface="楷体_GB2312" pitchFamily="49" charset="-122"/>
                <a:ea typeface="楷体_GB2312" pitchFamily="49" charset="-122"/>
              </a:rPr>
              <a:t>公共卫生策略的制订</a:t>
            </a:r>
          </a:p>
          <a:p>
            <a:pPr eaLnBrk="1" hangingPunct="1">
              <a:lnSpc>
                <a:spcPct val="150000"/>
              </a:lnSpc>
              <a:buFont typeface="Wingdings" pitchFamily="2" charset="2"/>
              <a:buChar char="Ø"/>
              <a:defRPr/>
            </a:pPr>
            <a:r>
              <a:rPr kumimoji="1" lang="zh-CN" altLang="en-US" sz="2100" smtClean="0">
                <a:ln>
                  <a:noFill/>
                </a:ln>
                <a:effectLst/>
                <a:latin typeface="楷体_GB2312" pitchFamily="49" charset="-122"/>
                <a:ea typeface="楷体_GB2312" pitchFamily="49" charset="-122"/>
              </a:rPr>
              <a:t>医疗卫生技术准入</a:t>
            </a:r>
          </a:p>
          <a:p>
            <a:pPr eaLnBrk="1" hangingPunct="1">
              <a:lnSpc>
                <a:spcPct val="150000"/>
              </a:lnSpc>
              <a:buFont typeface="Wingdings" pitchFamily="2" charset="2"/>
              <a:buChar char="Ø"/>
              <a:defRPr/>
            </a:pPr>
            <a:r>
              <a:rPr kumimoji="1" lang="zh-CN" altLang="en-US" sz="2100" smtClean="0">
                <a:ln>
                  <a:noFill/>
                </a:ln>
                <a:effectLst/>
                <a:latin typeface="楷体_GB2312" pitchFamily="49" charset="-122"/>
                <a:ea typeface="楷体_GB2312" pitchFamily="49" charset="-122"/>
              </a:rPr>
              <a:t>医疗卫生组织和管理</a:t>
            </a:r>
          </a:p>
          <a:p>
            <a:pPr eaLnBrk="1" hangingPunct="1">
              <a:lnSpc>
                <a:spcPct val="150000"/>
              </a:lnSpc>
              <a:buFont typeface="Wingdings" pitchFamily="2" charset="2"/>
              <a:buChar char="Ø"/>
              <a:defRPr/>
            </a:pPr>
            <a:r>
              <a:rPr kumimoji="1" lang="zh-CN" altLang="en-US" sz="2100" smtClean="0">
                <a:ln>
                  <a:noFill/>
                </a:ln>
                <a:effectLst/>
                <a:latin typeface="楷体_GB2312" pitchFamily="49" charset="-122"/>
                <a:ea typeface="楷体_GB2312" pitchFamily="49" charset="-122"/>
              </a:rPr>
              <a:t>医疗保险计划的制订</a:t>
            </a:r>
          </a:p>
        </p:txBody>
      </p:sp>
      <p:sp>
        <p:nvSpPr>
          <p:cNvPr id="52227" name="Rectangle 7"/>
          <p:cNvSpPr>
            <a:spLocks noChangeArrowheads="1"/>
          </p:cNvSpPr>
          <p:nvPr/>
        </p:nvSpPr>
        <p:spPr bwMode="auto">
          <a:xfrm>
            <a:off x="2605088" y="455613"/>
            <a:ext cx="6096000" cy="930275"/>
          </a:xfrm>
          <a:prstGeom prst="rect">
            <a:avLst/>
          </a:prstGeom>
          <a:noFill/>
          <a:ln w="9525">
            <a:noFill/>
            <a:miter lim="800000"/>
            <a:headEnd/>
            <a:tailEnd/>
          </a:ln>
        </p:spPr>
        <p:txBody>
          <a:bodyPr>
            <a:spAutoFit/>
          </a:bodyPr>
          <a:lstStyle/>
          <a:p>
            <a:pPr algn="ctr" defTabSz="914400">
              <a:lnSpc>
                <a:spcPct val="125000"/>
              </a:lnSpc>
              <a:spcBef>
                <a:spcPct val="50000"/>
              </a:spcBef>
            </a:pPr>
            <a:r>
              <a:rPr lang="zh-CN" altLang="en-US" sz="4400" b="1">
                <a:solidFill>
                  <a:srgbClr val="FFFF00"/>
                </a:solidFill>
                <a:ea typeface="楷体_GB2312"/>
                <a:cs typeface="楷体_GB2312"/>
              </a:rPr>
              <a:t>循证卫生决策</a:t>
            </a:r>
          </a:p>
        </p:txBody>
      </p:sp>
      <p:sp>
        <p:nvSpPr>
          <p:cNvPr id="52228" name="Rectangle 4"/>
          <p:cNvSpPr>
            <a:spLocks noChangeArrowheads="1"/>
          </p:cNvSpPr>
          <p:nvPr/>
        </p:nvSpPr>
        <p:spPr bwMode="auto">
          <a:xfrm>
            <a:off x="6604000" y="2286000"/>
            <a:ext cx="5283200" cy="3733800"/>
          </a:xfrm>
          <a:prstGeom prst="rect">
            <a:avLst/>
          </a:prstGeom>
          <a:noFill/>
          <a:ln w="9525">
            <a:noFill/>
            <a:miter lim="800000"/>
            <a:headEnd/>
            <a:tailEnd/>
          </a:ln>
        </p:spPr>
        <p:txBody>
          <a:bodyPr lIns="92075" tIns="46038" rIns="92075" bIns="46038"/>
          <a:lstStyle/>
          <a:p>
            <a:pPr marL="342900" indent="-304800">
              <a:lnSpc>
                <a:spcPct val="150000"/>
              </a:lnSpc>
              <a:spcBef>
                <a:spcPct val="20000"/>
              </a:spcBef>
              <a:spcAft>
                <a:spcPts val="600"/>
              </a:spcAft>
              <a:buClr>
                <a:schemeClr val="tx2"/>
              </a:buClr>
              <a:buSzPct val="70000"/>
              <a:buFont typeface="Wingdings" pitchFamily="2" charset="2"/>
              <a:buChar char="Ø"/>
            </a:pPr>
            <a:r>
              <a:rPr kumimoji="1" lang="zh-CN" altLang="en-US" sz="2100">
                <a:solidFill>
                  <a:schemeClr val="tx2"/>
                </a:solidFill>
                <a:latin typeface="楷体_GB2312"/>
                <a:ea typeface="楷体_GB2312"/>
                <a:cs typeface="楷体_GB2312"/>
              </a:rPr>
              <a:t>新药审批</a:t>
            </a:r>
          </a:p>
          <a:p>
            <a:pPr marL="342900" indent="-304800">
              <a:lnSpc>
                <a:spcPct val="150000"/>
              </a:lnSpc>
              <a:spcBef>
                <a:spcPct val="20000"/>
              </a:spcBef>
              <a:spcAft>
                <a:spcPts val="600"/>
              </a:spcAft>
              <a:buClr>
                <a:schemeClr val="tx2"/>
              </a:buClr>
              <a:buSzPct val="70000"/>
              <a:buFont typeface="Wingdings" pitchFamily="2" charset="2"/>
              <a:buChar char="Ø"/>
            </a:pPr>
            <a:r>
              <a:rPr kumimoji="1" lang="zh-CN" altLang="en-US" sz="2100">
                <a:solidFill>
                  <a:schemeClr val="tx2"/>
                </a:solidFill>
                <a:latin typeface="楷体_GB2312"/>
                <a:ea typeface="楷体_GB2312"/>
                <a:cs typeface="楷体_GB2312"/>
              </a:rPr>
              <a:t>临床指南</a:t>
            </a:r>
          </a:p>
          <a:p>
            <a:pPr marL="342900" indent="-304800">
              <a:lnSpc>
                <a:spcPct val="150000"/>
              </a:lnSpc>
              <a:spcBef>
                <a:spcPct val="20000"/>
              </a:spcBef>
              <a:spcAft>
                <a:spcPts val="600"/>
              </a:spcAft>
              <a:buClr>
                <a:schemeClr val="tx2"/>
              </a:buClr>
              <a:buSzPct val="70000"/>
              <a:buFont typeface="Wingdings" pitchFamily="2" charset="2"/>
              <a:buChar char="Ø"/>
            </a:pPr>
            <a:r>
              <a:rPr kumimoji="1" lang="zh-CN" altLang="en-US" sz="2100">
                <a:solidFill>
                  <a:schemeClr val="tx2"/>
                </a:solidFill>
                <a:latin typeface="楷体_GB2312"/>
                <a:ea typeface="楷体_GB2312"/>
                <a:cs typeface="楷体_GB2312"/>
              </a:rPr>
              <a:t>规范化的临床服务</a:t>
            </a:r>
          </a:p>
          <a:p>
            <a:pPr marL="342900" indent="-304800">
              <a:lnSpc>
                <a:spcPct val="150000"/>
              </a:lnSpc>
              <a:spcBef>
                <a:spcPct val="20000"/>
              </a:spcBef>
              <a:spcAft>
                <a:spcPts val="600"/>
              </a:spcAft>
              <a:buClr>
                <a:schemeClr val="tx2"/>
              </a:buClr>
              <a:buSzPct val="70000"/>
              <a:buFont typeface="Wingdings" pitchFamily="2" charset="2"/>
              <a:buChar char="Ø"/>
            </a:pPr>
            <a:r>
              <a:rPr kumimoji="1" lang="zh-CN" altLang="en-US" sz="2100">
                <a:solidFill>
                  <a:schemeClr val="tx2"/>
                </a:solidFill>
                <a:latin typeface="楷体_GB2312"/>
                <a:ea typeface="楷体_GB2312"/>
                <a:cs typeface="楷体_GB2312"/>
              </a:rPr>
              <a:t>临床医生自发的尝试</a:t>
            </a:r>
          </a:p>
          <a:p>
            <a:pPr marL="342900" indent="-304800">
              <a:lnSpc>
                <a:spcPct val="150000"/>
              </a:lnSpc>
              <a:spcBef>
                <a:spcPct val="20000"/>
              </a:spcBef>
              <a:spcAft>
                <a:spcPts val="600"/>
              </a:spcAft>
              <a:buClr>
                <a:schemeClr val="tx2"/>
              </a:buClr>
              <a:buSzPct val="70000"/>
              <a:buFont typeface="Wingdings" pitchFamily="2" charset="2"/>
              <a:buChar char="Ø"/>
            </a:pPr>
            <a:r>
              <a:rPr kumimoji="1" lang="zh-CN" altLang="en-US" sz="2100">
                <a:solidFill>
                  <a:schemeClr val="tx2"/>
                </a:solidFill>
                <a:latin typeface="楷体_GB2312"/>
                <a:ea typeface="楷体_GB2312"/>
                <a:cs typeface="楷体_GB2312"/>
              </a:rPr>
              <a:t>病人的选择</a:t>
            </a:r>
          </a:p>
          <a:p>
            <a:pPr marL="342900" indent="-304800">
              <a:lnSpc>
                <a:spcPct val="150000"/>
              </a:lnSpc>
              <a:spcBef>
                <a:spcPct val="20000"/>
              </a:spcBef>
              <a:spcAft>
                <a:spcPts val="600"/>
              </a:spcAft>
              <a:buClr>
                <a:schemeClr val="tx2"/>
              </a:buClr>
              <a:buSzPct val="70000"/>
              <a:buFont typeface="Wingdings" pitchFamily="2" charset="2"/>
              <a:buChar char="Ø"/>
            </a:pPr>
            <a:r>
              <a:rPr kumimoji="1" lang="zh-CN" altLang="en-US" sz="2100">
                <a:solidFill>
                  <a:schemeClr val="tx2"/>
                </a:solidFill>
                <a:latin typeface="楷体_GB2312"/>
                <a:ea typeface="楷体_GB2312"/>
                <a:cs typeface="楷体_GB2312"/>
              </a:rPr>
              <a:t>医疗法律诉讼</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body" idx="4294967295"/>
          </p:nvPr>
        </p:nvSpPr>
        <p:spPr bwMode="auto">
          <a:xfrm>
            <a:off x="914400" y="1925638"/>
            <a:ext cx="10355263" cy="3641725"/>
          </a:xfrm>
          <a:effectLst>
            <a:outerShdw rotWithShape="0">
              <a:srgbClr val="000000">
                <a:alpha val="45999"/>
              </a:srgbClr>
            </a:outerShdw>
          </a:effectLst>
        </p:spPr>
        <p:txBody>
          <a:bodyPr/>
          <a:lstStyle/>
          <a:p>
            <a:pPr marL="1371600" lvl="2" indent="-457200" defTabSz="914400" eaLnBrk="1" hangingPunct="1">
              <a:lnSpc>
                <a:spcPct val="150000"/>
              </a:lnSpc>
              <a:buFont typeface="Wingdings" pitchFamily="2" charset="2"/>
              <a:buChar char="Ø"/>
              <a:defRPr/>
            </a:pPr>
            <a:r>
              <a:rPr lang="zh-CN" altLang="en-US" sz="2800" smtClean="0">
                <a:ln>
                  <a:noFill/>
                </a:ln>
                <a:effectLst/>
                <a:ea typeface="宋体" charset="-122"/>
              </a:rPr>
              <a:t>促进决策需要的证据的产生</a:t>
            </a:r>
          </a:p>
          <a:p>
            <a:pPr marL="1371600" lvl="2" indent="-457200" defTabSz="914400" eaLnBrk="1" hangingPunct="1">
              <a:lnSpc>
                <a:spcPct val="150000"/>
              </a:lnSpc>
              <a:buFont typeface="Wingdings" pitchFamily="2" charset="2"/>
              <a:buChar char="Ø"/>
              <a:defRPr/>
            </a:pPr>
            <a:r>
              <a:rPr lang="zh-CN" altLang="en-US" sz="2800" smtClean="0">
                <a:ln>
                  <a:noFill/>
                </a:ln>
                <a:effectLst/>
                <a:ea typeface="宋体" charset="-122"/>
              </a:rPr>
              <a:t>收集、整理和传播证据</a:t>
            </a:r>
          </a:p>
          <a:p>
            <a:pPr marL="1371600" lvl="2" indent="-457200" defTabSz="914400" eaLnBrk="1" hangingPunct="1">
              <a:lnSpc>
                <a:spcPct val="150000"/>
              </a:lnSpc>
              <a:buFont typeface="Wingdings" pitchFamily="2" charset="2"/>
              <a:buChar char="Ø"/>
              <a:defRPr/>
            </a:pPr>
            <a:r>
              <a:rPr lang="zh-CN" altLang="en-US" sz="2800" smtClean="0">
                <a:ln>
                  <a:noFill/>
                </a:ln>
                <a:effectLst/>
                <a:ea typeface="宋体" charset="-122"/>
              </a:rPr>
              <a:t>遵循证据实施医学实践的文化</a:t>
            </a:r>
          </a:p>
          <a:p>
            <a:pPr marL="1371600" lvl="2" indent="-457200" defTabSz="914400" eaLnBrk="1" hangingPunct="1">
              <a:lnSpc>
                <a:spcPct val="150000"/>
              </a:lnSpc>
              <a:buFont typeface="Wingdings" pitchFamily="2" charset="2"/>
              <a:buChar char="Ø"/>
              <a:defRPr/>
            </a:pPr>
            <a:r>
              <a:rPr lang="zh-CN" altLang="en-US" sz="2800" smtClean="0">
                <a:ln>
                  <a:noFill/>
                </a:ln>
                <a:effectLst/>
                <a:ea typeface="宋体" charset="-122"/>
              </a:rPr>
              <a:t>推行和监督循证实践的机制</a:t>
            </a:r>
            <a:endParaRPr lang="zh-TW" altLang="en-US" sz="2800" smtClean="0">
              <a:ln>
                <a:noFill/>
              </a:ln>
              <a:effectLst/>
              <a:ea typeface="PMingLiU" pitchFamily="18" charset="-120"/>
            </a:endParaRPr>
          </a:p>
        </p:txBody>
      </p:sp>
      <p:sp>
        <p:nvSpPr>
          <p:cNvPr id="54274" name="Rectangle 9"/>
          <p:cNvSpPr>
            <a:spLocks noChangeArrowheads="1"/>
          </p:cNvSpPr>
          <p:nvPr/>
        </p:nvSpPr>
        <p:spPr bwMode="auto">
          <a:xfrm>
            <a:off x="2695575" y="766763"/>
            <a:ext cx="6096000" cy="779462"/>
          </a:xfrm>
          <a:prstGeom prst="rect">
            <a:avLst/>
          </a:prstGeom>
          <a:noFill/>
          <a:ln w="9525">
            <a:noFill/>
            <a:miter lim="800000"/>
            <a:headEnd/>
            <a:tailEnd/>
          </a:ln>
        </p:spPr>
        <p:txBody>
          <a:bodyPr>
            <a:spAutoFit/>
          </a:bodyPr>
          <a:lstStyle/>
          <a:p>
            <a:pPr algn="ctr" defTabSz="914400">
              <a:lnSpc>
                <a:spcPct val="125000"/>
              </a:lnSpc>
              <a:spcBef>
                <a:spcPct val="50000"/>
              </a:spcBef>
            </a:pPr>
            <a:r>
              <a:rPr lang="zh-CN" altLang="en-US" sz="3600" b="1">
                <a:ea typeface="楷体_GB2312"/>
                <a:cs typeface="楷体_GB2312"/>
              </a:rPr>
              <a:t>循证医学需要的大环境</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Grp="1"/>
          </p:cNvSpPr>
          <p:nvPr>
            <p:ph type="title"/>
          </p:nvPr>
        </p:nvSpPr>
        <p:spPr bwMode="auto">
          <a:effectLst>
            <a:outerShdw rotWithShape="0">
              <a:srgbClr val="000000">
                <a:alpha val="45999"/>
              </a:srgbClr>
            </a:outerShdw>
          </a:effectLst>
        </p:spPr>
        <p:txBody>
          <a:bodyPr/>
          <a:lstStyle/>
          <a:p>
            <a:pPr defTabSz="914400" eaLnBrk="1" hangingPunct="1">
              <a:spcBef>
                <a:spcPct val="50000"/>
              </a:spcBef>
              <a:defRPr/>
            </a:pPr>
            <a:r>
              <a:rPr lang="zh-CN" altLang="en-US" sz="5400" b="0" smtClean="0">
                <a:ln>
                  <a:noFill/>
                </a:ln>
                <a:effectLst/>
                <a:ea typeface="宋体" charset="-122"/>
              </a:rPr>
              <a:t>三、循证医学的证据</a:t>
            </a:r>
          </a:p>
        </p:txBody>
      </p:sp>
      <p:sp>
        <p:nvSpPr>
          <p:cNvPr id="167942" name="Rectangle 6"/>
          <p:cNvSpPr>
            <a:spLocks noGrp="1"/>
          </p:cNvSpPr>
          <p:nvPr>
            <p:ph type="body" idx="1"/>
          </p:nvPr>
        </p:nvSpPr>
        <p:spPr bwMode="auto">
          <a:xfrm>
            <a:off x="2185988" y="1963738"/>
            <a:ext cx="6370637" cy="4059237"/>
          </a:xfrm>
          <a:effectLst>
            <a:outerShdw rotWithShape="0">
              <a:srgbClr val="000000">
                <a:alpha val="45998"/>
              </a:srgbClr>
            </a:outerShdw>
          </a:effectLst>
        </p:spPr>
        <p:txBody>
          <a:bodyPr/>
          <a:lstStyle/>
          <a:p>
            <a:pPr indent="-304800">
              <a:lnSpc>
                <a:spcPct val="120000"/>
              </a:lnSpc>
              <a:buClr>
                <a:schemeClr val="tx2"/>
              </a:buClr>
              <a:buSzPct val="70000"/>
              <a:buFont typeface="Wingdings 2" pitchFamily="18" charset="2"/>
              <a:buChar char=""/>
              <a:defRPr/>
            </a:pPr>
            <a:r>
              <a:rPr lang="zh-CN" altLang="en-US" b="0" smtClean="0">
                <a:ln>
                  <a:noFill/>
                </a:ln>
                <a:solidFill>
                  <a:schemeClr val="tx2"/>
                </a:solidFill>
                <a:effectLst/>
                <a:ea typeface="宋体" charset="-122"/>
              </a:rPr>
              <a:t>  证据的定义</a:t>
            </a:r>
          </a:p>
          <a:p>
            <a:pPr indent="-304800">
              <a:lnSpc>
                <a:spcPct val="120000"/>
              </a:lnSpc>
              <a:buClr>
                <a:schemeClr val="tx2"/>
              </a:buClr>
              <a:buSzPct val="70000"/>
              <a:buFont typeface="Wingdings 2" pitchFamily="18" charset="2"/>
              <a:buChar char=""/>
              <a:defRPr/>
            </a:pPr>
            <a:r>
              <a:rPr lang="zh-CN" altLang="en-US" b="0" smtClean="0">
                <a:ln>
                  <a:noFill/>
                </a:ln>
                <a:solidFill>
                  <a:schemeClr val="tx2"/>
                </a:solidFill>
                <a:effectLst/>
                <a:ea typeface="宋体" charset="-122"/>
              </a:rPr>
              <a:t>  证据的分类</a:t>
            </a:r>
          </a:p>
          <a:p>
            <a:pPr indent="-304800">
              <a:lnSpc>
                <a:spcPct val="120000"/>
              </a:lnSpc>
              <a:buClr>
                <a:schemeClr val="tx2"/>
              </a:buClr>
              <a:buSzPct val="70000"/>
              <a:buFont typeface="Wingdings 2" pitchFamily="18" charset="2"/>
              <a:buChar char=""/>
              <a:defRPr/>
            </a:pPr>
            <a:r>
              <a:rPr lang="zh-CN" altLang="en-US" b="0" smtClean="0">
                <a:ln>
                  <a:noFill/>
                </a:ln>
                <a:solidFill>
                  <a:schemeClr val="tx2"/>
                </a:solidFill>
                <a:effectLst/>
                <a:ea typeface="宋体" charset="-122"/>
              </a:rPr>
              <a:t>  证据的来源</a:t>
            </a:r>
          </a:p>
          <a:p>
            <a:pPr indent="-304800">
              <a:lnSpc>
                <a:spcPct val="120000"/>
              </a:lnSpc>
              <a:buClr>
                <a:schemeClr val="tx2"/>
              </a:buClr>
              <a:buSzPct val="70000"/>
              <a:buFont typeface="Wingdings 2" pitchFamily="18" charset="2"/>
              <a:buChar char=""/>
              <a:defRPr/>
            </a:pPr>
            <a:r>
              <a:rPr lang="zh-CN" altLang="en-US" b="0" smtClean="0">
                <a:ln>
                  <a:noFill/>
                </a:ln>
                <a:solidFill>
                  <a:schemeClr val="tx2"/>
                </a:solidFill>
                <a:effectLst/>
                <a:ea typeface="宋体" charset="-122"/>
              </a:rPr>
              <a:t>  证据的分级</a:t>
            </a:r>
          </a:p>
          <a:p>
            <a:pPr indent="-304800">
              <a:lnSpc>
                <a:spcPct val="120000"/>
              </a:lnSpc>
              <a:buClr>
                <a:schemeClr val="tx2"/>
              </a:buClr>
              <a:buSzPct val="70000"/>
              <a:buFont typeface="Wingdings 2" pitchFamily="18" charset="2"/>
              <a:buChar char=""/>
              <a:defRPr/>
            </a:pPr>
            <a:r>
              <a:rPr lang="zh-CN" altLang="en-US" b="0" smtClean="0">
                <a:ln>
                  <a:noFill/>
                </a:ln>
                <a:solidFill>
                  <a:schemeClr val="tx2"/>
                </a:solidFill>
                <a:effectLst/>
                <a:ea typeface="宋体" charset="-122"/>
              </a:rPr>
              <a:t>  证据的应用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p:cNvSpPr>
          <p:nvPr>
            <p:ph type="body" idx="1"/>
          </p:nvPr>
        </p:nvSpPr>
        <p:spPr bwMode="auto">
          <a:xfrm>
            <a:off x="977900" y="2057400"/>
            <a:ext cx="10353675" cy="2200275"/>
          </a:xfrm>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证明医学中各种事件真实性的事实，即各种医学科学研究及其成果。</a:t>
            </a:r>
          </a:p>
          <a:p>
            <a:pPr indent="-304800">
              <a:buClr>
                <a:schemeClr val="tx2"/>
              </a:buClr>
              <a:buSzPct val="70000"/>
              <a:buFont typeface="Wingdings 2" pitchFamily="18" charset="2"/>
              <a:buChar char=""/>
              <a:defRPr/>
            </a:pPr>
            <a:r>
              <a:rPr lang="zh-CN" altLang="en-US" b="0" smtClean="0">
                <a:ln>
                  <a:noFill/>
                </a:ln>
                <a:solidFill>
                  <a:srgbClr val="CC66FF"/>
                </a:solidFill>
                <a:effectLst/>
                <a:ea typeface="宋体" charset="-122"/>
              </a:rPr>
              <a:t>证据是循证医学的关键点。</a:t>
            </a:r>
            <a:r>
              <a:rPr lang="zh-CN" altLang="en-US" b="0" smtClean="0">
                <a:ln>
                  <a:noFill/>
                </a:ln>
                <a:solidFill>
                  <a:schemeClr val="tx2"/>
                </a:solidFill>
                <a:effectLst/>
                <a:ea typeface="宋体" charset="-122"/>
              </a:rPr>
              <a:t> </a:t>
            </a:r>
          </a:p>
        </p:txBody>
      </p:sp>
      <p:sp>
        <p:nvSpPr>
          <p:cNvPr id="56322" name="Rectangle 4"/>
          <p:cNvSpPr>
            <a:spLocks noGrp="1" noChangeArrowheads="1"/>
          </p:cNvSpPr>
          <p:nvPr>
            <p:ph type="title"/>
          </p:nvPr>
        </p:nvSpPr>
        <p:spPr bwMode="auto"/>
        <p:txBody>
          <a:bodyPr/>
          <a:lstStyle/>
          <a:p>
            <a:pPr defTabSz="914400" eaLnBrk="1" hangingPunct="1">
              <a:lnSpc>
                <a:spcPct val="125000"/>
              </a:lnSpc>
              <a:spcBef>
                <a:spcPct val="50000"/>
              </a:spcBef>
            </a:pPr>
            <a:r>
              <a:rPr lang="zh-CN" altLang="en-US" sz="4800" smtClean="0">
                <a:ln>
                  <a:noFill/>
                </a:ln>
                <a:effectLst/>
                <a:ea typeface="宋体" charset="-122"/>
              </a:rPr>
              <a:t>（一）证据的含义</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p:cNvSpPr>
          <p:nvPr>
            <p:ph type="title"/>
          </p:nvPr>
        </p:nvSpPr>
        <p:spPr bwMode="auto">
          <a:effectLst>
            <a:outerShdw rotWithShape="0">
              <a:srgbClr val="000000">
                <a:alpha val="45999"/>
              </a:srgbClr>
            </a:outerShdw>
          </a:effectLst>
        </p:spPr>
        <p:txBody>
          <a:bodyPr/>
          <a:lstStyle/>
          <a:p>
            <a:r>
              <a:rPr lang="zh-CN" altLang="en-US" sz="5400" b="0" smtClean="0">
                <a:ln>
                  <a:noFill/>
                </a:ln>
                <a:effectLst/>
                <a:ea typeface="宋体" charset="-122"/>
              </a:rPr>
              <a:t>证据的分类</a:t>
            </a:r>
          </a:p>
        </p:txBody>
      </p:sp>
      <p:sp>
        <p:nvSpPr>
          <p:cNvPr id="123907" name="Rectangle 3"/>
          <p:cNvSpPr>
            <a:spLocks noGrp="1"/>
          </p:cNvSpPr>
          <p:nvPr>
            <p:ph type="body" idx="1"/>
          </p:nvPr>
        </p:nvSpPr>
        <p:spPr bwMode="auto">
          <a:xfrm>
            <a:off x="1143000" y="2112963"/>
            <a:ext cx="2513013" cy="3881437"/>
          </a:xfrm>
          <a:effectLst>
            <a:outerShdw rotWithShape="0">
              <a:srgbClr val="000000">
                <a:alpha val="45999"/>
              </a:srgbClr>
            </a:outerShdw>
          </a:effectLst>
        </p:spPr>
        <p:txBody>
          <a:bodyPr/>
          <a:lstStyle/>
          <a:p>
            <a:pPr indent="-304800">
              <a:lnSpc>
                <a:spcPct val="120000"/>
              </a:lnSpc>
              <a:buClr>
                <a:schemeClr val="tx2"/>
              </a:buClr>
              <a:buSzPct val="70000"/>
              <a:buFont typeface="Wingdings 2" pitchFamily="18" charset="2"/>
              <a:buChar char=""/>
              <a:defRPr/>
            </a:pPr>
            <a:r>
              <a:rPr lang="zh-CN" altLang="en-US" sz="3600" b="0" smtClean="0">
                <a:ln>
                  <a:noFill/>
                </a:ln>
                <a:solidFill>
                  <a:schemeClr val="tx2"/>
                </a:solidFill>
                <a:effectLst/>
                <a:ea typeface="宋体" charset="-122"/>
              </a:rPr>
              <a:t>研究方法</a:t>
            </a:r>
          </a:p>
          <a:p>
            <a:pPr indent="-304800">
              <a:lnSpc>
                <a:spcPct val="120000"/>
              </a:lnSpc>
              <a:buClr>
                <a:schemeClr val="tx2"/>
              </a:buClr>
              <a:buSzPct val="70000"/>
              <a:buFont typeface="Wingdings 2" pitchFamily="18" charset="2"/>
              <a:buChar char=""/>
              <a:defRPr/>
            </a:pPr>
            <a:r>
              <a:rPr lang="zh-CN" altLang="en-US" sz="3600" b="0" smtClean="0">
                <a:ln>
                  <a:noFill/>
                </a:ln>
                <a:solidFill>
                  <a:schemeClr val="tx2"/>
                </a:solidFill>
                <a:effectLst/>
                <a:ea typeface="宋体" charset="-122"/>
              </a:rPr>
              <a:t>研究内容</a:t>
            </a:r>
          </a:p>
          <a:p>
            <a:pPr indent="-304800">
              <a:lnSpc>
                <a:spcPct val="120000"/>
              </a:lnSpc>
              <a:buClr>
                <a:schemeClr val="tx2"/>
              </a:buClr>
              <a:buSzPct val="70000"/>
              <a:buFont typeface="Wingdings 2" pitchFamily="18" charset="2"/>
              <a:buChar char=""/>
              <a:defRPr/>
            </a:pPr>
            <a:r>
              <a:rPr lang="zh-CN" altLang="en-US" sz="3600" b="0" smtClean="0">
                <a:ln>
                  <a:noFill/>
                </a:ln>
                <a:solidFill>
                  <a:schemeClr val="tx2"/>
                </a:solidFill>
                <a:effectLst/>
                <a:ea typeface="宋体" charset="-122"/>
              </a:rPr>
              <a:t>用户需求</a:t>
            </a:r>
          </a:p>
          <a:p>
            <a:pPr indent="-304800">
              <a:lnSpc>
                <a:spcPct val="120000"/>
              </a:lnSpc>
              <a:buClr>
                <a:schemeClr val="tx2"/>
              </a:buClr>
              <a:buSzPct val="70000"/>
              <a:buFont typeface="Wingdings 2" pitchFamily="18" charset="2"/>
              <a:buChar char=""/>
              <a:defRPr/>
            </a:pPr>
            <a:r>
              <a:rPr lang="zh-CN" altLang="en-US" sz="3600" b="0" smtClean="0">
                <a:ln>
                  <a:noFill/>
                </a:ln>
                <a:solidFill>
                  <a:schemeClr val="tx2"/>
                </a:solidFill>
                <a:effectLst/>
                <a:ea typeface="宋体" charset="-122"/>
              </a:rPr>
              <a:t>获取渠道 </a:t>
            </a:r>
          </a:p>
        </p:txBody>
      </p:sp>
      <p:sp>
        <p:nvSpPr>
          <p:cNvPr id="123908" name="Rectangle 4"/>
          <p:cNvSpPr>
            <a:spLocks noChangeArrowheads="1"/>
          </p:cNvSpPr>
          <p:nvPr/>
        </p:nvSpPr>
        <p:spPr bwMode="auto">
          <a:xfrm>
            <a:off x="5786438" y="2027238"/>
            <a:ext cx="3557587" cy="3902075"/>
          </a:xfrm>
          <a:prstGeom prst="rect">
            <a:avLst/>
          </a:prstGeom>
          <a:noFill/>
          <a:ln w="9525">
            <a:solidFill>
              <a:schemeClr val="accent2"/>
            </a:solidFill>
            <a:miter lim="800000"/>
            <a:headEnd/>
            <a:tailEnd/>
          </a:ln>
          <a:effectLst>
            <a:prstShdw prst="shdw17" dist="17961" dir="2700000">
              <a:schemeClr val="accent2">
                <a:gamma/>
                <a:shade val="60000"/>
                <a:invGamma/>
              </a:schemeClr>
            </a:prstShdw>
          </a:effectLst>
        </p:spPr>
        <p:txBody>
          <a:bodyPr wrap="none" anchor="ctr">
            <a:spAutoFit/>
          </a:bodyPr>
          <a:lstStyle/>
          <a:p>
            <a:pPr>
              <a:lnSpc>
                <a:spcPct val="130000"/>
              </a:lnSpc>
              <a:defRPr/>
            </a:pPr>
            <a:r>
              <a:rPr lang="zh-CN" altLang="en-US" sz="3200"/>
              <a:t>病因研究证据</a:t>
            </a:r>
          </a:p>
          <a:p>
            <a:pPr>
              <a:lnSpc>
                <a:spcPct val="130000"/>
              </a:lnSpc>
              <a:defRPr/>
            </a:pPr>
            <a:r>
              <a:rPr lang="zh-CN" altLang="en-US" sz="3200"/>
              <a:t>诊断研究证据</a:t>
            </a:r>
          </a:p>
          <a:p>
            <a:pPr>
              <a:lnSpc>
                <a:spcPct val="130000"/>
              </a:lnSpc>
              <a:defRPr/>
            </a:pPr>
            <a:r>
              <a:rPr lang="zh-CN" altLang="en-US" sz="3200"/>
              <a:t>预防研究证据</a:t>
            </a:r>
          </a:p>
          <a:p>
            <a:pPr>
              <a:lnSpc>
                <a:spcPct val="130000"/>
              </a:lnSpc>
              <a:defRPr/>
            </a:pPr>
            <a:r>
              <a:rPr lang="zh-CN" altLang="en-US" sz="3200"/>
              <a:t>治疗研究证据</a:t>
            </a:r>
          </a:p>
          <a:p>
            <a:pPr>
              <a:lnSpc>
                <a:spcPct val="130000"/>
              </a:lnSpc>
              <a:defRPr/>
            </a:pPr>
            <a:r>
              <a:rPr lang="zh-CN" altLang="en-US" sz="3200"/>
              <a:t>预后研究证据</a:t>
            </a:r>
          </a:p>
          <a:p>
            <a:pPr>
              <a:lnSpc>
                <a:spcPct val="130000"/>
              </a:lnSpc>
              <a:defRPr/>
            </a:pPr>
            <a:r>
              <a:rPr lang="zh-CN" altLang="en-US" sz="3200"/>
              <a:t>其他医学研究证据 </a:t>
            </a:r>
          </a:p>
        </p:txBody>
      </p:sp>
      <p:sp>
        <p:nvSpPr>
          <p:cNvPr id="123909" name="AutoShape 5"/>
          <p:cNvSpPr>
            <a:spLocks noChangeArrowheads="1"/>
          </p:cNvSpPr>
          <p:nvPr/>
        </p:nvSpPr>
        <p:spPr bwMode="auto">
          <a:xfrm>
            <a:off x="3487738" y="3208338"/>
            <a:ext cx="2266950" cy="441325"/>
          </a:xfrm>
          <a:prstGeom prst="rightArrow">
            <a:avLst>
              <a:gd name="adj1" fmla="val 50000"/>
              <a:gd name="adj2" fmla="val 73741"/>
            </a:avLst>
          </a:prstGeom>
          <a:solidFill>
            <a:schemeClr val="accent1"/>
          </a:solidFill>
          <a:ln w="9525">
            <a:noFill/>
            <a:miter lim="800000"/>
            <a:headEnd/>
            <a:tailEnd/>
          </a:ln>
          <a:effectLst>
            <a:prstShdw prst="shdw17" dist="17961" dir="2700000">
              <a:schemeClr val="accent1">
                <a:gamma/>
                <a:shade val="60000"/>
                <a:invGamma/>
              </a:schemeClr>
            </a:prstShdw>
          </a:effectLst>
        </p:spPr>
        <p:txBody>
          <a:bodyPr wrap="none" anchor="ctr"/>
          <a:lstStyle/>
          <a:p>
            <a:pPr>
              <a:defRPr/>
            </a:pP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p:cNvSpPr>
          <p:nvPr>
            <p:ph type="title"/>
          </p:nvPr>
        </p:nvSpPr>
        <p:spPr bwMode="auto">
          <a:effectLst>
            <a:outerShdw rotWithShape="0">
              <a:srgbClr val="000000">
                <a:alpha val="45999"/>
              </a:srgbClr>
            </a:outerShdw>
          </a:effectLst>
        </p:spPr>
        <p:txBody>
          <a:bodyPr/>
          <a:lstStyle/>
          <a:p>
            <a:r>
              <a:rPr lang="zh-CN" altLang="en-US" sz="5400" b="0" smtClean="0">
                <a:ln>
                  <a:noFill/>
                </a:ln>
                <a:effectLst/>
                <a:ea typeface="宋体" charset="-122"/>
              </a:rPr>
              <a:t>证据的来源</a:t>
            </a:r>
          </a:p>
        </p:txBody>
      </p:sp>
      <p:sp>
        <p:nvSpPr>
          <p:cNvPr id="124931" name="Rectangle 3"/>
          <p:cNvSpPr>
            <a:spLocks noGrp="1"/>
          </p:cNvSpPr>
          <p:nvPr>
            <p:ph type="body" idx="1"/>
          </p:nvPr>
        </p:nvSpPr>
        <p:spPr bwMode="auto">
          <a:xfrm>
            <a:off x="914400" y="1731963"/>
            <a:ext cx="10353675" cy="3303587"/>
          </a:xfrm>
          <a:effectLst>
            <a:outerShdw rotWithShape="0">
              <a:srgbClr val="000000">
                <a:alpha val="45999"/>
              </a:srgbClr>
            </a:outerShdw>
          </a:effectLst>
        </p:spPr>
        <p:txBody>
          <a:bodyPr/>
          <a:lstStyle/>
          <a:p>
            <a:pPr indent="-304800">
              <a:lnSpc>
                <a:spcPct val="120000"/>
              </a:lnSpc>
              <a:buClr>
                <a:schemeClr val="tx2"/>
              </a:buClr>
              <a:buSzPct val="70000"/>
              <a:buFont typeface="Wingdings 2" pitchFamily="18" charset="2"/>
              <a:buChar char=""/>
              <a:defRPr/>
            </a:pPr>
            <a:r>
              <a:rPr lang="zh-CN" altLang="en-US" b="0" smtClean="0">
                <a:ln>
                  <a:noFill/>
                </a:ln>
                <a:solidFill>
                  <a:schemeClr val="tx2"/>
                </a:solidFill>
                <a:effectLst/>
                <a:ea typeface="宋体" charset="-122"/>
              </a:rPr>
              <a:t>主要包括：</a:t>
            </a:r>
          </a:p>
          <a:p>
            <a:pPr indent="-304800">
              <a:lnSpc>
                <a:spcPct val="120000"/>
              </a:lnSpc>
              <a:buClr>
                <a:schemeClr val="tx2"/>
              </a:buClr>
              <a:buSzPct val="70000"/>
              <a:buFont typeface="Wingdings 2" pitchFamily="18" charset="2"/>
              <a:buNone/>
              <a:defRPr/>
            </a:pPr>
            <a:r>
              <a:rPr lang="zh-CN" altLang="en-US" b="0" smtClean="0">
                <a:ln>
                  <a:noFill/>
                </a:ln>
                <a:solidFill>
                  <a:schemeClr val="tx2"/>
                </a:solidFill>
                <a:effectLst/>
                <a:ea typeface="宋体" charset="-122"/>
              </a:rPr>
              <a:t>          数据库、网站、杂志、指南等，常用的有：大型医学文献数据库、专门的循证医学证据数据库、网站资源、杂志、会议文献以及在研和（或）未发表的临床试验等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p:cNvSpPr>
          <p:nvPr>
            <p:ph type="title"/>
          </p:nvPr>
        </p:nvSpPr>
        <p:spPr bwMode="auto">
          <a:effectLst>
            <a:outerShdw rotWithShape="0">
              <a:srgbClr val="000000">
                <a:alpha val="45999"/>
              </a:srgbClr>
            </a:outerShdw>
          </a:effectLst>
        </p:spPr>
        <p:txBody>
          <a:bodyPr/>
          <a:lstStyle/>
          <a:p>
            <a:r>
              <a:rPr lang="zh-CN" altLang="en-US" smtClean="0">
                <a:ln>
                  <a:noFill/>
                </a:ln>
                <a:solidFill>
                  <a:srgbClr val="FFFF00"/>
                </a:solidFill>
                <a:effectLst/>
                <a:ea typeface="宋体" charset="-122"/>
              </a:rPr>
              <a:t>证据的分级</a:t>
            </a:r>
          </a:p>
        </p:txBody>
      </p:sp>
      <p:pic>
        <p:nvPicPr>
          <p:cNvPr id="59394" name="Picture 7"/>
          <p:cNvPicPr>
            <a:picLocks noChangeAspect="1" noChangeArrowheads="1"/>
          </p:cNvPicPr>
          <p:nvPr/>
        </p:nvPicPr>
        <p:blipFill>
          <a:blip r:embed="rId2"/>
          <a:srcRect/>
          <a:stretch>
            <a:fillRect/>
          </a:stretch>
        </p:blipFill>
        <p:spPr bwMode="auto">
          <a:xfrm>
            <a:off x="2001838" y="1730375"/>
            <a:ext cx="8039100" cy="48291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a:effectLst>
            <a:outerShdw rotWithShape="0">
              <a:srgbClr val="000000">
                <a:alpha val="45999"/>
              </a:srgbClr>
            </a:outerShdw>
          </a:effectLst>
        </p:spPr>
        <p:txBody>
          <a:bodyPr/>
          <a:lstStyle/>
          <a:p>
            <a:pPr eaLnBrk="1" hangingPunct="1">
              <a:defRPr/>
            </a:pPr>
            <a:r>
              <a:rPr lang="zh-CN" altLang="en-US" sz="6600" b="0" smtClean="0">
                <a:ln>
                  <a:noFill/>
                </a:ln>
                <a:effectLst/>
                <a:ea typeface="宋体" charset="-122"/>
              </a:rPr>
              <a:t>第一节　循证医学基础</a:t>
            </a:r>
            <a:r>
              <a:rPr lang="zh-CN" altLang="en-US" sz="4800" b="0" smtClean="0">
                <a:ln>
                  <a:noFill/>
                </a:ln>
                <a:solidFill>
                  <a:schemeClr val="tx2"/>
                </a:solidFill>
                <a:effectLst/>
                <a:ea typeface="宋体" charset="-122"/>
              </a:rPr>
              <a:t> </a:t>
            </a:r>
          </a:p>
        </p:txBody>
      </p:sp>
      <p:sp>
        <p:nvSpPr>
          <p:cNvPr id="29699" name="Rectangle 3"/>
          <p:cNvSpPr>
            <a:spLocks noGrp="1"/>
          </p:cNvSpPr>
          <p:nvPr>
            <p:ph type="body" idx="1"/>
          </p:nvPr>
        </p:nvSpPr>
        <p:spPr bwMode="auto">
          <a:xfrm>
            <a:off x="873125" y="2405063"/>
            <a:ext cx="10353675" cy="3943350"/>
          </a:xfrm>
          <a:effectLst>
            <a:outerShdw rotWithShape="0">
              <a:srgbClr val="000000">
                <a:alpha val="45999"/>
              </a:srgbClr>
            </a:outerShdw>
          </a:effectLst>
        </p:spPr>
        <p:txBody>
          <a:bodyPr/>
          <a:lstStyle/>
          <a:p>
            <a:pPr indent="-304800" eaLnBrk="1" hangingPunct="1">
              <a:buClr>
                <a:schemeClr val="tx2"/>
              </a:buClr>
              <a:buSzPct val="70000"/>
              <a:buFont typeface="Wingdings 2" pitchFamily="18" charset="2"/>
              <a:buChar char=""/>
              <a:defRPr/>
            </a:pPr>
            <a:r>
              <a:rPr lang="zh-CN" altLang="en-US" sz="4400" b="0" u="sng" smtClean="0">
                <a:ln>
                  <a:noFill/>
                </a:ln>
                <a:effectLst/>
                <a:ea typeface="宋体" charset="-122"/>
              </a:rPr>
              <a:t>   循证医学的产生和发展</a:t>
            </a:r>
          </a:p>
          <a:p>
            <a:pPr indent="-304800" eaLnBrk="1" hangingPunct="1">
              <a:buClr>
                <a:schemeClr val="tx2"/>
              </a:buClr>
              <a:buSzPct val="70000"/>
              <a:buFont typeface="Wingdings 2" pitchFamily="18" charset="2"/>
              <a:buChar char=""/>
              <a:defRPr/>
            </a:pPr>
            <a:r>
              <a:rPr lang="zh-CN" altLang="en-US" sz="4400" b="0" u="sng" smtClean="0">
                <a:ln>
                  <a:noFill/>
                </a:ln>
                <a:effectLst/>
                <a:ea typeface="宋体" charset="-122"/>
              </a:rPr>
              <a:t>   循证医学的概念</a:t>
            </a:r>
          </a:p>
          <a:p>
            <a:pPr indent="-304800" eaLnBrk="1" hangingPunct="1">
              <a:buClr>
                <a:schemeClr val="tx2"/>
              </a:buClr>
              <a:buSzPct val="70000"/>
              <a:buFont typeface="Wingdings 2" pitchFamily="18" charset="2"/>
              <a:buChar char=""/>
              <a:defRPr/>
            </a:pPr>
            <a:r>
              <a:rPr lang="zh-CN" altLang="en-US" sz="4400" b="0" u="sng" smtClean="0">
                <a:ln>
                  <a:noFill/>
                </a:ln>
                <a:effectLst/>
                <a:ea typeface="宋体" charset="-122"/>
              </a:rPr>
              <a:t>   循证医学的证据</a:t>
            </a:r>
          </a:p>
          <a:p>
            <a:pPr indent="-304800" eaLnBrk="1" hangingPunct="1">
              <a:buClr>
                <a:schemeClr val="tx2"/>
              </a:buClr>
              <a:buSzPct val="70000"/>
              <a:buFont typeface="Wingdings 2" pitchFamily="18" charset="2"/>
              <a:buChar char=""/>
              <a:defRPr/>
            </a:pPr>
            <a:r>
              <a:rPr lang="zh-CN" altLang="en-US" sz="4400" b="0" u="sng" smtClean="0">
                <a:ln>
                  <a:noFill/>
                </a:ln>
                <a:effectLst/>
                <a:ea typeface="宋体" charset="-122"/>
              </a:rPr>
              <a:t>   循证医学的应用</a:t>
            </a:r>
            <a:r>
              <a:rPr lang="zh-CN" altLang="en-US" sz="4400" b="0" smtClean="0">
                <a:ln>
                  <a:noFill/>
                </a:ln>
                <a:effectLst/>
                <a:ea typeface="宋体" charset="-122"/>
              </a:rPr>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8"/>
          <p:cNvPicPr>
            <a:picLocks noChangeAspect="1" noChangeArrowheads="1"/>
          </p:cNvPicPr>
          <p:nvPr/>
        </p:nvPicPr>
        <p:blipFill>
          <a:blip r:embed="rId2"/>
          <a:srcRect/>
          <a:stretch>
            <a:fillRect/>
          </a:stretch>
        </p:blipFill>
        <p:spPr bwMode="auto">
          <a:xfrm>
            <a:off x="2874963" y="766763"/>
            <a:ext cx="5562600" cy="4429125"/>
          </a:xfrm>
          <a:prstGeom prst="rect">
            <a:avLst/>
          </a:prstGeom>
          <a:noFill/>
          <a:ln w="9525">
            <a:noFill/>
            <a:miter lim="800000"/>
            <a:headEnd/>
            <a:tailEnd/>
          </a:ln>
        </p:spPr>
      </p:pic>
      <p:sp>
        <p:nvSpPr>
          <p:cNvPr id="60418" name="Rectangle 6"/>
          <p:cNvSpPr>
            <a:spLocks noChangeArrowheads="1"/>
          </p:cNvSpPr>
          <p:nvPr/>
        </p:nvSpPr>
        <p:spPr bwMode="auto">
          <a:xfrm>
            <a:off x="2690813" y="5459413"/>
            <a:ext cx="5664200" cy="519112"/>
          </a:xfrm>
          <a:prstGeom prst="rect">
            <a:avLst/>
          </a:prstGeom>
          <a:noFill/>
          <a:ln w="9525">
            <a:noFill/>
            <a:miter lim="800000"/>
            <a:headEnd/>
            <a:tailEnd/>
          </a:ln>
        </p:spPr>
        <p:txBody>
          <a:bodyPr wrap="none" anchor="ctr">
            <a:spAutoFit/>
          </a:bodyPr>
          <a:lstStyle/>
          <a:p>
            <a:pPr defTabSz="914400"/>
            <a:r>
              <a:rPr lang="zh-CN" altLang="en-US" sz="2800" b="1">
                <a:latin typeface="Times New Roman" pitchFamily="18" charset="0"/>
                <a:ea typeface="楷体_GB2312"/>
                <a:cs typeface="楷体_GB2312"/>
              </a:rPr>
              <a:t>图</a:t>
            </a:r>
            <a:r>
              <a:rPr lang="en-US" altLang="zh-CN" sz="2800" b="1">
                <a:latin typeface="Times New Roman" pitchFamily="18" charset="0"/>
                <a:ea typeface="楷体_GB2312"/>
                <a:cs typeface="楷体_GB2312"/>
              </a:rPr>
              <a:t>2   </a:t>
            </a:r>
            <a:r>
              <a:rPr lang="zh-CN" altLang="en-US" sz="2800" b="1">
                <a:latin typeface="Times New Roman" pitchFamily="18" charset="0"/>
                <a:ea typeface="楷体_GB2312"/>
                <a:cs typeface="楷体_GB2312"/>
              </a:rPr>
              <a:t>关于干预效果研究的证据分级</a:t>
            </a:r>
            <a:r>
              <a:rPr lang="zh-TW" altLang="en-US">
                <a:latin typeface="Times New Roman" pitchFamily="18" charset="0"/>
              </a:rPr>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Rectangle 4"/>
          <p:cNvSpPr>
            <a:spLocks noChangeArrowheads="1"/>
          </p:cNvSpPr>
          <p:nvPr/>
        </p:nvSpPr>
        <p:spPr bwMode="auto">
          <a:xfrm>
            <a:off x="1830388" y="614363"/>
            <a:ext cx="7656512" cy="94615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zh-CN" altLang="en-US" sz="2800" b="1">
                <a:latin typeface="Times New Roman" pitchFamily="18" charset="0"/>
                <a:cs typeface="Times New Roman" pitchFamily="18" charset="0"/>
              </a:rPr>
              <a:t>表</a:t>
            </a:r>
            <a:r>
              <a:rPr lang="en-US" altLang="zh-CN" sz="2800" b="1">
                <a:latin typeface="Times New Roman" pitchFamily="18" charset="0"/>
                <a:cs typeface="Times New Roman" pitchFamily="18" charset="0"/>
              </a:rPr>
              <a:t>11-3  GRADE</a:t>
            </a:r>
            <a:r>
              <a:rPr lang="zh-CN" altLang="en-US" sz="2800" b="1">
                <a:latin typeface="Times New Roman" pitchFamily="18" charset="0"/>
                <a:cs typeface="Times New Roman" pitchFamily="18" charset="0"/>
              </a:rPr>
              <a:t>证据质量和推荐强度的分级标准</a:t>
            </a:r>
            <a:endParaRPr lang="zh-CN" altLang="en-US" sz="2800"/>
          </a:p>
          <a:p>
            <a:pPr eaLnBrk="0" hangingPunct="0">
              <a:defRPr/>
            </a:pPr>
            <a:endParaRPr lang="zh-CN" altLang="en-US" sz="2800"/>
          </a:p>
        </p:txBody>
      </p:sp>
      <p:graphicFrame>
        <p:nvGraphicFramePr>
          <p:cNvPr id="129126" name="Group 102"/>
          <p:cNvGraphicFramePr>
            <a:graphicFrameLocks noGrp="1"/>
          </p:cNvGraphicFramePr>
          <p:nvPr/>
        </p:nvGraphicFramePr>
        <p:xfrm>
          <a:off x="1746250" y="1376363"/>
          <a:ext cx="9329738" cy="4497387"/>
        </p:xfrm>
        <a:graphic>
          <a:graphicData uri="http://schemas.openxmlformats.org/drawingml/2006/table">
            <a:tbl>
              <a:tblPr/>
              <a:tblGrid>
                <a:gridCol w="1327150"/>
                <a:gridCol w="8002588"/>
              </a:tblGrid>
              <a:tr h="471488">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证据质量的分级</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47148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高质量</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进一步研究也不可能改变该疗效评估结果的可信度</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8350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中等质量</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进一步研究很可能影响该疗效评估结果的可信度，且可能改变该评估结果（及效应大小的价值）</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8334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低质量</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进一步研究极有可能影响该疗效评估结果的可信度，且可能改变该评估结果</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极低质量</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如何疗效评估结果都很不确定</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488">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建议的推荐强度</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47148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强</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明确显示干预措施利大于弊或弊大于利</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弱</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charset="-122"/>
                          <a:cs typeface="Times New Roman" pitchFamily="18" charset="0"/>
                        </a:rPr>
                        <a:t>利弊不确定或无论质量高低的证据均显示利弊相当</a:t>
                      </a:r>
                      <a:endParaRPr kumimoji="0" lang="zh-CN" altLang="en-US" sz="2000" b="0" i="0" u="none" strike="noStrike" cap="none" normalizeH="0" baseline="0" smtClean="0">
                        <a:ln>
                          <a:noFill/>
                        </a:ln>
                        <a:solidFill>
                          <a:schemeClr val="tx1"/>
                        </a:solidFill>
                        <a:effectLst/>
                        <a:latin typeface="Arial" charset="0"/>
                        <a:ea typeface="宋体"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9120" name="Rectangle 96"/>
          <p:cNvSpPr>
            <a:spLocks noChangeArrowheads="1"/>
          </p:cNvSpPr>
          <p:nvPr/>
        </p:nvSpPr>
        <p:spPr bwMode="auto">
          <a:xfrm>
            <a:off x="1422400" y="6110288"/>
            <a:ext cx="10123488" cy="39687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r>
              <a:rPr lang="zh-CN" altLang="en-US" sz="2000">
                <a:latin typeface="Times New Roman" pitchFamily="18" charset="0"/>
                <a:cs typeface="Times New Roman" pitchFamily="18" charset="0"/>
              </a:rPr>
              <a:t>（引自：陈耀龙，李幼平，杜亮，等． 中国循证医学杂志，</a:t>
            </a:r>
            <a:r>
              <a:rPr lang="en-US" altLang="zh-CN" sz="2000">
                <a:latin typeface="Times New Roman" pitchFamily="18" charset="0"/>
                <a:cs typeface="Times New Roman" pitchFamily="18" charset="0"/>
              </a:rPr>
              <a:t>2008, 8</a:t>
            </a:r>
            <a:r>
              <a:rPr lang="zh-CN" altLang="en-US" sz="2000">
                <a:latin typeface="Times New Roman" pitchFamily="18" charset="0"/>
                <a:cs typeface="Times New Roman" pitchFamily="18" charset="0"/>
              </a:rPr>
              <a:t>（</a:t>
            </a:r>
            <a:r>
              <a:rPr lang="en-US" altLang="zh-CN" sz="2000">
                <a:latin typeface="Times New Roman" pitchFamily="18" charset="0"/>
                <a:cs typeface="Times New Roman" pitchFamily="18" charset="0"/>
              </a:rPr>
              <a:t>2</a:t>
            </a:r>
            <a:r>
              <a:rPr lang="zh-CN" altLang="en-US" sz="2000">
                <a:latin typeface="Times New Roman" pitchFamily="18" charset="0"/>
                <a:cs typeface="Times New Roman" pitchFamily="18" charset="0"/>
              </a:rPr>
              <a:t>）：</a:t>
            </a:r>
            <a:r>
              <a:rPr lang="en-US" altLang="zh-CN" sz="2000">
                <a:latin typeface="Times New Roman" pitchFamily="18" charset="0"/>
                <a:cs typeface="Times New Roman" pitchFamily="18" charset="0"/>
              </a:rPr>
              <a:t>127-133</a:t>
            </a:r>
            <a:r>
              <a:rPr lang="zh-CN" altLang="en-US" sz="2000">
                <a:latin typeface="Times New Roman" pitchFamily="18" charset="0"/>
                <a:cs typeface="Times New Roman" pitchFamily="18" charset="0"/>
              </a:rPr>
              <a:t>．）</a:t>
            </a:r>
            <a:endParaRPr lang="zh-CN" altLang="en-US" sz="20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p:cNvSpPr>
          <p:nvPr>
            <p:ph type="title"/>
          </p:nvPr>
        </p:nvSpPr>
        <p:spPr bwMode="auto">
          <a:effectLst>
            <a:outerShdw rotWithShape="0">
              <a:srgbClr val="000000">
                <a:alpha val="45999"/>
              </a:srgbClr>
            </a:outerShdw>
          </a:effectLst>
        </p:spPr>
        <p:txBody>
          <a:bodyPr/>
          <a:lstStyle/>
          <a:p>
            <a:r>
              <a:rPr lang="zh-CN" altLang="en-US" sz="5400" b="0" smtClean="0">
                <a:ln>
                  <a:noFill/>
                </a:ln>
                <a:effectLst/>
                <a:ea typeface="宋体" charset="-122"/>
              </a:rPr>
              <a:t>证据的应用</a:t>
            </a:r>
          </a:p>
        </p:txBody>
      </p:sp>
      <p:sp>
        <p:nvSpPr>
          <p:cNvPr id="126979" name="Rectangle 3"/>
          <p:cNvSpPr>
            <a:spLocks noGrp="1"/>
          </p:cNvSpPr>
          <p:nvPr>
            <p:ph type="body" idx="1"/>
          </p:nvPr>
        </p:nvSpPr>
        <p:spPr bwMode="auto">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endParaRPr lang="zh-CN" altLang="en-US" b="0" smtClean="0">
              <a:ln>
                <a:noFill/>
              </a:ln>
              <a:solidFill>
                <a:schemeClr val="tx2"/>
              </a:solidFill>
              <a:effectLst/>
              <a:ea typeface="宋体"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title"/>
          </p:nvPr>
        </p:nvSpPr>
        <p:spPr bwMode="auto">
          <a:xfrm>
            <a:off x="1009650" y="1366838"/>
            <a:ext cx="10353675" cy="969962"/>
          </a:xfrm>
          <a:effectLst>
            <a:outerShdw rotWithShape="0">
              <a:srgbClr val="000000">
                <a:alpha val="45999"/>
              </a:srgbClr>
            </a:outerShdw>
          </a:effectLst>
        </p:spPr>
        <p:txBody>
          <a:bodyPr lIns="92075" tIns="46038" rIns="92075" bIns="46038"/>
          <a:lstStyle/>
          <a:p>
            <a:pPr eaLnBrk="1" hangingPunct="1">
              <a:defRPr/>
            </a:pPr>
            <a:r>
              <a:rPr kumimoji="1" lang="en-US" altLang="zh-CN" sz="3500" smtClean="0">
                <a:ln>
                  <a:noFill/>
                </a:ln>
                <a:solidFill>
                  <a:schemeClr val="tx1"/>
                </a:solidFill>
                <a:effectLst/>
                <a:ea typeface="楷体_GB2312" pitchFamily="49" charset="-122"/>
              </a:rPr>
              <a:t>——</a:t>
            </a:r>
            <a:r>
              <a:rPr kumimoji="1" lang="zh-CN" altLang="en-US" sz="3500" smtClean="0">
                <a:ln>
                  <a:noFill/>
                </a:ln>
                <a:solidFill>
                  <a:schemeClr val="tx1"/>
                </a:solidFill>
                <a:effectLst/>
                <a:ea typeface="楷体_GB2312" pitchFamily="49" charset="-122"/>
              </a:rPr>
              <a:t>可实施循证医学的领域</a:t>
            </a:r>
            <a:endParaRPr kumimoji="1" lang="zh-TW" altLang="en-US" sz="3500" smtClean="0">
              <a:ln>
                <a:noFill/>
              </a:ln>
              <a:solidFill>
                <a:schemeClr val="tx1"/>
              </a:solidFill>
              <a:effectLst/>
              <a:ea typeface="楷体_GB2312" pitchFamily="49" charset="-122"/>
            </a:endParaRPr>
          </a:p>
        </p:txBody>
      </p:sp>
      <p:sp>
        <p:nvSpPr>
          <p:cNvPr id="131079" name="Rectangle 7"/>
          <p:cNvSpPr>
            <a:spLocks noGrp="1"/>
          </p:cNvSpPr>
          <p:nvPr>
            <p:ph type="body" idx="1"/>
          </p:nvPr>
        </p:nvSpPr>
        <p:spPr bwMode="auto">
          <a:xfrm>
            <a:off x="2259013" y="2341563"/>
            <a:ext cx="8240712" cy="4059237"/>
          </a:xfrm>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（一）临床决策分析</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（二）病因及危险因素分析</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（三）卫生经济学证据的评价</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（四）卫生技术评估</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（五）循证医疗卫生保健</a:t>
            </a:r>
          </a:p>
        </p:txBody>
      </p:sp>
      <p:sp>
        <p:nvSpPr>
          <p:cNvPr id="63491" name="Rectangle 7"/>
          <p:cNvSpPr>
            <a:spLocks noChangeArrowheads="1"/>
          </p:cNvSpPr>
          <p:nvPr/>
        </p:nvSpPr>
        <p:spPr bwMode="auto">
          <a:xfrm>
            <a:off x="2657475" y="328613"/>
            <a:ext cx="6096000" cy="1120775"/>
          </a:xfrm>
          <a:prstGeom prst="rect">
            <a:avLst/>
          </a:prstGeom>
          <a:noFill/>
          <a:ln w="9525">
            <a:noFill/>
            <a:miter lim="800000"/>
            <a:headEnd/>
            <a:tailEnd/>
          </a:ln>
        </p:spPr>
        <p:txBody>
          <a:bodyPr>
            <a:spAutoFit/>
          </a:bodyPr>
          <a:lstStyle/>
          <a:p>
            <a:pPr algn="ctr" defTabSz="914400">
              <a:lnSpc>
                <a:spcPct val="125000"/>
              </a:lnSpc>
              <a:spcBef>
                <a:spcPct val="50000"/>
              </a:spcBef>
            </a:pPr>
            <a:r>
              <a:rPr lang="zh-CN" altLang="en-US" sz="5400">
                <a:solidFill>
                  <a:srgbClr val="FFFF00"/>
                </a:solidFill>
              </a:rPr>
              <a:t>证据的应用</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title" idx="4294967295"/>
          </p:nvPr>
        </p:nvSpPr>
        <p:spPr bwMode="auto">
          <a:xfrm>
            <a:off x="1582738" y="5911850"/>
            <a:ext cx="9026525" cy="531813"/>
          </a:xfrm>
          <a:solidFill>
            <a:srgbClr val="3333FF"/>
          </a:solidFill>
          <a:extLst>
            <a:ext uri="{91240B29-F687-4F45-9708-019B960494DF}"/>
          </a:extLst>
        </p:spPr>
        <p:txBody>
          <a:bodyPr/>
          <a:lstStyle/>
          <a:p>
            <a:pPr eaLnBrk="1" hangingPunct="1">
              <a:defRPr/>
            </a:pPr>
            <a:r>
              <a:rPr lang="zh-CN" altLang="en-US" sz="3600" b="1" smtClean="0">
                <a:ln>
                  <a:noFill/>
                </a:ln>
                <a:solidFill>
                  <a:srgbClr val="FFCC00"/>
                </a:solidFill>
                <a:effectLst>
                  <a:outerShdw blurRad="38100" dist="38100" dir="2700000" algn="tl">
                    <a:srgbClr val="000000"/>
                  </a:outerShdw>
                </a:effectLst>
                <a:latin typeface="Tahoma" pitchFamily="34" charset="0"/>
                <a:ea typeface="宋体" charset="-122"/>
              </a:rPr>
              <a:t>图</a:t>
            </a:r>
            <a:r>
              <a:rPr lang="en-US" altLang="zh-CN" sz="3600" b="1" smtClean="0">
                <a:ln>
                  <a:noFill/>
                </a:ln>
                <a:solidFill>
                  <a:srgbClr val="FFCC00"/>
                </a:solidFill>
                <a:effectLst/>
                <a:latin typeface="Tahoma" pitchFamily="34" charset="0"/>
                <a:ea typeface="宋体" charset="-122"/>
              </a:rPr>
              <a:t>11-2  </a:t>
            </a:r>
            <a:r>
              <a:rPr lang="en-US" altLang="zh-CN" sz="3600" b="1" smtClean="0">
                <a:ln>
                  <a:noFill/>
                </a:ln>
                <a:solidFill>
                  <a:srgbClr val="FFCC00"/>
                </a:solidFill>
                <a:effectLst>
                  <a:outerShdw blurRad="38100" dist="38100" dir="2700000" algn="tl">
                    <a:srgbClr val="000000"/>
                  </a:outerShdw>
                </a:effectLst>
                <a:latin typeface="Tahoma" pitchFamily="34" charset="0"/>
                <a:ea typeface="宋体" charset="-122"/>
              </a:rPr>
              <a:t> </a:t>
            </a:r>
            <a:r>
              <a:rPr lang="zh-CN" altLang="en-US" sz="3600" b="1" smtClean="0">
                <a:ln>
                  <a:noFill/>
                </a:ln>
                <a:solidFill>
                  <a:srgbClr val="FFCC00"/>
                </a:solidFill>
                <a:effectLst>
                  <a:outerShdw blurRad="38100" dist="38100" dir="2700000" algn="tl">
                    <a:srgbClr val="000000"/>
                  </a:outerShdw>
                </a:effectLst>
                <a:latin typeface="Tahoma" pitchFamily="34" charset="0"/>
                <a:ea typeface="宋体" charset="-122"/>
              </a:rPr>
              <a:t>医学决策三要素</a:t>
            </a:r>
            <a:endParaRPr lang="zh-TW" altLang="en-US" sz="3600" b="1" smtClean="0">
              <a:ln>
                <a:noFill/>
              </a:ln>
              <a:solidFill>
                <a:srgbClr val="FFCC00"/>
              </a:solidFill>
              <a:effectLst>
                <a:outerShdw blurRad="38100" dist="38100" dir="2700000" algn="tl">
                  <a:srgbClr val="000000"/>
                </a:outerShdw>
              </a:effectLst>
              <a:latin typeface="Tahoma" pitchFamily="34" charset="0"/>
              <a:ea typeface="PMingLiU" pitchFamily="18" charset="-120"/>
            </a:endParaRPr>
          </a:p>
        </p:txBody>
      </p:sp>
      <p:sp>
        <p:nvSpPr>
          <p:cNvPr id="65538" name="Oval 4"/>
          <p:cNvSpPr>
            <a:spLocks noChangeArrowheads="1"/>
          </p:cNvSpPr>
          <p:nvPr/>
        </p:nvSpPr>
        <p:spPr bwMode="auto">
          <a:xfrm>
            <a:off x="3600450" y="1339850"/>
            <a:ext cx="4360863" cy="2728913"/>
          </a:xfrm>
          <a:prstGeom prst="ellipse">
            <a:avLst/>
          </a:prstGeom>
          <a:solidFill>
            <a:srgbClr val="CCCC00">
              <a:alpha val="50195"/>
            </a:srgbClr>
          </a:solidFill>
          <a:ln w="28575">
            <a:solidFill>
              <a:schemeClr val="hlink"/>
            </a:solidFill>
            <a:round/>
            <a:headEnd/>
            <a:tailEnd/>
          </a:ln>
        </p:spPr>
        <p:txBody>
          <a:bodyPr wrap="none" anchor="ctr"/>
          <a:lstStyle/>
          <a:p>
            <a:pPr defTabSz="914400"/>
            <a:endParaRPr lang="zh-CN" altLang="en-US" b="1"/>
          </a:p>
        </p:txBody>
      </p:sp>
      <p:sp>
        <p:nvSpPr>
          <p:cNvPr id="65539" name="Oval 5"/>
          <p:cNvSpPr>
            <a:spLocks noChangeArrowheads="1"/>
          </p:cNvSpPr>
          <p:nvPr/>
        </p:nvSpPr>
        <p:spPr bwMode="auto">
          <a:xfrm>
            <a:off x="1968500" y="2786063"/>
            <a:ext cx="4357688" cy="2765425"/>
          </a:xfrm>
          <a:prstGeom prst="ellipse">
            <a:avLst/>
          </a:prstGeom>
          <a:solidFill>
            <a:srgbClr val="66CCFF">
              <a:alpha val="50195"/>
            </a:srgbClr>
          </a:solidFill>
          <a:ln w="28575">
            <a:solidFill>
              <a:srgbClr val="800000"/>
            </a:solidFill>
            <a:round/>
            <a:headEnd/>
            <a:tailEnd/>
          </a:ln>
        </p:spPr>
        <p:txBody>
          <a:bodyPr wrap="none" anchor="ctr"/>
          <a:lstStyle/>
          <a:p>
            <a:pPr defTabSz="914400"/>
            <a:endParaRPr lang="zh-CN" altLang="en-US" b="1">
              <a:solidFill>
                <a:srgbClr val="66CCFF"/>
              </a:solidFill>
            </a:endParaRPr>
          </a:p>
        </p:txBody>
      </p:sp>
      <p:sp>
        <p:nvSpPr>
          <p:cNvPr id="65540" name="Oval 6"/>
          <p:cNvSpPr>
            <a:spLocks noChangeArrowheads="1"/>
          </p:cNvSpPr>
          <p:nvPr/>
        </p:nvSpPr>
        <p:spPr bwMode="auto">
          <a:xfrm>
            <a:off x="5375275" y="2743200"/>
            <a:ext cx="4357688" cy="2765425"/>
          </a:xfrm>
          <a:prstGeom prst="ellipse">
            <a:avLst/>
          </a:prstGeom>
          <a:gradFill rotWithShape="1">
            <a:gsLst>
              <a:gs pos="0">
                <a:schemeClr val="tx2">
                  <a:alpha val="50000"/>
                </a:schemeClr>
              </a:gs>
              <a:gs pos="100000">
                <a:schemeClr val="tx2">
                  <a:gamma/>
                  <a:shade val="46275"/>
                  <a:invGamma/>
                </a:schemeClr>
              </a:gs>
            </a:gsLst>
            <a:lin ang="5400000" scaled="1"/>
          </a:gradFill>
          <a:ln w="28575">
            <a:solidFill>
              <a:srgbClr val="FF9900"/>
            </a:solidFill>
            <a:round/>
            <a:headEnd/>
            <a:tailEnd/>
          </a:ln>
        </p:spPr>
        <p:txBody>
          <a:bodyPr wrap="none" anchor="ctr"/>
          <a:lstStyle/>
          <a:p>
            <a:pPr defTabSz="914400">
              <a:defRPr/>
            </a:pPr>
            <a:endParaRPr lang="zh-CN" altLang="en-US" b="1"/>
          </a:p>
        </p:txBody>
      </p:sp>
      <p:sp>
        <p:nvSpPr>
          <p:cNvPr id="197639" name="Text Box 7"/>
          <p:cNvSpPr txBox="1">
            <a:spLocks noChangeArrowheads="1"/>
          </p:cNvSpPr>
          <p:nvPr/>
        </p:nvSpPr>
        <p:spPr bwMode="auto">
          <a:xfrm>
            <a:off x="4368800" y="2238375"/>
            <a:ext cx="3238500" cy="649288"/>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defTabSz="914400" eaLnBrk="0" hangingPunct="0">
              <a:lnSpc>
                <a:spcPct val="40000"/>
              </a:lnSpc>
              <a:spcBef>
                <a:spcPct val="50000"/>
              </a:spcBef>
              <a:defRPr/>
            </a:pPr>
            <a:r>
              <a:rPr lang="zh-CN" altLang="en-US" sz="2800" b="1">
                <a:solidFill>
                  <a:schemeClr val="bg1"/>
                </a:solidFill>
                <a:effectLst>
                  <a:outerShdw blurRad="38100" dist="38100" dir="2700000" algn="tl">
                    <a:srgbClr val="FFFFFF"/>
                  </a:outerShdw>
                </a:effectLst>
                <a:latin typeface="Times New Roman" pitchFamily="18" charset="0"/>
                <a:ea typeface="楷体_GB2312"/>
                <a:cs typeface="楷体_GB2312"/>
              </a:rPr>
              <a:t>现有</a:t>
            </a:r>
          </a:p>
          <a:p>
            <a:pPr algn="ctr" defTabSz="914400" eaLnBrk="0" hangingPunct="0">
              <a:lnSpc>
                <a:spcPct val="40000"/>
              </a:lnSpc>
              <a:spcBef>
                <a:spcPct val="50000"/>
              </a:spcBef>
              <a:defRPr/>
            </a:pPr>
            <a:r>
              <a:rPr lang="zh-CN" altLang="en-US" sz="2800" b="1">
                <a:solidFill>
                  <a:schemeClr val="bg1"/>
                </a:solidFill>
                <a:effectLst>
                  <a:outerShdw blurRad="38100" dist="38100" dir="2700000" algn="tl">
                    <a:srgbClr val="FFFFFF"/>
                  </a:outerShdw>
                </a:effectLst>
                <a:latin typeface="Times New Roman" pitchFamily="18" charset="0"/>
                <a:ea typeface="楷体_GB2312"/>
                <a:cs typeface="楷体_GB2312"/>
              </a:rPr>
              <a:t>最好的证据</a:t>
            </a:r>
          </a:p>
        </p:txBody>
      </p:sp>
      <p:sp>
        <p:nvSpPr>
          <p:cNvPr id="197640" name="Text Box 8"/>
          <p:cNvSpPr txBox="1">
            <a:spLocks noChangeArrowheads="1"/>
          </p:cNvSpPr>
          <p:nvPr/>
        </p:nvSpPr>
        <p:spPr bwMode="auto">
          <a:xfrm>
            <a:off x="2351088" y="3822700"/>
            <a:ext cx="3238500" cy="563563"/>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defTabSz="914400" eaLnBrk="0" hangingPunct="0">
              <a:lnSpc>
                <a:spcPct val="30000"/>
              </a:lnSpc>
              <a:spcBef>
                <a:spcPct val="50000"/>
              </a:spcBef>
              <a:defRPr/>
            </a:pPr>
            <a:r>
              <a:rPr lang="zh-CN" altLang="en-US" sz="2800" b="1">
                <a:solidFill>
                  <a:schemeClr val="bg1"/>
                </a:solidFill>
                <a:effectLst>
                  <a:outerShdw blurRad="38100" dist="38100" dir="2700000" algn="tl">
                    <a:srgbClr val="FFFFFF"/>
                  </a:outerShdw>
                </a:effectLst>
                <a:latin typeface="Times New Roman" pitchFamily="18" charset="0"/>
                <a:ea typeface="楷体_GB2312"/>
                <a:cs typeface="楷体_GB2312"/>
              </a:rPr>
              <a:t>现有</a:t>
            </a:r>
          </a:p>
          <a:p>
            <a:pPr algn="ctr" defTabSz="914400" eaLnBrk="0" hangingPunct="0">
              <a:lnSpc>
                <a:spcPct val="30000"/>
              </a:lnSpc>
              <a:spcBef>
                <a:spcPct val="50000"/>
              </a:spcBef>
              <a:defRPr/>
            </a:pPr>
            <a:r>
              <a:rPr lang="zh-CN" altLang="en-US" sz="2800" b="1">
                <a:solidFill>
                  <a:schemeClr val="bg1"/>
                </a:solidFill>
                <a:effectLst>
                  <a:outerShdw blurRad="38100" dist="38100" dir="2700000" algn="tl">
                    <a:srgbClr val="FFFFFF"/>
                  </a:outerShdw>
                </a:effectLst>
                <a:latin typeface="Times New Roman" pitchFamily="18" charset="0"/>
                <a:ea typeface="楷体_GB2312"/>
                <a:cs typeface="楷体_GB2312"/>
              </a:rPr>
              <a:t>可用的资源</a:t>
            </a:r>
          </a:p>
        </p:txBody>
      </p:sp>
      <p:sp>
        <p:nvSpPr>
          <p:cNvPr id="197641" name="Text Box 9"/>
          <p:cNvSpPr txBox="1">
            <a:spLocks noChangeArrowheads="1"/>
          </p:cNvSpPr>
          <p:nvPr/>
        </p:nvSpPr>
        <p:spPr bwMode="auto">
          <a:xfrm>
            <a:off x="5808663" y="3606800"/>
            <a:ext cx="3860800" cy="819150"/>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defTabSz="914400" eaLnBrk="0" hangingPunct="0">
              <a:lnSpc>
                <a:spcPct val="80000"/>
              </a:lnSpc>
              <a:spcBef>
                <a:spcPct val="50000"/>
              </a:spcBef>
              <a:defRPr/>
            </a:pPr>
            <a:r>
              <a:rPr lang="zh-CN" altLang="en-US" sz="2800" b="1">
                <a:solidFill>
                  <a:schemeClr val="bg1"/>
                </a:solidFill>
                <a:effectLst>
                  <a:outerShdw blurRad="38100" dist="38100" dir="2700000" algn="tl">
                    <a:srgbClr val="FFFFFF"/>
                  </a:outerShdw>
                </a:effectLst>
                <a:latin typeface="Times New Roman" pitchFamily="18" charset="0"/>
                <a:ea typeface="楷体_GB2312"/>
                <a:cs typeface="楷体_GB2312"/>
              </a:rPr>
              <a:t>资源分配</a:t>
            </a:r>
          </a:p>
          <a:p>
            <a:pPr algn="ctr" defTabSz="914400" eaLnBrk="0" hangingPunct="0">
              <a:lnSpc>
                <a:spcPct val="40000"/>
              </a:lnSpc>
              <a:spcBef>
                <a:spcPct val="50000"/>
              </a:spcBef>
              <a:defRPr/>
            </a:pPr>
            <a:r>
              <a:rPr lang="zh-CN" altLang="en-US" sz="2800" b="1">
                <a:solidFill>
                  <a:schemeClr val="bg1"/>
                </a:solidFill>
                <a:effectLst>
                  <a:outerShdw blurRad="38100" dist="38100" dir="2700000" algn="tl">
                    <a:srgbClr val="FFFFFF"/>
                  </a:outerShdw>
                </a:effectLst>
                <a:latin typeface="Times New Roman" pitchFamily="18" charset="0"/>
                <a:ea typeface="楷体_GB2312"/>
                <a:cs typeface="楷体_GB2312"/>
              </a:rPr>
              <a:t>的价值取向</a:t>
            </a:r>
          </a:p>
        </p:txBody>
      </p:sp>
      <p:sp>
        <p:nvSpPr>
          <p:cNvPr id="10" name="灯片编号占位符 5"/>
          <p:cNvSpPr txBox="1">
            <a:spLocks noGrp="1"/>
          </p:cNvSpPr>
          <p:nvPr/>
        </p:nvSpPr>
        <p:spPr>
          <a:xfrm>
            <a:off x="8737600" y="6400800"/>
            <a:ext cx="2844800" cy="365125"/>
          </a:xfrm>
          <a:prstGeom prst="rect">
            <a:avLst/>
          </a:prstGeom>
          <a:noFill/>
        </p:spPr>
        <p:txBody>
          <a:bodyPr anchor="ctr"/>
          <a:lstStyle/>
          <a:p>
            <a:pPr algn="r" defTabSz="914400">
              <a:defRPr/>
            </a:pPr>
            <a:fld id="{434BC1C6-C5E5-4EF1-996D-25915384CD20}" type="slidenum">
              <a:rPr lang="en-US" altLang="zh-CN" sz="1200">
                <a:solidFill>
                  <a:schemeClr val="tx1">
                    <a:tint val="75000"/>
                  </a:schemeClr>
                </a:solidFill>
                <a:ea typeface="宋体" pitchFamily="2" charset="-122"/>
              </a:rPr>
              <a:pPr algn="r" defTabSz="914400">
                <a:defRPr/>
              </a:pPr>
              <a:t>34</a:t>
            </a:fld>
            <a:endParaRPr lang="en-US" altLang="zh-CN" sz="1200">
              <a:solidFill>
                <a:schemeClr val="tx1">
                  <a:tint val="75000"/>
                </a:schemeClr>
              </a:solidFill>
              <a:ea typeface="宋体" pitchFamily="2" charset="-122"/>
            </a:endParaRPr>
          </a:p>
        </p:txBody>
      </p:sp>
      <p:sp>
        <p:nvSpPr>
          <p:cNvPr id="65545" name="Rectangle 14"/>
          <p:cNvSpPr>
            <a:spLocks noChangeArrowheads="1"/>
          </p:cNvSpPr>
          <p:nvPr/>
        </p:nvSpPr>
        <p:spPr bwMode="auto">
          <a:xfrm>
            <a:off x="508000" y="533400"/>
            <a:ext cx="10972800" cy="685800"/>
          </a:xfrm>
          <a:prstGeom prst="rect">
            <a:avLst/>
          </a:prstGeom>
          <a:noFill/>
          <a:ln w="9525">
            <a:noFill/>
            <a:miter lim="800000"/>
            <a:headEnd/>
            <a:tailEnd/>
          </a:ln>
        </p:spPr>
        <p:txBody>
          <a:bodyPr/>
          <a:lstStyle/>
          <a:p>
            <a:pPr marL="342900" indent="-342900" algn="ctr" defTabSz="914400">
              <a:spcBef>
                <a:spcPct val="20000"/>
              </a:spcBef>
            </a:pPr>
            <a:r>
              <a:rPr lang="zh-CN" altLang="en-US" sz="3200" b="1">
                <a:solidFill>
                  <a:srgbClr val="FFFF00"/>
                </a:solidFill>
                <a:ea typeface="楷体_GB2312"/>
                <a:cs typeface="楷体_GB2312"/>
              </a:rPr>
              <a:t>循证决策三要素</a:t>
            </a:r>
            <a:endParaRPr lang="zh-TW" altLang="en-US" sz="3200" b="1">
              <a:solidFill>
                <a:srgbClr val="FFFF00"/>
              </a:solidFill>
              <a:ea typeface="楷体_GB2312"/>
              <a:cs typeface="楷体_GB2312"/>
            </a:endParaRPr>
          </a:p>
        </p:txBody>
      </p:sp>
      <p:sp>
        <p:nvSpPr>
          <p:cNvPr id="65546" name="Rectangle 4"/>
          <p:cNvSpPr>
            <a:spLocks noChangeArrowheads="1"/>
          </p:cNvSpPr>
          <p:nvPr/>
        </p:nvSpPr>
        <p:spPr bwMode="auto">
          <a:xfrm>
            <a:off x="8129588" y="214313"/>
            <a:ext cx="3862387" cy="720725"/>
          </a:xfrm>
          <a:prstGeom prst="rect">
            <a:avLst/>
          </a:prstGeom>
          <a:solidFill>
            <a:srgbClr val="FFFFFF"/>
          </a:solidFill>
          <a:ln w="9525">
            <a:noFill/>
            <a:miter lim="800000"/>
            <a:headEnd/>
            <a:tailEnd/>
          </a:ln>
        </p:spPr>
        <p:txBody>
          <a:bodyPr/>
          <a:lstStyle/>
          <a:p>
            <a:pPr marL="609600" indent="-609600" algn="ctr" defTabSz="914400">
              <a:lnSpc>
                <a:spcPct val="110000"/>
              </a:lnSpc>
              <a:spcBef>
                <a:spcPct val="20000"/>
              </a:spcBef>
              <a:buSzPct val="85000"/>
              <a:buFont typeface="Wingdings" pitchFamily="2" charset="2"/>
              <a:buNone/>
            </a:pPr>
            <a:r>
              <a:rPr lang="zh-CN" altLang="en-US" sz="3200" b="1">
                <a:solidFill>
                  <a:srgbClr val="FF3300"/>
                </a:solidFill>
                <a:latin typeface="Tahoma" pitchFamily="34" charset="0"/>
                <a:ea typeface="楷体_GB2312"/>
                <a:cs typeface="楷体_GB2312"/>
              </a:rPr>
              <a:t>证据不等于决策！</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2" name="Picture 4"/>
          <p:cNvPicPr>
            <a:picLocks noChangeAspect="1" noChangeArrowheads="1"/>
          </p:cNvPicPr>
          <p:nvPr/>
        </p:nvPicPr>
        <p:blipFill>
          <a:blip r:embed="rId2"/>
          <a:srcRect/>
          <a:stretch>
            <a:fillRect/>
          </a:stretch>
        </p:blipFill>
        <p:spPr bwMode="auto">
          <a:xfrm>
            <a:off x="2449513" y="1350963"/>
            <a:ext cx="6772275" cy="3743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35172"/>
                                        </p:tgtEl>
                                        <p:attrNameLst>
                                          <p:attrName>style.visibility</p:attrName>
                                        </p:attrNameLst>
                                      </p:cBhvr>
                                      <p:to>
                                        <p:strVal val="visible"/>
                                      </p:to>
                                    </p:set>
                                    <p:animEffect transition="in" filter="checkerboard(across)">
                                      <p:cBhvr>
                                        <p:cTn id="7" dur="500"/>
                                        <p:tgtEl>
                                          <p:spTgt spid="135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6" name="Rectangle 4"/>
          <p:cNvSpPr>
            <a:spLocks noGrp="1"/>
          </p:cNvSpPr>
          <p:nvPr>
            <p:ph type="ctrTitle"/>
          </p:nvPr>
        </p:nvSpPr>
        <p:spPr bwMode="auto">
          <a:xfrm>
            <a:off x="914400" y="2130425"/>
            <a:ext cx="10363200" cy="1470025"/>
          </a:xfrm>
          <a:effectLst>
            <a:outerShdw rotWithShape="0">
              <a:srgbClr val="000000">
                <a:alpha val="45999"/>
              </a:srgbClr>
            </a:outerShdw>
          </a:effectLst>
        </p:spPr>
        <p:txBody>
          <a:bodyPr anchor="ctr"/>
          <a:lstStyle/>
          <a:p>
            <a:pPr defTabSz="914400" eaLnBrk="1" hangingPunct="1">
              <a:spcBef>
                <a:spcPct val="50000"/>
              </a:spcBef>
              <a:defRPr/>
            </a:pPr>
            <a:r>
              <a:rPr lang="zh-CN" altLang="en-US" sz="6600" b="0" smtClean="0">
                <a:ln>
                  <a:noFill/>
                </a:ln>
                <a:solidFill>
                  <a:schemeClr val="hlink"/>
                </a:solidFill>
                <a:effectLst/>
                <a:latin typeface="Arial" charset="0"/>
                <a:ea typeface="宋体" charset="-122"/>
              </a:rPr>
              <a:t>第二节   </a:t>
            </a:r>
            <a:r>
              <a:rPr lang="zh-CN" altLang="en-US" b="0" smtClean="0">
                <a:ln>
                  <a:noFill/>
                </a:ln>
                <a:solidFill>
                  <a:schemeClr val="hlink"/>
                </a:solidFill>
                <a:effectLst/>
                <a:latin typeface="Arial" charset="0"/>
                <a:ea typeface="宋体" charset="-122"/>
              </a:rPr>
              <a:t>循证</a:t>
            </a:r>
            <a:r>
              <a:rPr lang="zh-CN" altLang="en-US" sz="6600" b="0" smtClean="0">
                <a:ln>
                  <a:noFill/>
                </a:ln>
                <a:solidFill>
                  <a:schemeClr val="hlink"/>
                </a:solidFill>
                <a:effectLst/>
                <a:latin typeface="Arial" charset="0"/>
                <a:ea typeface="宋体" charset="-122"/>
              </a:rPr>
              <a:t>医学实践</a:t>
            </a:r>
          </a:p>
        </p:txBody>
      </p:sp>
      <p:sp>
        <p:nvSpPr>
          <p:cNvPr id="136197" name="Rectangle 5"/>
          <p:cNvSpPr>
            <a:spLocks noGrp="1"/>
          </p:cNvSpPr>
          <p:nvPr>
            <p:ph type="subTitle" idx="1"/>
          </p:nvPr>
        </p:nvSpPr>
        <p:spPr bwMode="auto">
          <a:xfrm>
            <a:off x="1828800" y="3886200"/>
            <a:ext cx="8534400" cy="1752600"/>
          </a:xfrm>
          <a:effectLst>
            <a:outerShdw rotWithShape="0">
              <a:srgbClr val="000000">
                <a:alpha val="45999"/>
              </a:srgbClr>
            </a:outerShdw>
          </a:effectLst>
        </p:spPr>
        <p:txBody>
          <a:bodyPr/>
          <a:lstStyle/>
          <a:p>
            <a:pPr marL="38100">
              <a:defRPr/>
            </a:pPr>
            <a:endParaRPr lang="zh-CN" altLang="en-US" smtClean="0">
              <a:ln>
                <a:noFill/>
              </a:ln>
              <a:solidFill>
                <a:schemeClr val="tx2"/>
              </a:solidFill>
              <a:effectLst/>
              <a:ea typeface="宋体"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5400" b="0" smtClean="0">
                <a:ln>
                  <a:noFill/>
                </a:ln>
                <a:effectLst/>
                <a:ea typeface="宋体" charset="-122"/>
              </a:rPr>
              <a:t>主要内容</a:t>
            </a:r>
          </a:p>
        </p:txBody>
      </p:sp>
      <p:sp>
        <p:nvSpPr>
          <p:cNvPr id="29699" name="Rectangle 3"/>
          <p:cNvSpPr>
            <a:spLocks noGrp="1"/>
          </p:cNvSpPr>
          <p:nvPr>
            <p:ph type="body" idx="1"/>
          </p:nvPr>
        </p:nvSpPr>
        <p:spPr bwMode="auto">
          <a:effectLst>
            <a:outerShdw rotWithShape="0">
              <a:srgbClr val="000000">
                <a:alpha val="45998"/>
              </a:srgbClr>
            </a:outerShdw>
          </a:effectLst>
        </p:spPr>
        <p:txBody>
          <a:bodyPr/>
          <a:lstStyle/>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   一、</a:t>
            </a:r>
            <a:r>
              <a:rPr lang="zh-CN" altLang="en-US" sz="3600" b="0" smtClean="0">
                <a:ln>
                  <a:noFill/>
                </a:ln>
                <a:solidFill>
                  <a:schemeClr val="tx2"/>
                </a:solidFill>
                <a:effectLst/>
                <a:ea typeface="宋体" charset="-122"/>
              </a:rPr>
              <a:t>概念</a:t>
            </a:r>
          </a:p>
          <a:p>
            <a:pPr indent="-304800">
              <a:buClr>
                <a:schemeClr val="tx2"/>
              </a:buClr>
              <a:buSzPct val="70000"/>
              <a:buFont typeface="Wingdings 2" pitchFamily="18" charset="2"/>
              <a:buChar char=""/>
              <a:defRPr/>
            </a:pPr>
            <a:r>
              <a:rPr lang="zh-CN" altLang="en-US" sz="3600" b="0" smtClean="0">
                <a:ln>
                  <a:noFill/>
                </a:ln>
                <a:solidFill>
                  <a:schemeClr val="tx2"/>
                </a:solidFill>
                <a:effectLst/>
                <a:ea typeface="宋体" charset="-122"/>
              </a:rPr>
              <a:t>  二、循证实践的五部曲</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5400" b="0" smtClean="0">
                <a:ln>
                  <a:noFill/>
                </a:ln>
                <a:effectLst/>
                <a:ea typeface="宋体" charset="-122"/>
              </a:rPr>
              <a:t>一、概念</a:t>
            </a:r>
          </a:p>
        </p:txBody>
      </p:sp>
      <p:sp>
        <p:nvSpPr>
          <p:cNvPr id="143363" name="Rectangle 3"/>
          <p:cNvSpPr>
            <a:spLocks noGrp="1"/>
          </p:cNvSpPr>
          <p:nvPr>
            <p:ph type="body" idx="1"/>
          </p:nvPr>
        </p:nvSpPr>
        <p:spPr bwMode="auto">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   人们应用循证的原则和理念去查找、评价有关证据的过程，即制定医疗、临床实践及卫生决策的整个（实践的）过程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5400" b="0" smtClean="0">
                <a:ln>
                  <a:noFill/>
                </a:ln>
                <a:effectLst/>
                <a:ea typeface="宋体" charset="-122"/>
              </a:rPr>
              <a:t>二、循证实践的五部曲</a:t>
            </a:r>
          </a:p>
        </p:txBody>
      </p:sp>
      <p:sp>
        <p:nvSpPr>
          <p:cNvPr id="146435" name="Rectangle 3"/>
          <p:cNvSpPr>
            <a:spLocks noGrp="1"/>
          </p:cNvSpPr>
          <p:nvPr>
            <p:ph type="body" idx="1"/>
          </p:nvPr>
        </p:nvSpPr>
        <p:spPr bwMode="auto">
          <a:effectLst>
            <a:outerShdw rotWithShape="0">
              <a:srgbClr val="000000">
                <a:alpha val="45999"/>
              </a:srgbClr>
            </a:outerShdw>
          </a:effectLst>
        </p:spPr>
        <p:txBody>
          <a:bodyPr/>
          <a:lstStyle/>
          <a:p>
            <a:pPr lvl="1">
              <a:defRPr/>
            </a:pPr>
            <a:r>
              <a:rPr lang="zh-CN" altLang="en-US" smtClean="0">
                <a:ln>
                  <a:noFill/>
                </a:ln>
                <a:effectLst/>
                <a:ea typeface="宋体" charset="-122"/>
              </a:rPr>
              <a:t>提出问题 </a:t>
            </a:r>
          </a:p>
          <a:p>
            <a:pPr lvl="1">
              <a:defRPr/>
            </a:pPr>
            <a:r>
              <a:rPr lang="zh-CN" altLang="en-US" smtClean="0">
                <a:ln>
                  <a:noFill/>
                </a:ln>
                <a:effectLst/>
                <a:ea typeface="宋体" charset="-122"/>
              </a:rPr>
              <a:t>全面检索查找证据 </a:t>
            </a:r>
          </a:p>
          <a:p>
            <a:pPr lvl="1">
              <a:defRPr/>
            </a:pPr>
            <a:r>
              <a:rPr lang="zh-CN" altLang="en-US" smtClean="0">
                <a:ln>
                  <a:noFill/>
                </a:ln>
                <a:effectLst/>
                <a:ea typeface="宋体" charset="-122"/>
              </a:rPr>
              <a:t> 严格评价证据</a:t>
            </a:r>
          </a:p>
          <a:p>
            <a:pPr lvl="1">
              <a:defRPr/>
            </a:pPr>
            <a:r>
              <a:rPr lang="zh-CN" altLang="en-US" smtClean="0">
                <a:ln>
                  <a:noFill/>
                </a:ln>
                <a:effectLst/>
                <a:ea typeface="宋体" charset="-122"/>
              </a:rPr>
              <a:t>得出结论，应用证据科学决策</a:t>
            </a:r>
          </a:p>
          <a:p>
            <a:pPr lvl="1">
              <a:defRPr/>
            </a:pPr>
            <a:r>
              <a:rPr lang="zh-CN" altLang="en-US" smtClean="0">
                <a:ln>
                  <a:noFill/>
                </a:ln>
                <a:effectLst/>
                <a:ea typeface="宋体" charset="-122"/>
              </a:rPr>
              <a:t> 后效评价 </a:t>
            </a:r>
          </a:p>
          <a:p>
            <a:pPr indent="-304800">
              <a:buClr>
                <a:schemeClr val="tx2"/>
              </a:buClr>
              <a:buSzPct val="70000"/>
              <a:buFont typeface="Wingdings 2" pitchFamily="18" charset="2"/>
              <a:buChar char=""/>
              <a:defRPr/>
            </a:pPr>
            <a:endParaRPr lang="zh-CN" altLang="en-US" b="0" smtClean="0">
              <a:ln>
                <a:noFill/>
              </a:ln>
              <a:solidFill>
                <a:schemeClr val="tx2"/>
              </a:solidFill>
              <a:effectLst/>
              <a:ea typeface="宋体"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2"/>
          <p:cNvSpPr txBox="1">
            <a:spLocks noChangeArrowheads="1"/>
          </p:cNvSpPr>
          <p:nvPr/>
        </p:nvSpPr>
        <p:spPr bwMode="auto">
          <a:xfrm>
            <a:off x="1163638" y="855663"/>
            <a:ext cx="9550400" cy="914400"/>
          </a:xfrm>
          <a:prstGeom prst="rect">
            <a:avLst/>
          </a:prstGeom>
          <a:noFill/>
          <a:ln w="9525">
            <a:noFill/>
            <a:miter lim="800000"/>
            <a:headEnd/>
            <a:tailEnd/>
          </a:ln>
        </p:spPr>
        <p:txBody>
          <a:bodyPr>
            <a:spAutoFit/>
          </a:bodyPr>
          <a:lstStyle/>
          <a:p>
            <a:pPr algn="ctr" defTabSz="914400">
              <a:spcBef>
                <a:spcPct val="50000"/>
              </a:spcBef>
            </a:pPr>
            <a:r>
              <a:rPr lang="zh-CN" altLang="en-US" sz="5400">
                <a:solidFill>
                  <a:srgbClr val="FFFF00"/>
                </a:solidFill>
                <a:ea typeface="楷体_GB2312"/>
                <a:cs typeface="楷体_GB2312"/>
              </a:rPr>
              <a:t>一、 循证医学的发展史</a:t>
            </a:r>
          </a:p>
        </p:txBody>
      </p:sp>
      <p:sp>
        <p:nvSpPr>
          <p:cNvPr id="18434" name="Text Box 6"/>
          <p:cNvSpPr txBox="1">
            <a:spLocks noChangeArrowheads="1"/>
          </p:cNvSpPr>
          <p:nvPr/>
        </p:nvSpPr>
        <p:spPr bwMode="auto">
          <a:xfrm>
            <a:off x="2776538" y="1951038"/>
            <a:ext cx="5842000" cy="2628900"/>
          </a:xfrm>
          <a:prstGeom prst="rect">
            <a:avLst/>
          </a:prstGeom>
          <a:noFill/>
          <a:ln w="9525">
            <a:noFill/>
            <a:miter lim="800000"/>
            <a:headEnd/>
            <a:tailEnd/>
          </a:ln>
          <a:effectLst>
            <a:prstShdw prst="shdw17" dist="17961" dir="2700000">
              <a:schemeClr val="bg2"/>
            </a:prstShdw>
          </a:effectLst>
        </p:spPr>
        <p:txBody>
          <a:bodyPr>
            <a:spAutoFit/>
          </a:bodyPr>
          <a:lstStyle/>
          <a:p>
            <a:pPr algn="ctr" defTabSz="914400">
              <a:lnSpc>
                <a:spcPct val="130000"/>
              </a:lnSpc>
              <a:spcBef>
                <a:spcPct val="50000"/>
              </a:spcBef>
              <a:buFont typeface="Wingdings" pitchFamily="2" charset="2"/>
              <a:buNone/>
            </a:pPr>
            <a:r>
              <a:rPr lang="zh-CN" altLang="en-US" sz="3400" b="1">
                <a:latin typeface="Times New Roman" pitchFamily="18" charset="0"/>
                <a:ea typeface="楷体_GB2312"/>
                <a:cs typeface="楷体_GB2312"/>
              </a:rPr>
              <a:t>  古典流行病学的发展</a:t>
            </a:r>
          </a:p>
          <a:p>
            <a:pPr algn="ctr" defTabSz="914400">
              <a:lnSpc>
                <a:spcPct val="130000"/>
              </a:lnSpc>
              <a:spcBef>
                <a:spcPct val="50000"/>
              </a:spcBef>
              <a:buFont typeface="Wingdings" pitchFamily="2" charset="2"/>
              <a:buNone/>
            </a:pPr>
            <a:r>
              <a:rPr lang="zh-CN" altLang="en-US" sz="3400" b="1">
                <a:latin typeface="Times New Roman" pitchFamily="18" charset="0"/>
                <a:ea typeface="楷体_GB2312"/>
                <a:cs typeface="楷体_GB2312"/>
              </a:rPr>
              <a:t>  临床流行病学的崛起</a:t>
            </a:r>
          </a:p>
          <a:p>
            <a:pPr algn="ctr" defTabSz="914400">
              <a:lnSpc>
                <a:spcPct val="130000"/>
              </a:lnSpc>
              <a:spcBef>
                <a:spcPct val="50000"/>
              </a:spcBef>
              <a:buFont typeface="Wingdings" pitchFamily="2" charset="2"/>
              <a:buNone/>
            </a:pPr>
            <a:r>
              <a:rPr lang="zh-CN" altLang="en-US" sz="3400" b="1">
                <a:latin typeface="Times New Roman" pitchFamily="18" charset="0"/>
                <a:ea typeface="楷体_GB2312"/>
                <a:cs typeface="楷体_GB2312"/>
              </a:rPr>
              <a:t>  循证医学的诞生</a:t>
            </a:r>
          </a:p>
        </p:txBody>
      </p:sp>
      <p:sp>
        <p:nvSpPr>
          <p:cNvPr id="18435" name="AutoShape 11"/>
          <p:cNvSpPr>
            <a:spLocks noChangeArrowheads="1"/>
          </p:cNvSpPr>
          <p:nvPr/>
        </p:nvSpPr>
        <p:spPr bwMode="auto">
          <a:xfrm>
            <a:off x="5622925" y="2613025"/>
            <a:ext cx="342900" cy="407988"/>
          </a:xfrm>
          <a:prstGeom prst="downArrow">
            <a:avLst>
              <a:gd name="adj1" fmla="val 50000"/>
              <a:gd name="adj2" fmla="val 29745"/>
            </a:avLst>
          </a:prstGeom>
          <a:solidFill>
            <a:schemeClr val="accent1"/>
          </a:solidFill>
          <a:ln w="9525">
            <a:solidFill>
              <a:schemeClr val="tx1"/>
            </a:solidFill>
            <a:miter lim="800000"/>
            <a:headEnd/>
            <a:tailEnd/>
          </a:ln>
        </p:spPr>
        <p:txBody>
          <a:bodyPr vert="eaVert" wrap="none" anchor="ctr"/>
          <a:lstStyle/>
          <a:p>
            <a:endParaRPr lang="zh-CN" altLang="en-US"/>
          </a:p>
        </p:txBody>
      </p:sp>
      <p:sp>
        <p:nvSpPr>
          <p:cNvPr id="18436" name="AutoShape 12"/>
          <p:cNvSpPr>
            <a:spLocks noChangeArrowheads="1"/>
          </p:cNvSpPr>
          <p:nvPr/>
        </p:nvSpPr>
        <p:spPr bwMode="auto">
          <a:xfrm>
            <a:off x="5613400" y="3543300"/>
            <a:ext cx="342900" cy="407988"/>
          </a:xfrm>
          <a:prstGeom prst="downArrow">
            <a:avLst>
              <a:gd name="adj1" fmla="val 50000"/>
              <a:gd name="adj2" fmla="val 29745"/>
            </a:avLst>
          </a:prstGeom>
          <a:solidFill>
            <a:schemeClr val="accent1"/>
          </a:solidFill>
          <a:ln w="9525">
            <a:solidFill>
              <a:schemeClr val="tx1"/>
            </a:solidFill>
            <a:miter lim="800000"/>
            <a:headEnd/>
            <a:tailEnd/>
          </a:ln>
        </p:spPr>
        <p:txBody>
          <a:bodyPr vert="eaVert" wrap="none" anchor="ctr"/>
          <a:lstStyle/>
          <a:p>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5400" b="0" smtClean="0">
                <a:ln>
                  <a:noFill/>
                </a:ln>
                <a:effectLst/>
                <a:ea typeface="宋体" charset="-122"/>
              </a:rPr>
              <a:t>二、循证实践的五部曲</a:t>
            </a:r>
          </a:p>
        </p:txBody>
      </p:sp>
      <p:sp>
        <p:nvSpPr>
          <p:cNvPr id="144387" name="Rectangle 3"/>
          <p:cNvSpPr>
            <a:spLocks noGrp="1"/>
          </p:cNvSpPr>
          <p:nvPr>
            <p:ph type="body" idx="1"/>
          </p:nvPr>
        </p:nvSpPr>
        <p:spPr bwMode="auto">
          <a:xfrm>
            <a:off x="914400" y="1731963"/>
            <a:ext cx="10572750" cy="4697412"/>
          </a:xfrm>
          <a:effectLst>
            <a:outerShdw rotWithShape="0">
              <a:srgbClr val="000000">
                <a:alpha val="45999"/>
              </a:srgbClr>
            </a:outerShdw>
          </a:effectLst>
        </p:spPr>
        <p:txBody>
          <a:bodyPr/>
          <a:lstStyle/>
          <a:p>
            <a:pPr indent="-304800">
              <a:lnSpc>
                <a:spcPct val="90000"/>
              </a:lnSpc>
              <a:buClr>
                <a:schemeClr val="tx2"/>
              </a:buClr>
              <a:buSzPct val="70000"/>
              <a:buFont typeface="Wingdings 2" pitchFamily="18" charset="2"/>
              <a:buNone/>
              <a:defRPr/>
            </a:pPr>
            <a:r>
              <a:rPr lang="zh-CN" altLang="en-US" sz="4400" b="0" smtClean="0">
                <a:ln>
                  <a:noFill/>
                </a:ln>
                <a:solidFill>
                  <a:schemeClr val="tx2"/>
                </a:solidFill>
                <a:effectLst/>
                <a:ea typeface="宋体" charset="-122"/>
              </a:rPr>
              <a:t>（一）提出问题：</a:t>
            </a:r>
          </a:p>
          <a:p>
            <a:pPr indent="-304800">
              <a:lnSpc>
                <a:spcPct val="90000"/>
              </a:lnSpc>
              <a:buClr>
                <a:schemeClr val="tx2"/>
              </a:buClr>
              <a:buSzPct val="70000"/>
              <a:buFont typeface="Wingdings 2" pitchFamily="18" charset="2"/>
              <a:buNone/>
              <a:defRPr/>
            </a:pPr>
            <a:r>
              <a:rPr lang="en-US" altLang="zh-CN" sz="2800" b="0" smtClean="0">
                <a:ln>
                  <a:noFill/>
                </a:ln>
                <a:solidFill>
                  <a:schemeClr val="tx2"/>
                </a:solidFill>
                <a:effectLst/>
                <a:ea typeface="宋体" charset="-122"/>
              </a:rPr>
              <a:t>PICOS/PECOS</a:t>
            </a:r>
            <a:r>
              <a:rPr lang="zh-CN" altLang="en-US" sz="2800" b="0" smtClean="0">
                <a:ln>
                  <a:noFill/>
                </a:ln>
                <a:solidFill>
                  <a:schemeClr val="tx2"/>
                </a:solidFill>
                <a:effectLst/>
                <a:ea typeface="宋体" charset="-122"/>
              </a:rPr>
              <a:t>格式将研究问题结构化，即：</a:t>
            </a:r>
          </a:p>
          <a:p>
            <a:pPr indent="-304800">
              <a:lnSpc>
                <a:spcPct val="9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①病人或人群（</a:t>
            </a:r>
            <a:r>
              <a:rPr lang="en-US" altLang="zh-CN" sz="2800" b="0" smtClean="0">
                <a:ln>
                  <a:noFill/>
                </a:ln>
                <a:solidFill>
                  <a:schemeClr val="tx2"/>
                </a:solidFill>
                <a:effectLst/>
                <a:ea typeface="宋体" charset="-122"/>
              </a:rPr>
              <a:t>patient/population</a:t>
            </a:r>
            <a:r>
              <a:rPr lang="zh-CN" altLang="en-US" sz="2800" b="0" smtClean="0">
                <a:ln>
                  <a:noFill/>
                </a:ln>
                <a:solidFill>
                  <a:schemeClr val="tx2"/>
                </a:solidFill>
                <a:effectLst/>
                <a:ea typeface="宋体" charset="-122"/>
              </a:rPr>
              <a:t>）指病人所患疾病类型及其诊断标准、研究人群的特征；</a:t>
            </a:r>
          </a:p>
          <a:p>
            <a:pPr indent="-304800">
              <a:lnSpc>
                <a:spcPct val="9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②干预（</a:t>
            </a:r>
            <a:r>
              <a:rPr lang="en-US" altLang="zh-CN" sz="2800" b="0" smtClean="0">
                <a:ln>
                  <a:noFill/>
                </a:ln>
                <a:solidFill>
                  <a:schemeClr val="tx2"/>
                </a:solidFill>
                <a:effectLst/>
                <a:ea typeface="宋体" charset="-122"/>
              </a:rPr>
              <a:t>intervention</a:t>
            </a:r>
            <a:r>
              <a:rPr lang="zh-CN" altLang="en-US" sz="2800" b="0" smtClean="0">
                <a:ln>
                  <a:noFill/>
                </a:ln>
                <a:solidFill>
                  <a:schemeClr val="tx2"/>
                </a:solidFill>
                <a:effectLst/>
                <a:ea typeface="宋体" charset="-122"/>
              </a:rPr>
              <a:t>）或暴露（</a:t>
            </a:r>
            <a:r>
              <a:rPr lang="en-US" altLang="zh-CN" sz="2800" b="0" smtClean="0">
                <a:ln>
                  <a:noFill/>
                </a:ln>
                <a:solidFill>
                  <a:schemeClr val="tx2"/>
                </a:solidFill>
                <a:effectLst/>
                <a:ea typeface="宋体" charset="-122"/>
              </a:rPr>
              <a:t>expose</a:t>
            </a:r>
            <a:r>
              <a:rPr lang="zh-CN" altLang="en-US" sz="2800" b="0" smtClean="0">
                <a:ln>
                  <a:noFill/>
                </a:ln>
                <a:solidFill>
                  <a:schemeClr val="tx2"/>
                </a:solidFill>
                <a:effectLst/>
                <a:ea typeface="宋体" charset="-122"/>
              </a:rPr>
              <a:t>）；</a:t>
            </a:r>
          </a:p>
          <a:p>
            <a:pPr indent="-304800">
              <a:lnSpc>
                <a:spcPct val="9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③对照（</a:t>
            </a:r>
            <a:r>
              <a:rPr lang="en-US" altLang="zh-CN" sz="2800" b="0" smtClean="0">
                <a:ln>
                  <a:noFill/>
                </a:ln>
                <a:solidFill>
                  <a:schemeClr val="tx2"/>
                </a:solidFill>
                <a:effectLst/>
                <a:ea typeface="宋体" charset="-122"/>
              </a:rPr>
              <a:t>comparator</a:t>
            </a:r>
            <a:r>
              <a:rPr lang="zh-CN" altLang="en-US" sz="2800" b="0" smtClean="0">
                <a:ln>
                  <a:noFill/>
                </a:ln>
                <a:solidFill>
                  <a:schemeClr val="tx2"/>
                </a:solidFill>
                <a:effectLst/>
                <a:ea typeface="宋体" charset="-122"/>
              </a:rPr>
              <a:t>）：</a:t>
            </a:r>
          </a:p>
          <a:p>
            <a:pPr indent="-304800">
              <a:lnSpc>
                <a:spcPct val="9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④研究结果（</a:t>
            </a:r>
            <a:r>
              <a:rPr lang="en-US" altLang="zh-CN" sz="2800" b="0" smtClean="0">
                <a:ln>
                  <a:noFill/>
                </a:ln>
                <a:solidFill>
                  <a:schemeClr val="tx2"/>
                </a:solidFill>
                <a:effectLst/>
                <a:ea typeface="宋体" charset="-122"/>
              </a:rPr>
              <a:t>outcome</a:t>
            </a:r>
            <a:r>
              <a:rPr lang="zh-CN" altLang="en-US" sz="2800" b="0" smtClean="0">
                <a:ln>
                  <a:noFill/>
                </a:ln>
                <a:solidFill>
                  <a:schemeClr val="tx2"/>
                </a:solidFill>
                <a:effectLst/>
                <a:ea typeface="宋体" charset="-122"/>
              </a:rPr>
              <a:t>）；</a:t>
            </a:r>
          </a:p>
          <a:p>
            <a:pPr indent="-304800">
              <a:lnSpc>
                <a:spcPct val="90000"/>
              </a:lnSpc>
              <a:buClr>
                <a:schemeClr val="tx2"/>
              </a:buClr>
              <a:buSzPct val="70000"/>
              <a:buFont typeface="Wingdings 2" pitchFamily="18" charset="2"/>
              <a:buChar char=""/>
              <a:defRPr/>
            </a:pPr>
            <a:r>
              <a:rPr lang="zh-CN" altLang="en-US" sz="2800" b="0" smtClean="0">
                <a:ln>
                  <a:noFill/>
                </a:ln>
                <a:solidFill>
                  <a:schemeClr val="tx2"/>
                </a:solidFill>
                <a:effectLst/>
                <a:ea typeface="宋体" charset="-122"/>
              </a:rPr>
              <a:t>⑤研究设计（</a:t>
            </a:r>
            <a:r>
              <a:rPr lang="en-US" altLang="zh-CN" sz="2800" b="0" smtClean="0">
                <a:ln>
                  <a:noFill/>
                </a:ln>
                <a:solidFill>
                  <a:schemeClr val="tx2"/>
                </a:solidFill>
                <a:effectLst/>
                <a:ea typeface="宋体" charset="-122"/>
              </a:rPr>
              <a:t>setting</a:t>
            </a:r>
            <a:r>
              <a:rPr lang="zh-CN" altLang="en-US" sz="2800" b="0" smtClean="0">
                <a:ln>
                  <a:noFill/>
                </a:ln>
                <a:solidFill>
                  <a:schemeClr val="tx2"/>
                </a:solidFill>
                <a:effectLst/>
                <a:ea typeface="宋体" charset="-122"/>
              </a:rPr>
              <a:t>）</a:t>
            </a:r>
            <a:r>
              <a:rPr lang="en-US" altLang="zh-CN" sz="2800" b="0" smtClean="0">
                <a:ln>
                  <a:noFill/>
                </a:ln>
                <a:solidFill>
                  <a:schemeClr val="tx2"/>
                </a:solidFill>
                <a:effectLst/>
                <a:ea typeface="宋体" charset="-122"/>
              </a:rPr>
              <a:t>5</a:t>
            </a:r>
            <a:r>
              <a:rPr lang="zh-CN" altLang="en-US" sz="2800" b="0" smtClean="0">
                <a:ln>
                  <a:noFill/>
                </a:ln>
                <a:solidFill>
                  <a:schemeClr val="tx2"/>
                </a:solidFill>
                <a:effectLst/>
                <a:ea typeface="宋体" charset="-122"/>
              </a:rPr>
              <a:t>个要素。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p:cNvSpPr>
          <p:nvPr>
            <p:ph type="title"/>
          </p:nvPr>
        </p:nvSpPr>
        <p:spPr bwMode="auto">
          <a:effectLst>
            <a:outerShdw rotWithShape="0">
              <a:srgbClr val="000000">
                <a:alpha val="45999"/>
              </a:srgbClr>
            </a:outerShdw>
          </a:effectLst>
        </p:spPr>
        <p:txBody>
          <a:bodyPr/>
          <a:lstStyle/>
          <a:p>
            <a:r>
              <a:rPr lang="zh-CN" altLang="en-US" sz="5400" b="0" smtClean="0">
                <a:ln>
                  <a:noFill/>
                </a:ln>
                <a:effectLst/>
                <a:ea typeface="宋体" charset="-122"/>
              </a:rPr>
              <a:t>（三）证据评价</a:t>
            </a:r>
          </a:p>
        </p:txBody>
      </p:sp>
      <p:sp>
        <p:nvSpPr>
          <p:cNvPr id="145411" name="Rectangle 3"/>
          <p:cNvSpPr>
            <a:spLocks noGrp="1"/>
          </p:cNvSpPr>
          <p:nvPr>
            <p:ph type="body" idx="1"/>
          </p:nvPr>
        </p:nvSpPr>
        <p:spPr bwMode="auto">
          <a:effectLst>
            <a:outerShdw rotWithShape="0">
              <a:srgbClr val="000000">
                <a:alpha val="45999"/>
              </a:srgbClr>
            </a:outerShdw>
          </a:effectLst>
        </p:spPr>
        <p:txBody>
          <a:bodyPr/>
          <a:lstStyle/>
          <a:p>
            <a:pPr indent="-304800">
              <a:buClr>
                <a:schemeClr val="tx2"/>
              </a:buClr>
              <a:buSzPct val="70000"/>
              <a:buFont typeface="Wingdings 2" pitchFamily="18" charset="2"/>
              <a:buNone/>
              <a:defRPr/>
            </a:pPr>
            <a:r>
              <a:rPr lang="zh-CN" altLang="en-US" b="0" smtClean="0">
                <a:ln>
                  <a:noFill/>
                </a:ln>
                <a:solidFill>
                  <a:schemeClr val="tx2"/>
                </a:solidFill>
                <a:effectLst/>
                <a:ea typeface="宋体" charset="-122"/>
              </a:rPr>
              <a:t>证据评价的基本要素  </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内部真实性</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重要性</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适用性。</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p:cNvSpPr>
          <p:nvPr>
            <p:ph type="title"/>
          </p:nvPr>
        </p:nvSpPr>
        <p:spPr bwMode="auto">
          <a:effectLst>
            <a:outerShdw rotWithShape="0">
              <a:srgbClr val="000000">
                <a:alpha val="45999"/>
              </a:srgbClr>
            </a:outerShdw>
          </a:effectLst>
        </p:spPr>
        <p:txBody>
          <a:bodyPr/>
          <a:lstStyle/>
          <a:p>
            <a:r>
              <a:rPr lang="zh-CN" altLang="en-US" sz="5400" b="0" smtClean="0">
                <a:ln>
                  <a:noFill/>
                </a:ln>
                <a:effectLst/>
                <a:ea typeface="宋体" charset="-122"/>
              </a:rPr>
              <a:t>（五）后效评价</a:t>
            </a:r>
          </a:p>
        </p:txBody>
      </p:sp>
      <p:sp>
        <p:nvSpPr>
          <p:cNvPr id="147459" name="Rectangle 3"/>
          <p:cNvSpPr>
            <a:spLocks noGrp="1"/>
          </p:cNvSpPr>
          <p:nvPr>
            <p:ph type="body" idx="1"/>
          </p:nvPr>
        </p:nvSpPr>
        <p:spPr bwMode="auto">
          <a:effectLst>
            <a:outerShdw rotWithShape="0">
              <a:srgbClr val="000000">
                <a:alpha val="45999"/>
              </a:srgbClr>
            </a:outerShdw>
          </a:effectLst>
        </p:spPr>
        <p:txBody>
          <a:bodyPr/>
          <a:lstStyle/>
          <a:p>
            <a:pPr indent="-304800">
              <a:lnSpc>
                <a:spcPct val="90000"/>
              </a:lnSpc>
              <a:buClr>
                <a:schemeClr val="tx2"/>
              </a:buClr>
              <a:buSzPct val="70000"/>
              <a:buFont typeface="Wingdings 2" pitchFamily="18" charset="2"/>
              <a:buNone/>
              <a:defRPr/>
            </a:pPr>
            <a:r>
              <a:rPr lang="zh-CN" altLang="en-US" sz="2800" b="0" smtClean="0">
                <a:ln>
                  <a:noFill/>
                </a:ln>
                <a:solidFill>
                  <a:schemeClr val="tx2"/>
                </a:solidFill>
                <a:effectLst/>
                <a:ea typeface="宋体" charset="-122"/>
              </a:rPr>
              <a:t>包括自我评价和效果评价两个部分。</a:t>
            </a:r>
          </a:p>
          <a:p>
            <a:pPr indent="-304800">
              <a:lnSpc>
                <a:spcPct val="90000"/>
              </a:lnSpc>
              <a:buClr>
                <a:schemeClr val="tx2"/>
              </a:buClr>
              <a:buSzPct val="70000"/>
              <a:buFont typeface="Wingdings 2" pitchFamily="18" charset="2"/>
              <a:buNone/>
              <a:defRPr/>
            </a:pPr>
            <a:r>
              <a:rPr lang="en-US" altLang="zh-CN" sz="2800" b="0" smtClean="0">
                <a:ln>
                  <a:noFill/>
                </a:ln>
                <a:solidFill>
                  <a:schemeClr val="tx2"/>
                </a:solidFill>
                <a:effectLst/>
                <a:ea typeface="宋体" charset="-122"/>
              </a:rPr>
              <a:t>1</a:t>
            </a:r>
            <a:r>
              <a:rPr lang="zh-CN" altLang="en-US" sz="2800" b="0" smtClean="0">
                <a:ln>
                  <a:noFill/>
                </a:ln>
                <a:solidFill>
                  <a:schemeClr val="tx2"/>
                </a:solidFill>
                <a:effectLst/>
                <a:ea typeface="宋体" charset="-122"/>
              </a:rPr>
              <a:t>．自我评价 在循证医学实践中，最重要的评价方式就是对于循证医疗卫生实践的自我设计和行动进行自我评价 </a:t>
            </a:r>
          </a:p>
          <a:p>
            <a:pPr indent="-304800">
              <a:lnSpc>
                <a:spcPct val="90000"/>
              </a:lnSpc>
              <a:buClr>
                <a:schemeClr val="tx2"/>
              </a:buClr>
              <a:buSzPct val="70000"/>
              <a:buFont typeface="Wingdings 2" pitchFamily="18" charset="2"/>
              <a:buNone/>
              <a:defRPr/>
            </a:pPr>
            <a:r>
              <a:rPr lang="en-US" altLang="zh-CN" sz="2800" b="0" smtClean="0">
                <a:ln>
                  <a:noFill/>
                </a:ln>
                <a:solidFill>
                  <a:schemeClr val="tx2"/>
                </a:solidFill>
                <a:effectLst/>
                <a:ea typeface="宋体" charset="-122"/>
              </a:rPr>
              <a:t>2</a:t>
            </a:r>
            <a:r>
              <a:rPr lang="zh-CN" altLang="en-US" sz="2800" b="0" smtClean="0">
                <a:ln>
                  <a:noFill/>
                </a:ln>
                <a:solidFill>
                  <a:schemeClr val="tx2"/>
                </a:solidFill>
                <a:effectLst/>
                <a:ea typeface="宋体" charset="-122"/>
              </a:rPr>
              <a:t>．循证实践的效果评价 循证实践经过上述几个步骤的自我评价之后，循证实践者将对自身的能力、水平和缺陷有了充分的认识。主要包括：</a:t>
            </a:r>
          </a:p>
          <a:p>
            <a:pPr indent="-304800">
              <a:lnSpc>
                <a:spcPct val="90000"/>
              </a:lnSpc>
              <a:buClr>
                <a:schemeClr val="tx2"/>
              </a:buClr>
              <a:buSzPct val="70000"/>
              <a:buFont typeface="Wingdings 2" pitchFamily="18" charset="2"/>
              <a:buNone/>
              <a:defRPr/>
            </a:pPr>
            <a:r>
              <a:rPr lang="zh-CN" altLang="en-US" sz="2800" b="0" smtClean="0">
                <a:ln>
                  <a:noFill/>
                </a:ln>
                <a:solidFill>
                  <a:schemeClr val="tx2"/>
                </a:solidFill>
                <a:effectLst/>
                <a:ea typeface="宋体" charset="-122"/>
              </a:rPr>
              <a:t>（</a:t>
            </a:r>
            <a:r>
              <a:rPr lang="en-US" altLang="zh-CN" sz="2800" b="0" smtClean="0">
                <a:ln>
                  <a:noFill/>
                </a:ln>
                <a:solidFill>
                  <a:schemeClr val="tx2"/>
                </a:solidFill>
                <a:effectLst/>
                <a:ea typeface="宋体" charset="-122"/>
              </a:rPr>
              <a:t>1</a:t>
            </a:r>
            <a:r>
              <a:rPr lang="zh-CN" altLang="en-US" sz="2800" b="0" smtClean="0">
                <a:ln>
                  <a:noFill/>
                </a:ln>
                <a:solidFill>
                  <a:schemeClr val="tx2"/>
                </a:solidFill>
                <a:effectLst/>
                <a:ea typeface="宋体" charset="-122"/>
              </a:rPr>
              <a:t>）医疗卫生实践质量是否得到了改善</a:t>
            </a:r>
          </a:p>
          <a:p>
            <a:pPr indent="-304800">
              <a:lnSpc>
                <a:spcPct val="90000"/>
              </a:lnSpc>
              <a:buClr>
                <a:schemeClr val="tx2"/>
              </a:buClr>
              <a:buSzPct val="70000"/>
              <a:buFont typeface="Wingdings 2" pitchFamily="18" charset="2"/>
              <a:buNone/>
              <a:defRPr/>
            </a:pPr>
            <a:r>
              <a:rPr lang="zh-CN" altLang="en-US" sz="2800" b="0" smtClean="0">
                <a:ln>
                  <a:noFill/>
                </a:ln>
                <a:solidFill>
                  <a:schemeClr val="tx2"/>
                </a:solidFill>
                <a:effectLst/>
                <a:ea typeface="宋体" charset="-122"/>
              </a:rPr>
              <a:t>（</a:t>
            </a:r>
            <a:r>
              <a:rPr lang="en-US" altLang="zh-CN" sz="2800" b="0" smtClean="0">
                <a:ln>
                  <a:noFill/>
                </a:ln>
                <a:solidFill>
                  <a:schemeClr val="tx2"/>
                </a:solidFill>
                <a:effectLst/>
                <a:ea typeface="宋体" charset="-122"/>
              </a:rPr>
              <a:t>2</a:t>
            </a:r>
            <a:r>
              <a:rPr lang="zh-CN" altLang="en-US" sz="2800" b="0" smtClean="0">
                <a:ln>
                  <a:noFill/>
                </a:ln>
                <a:solidFill>
                  <a:schemeClr val="tx2"/>
                </a:solidFill>
                <a:effectLst/>
                <a:ea typeface="宋体" charset="-122"/>
              </a:rPr>
              <a:t>）多少医疗卫生实践有证可循</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4"/>
          <p:cNvSpPr>
            <a:spLocks noGrp="1"/>
          </p:cNvSpPr>
          <p:nvPr>
            <p:ph type="ctrTitle" idx="4294967295"/>
          </p:nvPr>
        </p:nvSpPr>
        <p:spPr bwMode="auto">
          <a:xfrm>
            <a:off x="914400" y="2130425"/>
            <a:ext cx="10363200" cy="1470025"/>
          </a:xfrm>
          <a:effectLst>
            <a:outerShdw rotWithShape="0">
              <a:srgbClr val="000000">
                <a:alpha val="45999"/>
              </a:srgbClr>
            </a:outerShdw>
          </a:effectLst>
        </p:spPr>
        <p:txBody>
          <a:bodyPr/>
          <a:lstStyle/>
          <a:p>
            <a:pPr>
              <a:defRPr/>
            </a:pPr>
            <a:r>
              <a:rPr lang="zh-CN" altLang="en-US" b="1" smtClean="0">
                <a:ln>
                  <a:noFill/>
                </a:ln>
                <a:solidFill>
                  <a:schemeClr val="hlink"/>
                </a:solidFill>
                <a:effectLst/>
                <a:ea typeface="宋体" charset="-122"/>
              </a:rPr>
              <a:t>第三节　系统综述</a:t>
            </a:r>
          </a:p>
        </p:txBody>
      </p:sp>
      <p:sp>
        <p:nvSpPr>
          <p:cNvPr id="71685" name="Rectangle 5"/>
          <p:cNvSpPr>
            <a:spLocks noGrp="1"/>
          </p:cNvSpPr>
          <p:nvPr>
            <p:ph type="subTitle" idx="4294967295"/>
          </p:nvPr>
        </p:nvSpPr>
        <p:spPr bwMode="auto">
          <a:xfrm>
            <a:off x="1828800" y="3886200"/>
            <a:ext cx="8534400" cy="1752600"/>
          </a:xfrm>
          <a:effectLst>
            <a:outerShdw rotWithShape="0">
              <a:srgbClr val="000000">
                <a:alpha val="45999"/>
              </a:srgbClr>
            </a:outerShdw>
          </a:effectLst>
        </p:spPr>
        <p:txBody>
          <a:bodyPr/>
          <a:lstStyle/>
          <a:p>
            <a:pPr marL="38100" indent="0" algn="ctr">
              <a:buFont typeface="Wingdings 2" pitchFamily="18" charset="2"/>
              <a:buNone/>
              <a:defRPr/>
            </a:pPr>
            <a:endParaRPr lang="zh-CN" altLang="en-US" smtClean="0">
              <a:ln>
                <a:noFill/>
              </a:ln>
              <a:effectLst/>
              <a:ea typeface="宋体"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bwMode="auto">
          <a:xfrm>
            <a:off x="1828800" y="1143000"/>
            <a:ext cx="8432800" cy="838200"/>
          </a:xfrm>
          <a:effectLst>
            <a:outerShdw rotWithShape="0">
              <a:srgbClr val="000000">
                <a:alpha val="45999"/>
              </a:srgbClr>
            </a:outerShdw>
          </a:effectLst>
        </p:spPr>
        <p:txBody>
          <a:bodyPr/>
          <a:lstStyle/>
          <a:p>
            <a:pPr eaLnBrk="1" hangingPunct="1"/>
            <a:r>
              <a:rPr lang="en-US" altLang="zh-CN" sz="4000" b="1" smtClean="0">
                <a:ln>
                  <a:noFill/>
                </a:ln>
                <a:solidFill>
                  <a:srgbClr val="FFFF00"/>
                </a:solidFill>
                <a:effectLst/>
                <a:latin typeface="Times New Roman" pitchFamily="18" charset="0"/>
                <a:ea typeface="宋体" charset="-122"/>
              </a:rPr>
              <a:t>meta</a:t>
            </a:r>
            <a:r>
              <a:rPr lang="zh-CN" altLang="en-US" sz="4000" b="1" smtClean="0">
                <a:ln>
                  <a:noFill/>
                </a:ln>
                <a:solidFill>
                  <a:srgbClr val="FFFF00"/>
                </a:solidFill>
                <a:effectLst/>
                <a:latin typeface="Times New Roman" pitchFamily="18" charset="0"/>
                <a:ea typeface="宋体" charset="-122"/>
              </a:rPr>
              <a:t>分析或系统综述</a:t>
            </a:r>
            <a:endParaRPr lang="zh-TW" altLang="en-US" sz="4000" b="1" smtClean="0">
              <a:ln>
                <a:noFill/>
              </a:ln>
              <a:solidFill>
                <a:srgbClr val="FFFF00"/>
              </a:solidFill>
              <a:effectLst/>
              <a:latin typeface="Times New Roman" pitchFamily="18" charset="0"/>
              <a:ea typeface="PMingLiU" pitchFamily="18" charset="-120"/>
            </a:endParaRPr>
          </a:p>
        </p:txBody>
      </p:sp>
      <p:sp>
        <p:nvSpPr>
          <p:cNvPr id="139267" name="Rectangle 3"/>
          <p:cNvSpPr>
            <a:spLocks noGrp="1" noChangeArrowheads="1"/>
          </p:cNvSpPr>
          <p:nvPr>
            <p:ph type="body" idx="4294967295"/>
          </p:nvPr>
        </p:nvSpPr>
        <p:spPr bwMode="auto">
          <a:xfrm>
            <a:off x="1109663" y="2144713"/>
            <a:ext cx="10474325" cy="4302125"/>
          </a:xfrm>
          <a:effectLst>
            <a:outerShdw rotWithShape="0">
              <a:srgbClr val="000000">
                <a:alpha val="45999"/>
              </a:srgbClr>
            </a:outerShdw>
          </a:effectLst>
        </p:spPr>
        <p:txBody>
          <a:bodyPr/>
          <a:lstStyle/>
          <a:p>
            <a:pPr eaLnBrk="1" hangingPunct="1">
              <a:lnSpc>
                <a:spcPct val="120000"/>
              </a:lnSpc>
              <a:buSzPct val="150000"/>
              <a:buFont typeface="Wingdings 2" pitchFamily="18" charset="2"/>
              <a:buNone/>
            </a:pPr>
            <a:r>
              <a:rPr lang="en-US" altLang="zh-CN" sz="2800" smtClean="0">
                <a:ln>
                  <a:noFill/>
                </a:ln>
                <a:solidFill>
                  <a:schemeClr val="hlink"/>
                </a:solidFill>
                <a:effectLst/>
                <a:latin typeface="Times New Roman" pitchFamily="18" charset="0"/>
                <a:ea typeface="宋体" charset="-122"/>
              </a:rPr>
              <a:t>	 </a:t>
            </a:r>
            <a:r>
              <a:rPr lang="en-US" altLang="zh-CN" sz="2800" smtClean="0">
                <a:ln>
                  <a:noFill/>
                </a:ln>
                <a:effectLst/>
                <a:latin typeface="Times New Roman" pitchFamily="18" charset="0"/>
                <a:ea typeface="宋体" charset="-122"/>
              </a:rPr>
              <a:t>meta</a:t>
            </a:r>
            <a:r>
              <a:rPr lang="zh-CN" altLang="en-US" sz="2800" smtClean="0">
                <a:ln>
                  <a:noFill/>
                </a:ln>
                <a:effectLst/>
                <a:latin typeface="Times New Roman" pitchFamily="18" charset="0"/>
                <a:ea typeface="宋体" charset="-122"/>
              </a:rPr>
              <a:t>分析或系统综述是一种科学的、系统的、客观的、定量的整合与总结证据的研究方法</a:t>
            </a:r>
          </a:p>
          <a:p>
            <a:pPr eaLnBrk="1" hangingPunct="1">
              <a:lnSpc>
                <a:spcPct val="140000"/>
              </a:lnSpc>
              <a:buSzPct val="150000"/>
              <a:buFont typeface="Wingdings 2" pitchFamily="18" charset="2"/>
              <a:buNone/>
            </a:pPr>
            <a:r>
              <a:rPr lang="zh-CN" altLang="en-US" sz="2800" smtClean="0">
                <a:ln>
                  <a:noFill/>
                </a:ln>
                <a:solidFill>
                  <a:srgbClr val="FB11CE"/>
                </a:solidFill>
                <a:effectLst/>
                <a:latin typeface="Times New Roman" pitchFamily="18" charset="0"/>
                <a:ea typeface="宋体" charset="-122"/>
              </a:rPr>
              <a:t>	回答三个问题：</a:t>
            </a:r>
          </a:p>
          <a:p>
            <a:pPr eaLnBrk="1" hangingPunct="1">
              <a:lnSpc>
                <a:spcPct val="140000"/>
              </a:lnSpc>
              <a:buSzPct val="150000"/>
              <a:buFont typeface="Wingdings 2" pitchFamily="18" charset="2"/>
              <a:buNone/>
            </a:pPr>
            <a:r>
              <a:rPr lang="zh-CN" altLang="en-US" sz="2800" smtClean="0">
                <a:ln>
                  <a:noFill/>
                </a:ln>
                <a:solidFill>
                  <a:schemeClr val="hlink"/>
                </a:solidFill>
                <a:effectLst/>
                <a:latin typeface="Times New Roman" pitchFamily="18" charset="0"/>
                <a:ea typeface="宋体" charset="-122"/>
              </a:rPr>
              <a:t>                 </a:t>
            </a:r>
            <a:r>
              <a:rPr lang="zh-CN" altLang="en-US" sz="2800" smtClean="0">
                <a:ln>
                  <a:noFill/>
                </a:ln>
                <a:solidFill>
                  <a:schemeClr val="tx1"/>
                </a:solidFill>
                <a:effectLst/>
                <a:latin typeface="Times New Roman" pitchFamily="18" charset="0"/>
                <a:ea typeface="宋体" charset="-122"/>
              </a:rPr>
              <a:t>定性结论</a:t>
            </a:r>
          </a:p>
          <a:p>
            <a:pPr eaLnBrk="1" hangingPunct="1">
              <a:lnSpc>
                <a:spcPct val="140000"/>
              </a:lnSpc>
              <a:buSzPct val="150000"/>
              <a:buFont typeface="Wingdings 2" pitchFamily="18" charset="2"/>
              <a:buNone/>
            </a:pPr>
            <a:r>
              <a:rPr lang="zh-CN" altLang="en-US" sz="2800" smtClean="0">
                <a:ln>
                  <a:noFill/>
                </a:ln>
                <a:solidFill>
                  <a:schemeClr val="tx1"/>
                </a:solidFill>
                <a:effectLst/>
                <a:latin typeface="Times New Roman" pitchFamily="18" charset="0"/>
                <a:ea typeface="宋体" charset="-122"/>
              </a:rPr>
              <a:t>				 定量结论 </a:t>
            </a:r>
          </a:p>
          <a:p>
            <a:pPr eaLnBrk="1" hangingPunct="1">
              <a:lnSpc>
                <a:spcPct val="140000"/>
              </a:lnSpc>
              <a:buSzPct val="150000"/>
              <a:buFont typeface="Wingdings 2" pitchFamily="18" charset="2"/>
              <a:buNone/>
            </a:pPr>
            <a:r>
              <a:rPr lang="zh-TW" altLang="en-US" sz="2800" smtClean="0">
                <a:ln>
                  <a:noFill/>
                </a:ln>
                <a:solidFill>
                  <a:schemeClr val="tx1"/>
                </a:solidFill>
                <a:effectLst/>
                <a:latin typeface="Times New Roman" pitchFamily="18" charset="0"/>
                <a:ea typeface="PMingLiU" pitchFamily="18" charset="-120"/>
              </a:rPr>
              <a:t>				</a:t>
            </a:r>
            <a:r>
              <a:rPr lang="zh-CN" altLang="en-US" sz="2800" smtClean="0">
                <a:ln>
                  <a:noFill/>
                </a:ln>
                <a:solidFill>
                  <a:schemeClr val="tx1"/>
                </a:solidFill>
                <a:effectLst/>
                <a:latin typeface="Times New Roman" pitchFamily="18" charset="0"/>
                <a:ea typeface="宋体" charset="-122"/>
              </a:rPr>
              <a:t>在什么病人或条件下疗效更大</a:t>
            </a:r>
            <a:endParaRPr lang="zh-TW" altLang="en-US" sz="2800" smtClean="0">
              <a:ln>
                <a:noFill/>
              </a:ln>
              <a:solidFill>
                <a:schemeClr val="tx1"/>
              </a:solidFill>
              <a:effectLst/>
              <a:latin typeface="Times New Roman" pitchFamily="18" charset="0"/>
              <a:ea typeface="PMingLiU" pitchFamily="18" charset="-12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3" name="Rectangle 5"/>
          <p:cNvSpPr>
            <a:spLocks noGrp="1"/>
          </p:cNvSpPr>
          <p:nvPr>
            <p:ph type="title"/>
          </p:nvPr>
        </p:nvSpPr>
        <p:spPr bwMode="auto">
          <a:effectLst>
            <a:outerShdw rotWithShape="0">
              <a:srgbClr val="000000">
                <a:alpha val="45999"/>
              </a:srgbClr>
            </a:outerShdw>
          </a:effectLst>
        </p:spPr>
        <p:txBody>
          <a:bodyPr/>
          <a:lstStyle/>
          <a:p>
            <a:pPr>
              <a:defRPr/>
            </a:pPr>
            <a:r>
              <a:rPr lang="zh-CN" altLang="en-US" sz="5700" smtClean="0">
                <a:ln>
                  <a:noFill/>
                </a:ln>
                <a:effectLst/>
                <a:ea typeface="楷体_GB2312"/>
                <a:cs typeface="楷体_GB2312"/>
              </a:rPr>
              <a:t>一、基本概念</a:t>
            </a:r>
          </a:p>
        </p:txBody>
      </p:sp>
      <p:sp>
        <p:nvSpPr>
          <p:cNvPr id="150534" name="Rectangle 6"/>
          <p:cNvSpPr>
            <a:spLocks noGrp="1"/>
          </p:cNvSpPr>
          <p:nvPr>
            <p:ph type="body" idx="1"/>
          </p:nvPr>
        </p:nvSpPr>
        <p:spPr bwMode="auto">
          <a:xfrm>
            <a:off x="581025" y="2227263"/>
            <a:ext cx="10353675" cy="4059237"/>
          </a:xfrm>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r>
              <a:rPr lang="zh-CN" altLang="en-US" smtClean="0">
                <a:ln>
                  <a:noFill/>
                </a:ln>
                <a:effectLst/>
                <a:ea typeface="宋体" charset="-122"/>
              </a:rPr>
              <a:t>系统综述（</a:t>
            </a:r>
            <a:r>
              <a:rPr lang="en-US" altLang="zh-CN" smtClean="0">
                <a:ln>
                  <a:noFill/>
                </a:ln>
                <a:effectLst/>
                <a:ea typeface="宋体" charset="-122"/>
              </a:rPr>
              <a:t>systematic review</a:t>
            </a:r>
            <a:r>
              <a:rPr lang="zh-CN" altLang="en-US" smtClean="0">
                <a:ln>
                  <a:noFill/>
                </a:ln>
                <a:effectLst/>
                <a:ea typeface="宋体" charset="-122"/>
              </a:rPr>
              <a:t>， </a:t>
            </a:r>
            <a:r>
              <a:rPr lang="en-US" altLang="zh-CN" smtClean="0">
                <a:ln>
                  <a:noFill/>
                </a:ln>
                <a:effectLst/>
                <a:ea typeface="宋体" charset="-122"/>
              </a:rPr>
              <a:t>SR</a:t>
            </a:r>
            <a:r>
              <a:rPr lang="zh-CN" altLang="en-US" smtClean="0">
                <a:ln>
                  <a:noFill/>
                </a:ln>
                <a:effectLst/>
                <a:ea typeface="宋体" charset="-122"/>
              </a:rPr>
              <a:t>）：针对某个主题进行的二次研究，在复习、分析、整理和综合针对该主题的全部原始文献的基础上进行，综述过程要依照一定的标准化方法。</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5400" smtClean="0">
                <a:ln>
                  <a:noFill/>
                </a:ln>
                <a:effectLst/>
                <a:ea typeface="宋体" charset="-122"/>
              </a:rPr>
              <a:t>系统综述基本内容</a:t>
            </a:r>
          </a:p>
        </p:txBody>
      </p:sp>
      <p:sp>
        <p:nvSpPr>
          <p:cNvPr id="79874" name="Rectangle 7"/>
          <p:cNvSpPr>
            <a:spLocks noGrp="1" noChangeArrowheads="1"/>
          </p:cNvSpPr>
          <p:nvPr>
            <p:ph type="body" idx="1"/>
          </p:nvPr>
        </p:nvSpPr>
        <p:spPr bwMode="auto">
          <a:xfrm>
            <a:off x="927100" y="1706563"/>
            <a:ext cx="10353675" cy="4745037"/>
          </a:xfrm>
        </p:spPr>
        <p:txBody>
          <a:bodyPr/>
          <a:lstStyle/>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清楚地表明题目和目的</a:t>
            </a:r>
            <a:endParaRPr kumimoji="1" lang="zh-CN" altLang="en-US" sz="2400" smtClean="0">
              <a:ln>
                <a:noFill/>
              </a:ln>
              <a:solidFill>
                <a:schemeClr val="tx2"/>
              </a:solidFill>
              <a:effectLst/>
              <a:ea typeface="宋体" charset="-122"/>
            </a:endParaRP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采用综合检索策略</a:t>
            </a: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明确的研究入选和排除标准</a:t>
            </a: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列出所有入选的研究</a:t>
            </a: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清楚地表达每个入选研究的特点并对它们的方法学质量进行分析</a:t>
            </a: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阐明所有排除的研究的原因</a:t>
            </a: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如果可能使用 </a:t>
            </a:r>
            <a:r>
              <a:rPr lang="en-US" altLang="zh-CN" sz="2400" smtClean="0">
                <a:ln>
                  <a:noFill/>
                </a:ln>
                <a:solidFill>
                  <a:schemeClr val="tx2"/>
                </a:solidFill>
                <a:effectLst/>
                <a:ea typeface="宋体" charset="-122"/>
              </a:rPr>
              <a:t>meta </a:t>
            </a:r>
            <a:r>
              <a:rPr lang="zh-CN" altLang="en-US" sz="2400" smtClean="0">
                <a:ln>
                  <a:noFill/>
                </a:ln>
                <a:solidFill>
                  <a:schemeClr val="tx2"/>
                </a:solidFill>
                <a:effectLst/>
                <a:ea typeface="宋体" charset="-122"/>
              </a:rPr>
              <a:t>分析合并合格的研究的结果</a:t>
            </a: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如果可能对合成的结果进行敏感性分析</a:t>
            </a:r>
          </a:p>
          <a:p>
            <a:pPr marL="263525" indent="-225425" defTabSz="914400">
              <a:buClr>
                <a:schemeClr val="tx2"/>
              </a:buClr>
              <a:buSzPct val="70000"/>
              <a:buFont typeface="Wingdings 2" pitchFamily="18" charset="2"/>
              <a:buChar char=""/>
              <a:defRPr/>
            </a:pPr>
            <a:r>
              <a:rPr lang="zh-CN" altLang="en-US" sz="2400" smtClean="0">
                <a:ln>
                  <a:noFill/>
                </a:ln>
                <a:solidFill>
                  <a:schemeClr val="tx2"/>
                </a:solidFill>
                <a:effectLst/>
                <a:ea typeface="宋体" charset="-122"/>
              </a:rPr>
              <a:t>采用统一的格式报告研究结果</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3"/>
          <p:cNvSpPr>
            <a:spLocks noGrp="1" noChangeArrowheads="1"/>
          </p:cNvSpPr>
          <p:nvPr>
            <p:ph type="body" idx="4294967295"/>
          </p:nvPr>
        </p:nvSpPr>
        <p:spPr bwMode="auto">
          <a:xfrm>
            <a:off x="141288" y="1484313"/>
            <a:ext cx="11618912" cy="1368425"/>
          </a:xfrm>
          <a:effectLst>
            <a:outerShdw rotWithShape="0">
              <a:srgbClr val="000000">
                <a:alpha val="45999"/>
              </a:srgbClr>
            </a:outerShdw>
          </a:effectLst>
        </p:spPr>
        <p:txBody>
          <a:bodyPr/>
          <a:lstStyle/>
          <a:p>
            <a:pPr eaLnBrk="1" hangingPunct="1">
              <a:buFont typeface="Wingdings 2" pitchFamily="18" charset="2"/>
              <a:buNone/>
              <a:defRPr/>
            </a:pPr>
            <a:endParaRPr lang="en-US" altLang="zh-CN" sz="2400" b="1" smtClean="0">
              <a:ln>
                <a:noFill/>
              </a:ln>
              <a:effectLst/>
              <a:latin typeface="Times New Roman" pitchFamily="18" charset="0"/>
              <a:ea typeface="楷体_GB2312" pitchFamily="49" charset="-122"/>
            </a:endParaRPr>
          </a:p>
          <a:p>
            <a:pPr lvl="1" eaLnBrk="1" hangingPunct="1">
              <a:defRPr/>
            </a:pPr>
            <a:r>
              <a:rPr lang="en-US" altLang="zh-CN" sz="2800" b="1" smtClean="0">
                <a:ln>
                  <a:noFill/>
                </a:ln>
                <a:effectLst/>
                <a:latin typeface="Times New Roman" pitchFamily="18" charset="0"/>
                <a:ea typeface="楷体_GB2312" pitchFamily="49" charset="-122"/>
              </a:rPr>
              <a:t>meta</a:t>
            </a:r>
            <a:r>
              <a:rPr lang="zh-CN" altLang="en-US" sz="2800" b="1" smtClean="0">
                <a:ln>
                  <a:noFill/>
                </a:ln>
                <a:effectLst/>
                <a:latin typeface="Times New Roman" pitchFamily="18" charset="0"/>
                <a:ea typeface="楷体_GB2312" pitchFamily="49" charset="-122"/>
              </a:rPr>
              <a:t>分析（</a:t>
            </a:r>
            <a:r>
              <a:rPr lang="en-US" altLang="zh-CN" sz="2800" b="1" smtClean="0">
                <a:ln>
                  <a:noFill/>
                </a:ln>
                <a:effectLst/>
                <a:latin typeface="Times New Roman" pitchFamily="18" charset="0"/>
                <a:ea typeface="楷体_GB2312" pitchFamily="49" charset="-122"/>
              </a:rPr>
              <a:t>meta-analysis</a:t>
            </a:r>
            <a:r>
              <a:rPr lang="zh-CN" altLang="en-US" sz="2800" b="1" smtClean="0">
                <a:ln>
                  <a:noFill/>
                </a:ln>
                <a:effectLst/>
                <a:latin typeface="Times New Roman" pitchFamily="18" charset="0"/>
                <a:ea typeface="楷体_GB2312" pitchFamily="49" charset="-122"/>
              </a:rPr>
              <a:t>，</a:t>
            </a:r>
            <a:r>
              <a:rPr lang="en-US" altLang="zh-CN" sz="2800" b="1" smtClean="0">
                <a:ln>
                  <a:noFill/>
                </a:ln>
                <a:effectLst/>
                <a:latin typeface="Times New Roman" pitchFamily="18" charset="0"/>
                <a:ea typeface="楷体_GB2312" pitchFamily="49" charset="-122"/>
              </a:rPr>
              <a:t>MA</a:t>
            </a:r>
            <a:r>
              <a:rPr lang="zh-CN" altLang="en-US" sz="2800" b="1" smtClean="0">
                <a:ln>
                  <a:noFill/>
                </a:ln>
                <a:effectLst/>
                <a:latin typeface="Times New Roman" pitchFamily="18" charset="0"/>
                <a:ea typeface="楷体_GB2312" pitchFamily="49" charset="-122"/>
              </a:rPr>
              <a:t>）：一类统计方法，用来比较和综合针对同一科学问题所取得的研究结果。比较和综合的结论是否有意义，取决于这些研究是否满足特定的条件。</a:t>
            </a:r>
          </a:p>
        </p:txBody>
      </p:sp>
      <p:sp>
        <p:nvSpPr>
          <p:cNvPr id="80898" name="Rectangle 4"/>
          <p:cNvSpPr>
            <a:spLocks noChangeArrowheads="1"/>
          </p:cNvSpPr>
          <p:nvPr/>
        </p:nvSpPr>
        <p:spPr bwMode="auto">
          <a:xfrm>
            <a:off x="107950" y="3214688"/>
            <a:ext cx="11618913" cy="1511300"/>
          </a:xfrm>
          <a:prstGeom prst="rect">
            <a:avLst/>
          </a:prstGeom>
          <a:noFill/>
          <a:ln w="9525">
            <a:noFill/>
            <a:miter lim="800000"/>
            <a:headEnd/>
            <a:tailEnd/>
          </a:ln>
        </p:spPr>
        <p:txBody>
          <a:bodyPr/>
          <a:lstStyle/>
          <a:p>
            <a:pPr marL="342900" indent="-342900" defTabSz="914400">
              <a:spcBef>
                <a:spcPct val="20000"/>
              </a:spcBef>
            </a:pPr>
            <a:endParaRPr lang="en-US" altLang="zh-CN" sz="24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系统综述和</a:t>
            </a:r>
            <a:r>
              <a:rPr lang="en-US" altLang="zh-CN" sz="2400" b="1">
                <a:latin typeface="楷体_GB2312"/>
                <a:ea typeface="楷体_GB2312"/>
                <a:cs typeface="楷体_GB2312"/>
              </a:rPr>
              <a:t>meta</a:t>
            </a:r>
            <a:r>
              <a:rPr lang="zh-CN" altLang="en-US" sz="2400" b="1">
                <a:latin typeface="楷体_GB2312"/>
                <a:ea typeface="楷体_GB2312"/>
                <a:cs typeface="楷体_GB2312"/>
              </a:rPr>
              <a:t>分析的关系：</a:t>
            </a:r>
          </a:p>
        </p:txBody>
      </p:sp>
      <p:sp>
        <p:nvSpPr>
          <p:cNvPr id="80899" name="Rectangle 7"/>
          <p:cNvSpPr>
            <a:spLocks noChangeArrowheads="1"/>
          </p:cNvSpPr>
          <p:nvPr/>
        </p:nvSpPr>
        <p:spPr bwMode="auto">
          <a:xfrm>
            <a:off x="895350" y="4249738"/>
            <a:ext cx="10655300" cy="1089025"/>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 </a:t>
            </a:r>
            <a:r>
              <a:rPr lang="zh-CN" altLang="en-US" sz="2400" b="1">
                <a:latin typeface="Times New Roman" pitchFamily="18" charset="0"/>
                <a:ea typeface="楷体_GB2312"/>
                <a:cs typeface="楷体_GB2312"/>
              </a:rPr>
              <a:t>定量的系统综述：使用了</a:t>
            </a:r>
            <a:r>
              <a:rPr lang="en-US" altLang="zh-CN" sz="2400" b="1">
                <a:latin typeface="Times New Roman" pitchFamily="18" charset="0"/>
                <a:ea typeface="楷体_GB2312"/>
                <a:cs typeface="楷体_GB2312"/>
              </a:rPr>
              <a:t>meta</a:t>
            </a:r>
            <a:r>
              <a:rPr lang="zh-CN" altLang="en-US" sz="2400" b="1">
                <a:latin typeface="Times New Roman" pitchFamily="18" charset="0"/>
                <a:ea typeface="楷体_GB2312"/>
                <a:cs typeface="楷体_GB2312"/>
              </a:rPr>
              <a:t>分析对资料进行定量合并</a:t>
            </a:r>
          </a:p>
          <a:p>
            <a:pPr marL="263525" indent="-263525" defTabSz="914400" latinLnBrk="1">
              <a:lnSpc>
                <a:spcPct val="135000"/>
              </a:lnSpc>
              <a:buClr>
                <a:schemeClr val="tx1"/>
              </a:buClr>
              <a:buFont typeface="Wingdings" pitchFamily="2" charset="2"/>
              <a:buChar char="l"/>
            </a:pPr>
            <a:r>
              <a:rPr lang="zh-CN" altLang="en-US" sz="2400" b="1">
                <a:latin typeface="Times New Roman" pitchFamily="18" charset="0"/>
                <a:ea typeface="楷体_GB2312"/>
                <a:cs typeface="楷体_GB2312"/>
              </a:rPr>
              <a:t> 定性的系统综述：未使用</a:t>
            </a:r>
            <a:r>
              <a:rPr lang="en-US" altLang="zh-CN" sz="2400" b="1">
                <a:latin typeface="Times New Roman" pitchFamily="18" charset="0"/>
                <a:ea typeface="楷体_GB2312"/>
                <a:cs typeface="楷体_GB2312"/>
              </a:rPr>
              <a:t>meta</a:t>
            </a:r>
            <a:r>
              <a:rPr lang="zh-CN" altLang="en-US" sz="2400" b="1">
                <a:latin typeface="Times New Roman" pitchFamily="18" charset="0"/>
                <a:ea typeface="楷体_GB2312"/>
                <a:cs typeface="楷体_GB2312"/>
              </a:rPr>
              <a:t>分析对资料进行定量合并</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4"/>
          <p:cNvSpPr>
            <a:spLocks noChangeArrowheads="1"/>
          </p:cNvSpPr>
          <p:nvPr/>
        </p:nvSpPr>
        <p:spPr bwMode="auto">
          <a:xfrm>
            <a:off x="757238" y="1577975"/>
            <a:ext cx="11176000" cy="1152525"/>
          </a:xfrm>
          <a:prstGeom prst="rect">
            <a:avLst/>
          </a:prstGeom>
          <a:noFill/>
          <a:ln w="9525">
            <a:noFill/>
            <a:miter lim="800000"/>
            <a:headEnd/>
            <a:tailEnd/>
          </a:ln>
        </p:spPr>
        <p:txBody>
          <a:bodyPr/>
          <a:lstStyle/>
          <a:p>
            <a:pPr marL="342900" indent="-342900" defTabSz="914400">
              <a:lnSpc>
                <a:spcPct val="90000"/>
              </a:lnSpc>
              <a:spcBef>
                <a:spcPct val="20000"/>
              </a:spcBef>
              <a:buFont typeface="Wingdings" pitchFamily="2" charset="2"/>
              <a:buChar char="Ø"/>
            </a:pPr>
            <a:r>
              <a:rPr kumimoji="1" lang="zh-CN" altLang="en-US" sz="3000" b="1">
                <a:latin typeface="Times New Roman" pitchFamily="18" charset="0"/>
                <a:ea typeface="楷体_GB2312"/>
                <a:cs typeface="楷体_GB2312"/>
              </a:rPr>
              <a:t>进行系统综述和</a:t>
            </a:r>
            <a:r>
              <a:rPr kumimoji="1" lang="en-US" altLang="zh-CN" sz="3000" b="1">
                <a:latin typeface="Times New Roman" pitchFamily="18" charset="0"/>
                <a:ea typeface="楷体_GB2312"/>
                <a:cs typeface="楷体_GB2312"/>
              </a:rPr>
              <a:t>meta</a:t>
            </a:r>
            <a:r>
              <a:rPr kumimoji="1" lang="zh-CN" altLang="en-US" sz="3000" b="1">
                <a:latin typeface="Times New Roman" pitchFamily="18" charset="0"/>
                <a:ea typeface="楷体_GB2312"/>
                <a:cs typeface="楷体_GB2312"/>
              </a:rPr>
              <a:t>分析的意义 </a:t>
            </a:r>
            <a:endParaRPr lang="zh-CN" altLang="en-US" sz="3000" b="1">
              <a:latin typeface="Times New Roman" pitchFamily="18" charset="0"/>
              <a:ea typeface="楷体_GB2312"/>
              <a:cs typeface="楷体_GB2312"/>
            </a:endParaRPr>
          </a:p>
          <a:p>
            <a:pPr marL="342900" indent="-342900" defTabSz="914400">
              <a:lnSpc>
                <a:spcPct val="90000"/>
              </a:lnSpc>
              <a:spcBef>
                <a:spcPct val="20000"/>
              </a:spcBef>
              <a:buFontTx/>
              <a:buBlip>
                <a:blip r:embed="rId2"/>
              </a:buBlip>
            </a:pPr>
            <a:endParaRPr lang="en-US" altLang="zh-CN" sz="3000" b="1">
              <a:latin typeface="Times New Roman" pitchFamily="18" charset="0"/>
              <a:ea typeface="楷体_GB2312"/>
              <a:cs typeface="楷体_GB2312"/>
            </a:endParaRPr>
          </a:p>
        </p:txBody>
      </p:sp>
      <p:sp>
        <p:nvSpPr>
          <p:cNvPr id="81922" name="Rectangle 8"/>
          <p:cNvSpPr>
            <a:spLocks noChangeArrowheads="1"/>
          </p:cNvSpPr>
          <p:nvPr/>
        </p:nvSpPr>
        <p:spPr bwMode="auto">
          <a:xfrm>
            <a:off x="239713" y="2205038"/>
            <a:ext cx="11660187" cy="2541587"/>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lnSpc>
                <a:spcPct val="150000"/>
              </a:lnSpc>
              <a:spcBef>
                <a:spcPct val="20000"/>
              </a:spcBef>
              <a:buFont typeface="Wingdings" pitchFamily="2" charset="2"/>
              <a:buChar char="l"/>
            </a:pPr>
            <a:r>
              <a:rPr lang="zh-CN" altLang="en-US" sz="2400" b="1">
                <a:latin typeface="楷体_GB2312"/>
                <a:ea typeface="楷体_GB2312"/>
                <a:cs typeface="楷体_GB2312"/>
              </a:rPr>
              <a:t>整合海量信息</a:t>
            </a:r>
          </a:p>
          <a:p>
            <a:pPr marL="742950" lvl="1" indent="-285750" defTabSz="914400">
              <a:lnSpc>
                <a:spcPct val="150000"/>
              </a:lnSpc>
              <a:spcBef>
                <a:spcPct val="20000"/>
              </a:spcBef>
              <a:buFont typeface="Wingdings" pitchFamily="2" charset="2"/>
              <a:buChar char="l"/>
            </a:pPr>
            <a:r>
              <a:rPr lang="zh-CN" altLang="en-US" sz="2400" b="1">
                <a:latin typeface="楷体_GB2312"/>
                <a:ea typeface="楷体_GB2312"/>
                <a:cs typeface="楷体_GB2312"/>
              </a:rPr>
              <a:t>有助于克服传统文献综述的缺陷 </a:t>
            </a:r>
          </a:p>
          <a:p>
            <a:pPr marL="742950" lvl="1" indent="-285750" defTabSz="914400">
              <a:lnSpc>
                <a:spcPct val="150000"/>
              </a:lnSpc>
              <a:spcBef>
                <a:spcPct val="20000"/>
              </a:spcBef>
              <a:buFont typeface="Wingdings" pitchFamily="2" charset="2"/>
              <a:buChar char="l"/>
            </a:pPr>
            <a:r>
              <a:rPr lang="zh-CN" altLang="en-US" sz="2400" b="1">
                <a:latin typeface="楷体_GB2312"/>
                <a:ea typeface="楷体_GB2312"/>
                <a:cs typeface="楷体_GB2312"/>
              </a:rPr>
              <a:t>帮助临床医生或医疗卫生决策者作出科学决策 </a:t>
            </a:r>
          </a:p>
          <a:p>
            <a:pPr marL="742950" lvl="1" indent="-285750" defTabSz="914400">
              <a:lnSpc>
                <a:spcPct val="150000"/>
              </a:lnSpc>
              <a:spcBef>
                <a:spcPct val="20000"/>
              </a:spcBef>
              <a:buFont typeface="Wingdings" pitchFamily="2" charset="2"/>
              <a:buChar char="l"/>
            </a:pPr>
            <a:r>
              <a:rPr lang="zh-CN" altLang="en-US" sz="2400" b="1">
                <a:latin typeface="楷体_GB2312"/>
                <a:ea typeface="楷体_GB2312"/>
                <a:cs typeface="楷体_GB2312"/>
              </a:rPr>
              <a:t>为制定疾病防制策略和措施提供科学依据</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4"/>
          <p:cNvSpPr>
            <a:spLocks noChangeArrowheads="1"/>
          </p:cNvSpPr>
          <p:nvPr/>
        </p:nvSpPr>
        <p:spPr bwMode="auto">
          <a:xfrm>
            <a:off x="642938" y="557213"/>
            <a:ext cx="10972800" cy="922337"/>
          </a:xfrm>
          <a:prstGeom prst="rect">
            <a:avLst/>
          </a:prstGeom>
          <a:noFill/>
          <a:ln w="9525">
            <a:noFill/>
            <a:miter lim="800000"/>
            <a:headEnd/>
            <a:tailEnd/>
          </a:ln>
        </p:spPr>
        <p:txBody>
          <a:bodyPr anchor="ctr"/>
          <a:lstStyle/>
          <a:p>
            <a:pPr algn="ctr" defTabSz="914400"/>
            <a:r>
              <a:rPr lang="zh-CN" altLang="en-US" sz="5700" b="1">
                <a:solidFill>
                  <a:srgbClr val="FFFF00"/>
                </a:solidFill>
                <a:ea typeface="楷体_GB2312"/>
                <a:cs typeface="楷体_GB2312"/>
              </a:rPr>
              <a:t>二、 步骤和方法</a:t>
            </a:r>
          </a:p>
        </p:txBody>
      </p:sp>
      <p:sp>
        <p:nvSpPr>
          <p:cNvPr id="154627" name="Rectangle 7"/>
          <p:cNvSpPr>
            <a:spLocks noGrp="1" noChangeArrowheads="1"/>
          </p:cNvSpPr>
          <p:nvPr>
            <p:ph type="body" idx="4294967295"/>
          </p:nvPr>
        </p:nvSpPr>
        <p:spPr bwMode="auto">
          <a:xfrm>
            <a:off x="1060450" y="1863725"/>
            <a:ext cx="10160000" cy="3552825"/>
          </a:xfrm>
          <a:effectLst>
            <a:outerShdw rotWithShape="0">
              <a:srgbClr val="000000">
                <a:alpha val="45999"/>
              </a:srgbClr>
            </a:outerShdw>
          </a:effectLst>
        </p:spPr>
        <p:txBody>
          <a:bodyPr/>
          <a:lstStyle/>
          <a:p>
            <a:pPr eaLnBrk="1" hangingPunct="1">
              <a:defRPr/>
            </a:pPr>
            <a:r>
              <a:rPr lang="zh-CN" altLang="en-US" sz="3000" b="1" smtClean="0">
                <a:ln>
                  <a:noFill/>
                </a:ln>
                <a:effectLst/>
                <a:latin typeface="楷体_GB2312" pitchFamily="49" charset="-122"/>
                <a:ea typeface="楷体_GB2312" pitchFamily="49" charset="-122"/>
              </a:rPr>
              <a:t>选题和研究方案的制定</a:t>
            </a:r>
          </a:p>
          <a:p>
            <a:pPr eaLnBrk="1" hangingPunct="1">
              <a:defRPr/>
            </a:pPr>
            <a:r>
              <a:rPr lang="zh-CN" altLang="en-US" sz="3000" b="1" smtClean="0">
                <a:ln>
                  <a:noFill/>
                </a:ln>
                <a:effectLst/>
                <a:latin typeface="楷体_GB2312" pitchFamily="49" charset="-122"/>
                <a:ea typeface="楷体_GB2312" pitchFamily="49" charset="-122"/>
              </a:rPr>
              <a:t>检索和收集原始文献 </a:t>
            </a:r>
          </a:p>
          <a:p>
            <a:pPr eaLnBrk="1" hangingPunct="1">
              <a:defRPr/>
            </a:pPr>
            <a:r>
              <a:rPr lang="zh-CN" altLang="en-US" sz="3000" b="1" smtClean="0">
                <a:ln>
                  <a:noFill/>
                </a:ln>
                <a:effectLst/>
                <a:latin typeface="楷体_GB2312" pitchFamily="49" charset="-122"/>
                <a:ea typeface="楷体_GB2312" pitchFamily="49" charset="-122"/>
              </a:rPr>
              <a:t>根据入选标准选择合格的研究</a:t>
            </a:r>
          </a:p>
          <a:p>
            <a:pPr eaLnBrk="1" hangingPunct="1">
              <a:defRPr/>
            </a:pPr>
            <a:r>
              <a:rPr lang="zh-CN" altLang="en-US" sz="3000" b="1" smtClean="0">
                <a:ln>
                  <a:noFill/>
                </a:ln>
                <a:effectLst/>
                <a:latin typeface="楷体_GB2312" pitchFamily="49" charset="-122"/>
                <a:ea typeface="楷体_GB2312" pitchFamily="49" charset="-122"/>
              </a:rPr>
              <a:t>文献评价</a:t>
            </a:r>
          </a:p>
          <a:p>
            <a:pPr eaLnBrk="1" hangingPunct="1">
              <a:defRPr/>
            </a:pPr>
            <a:r>
              <a:rPr lang="zh-CN" altLang="en-US" sz="3000" b="1" smtClean="0">
                <a:ln>
                  <a:noFill/>
                </a:ln>
                <a:effectLst/>
                <a:latin typeface="楷体_GB2312" pitchFamily="49" charset="-122"/>
                <a:ea typeface="楷体_GB2312" pitchFamily="49" charset="-122"/>
              </a:rPr>
              <a:t>建立数据库</a:t>
            </a:r>
          </a:p>
          <a:p>
            <a:pPr eaLnBrk="1" hangingPunct="1">
              <a:defRPr/>
            </a:pPr>
            <a:r>
              <a:rPr lang="zh-CN" altLang="en-US" sz="3000" b="1" smtClean="0">
                <a:ln>
                  <a:noFill/>
                </a:ln>
                <a:effectLst/>
                <a:latin typeface="楷体_GB2312" pitchFamily="49" charset="-122"/>
                <a:ea typeface="楷体_GB2312" pitchFamily="49" charset="-122"/>
              </a:rPr>
              <a:t>汇总结果 </a:t>
            </a:r>
          </a:p>
          <a:p>
            <a:pPr eaLnBrk="1" hangingPunct="1">
              <a:defRPr/>
            </a:pPr>
            <a:r>
              <a:rPr lang="zh-CN" altLang="en-US" sz="3000" b="1" smtClean="0">
                <a:ln>
                  <a:noFill/>
                </a:ln>
                <a:effectLst/>
                <a:latin typeface="楷体_GB2312" pitchFamily="49" charset="-122"/>
                <a:ea typeface="楷体_GB2312" pitchFamily="49" charset="-122"/>
              </a:rPr>
              <a:t>总结报告 </a:t>
            </a:r>
            <a:endParaRPr lang="en-US" altLang="zh-CN" sz="3000" b="1" smtClean="0">
              <a:ln>
                <a:noFill/>
              </a:ln>
              <a:effectLst/>
              <a:latin typeface="楷体_GB2312" pitchFamily="49" charset="-122"/>
              <a:ea typeface="楷体_GB2312" pitchFamily="49" charset="-12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5"/>
          <p:cNvPicPr>
            <a:picLocks noChangeAspect="1" noChangeArrowheads="1"/>
          </p:cNvPicPr>
          <p:nvPr/>
        </p:nvPicPr>
        <p:blipFill>
          <a:blip r:embed="rId3"/>
          <a:srcRect/>
          <a:stretch>
            <a:fillRect/>
          </a:stretch>
        </p:blipFill>
        <p:spPr bwMode="auto">
          <a:xfrm>
            <a:off x="6843713" y="2076450"/>
            <a:ext cx="3825875" cy="3838575"/>
          </a:xfrm>
          <a:prstGeom prst="rect">
            <a:avLst/>
          </a:prstGeom>
          <a:noFill/>
          <a:ln w="9525">
            <a:noFill/>
            <a:miter lim="800000"/>
            <a:headEnd/>
            <a:tailEnd/>
          </a:ln>
        </p:spPr>
      </p:pic>
      <p:pic>
        <p:nvPicPr>
          <p:cNvPr id="19458" name="Picture 10"/>
          <p:cNvPicPr>
            <a:picLocks noChangeAspect="1" noChangeArrowheads="1"/>
          </p:cNvPicPr>
          <p:nvPr/>
        </p:nvPicPr>
        <p:blipFill>
          <a:blip r:embed="rId4"/>
          <a:srcRect/>
          <a:stretch>
            <a:fillRect/>
          </a:stretch>
        </p:blipFill>
        <p:spPr bwMode="auto">
          <a:xfrm>
            <a:off x="1028700" y="1936750"/>
            <a:ext cx="4610100" cy="3448050"/>
          </a:xfrm>
          <a:prstGeom prst="rect">
            <a:avLst/>
          </a:prstGeom>
          <a:noFill/>
          <a:ln w="9525">
            <a:noFill/>
            <a:miter lim="800000"/>
            <a:headEnd/>
            <a:tailEnd/>
          </a:ln>
        </p:spPr>
      </p:pic>
      <p:sp>
        <p:nvSpPr>
          <p:cNvPr id="19459" name="Rectangle 11"/>
          <p:cNvSpPr>
            <a:spLocks noChangeArrowheads="1"/>
          </p:cNvSpPr>
          <p:nvPr/>
        </p:nvSpPr>
        <p:spPr bwMode="auto">
          <a:xfrm>
            <a:off x="6959600" y="6011863"/>
            <a:ext cx="3479800" cy="366712"/>
          </a:xfrm>
          <a:prstGeom prst="rect">
            <a:avLst/>
          </a:prstGeom>
          <a:noFill/>
          <a:ln w="9525">
            <a:noFill/>
            <a:miter lim="800000"/>
            <a:headEnd/>
            <a:tailEnd/>
          </a:ln>
        </p:spPr>
        <p:txBody>
          <a:bodyPr wrap="none">
            <a:spAutoFit/>
          </a:bodyPr>
          <a:lstStyle/>
          <a:p>
            <a:pPr defTabSz="914400">
              <a:spcBef>
                <a:spcPct val="30000"/>
              </a:spcBef>
            </a:pPr>
            <a:r>
              <a:rPr lang="en-US" altLang="zh-HK" b="1">
                <a:latin typeface="Times New Roman" pitchFamily="18" charset="0"/>
              </a:rPr>
              <a:t>John Snow (1813 –1858) </a:t>
            </a:r>
            <a:endParaRPr lang="zh-TW" altLang="en-US" b="1">
              <a:latin typeface="Times New Roman" pitchFamily="18" charset="0"/>
            </a:endParaRPr>
          </a:p>
        </p:txBody>
      </p:sp>
      <p:sp>
        <p:nvSpPr>
          <p:cNvPr id="19460" name="Text Box 6"/>
          <p:cNvSpPr txBox="1">
            <a:spLocks noChangeArrowheads="1"/>
          </p:cNvSpPr>
          <p:nvPr/>
        </p:nvSpPr>
        <p:spPr bwMode="auto">
          <a:xfrm>
            <a:off x="2671763" y="371475"/>
            <a:ext cx="7377112" cy="1465263"/>
          </a:xfrm>
          <a:prstGeom prst="rect">
            <a:avLst/>
          </a:prstGeom>
          <a:noFill/>
          <a:ln w="9525">
            <a:noFill/>
            <a:miter lim="800000"/>
            <a:headEnd/>
            <a:tailEnd/>
          </a:ln>
        </p:spPr>
        <p:txBody>
          <a:bodyPr>
            <a:spAutoFit/>
          </a:bodyPr>
          <a:lstStyle/>
          <a:p>
            <a:pPr algn="ctr" defTabSz="914400">
              <a:spcBef>
                <a:spcPct val="50000"/>
              </a:spcBef>
            </a:pPr>
            <a:r>
              <a:rPr lang="en-US" altLang="zh-CN" sz="3600">
                <a:solidFill>
                  <a:srgbClr val="FFFF00"/>
                </a:solidFill>
              </a:rPr>
              <a:t>1</a:t>
            </a:r>
            <a:r>
              <a:rPr lang="zh-CN" altLang="en-US" sz="3600">
                <a:solidFill>
                  <a:srgbClr val="FFFF00"/>
                </a:solidFill>
              </a:rPr>
              <a:t>、古典流行病学</a:t>
            </a:r>
          </a:p>
          <a:p>
            <a:pPr algn="ctr" defTabSz="914400">
              <a:spcBef>
                <a:spcPct val="50000"/>
              </a:spcBef>
            </a:pPr>
            <a:r>
              <a:rPr lang="en-US" altLang="zh-CN" sz="3600"/>
              <a:t>——</a:t>
            </a:r>
            <a:r>
              <a:rPr lang="zh-CN" altLang="en-US" sz="3600"/>
              <a:t>伦敦宽街的霍乱流行的调查</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3"/>
          <p:cNvSpPr>
            <a:spLocks noGrp="1" noChangeArrowheads="1"/>
          </p:cNvSpPr>
          <p:nvPr>
            <p:ph type="body" sz="half" idx="4294967295"/>
          </p:nvPr>
        </p:nvSpPr>
        <p:spPr bwMode="auto">
          <a:xfrm>
            <a:off x="1033463" y="350838"/>
            <a:ext cx="9632950" cy="895350"/>
          </a:xfrm>
          <a:effectLst>
            <a:outerShdw rotWithShape="0">
              <a:srgbClr val="000000">
                <a:alpha val="45999"/>
              </a:srgbClr>
            </a:outerShdw>
          </a:effectLst>
        </p:spPr>
        <p:txBody>
          <a:bodyPr anchor="ctr"/>
          <a:lstStyle/>
          <a:p>
            <a:pPr marL="0" indent="0" algn="ctr">
              <a:spcBef>
                <a:spcPct val="0"/>
              </a:spcBef>
              <a:spcAft>
                <a:spcPct val="0"/>
              </a:spcAft>
              <a:buClrTx/>
              <a:buSzTx/>
              <a:buFontTx/>
              <a:buNone/>
              <a:defRPr/>
            </a:pPr>
            <a:r>
              <a:rPr lang="zh-CN" altLang="en-US" sz="4800" smtClean="0">
                <a:ln>
                  <a:noFill/>
                </a:ln>
                <a:solidFill>
                  <a:srgbClr val="FFFF00"/>
                </a:solidFill>
                <a:effectLst/>
                <a:ea typeface="宋体" charset="-122"/>
                <a:cs typeface="楷体_GB2312"/>
              </a:rPr>
              <a:t>（一）选题和研究方案的制定</a:t>
            </a:r>
          </a:p>
        </p:txBody>
      </p:sp>
      <p:sp>
        <p:nvSpPr>
          <p:cNvPr id="83970" name="Rectangle 4"/>
          <p:cNvSpPr>
            <a:spLocks noChangeArrowheads="1"/>
          </p:cNvSpPr>
          <p:nvPr/>
        </p:nvSpPr>
        <p:spPr bwMode="auto">
          <a:xfrm>
            <a:off x="334963" y="2241550"/>
            <a:ext cx="11857037" cy="1511300"/>
          </a:xfrm>
          <a:prstGeom prst="rect">
            <a:avLst/>
          </a:prstGeom>
          <a:noFill/>
          <a:ln w="9525">
            <a:noFill/>
            <a:miter lim="800000"/>
            <a:headEnd/>
            <a:tailEnd/>
          </a:ln>
        </p:spPr>
        <p:txBody>
          <a:bodyPr/>
          <a:lstStyle/>
          <a:p>
            <a:pPr marL="863600" indent="-863600" defTabSz="914400">
              <a:spcBef>
                <a:spcPct val="20000"/>
              </a:spcBef>
            </a:pPr>
            <a:endParaRPr lang="en-US" altLang="zh-CN" sz="2600" b="1">
              <a:ea typeface="楷体_GB2312"/>
              <a:cs typeface="楷体_GB2312"/>
            </a:endParaRPr>
          </a:p>
          <a:p>
            <a:pPr marL="1270000" lvl="1" indent="-812800" defTabSz="914400">
              <a:spcBef>
                <a:spcPct val="20000"/>
              </a:spcBef>
              <a:buFont typeface="Wingdings" pitchFamily="2" charset="2"/>
              <a:buChar char="Ø"/>
            </a:pPr>
            <a:r>
              <a:rPr lang="zh-CN" altLang="en-US" sz="2400" b="1">
                <a:ea typeface="楷体_GB2312"/>
                <a:cs typeface="楷体_GB2312"/>
              </a:rPr>
              <a:t>确定研究问题</a:t>
            </a:r>
          </a:p>
        </p:txBody>
      </p:sp>
      <p:sp>
        <p:nvSpPr>
          <p:cNvPr id="83971" name="Rectangle 5"/>
          <p:cNvSpPr>
            <a:spLocks noChangeArrowheads="1"/>
          </p:cNvSpPr>
          <p:nvPr/>
        </p:nvSpPr>
        <p:spPr bwMode="auto">
          <a:xfrm>
            <a:off x="852488" y="1393825"/>
            <a:ext cx="10847387" cy="1463675"/>
          </a:xfrm>
          <a:prstGeom prst="rect">
            <a:avLst/>
          </a:prstGeom>
          <a:noFill/>
          <a:ln w="9525" algn="ctr">
            <a:noFill/>
            <a:miter lim="800000"/>
            <a:headEnd/>
            <a:tailEnd/>
          </a:ln>
        </p:spPr>
        <p:txBody>
          <a:bodyPr anchor="ctr">
            <a:spAutoFit/>
          </a:bodyPr>
          <a:lstStyle/>
          <a:p>
            <a:pPr defTabSz="914400">
              <a:lnSpc>
                <a:spcPct val="150000"/>
              </a:lnSpc>
            </a:pPr>
            <a:r>
              <a:rPr kumimoji="1" lang="zh-CN" altLang="en-US" sz="2000" b="1">
                <a:latin typeface="Times New Roman" pitchFamily="18" charset="0"/>
                <a:ea typeface="楷体_GB2312"/>
                <a:cs typeface="楷体_GB2312"/>
              </a:rPr>
              <a:t>采用</a:t>
            </a:r>
            <a:r>
              <a:rPr kumimoji="1" lang="en-US" altLang="zh-CN" sz="2000" b="1">
                <a:latin typeface="Times New Roman" pitchFamily="18" charset="0"/>
                <a:ea typeface="楷体_GB2312"/>
                <a:cs typeface="楷体_GB2312"/>
              </a:rPr>
              <a:t>PICO</a:t>
            </a:r>
            <a:r>
              <a:rPr kumimoji="1" lang="zh-CN" altLang="en-US" sz="2000" b="1">
                <a:latin typeface="Times New Roman" pitchFamily="18" charset="0"/>
                <a:ea typeface="楷体_GB2312"/>
                <a:cs typeface="楷体_GB2312"/>
              </a:rPr>
              <a:t>格式将研究问题结构化：</a:t>
            </a:r>
          </a:p>
          <a:p>
            <a:pPr defTabSz="914400">
              <a:lnSpc>
                <a:spcPct val="150000"/>
              </a:lnSpc>
            </a:pPr>
            <a:r>
              <a:rPr kumimoji="1" lang="zh-CN" altLang="en-US" sz="2000" b="1">
                <a:latin typeface="Times New Roman" pitchFamily="18" charset="0"/>
                <a:ea typeface="楷体_GB2312"/>
                <a:cs typeface="楷体_GB2312"/>
              </a:rPr>
              <a:t>即确定研究对象（</a:t>
            </a:r>
            <a:r>
              <a:rPr kumimoji="1" lang="en-US" altLang="zh-CN" sz="2000" b="1">
                <a:latin typeface="Times New Roman" pitchFamily="18" charset="0"/>
                <a:ea typeface="楷体_GB2312"/>
                <a:cs typeface="楷体_GB2312"/>
              </a:rPr>
              <a:t>participants</a:t>
            </a:r>
            <a:r>
              <a:rPr kumimoji="1" lang="zh-CN" altLang="en-US" sz="2000" b="1">
                <a:latin typeface="Times New Roman" pitchFamily="18" charset="0"/>
                <a:ea typeface="楷体_GB2312"/>
                <a:cs typeface="楷体_GB2312"/>
              </a:rPr>
              <a:t>）的特征、干预措施（</a:t>
            </a:r>
            <a:r>
              <a:rPr kumimoji="1" lang="en-US" altLang="zh-CN" sz="2000" b="1">
                <a:latin typeface="Times New Roman" pitchFamily="18" charset="0"/>
                <a:ea typeface="楷体_GB2312"/>
                <a:cs typeface="楷体_GB2312"/>
              </a:rPr>
              <a:t>intervention</a:t>
            </a:r>
            <a:r>
              <a:rPr kumimoji="1" lang="zh-CN" altLang="en-US" sz="2000" b="1">
                <a:latin typeface="Times New Roman" pitchFamily="18" charset="0"/>
                <a:ea typeface="楷体_GB2312"/>
                <a:cs typeface="楷体_GB2312"/>
              </a:rPr>
              <a:t>）、与什么进行比较（</a:t>
            </a:r>
            <a:r>
              <a:rPr kumimoji="1" lang="en-US" altLang="zh-CN" sz="2000" b="1">
                <a:latin typeface="Times New Roman" pitchFamily="18" charset="0"/>
                <a:ea typeface="楷体_GB2312"/>
                <a:cs typeface="楷体_GB2312"/>
              </a:rPr>
              <a:t>comparison</a:t>
            </a:r>
            <a:r>
              <a:rPr kumimoji="1" lang="zh-CN" altLang="en-US" sz="2000" b="1">
                <a:latin typeface="Times New Roman" pitchFamily="18" charset="0"/>
                <a:ea typeface="楷体_GB2312"/>
                <a:cs typeface="楷体_GB2312"/>
              </a:rPr>
              <a:t>）和观察的结局指标（</a:t>
            </a:r>
            <a:r>
              <a:rPr kumimoji="1" lang="en-US" altLang="zh-CN" sz="2000" b="1">
                <a:latin typeface="Times New Roman" pitchFamily="18" charset="0"/>
                <a:ea typeface="楷体_GB2312"/>
                <a:cs typeface="楷体_GB2312"/>
              </a:rPr>
              <a:t>outcome</a:t>
            </a:r>
            <a:r>
              <a:rPr kumimoji="1" lang="zh-CN" altLang="en-US" sz="2000" b="1">
                <a:latin typeface="Times New Roman" pitchFamily="18" charset="0"/>
                <a:ea typeface="楷体_GB2312"/>
                <a:cs typeface="楷体_GB2312"/>
              </a:rPr>
              <a:t>） </a:t>
            </a:r>
          </a:p>
        </p:txBody>
      </p:sp>
      <p:graphicFrame>
        <p:nvGraphicFramePr>
          <p:cNvPr id="83987" name="Group 19"/>
          <p:cNvGraphicFramePr>
            <a:graphicFrameLocks noGrp="1"/>
          </p:cNvGraphicFramePr>
          <p:nvPr>
            <p:ph sz="half" idx="4294967295"/>
          </p:nvPr>
        </p:nvGraphicFramePr>
        <p:xfrm>
          <a:off x="1320800" y="4699000"/>
          <a:ext cx="9199563" cy="1423988"/>
        </p:xfrm>
        <a:graphic>
          <a:graphicData uri="http://schemas.openxmlformats.org/drawingml/2006/table">
            <a:tbl>
              <a:tblPr/>
              <a:tblGrid>
                <a:gridCol w="2416175"/>
                <a:gridCol w="2598738"/>
                <a:gridCol w="2401887"/>
                <a:gridCol w="1782763"/>
              </a:tblGrid>
              <a:tr h="417513">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对象 </a:t>
                      </a:r>
                      <a:r>
                        <a:rPr kumimoji="1" lang="en-US" altLang="zh-CN"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P</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干预 </a:t>
                      </a:r>
                      <a:r>
                        <a:rPr kumimoji="1" lang="en-US" altLang="zh-CN"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I</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比较 </a:t>
                      </a:r>
                      <a:r>
                        <a:rPr kumimoji="1" lang="en-US" altLang="zh-CN"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C</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结局 </a:t>
                      </a:r>
                      <a:r>
                        <a:rPr kumimoji="1" lang="en-US" altLang="zh-CN"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O</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4188">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心肌梗塞患者</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阿司匹林</a:t>
                      </a:r>
                      <a:endParaRPr kumimoji="1" lang="en-US" altLang="zh-CN" sz="2000" b="1" i="0" u="none" strike="noStrike" cap="none" normalizeH="0" baseline="0" smtClean="0">
                        <a:ln>
                          <a:noFill/>
                        </a:ln>
                        <a:solidFill>
                          <a:schemeClr val="tx2"/>
                        </a:solidFill>
                        <a:effectLst/>
                        <a:latin typeface="Times New Roman" pitchFamily="18" charset="0"/>
                        <a:ea typeface="楷体_GB2312"/>
                        <a:cs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安慰剂</a:t>
                      </a:r>
                      <a:endParaRPr kumimoji="1" lang="en-US" altLang="zh-CN" sz="2000" b="1" i="0" u="none" strike="noStrike" cap="none" normalizeH="0" baseline="0" smtClean="0">
                        <a:ln>
                          <a:noFill/>
                        </a:ln>
                        <a:solidFill>
                          <a:schemeClr val="tx2"/>
                        </a:solidFill>
                        <a:effectLst/>
                        <a:latin typeface="Times New Roman" pitchFamily="18" charset="0"/>
                        <a:ea typeface="楷体_GB2312"/>
                        <a:cs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2000" b="1" i="0" u="none" strike="noStrike" cap="none" normalizeH="0" baseline="0" smtClean="0">
                          <a:ln>
                            <a:noFill/>
                          </a:ln>
                          <a:solidFill>
                            <a:schemeClr val="tx2"/>
                          </a:solidFill>
                          <a:effectLst/>
                          <a:latin typeface="Times New Roman" pitchFamily="18" charset="0"/>
                          <a:ea typeface="楷体_GB2312"/>
                          <a:cs typeface="Times New Roman" pitchFamily="18" charset="0"/>
                        </a:rPr>
                        <a:t>非致死性心肌梗死的发生情况</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3984" name="Rectangle 186"/>
          <p:cNvSpPr>
            <a:spLocks noChangeArrowheads="1"/>
          </p:cNvSpPr>
          <p:nvPr/>
        </p:nvSpPr>
        <p:spPr bwMode="auto">
          <a:xfrm>
            <a:off x="333375" y="3267075"/>
            <a:ext cx="11858625" cy="1511300"/>
          </a:xfrm>
          <a:prstGeom prst="rect">
            <a:avLst/>
          </a:prstGeom>
          <a:noFill/>
          <a:ln w="9525">
            <a:noFill/>
            <a:miter lim="800000"/>
            <a:headEnd/>
            <a:tailEnd/>
          </a:ln>
        </p:spPr>
        <p:txBody>
          <a:bodyPr/>
          <a:lstStyle/>
          <a:p>
            <a:pPr marL="863600" indent="-863600" defTabSz="914400">
              <a:spcBef>
                <a:spcPct val="20000"/>
              </a:spcBef>
            </a:pPr>
            <a:endParaRPr lang="en-US" altLang="zh-CN" sz="2600" b="1">
              <a:ea typeface="楷体_GB2312"/>
              <a:cs typeface="楷体_GB2312"/>
            </a:endParaRPr>
          </a:p>
          <a:p>
            <a:pPr marL="1270000" lvl="1" indent="-812800" defTabSz="914400">
              <a:spcBef>
                <a:spcPct val="20000"/>
              </a:spcBef>
              <a:buFont typeface="Wingdings" pitchFamily="2" charset="2"/>
              <a:buChar char="Ø"/>
            </a:pPr>
            <a:r>
              <a:rPr lang="zh-CN" altLang="en-US" sz="2400" b="1">
                <a:ea typeface="楷体_GB2312"/>
                <a:cs typeface="楷体_GB2312"/>
              </a:rPr>
              <a:t>实例：</a:t>
            </a:r>
            <a:r>
              <a:rPr lang="zh-CN" altLang="en-US" b="1"/>
              <a:t>阿司匹林能否预防心肌梗塞后死亡的发生。</a:t>
            </a:r>
            <a:endParaRPr lang="zh-CN" altLang="en-U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4"/>
          <p:cNvSpPr>
            <a:spLocks noGrp="1" noChangeArrowheads="1"/>
          </p:cNvSpPr>
          <p:nvPr>
            <p:ph type="body" sz="half" idx="4294967295"/>
          </p:nvPr>
        </p:nvSpPr>
        <p:spPr bwMode="auto">
          <a:xfrm>
            <a:off x="609600" y="846138"/>
            <a:ext cx="9699625" cy="1028700"/>
          </a:xfrm>
          <a:effectLst>
            <a:outerShdw rotWithShape="0">
              <a:srgbClr val="000000">
                <a:alpha val="45999"/>
              </a:srgbClr>
            </a:outerShdw>
          </a:effectLst>
        </p:spPr>
        <p:txBody>
          <a:bodyPr/>
          <a:lstStyle/>
          <a:p>
            <a:pPr eaLnBrk="1" hangingPunct="1"/>
            <a:r>
              <a:rPr lang="zh-CN" altLang="en-US" sz="4000" b="1" smtClean="0">
                <a:ln>
                  <a:noFill/>
                </a:ln>
                <a:solidFill>
                  <a:srgbClr val="FFFF00"/>
                </a:solidFill>
                <a:effectLst/>
                <a:ea typeface="楷体_GB2312"/>
                <a:cs typeface="楷体_GB2312"/>
              </a:rPr>
              <a:t>    选题和研究方案的制定</a:t>
            </a:r>
          </a:p>
        </p:txBody>
      </p:sp>
      <p:sp>
        <p:nvSpPr>
          <p:cNvPr id="86018" name="Rectangle 7"/>
          <p:cNvSpPr>
            <a:spLocks noChangeArrowheads="1"/>
          </p:cNvSpPr>
          <p:nvPr/>
        </p:nvSpPr>
        <p:spPr bwMode="auto">
          <a:xfrm>
            <a:off x="757238" y="2101850"/>
            <a:ext cx="10655300" cy="3548063"/>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选题、立题的依据；</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系统综述的目的；</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纳入原始研究的标准；</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检索策略；</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系统综述的方法：选择、评价、收集数据、结果分析；</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其它：封面、致谢、利益冲突、参考文献、时间安排、人员、经费、结果传播等。</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3"/>
          <p:cNvSpPr>
            <a:spLocks noGrp="1" noChangeArrowheads="1"/>
          </p:cNvSpPr>
          <p:nvPr>
            <p:ph type="body" idx="4294967295"/>
          </p:nvPr>
        </p:nvSpPr>
        <p:spPr bwMode="auto">
          <a:xfrm>
            <a:off x="595313" y="749300"/>
            <a:ext cx="10768012" cy="647700"/>
          </a:xfrm>
          <a:effectLst>
            <a:outerShdw rotWithShape="0">
              <a:srgbClr val="000000">
                <a:alpha val="45999"/>
              </a:srgbClr>
            </a:outerShdw>
          </a:effectLst>
        </p:spPr>
        <p:txBody>
          <a:bodyPr anchor="ctr"/>
          <a:lstStyle/>
          <a:p>
            <a:pPr marL="0" indent="0" algn="ctr">
              <a:spcBef>
                <a:spcPct val="0"/>
              </a:spcBef>
              <a:spcAft>
                <a:spcPct val="0"/>
              </a:spcAft>
              <a:buClrTx/>
              <a:buSzTx/>
              <a:buFontTx/>
              <a:buNone/>
              <a:defRPr/>
            </a:pPr>
            <a:r>
              <a:rPr lang="zh-CN" altLang="en-US" sz="4800" smtClean="0">
                <a:ln>
                  <a:noFill/>
                </a:ln>
                <a:solidFill>
                  <a:srgbClr val="FFFF00"/>
                </a:solidFill>
                <a:effectLst/>
                <a:ea typeface="宋体" charset="-122"/>
                <a:cs typeface="楷体_GB2312"/>
              </a:rPr>
              <a:t>（二）检索和收集原始文献 </a:t>
            </a:r>
          </a:p>
        </p:txBody>
      </p:sp>
      <p:sp>
        <p:nvSpPr>
          <p:cNvPr id="87042" name="Rectangle 4"/>
          <p:cNvSpPr>
            <a:spLocks noChangeArrowheads="1"/>
          </p:cNvSpPr>
          <p:nvPr/>
        </p:nvSpPr>
        <p:spPr bwMode="auto">
          <a:xfrm>
            <a:off x="1390650" y="2420938"/>
            <a:ext cx="9505950" cy="457200"/>
          </a:xfrm>
          <a:prstGeom prst="rect">
            <a:avLst/>
          </a:prstGeom>
          <a:noFill/>
          <a:ln w="9525" algn="ctr">
            <a:noFill/>
            <a:miter lim="800000"/>
            <a:headEnd/>
            <a:tailEnd/>
          </a:ln>
        </p:spPr>
        <p:txBody>
          <a:bodyPr anchor="ctr">
            <a:spAutoFit/>
          </a:bodyPr>
          <a:lstStyle/>
          <a:p>
            <a:pPr defTabSz="914400"/>
            <a:r>
              <a:rPr kumimoji="1" lang="zh-CN" altLang="en-US" sz="2400" b="1">
                <a:latin typeface="Times New Roman" pitchFamily="18" charset="0"/>
              </a:rPr>
              <a:t>根据研究问题确定检索词，将检索词进行不同组合</a:t>
            </a:r>
          </a:p>
        </p:txBody>
      </p:sp>
      <p:sp>
        <p:nvSpPr>
          <p:cNvPr id="87043" name="Rectangle 5"/>
          <p:cNvSpPr>
            <a:spLocks noChangeArrowheads="1"/>
          </p:cNvSpPr>
          <p:nvPr/>
        </p:nvSpPr>
        <p:spPr bwMode="auto">
          <a:xfrm>
            <a:off x="239713" y="1412875"/>
            <a:ext cx="11617325"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制定综合检索策略 </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3"/>
          <p:cNvSpPr>
            <a:spLocks noGrp="1" noChangeArrowheads="1"/>
          </p:cNvSpPr>
          <p:nvPr>
            <p:ph type="body" idx="4294967295"/>
          </p:nvPr>
        </p:nvSpPr>
        <p:spPr bwMode="auto">
          <a:xfrm>
            <a:off x="714375" y="541338"/>
            <a:ext cx="10768013" cy="792162"/>
          </a:xfrm>
          <a:effectLst>
            <a:outerShdw rotWithShape="0">
              <a:srgbClr val="000000">
                <a:alpha val="45999"/>
              </a:srgbClr>
            </a:outerShdw>
          </a:effectLst>
        </p:spPr>
        <p:txBody>
          <a:bodyPr anchor="ctr"/>
          <a:lstStyle/>
          <a:p>
            <a:pPr marL="0" indent="0" algn="ctr">
              <a:lnSpc>
                <a:spcPct val="90000"/>
              </a:lnSpc>
              <a:spcBef>
                <a:spcPct val="0"/>
              </a:spcBef>
              <a:spcAft>
                <a:spcPct val="0"/>
              </a:spcAft>
              <a:buClrTx/>
              <a:buSzTx/>
              <a:buFontTx/>
              <a:buNone/>
              <a:defRPr/>
            </a:pPr>
            <a:r>
              <a:rPr lang="zh-CN" altLang="en-US" sz="4800" smtClean="0">
                <a:ln>
                  <a:noFill/>
                </a:ln>
                <a:solidFill>
                  <a:srgbClr val="FFFF00"/>
                </a:solidFill>
                <a:effectLst/>
                <a:ea typeface="宋体" charset="-122"/>
                <a:cs typeface="楷体_GB2312"/>
              </a:rPr>
              <a:t>（三）根据入选标准选择合格的研究</a:t>
            </a:r>
          </a:p>
        </p:txBody>
      </p:sp>
      <p:sp>
        <p:nvSpPr>
          <p:cNvPr id="88066" name="Rectangle 4"/>
          <p:cNvSpPr>
            <a:spLocks noChangeArrowheads="1"/>
          </p:cNvSpPr>
          <p:nvPr/>
        </p:nvSpPr>
        <p:spPr bwMode="auto">
          <a:xfrm>
            <a:off x="573088" y="1209675"/>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纳入排除标准的制定 </a:t>
            </a:r>
          </a:p>
        </p:txBody>
      </p:sp>
      <p:sp>
        <p:nvSpPr>
          <p:cNvPr id="88067" name="Rectangle 6"/>
          <p:cNvSpPr>
            <a:spLocks noChangeArrowheads="1"/>
          </p:cNvSpPr>
          <p:nvPr/>
        </p:nvSpPr>
        <p:spPr bwMode="auto">
          <a:xfrm>
            <a:off x="1582738" y="2205038"/>
            <a:ext cx="7459662" cy="457200"/>
          </a:xfrm>
          <a:prstGeom prst="rect">
            <a:avLst/>
          </a:prstGeom>
          <a:noFill/>
          <a:ln w="9525" algn="ctr">
            <a:noFill/>
            <a:miter lim="800000"/>
            <a:headEnd/>
            <a:tailEnd/>
          </a:ln>
        </p:spPr>
        <p:txBody>
          <a:bodyPr wrap="none" anchor="ctr">
            <a:spAutoFit/>
          </a:bodyPr>
          <a:lstStyle/>
          <a:p>
            <a:pPr defTabSz="914400"/>
            <a:r>
              <a:rPr kumimoji="1" lang="zh-CN" altLang="en-US" sz="2400" b="1">
                <a:latin typeface="Times New Roman" pitchFamily="18" charset="0"/>
                <a:ea typeface="楷体_GB2312"/>
                <a:cs typeface="楷体_GB2312"/>
              </a:rPr>
              <a:t>对</a:t>
            </a:r>
            <a:r>
              <a:rPr kumimoji="1" lang="en-US" altLang="zh-CN" sz="2400" b="1">
                <a:latin typeface="Times New Roman" pitchFamily="18" charset="0"/>
                <a:ea typeface="楷体_GB2312"/>
                <a:cs typeface="楷体_GB2312"/>
              </a:rPr>
              <a:t>P</a:t>
            </a:r>
            <a:r>
              <a:rPr kumimoji="1" lang="zh-CN" altLang="en-US" sz="2400" b="1">
                <a:latin typeface="Times New Roman" pitchFamily="18" charset="0"/>
                <a:ea typeface="楷体_GB2312"/>
                <a:cs typeface="楷体_GB2312"/>
              </a:rPr>
              <a:t>、</a:t>
            </a:r>
            <a:r>
              <a:rPr kumimoji="1" lang="en-US" altLang="zh-CN" sz="2400" b="1">
                <a:latin typeface="Times New Roman" pitchFamily="18" charset="0"/>
                <a:ea typeface="楷体_GB2312"/>
                <a:cs typeface="楷体_GB2312"/>
              </a:rPr>
              <a:t>I</a:t>
            </a:r>
            <a:r>
              <a:rPr kumimoji="1" lang="zh-CN" altLang="en-US" sz="2400" b="1">
                <a:latin typeface="Times New Roman" pitchFamily="18" charset="0"/>
                <a:ea typeface="楷体_GB2312"/>
                <a:cs typeface="楷体_GB2312"/>
              </a:rPr>
              <a:t>、</a:t>
            </a:r>
            <a:r>
              <a:rPr kumimoji="1" lang="en-US" altLang="zh-CN" sz="2400" b="1">
                <a:latin typeface="Times New Roman" pitchFamily="18" charset="0"/>
                <a:ea typeface="楷体_GB2312"/>
                <a:cs typeface="楷体_GB2312"/>
              </a:rPr>
              <a:t>C</a:t>
            </a:r>
            <a:r>
              <a:rPr kumimoji="1" lang="zh-CN" altLang="en-US" sz="2400" b="1">
                <a:latin typeface="Times New Roman" pitchFamily="18" charset="0"/>
                <a:ea typeface="楷体_GB2312"/>
                <a:cs typeface="楷体_GB2312"/>
              </a:rPr>
              <a:t>、</a:t>
            </a:r>
            <a:r>
              <a:rPr kumimoji="1" lang="en-US" altLang="zh-CN" sz="2400" b="1">
                <a:latin typeface="Times New Roman" pitchFamily="18" charset="0"/>
                <a:ea typeface="楷体_GB2312"/>
                <a:cs typeface="楷体_GB2312"/>
              </a:rPr>
              <a:t>O</a:t>
            </a:r>
            <a:r>
              <a:rPr kumimoji="1" lang="zh-CN" altLang="en-US" sz="2400" b="1">
                <a:latin typeface="Times New Roman" pitchFamily="18" charset="0"/>
                <a:ea typeface="楷体_GB2312"/>
                <a:cs typeface="楷体_GB2312"/>
              </a:rPr>
              <a:t>四个要素做进一步的界定 </a:t>
            </a:r>
          </a:p>
        </p:txBody>
      </p:sp>
      <p:sp>
        <p:nvSpPr>
          <p:cNvPr id="88068" name="Rectangle 7"/>
          <p:cNvSpPr>
            <a:spLocks noChangeArrowheads="1"/>
          </p:cNvSpPr>
          <p:nvPr/>
        </p:nvSpPr>
        <p:spPr bwMode="auto">
          <a:xfrm>
            <a:off x="1096963" y="4019550"/>
            <a:ext cx="10117137" cy="2282825"/>
          </a:xfrm>
          <a:prstGeom prst="rect">
            <a:avLst/>
          </a:prstGeom>
          <a:noFill/>
          <a:ln w="9525" algn="ctr">
            <a:noFill/>
            <a:miter lim="800000"/>
            <a:headEnd/>
            <a:tailEnd/>
          </a:ln>
        </p:spPr>
        <p:txBody>
          <a:bodyPr anchor="ctr">
            <a:spAutoFit/>
          </a:bodyPr>
          <a:lstStyle/>
          <a:p>
            <a:pPr defTabSz="914400">
              <a:lnSpc>
                <a:spcPct val="150000"/>
              </a:lnSpc>
            </a:pPr>
            <a:r>
              <a:rPr kumimoji="1" lang="zh-CN" altLang="en-US" sz="2400" b="1">
                <a:latin typeface="Times New Roman" pitchFamily="18" charset="0"/>
                <a:ea typeface="楷体_GB2312"/>
                <a:cs typeface="楷体_GB2312"/>
              </a:rPr>
              <a:t>入选标准：</a:t>
            </a:r>
            <a:r>
              <a:rPr kumimoji="1" lang="en-US" altLang="zh-CN" sz="2400" b="1">
                <a:latin typeface="Times New Roman" pitchFamily="18" charset="0"/>
                <a:ea typeface="楷体_GB2312"/>
                <a:cs typeface="楷体_GB2312"/>
              </a:rPr>
              <a:t>1</a:t>
            </a:r>
            <a:r>
              <a:rPr kumimoji="1" lang="zh-CN" altLang="en-US" sz="2400" b="1">
                <a:latin typeface="Times New Roman" pitchFamily="18" charset="0"/>
                <a:ea typeface="楷体_GB2312"/>
                <a:cs typeface="楷体_GB2312"/>
              </a:rPr>
              <a:t>）</a:t>
            </a:r>
            <a:r>
              <a:rPr kumimoji="1" lang="en-US" altLang="zh-CN" sz="2400" b="1">
                <a:latin typeface="Times New Roman" pitchFamily="18" charset="0"/>
                <a:ea typeface="楷体_GB2312"/>
                <a:cs typeface="楷体_GB2312"/>
              </a:rPr>
              <a:t>RCT</a:t>
            </a:r>
            <a:r>
              <a:rPr kumimoji="1" lang="zh-CN" altLang="en-US" sz="2400" b="1">
                <a:latin typeface="Times New Roman" pitchFamily="18" charset="0"/>
                <a:ea typeface="楷体_GB2312"/>
                <a:cs typeface="楷体_GB2312"/>
              </a:rPr>
              <a:t>；</a:t>
            </a:r>
            <a:r>
              <a:rPr kumimoji="1" lang="en-US" altLang="zh-CN" sz="2400" b="1">
                <a:latin typeface="Times New Roman" pitchFamily="18" charset="0"/>
                <a:ea typeface="楷体_GB2312"/>
                <a:cs typeface="楷体_GB2312"/>
              </a:rPr>
              <a:t>2</a:t>
            </a:r>
            <a:r>
              <a:rPr kumimoji="1" lang="zh-CN" altLang="en-US" sz="2400" b="1">
                <a:latin typeface="Times New Roman" pitchFamily="18" charset="0"/>
                <a:ea typeface="楷体_GB2312"/>
                <a:cs typeface="楷体_GB2312"/>
              </a:rPr>
              <a:t>）静脉使用硫酸镁作为干预措施；</a:t>
            </a:r>
            <a:r>
              <a:rPr kumimoji="1" lang="en-US" altLang="zh-CN" sz="2400" b="1">
                <a:latin typeface="Times New Roman" pitchFamily="18" charset="0"/>
                <a:ea typeface="楷体_GB2312"/>
                <a:cs typeface="楷体_GB2312"/>
              </a:rPr>
              <a:t>3</a:t>
            </a:r>
            <a:r>
              <a:rPr kumimoji="1" lang="zh-CN" altLang="en-US" sz="2400" b="1">
                <a:latin typeface="Times New Roman" pitchFamily="18" charset="0"/>
                <a:ea typeface="楷体_GB2312"/>
                <a:cs typeface="楷体_GB2312"/>
              </a:rPr>
              <a:t>）安慰剂作为对照；</a:t>
            </a:r>
            <a:r>
              <a:rPr kumimoji="1" lang="en-US" altLang="zh-CN" sz="2400" b="1">
                <a:latin typeface="Times New Roman" pitchFamily="18" charset="0"/>
                <a:ea typeface="楷体_GB2312"/>
                <a:cs typeface="楷体_GB2312"/>
              </a:rPr>
              <a:t>4</a:t>
            </a:r>
            <a:r>
              <a:rPr kumimoji="1" lang="zh-CN" altLang="en-US" sz="2400" b="1">
                <a:latin typeface="Times New Roman" pitchFamily="18" charset="0"/>
                <a:ea typeface="楷体_GB2312"/>
                <a:cs typeface="楷体_GB2312"/>
              </a:rPr>
              <a:t>）研究结果为</a:t>
            </a:r>
            <a:r>
              <a:rPr kumimoji="1" lang="en-US" altLang="zh-CN" sz="2400" b="1">
                <a:latin typeface="Times New Roman" pitchFamily="18" charset="0"/>
                <a:ea typeface="楷体_GB2312"/>
                <a:cs typeface="楷体_GB2312"/>
              </a:rPr>
              <a:t>35</a:t>
            </a:r>
            <a:r>
              <a:rPr kumimoji="1" lang="zh-CN" altLang="en-US" sz="2400" b="1">
                <a:latin typeface="Times New Roman" pitchFamily="18" charset="0"/>
                <a:ea typeface="楷体_GB2312"/>
                <a:cs typeface="楷体_GB2312"/>
              </a:rPr>
              <a:t>天内的病死率。</a:t>
            </a:r>
          </a:p>
          <a:p>
            <a:pPr defTabSz="914400">
              <a:lnSpc>
                <a:spcPct val="150000"/>
              </a:lnSpc>
            </a:pPr>
            <a:r>
              <a:rPr kumimoji="1" lang="zh-CN" altLang="en-US" sz="2400" b="1">
                <a:latin typeface="Times New Roman" pitchFamily="18" charset="0"/>
                <a:ea typeface="楷体_GB2312"/>
                <a:cs typeface="楷体_GB2312"/>
              </a:rPr>
              <a:t>排除口服硫酸镁或静脉硫酸镁与其它药物进行比较，结果为心肌梗死后</a:t>
            </a:r>
            <a:r>
              <a:rPr kumimoji="1" lang="en-US" altLang="zh-CN" sz="2400" b="1">
                <a:latin typeface="Times New Roman" pitchFamily="18" charset="0"/>
                <a:ea typeface="楷体_GB2312"/>
                <a:cs typeface="楷体_GB2312"/>
              </a:rPr>
              <a:t>35</a:t>
            </a:r>
            <a:r>
              <a:rPr kumimoji="1" lang="zh-CN" altLang="en-US" sz="2400" b="1">
                <a:latin typeface="Times New Roman" pitchFamily="18" charset="0"/>
                <a:ea typeface="楷体_GB2312"/>
                <a:cs typeface="楷体_GB2312"/>
              </a:rPr>
              <a:t>天以后的病死率或者非</a:t>
            </a:r>
            <a:r>
              <a:rPr kumimoji="1" lang="en-US" altLang="zh-CN" sz="2400" b="1">
                <a:latin typeface="Times New Roman" pitchFamily="18" charset="0"/>
                <a:ea typeface="楷体_GB2312"/>
                <a:cs typeface="楷体_GB2312"/>
              </a:rPr>
              <a:t>RCT</a:t>
            </a:r>
            <a:r>
              <a:rPr kumimoji="1" lang="zh-CN" altLang="en-US" sz="2400" b="1">
                <a:latin typeface="Times New Roman" pitchFamily="18" charset="0"/>
                <a:ea typeface="楷体_GB2312"/>
                <a:cs typeface="楷体_GB2312"/>
              </a:rPr>
              <a:t>的文献资料均不能纳入。 </a:t>
            </a:r>
          </a:p>
        </p:txBody>
      </p:sp>
      <p:sp>
        <p:nvSpPr>
          <p:cNvPr id="88069" name="Rectangle 8"/>
          <p:cNvSpPr>
            <a:spLocks noChangeArrowheads="1"/>
          </p:cNvSpPr>
          <p:nvPr/>
        </p:nvSpPr>
        <p:spPr bwMode="auto">
          <a:xfrm>
            <a:off x="2227263" y="2967038"/>
            <a:ext cx="9701212" cy="457200"/>
          </a:xfrm>
          <a:prstGeom prst="rect">
            <a:avLst/>
          </a:prstGeom>
          <a:noFill/>
          <a:ln w="9525" algn="ctr">
            <a:noFill/>
            <a:miter lim="800000"/>
            <a:headEnd/>
            <a:tailEnd/>
          </a:ln>
        </p:spPr>
        <p:txBody>
          <a:bodyPr anchor="ctr">
            <a:spAutoFit/>
          </a:bodyPr>
          <a:lstStyle/>
          <a:p>
            <a:pPr defTabSz="914400"/>
            <a:r>
              <a:rPr kumimoji="1" lang="zh-CN" altLang="en-US" sz="2400" b="1"/>
              <a:t>拟探索静脉滴注硫酸镁能否降低急性心肌梗死患者的近期病死率。</a:t>
            </a:r>
            <a:endParaRPr kumimoji="1" lang="zh-CN" altLang="en-US" sz="2400" b="1">
              <a:latin typeface="Times New Roman" pitchFamily="18" charset="0"/>
              <a:ea typeface="楷体_GB2312"/>
              <a:cs typeface="楷体_GB2312"/>
            </a:endParaRPr>
          </a:p>
        </p:txBody>
      </p:sp>
      <p:sp>
        <p:nvSpPr>
          <p:cNvPr id="88070" name="Rectangle 9"/>
          <p:cNvSpPr>
            <a:spLocks noChangeArrowheads="1"/>
          </p:cNvSpPr>
          <p:nvPr/>
        </p:nvSpPr>
        <p:spPr bwMode="auto">
          <a:xfrm>
            <a:off x="573088" y="2486025"/>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实例： </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3"/>
          <p:cNvSpPr>
            <a:spLocks noGrp="1" noChangeArrowheads="1"/>
          </p:cNvSpPr>
          <p:nvPr>
            <p:ph type="body" idx="4294967295"/>
          </p:nvPr>
        </p:nvSpPr>
        <p:spPr bwMode="auto">
          <a:xfrm>
            <a:off x="738188" y="625475"/>
            <a:ext cx="10768012" cy="792163"/>
          </a:xfrm>
          <a:effectLst>
            <a:outerShdw rotWithShape="0">
              <a:srgbClr val="000000">
                <a:alpha val="45999"/>
              </a:srgbClr>
            </a:outerShdw>
          </a:effectLst>
        </p:spPr>
        <p:txBody>
          <a:bodyPr/>
          <a:lstStyle/>
          <a:p>
            <a:pPr eaLnBrk="1" hangingPunct="1"/>
            <a:r>
              <a:rPr lang="zh-CN" altLang="en-US" b="1" smtClean="0">
                <a:ln>
                  <a:noFill/>
                </a:ln>
                <a:solidFill>
                  <a:srgbClr val="FFFF00"/>
                </a:solidFill>
                <a:effectLst/>
                <a:ea typeface="楷体_GB2312"/>
                <a:cs typeface="楷体_GB2312"/>
              </a:rPr>
              <a:t>  根据入选标准选择合格的研究</a:t>
            </a:r>
          </a:p>
        </p:txBody>
      </p:sp>
      <p:sp>
        <p:nvSpPr>
          <p:cNvPr id="89090" name="Rectangle 5"/>
          <p:cNvSpPr>
            <a:spLocks noChangeArrowheads="1"/>
          </p:cNvSpPr>
          <p:nvPr/>
        </p:nvSpPr>
        <p:spPr bwMode="auto">
          <a:xfrm>
            <a:off x="573088" y="1412875"/>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文献的筛选 </a:t>
            </a:r>
          </a:p>
        </p:txBody>
      </p:sp>
      <p:sp>
        <p:nvSpPr>
          <p:cNvPr id="89091" name="Rectangle 7"/>
          <p:cNvSpPr>
            <a:spLocks noChangeArrowheads="1"/>
          </p:cNvSpPr>
          <p:nvPr/>
        </p:nvSpPr>
        <p:spPr bwMode="auto">
          <a:xfrm>
            <a:off x="1262063" y="2565400"/>
            <a:ext cx="10655300" cy="2560638"/>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 </a:t>
            </a:r>
            <a:r>
              <a:rPr kumimoji="1" lang="zh-CN" altLang="en-US" sz="2400" b="1">
                <a:latin typeface="Times New Roman" pitchFamily="18" charset="0"/>
              </a:rPr>
              <a:t>初筛：题目、摘要阅读</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精读：全文阅读</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联系作者：获取文献报告不全面的信息</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至少有</a:t>
            </a:r>
            <a:r>
              <a:rPr kumimoji="1" lang="en-US" altLang="zh-CN" sz="2400" b="1">
                <a:latin typeface="Times New Roman" pitchFamily="18" charset="0"/>
              </a:rPr>
              <a:t>2</a:t>
            </a:r>
            <a:r>
              <a:rPr kumimoji="1" lang="zh-CN" altLang="en-US" sz="2400" b="1">
                <a:latin typeface="Times New Roman" pitchFamily="18" charset="0"/>
              </a:rPr>
              <a:t>名评价者独立选择</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出现分歧要进行讨论或由研究负责人仲裁 </a:t>
            </a:r>
            <a:r>
              <a:rPr lang="zh-CN" altLang="en-US" sz="2400" b="1">
                <a:latin typeface="Times New Roman" pitchFamily="18" charset="0"/>
              </a:rPr>
              <a:t> </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3"/>
          <p:cNvSpPr>
            <a:spLocks noGrp="1" noChangeArrowheads="1"/>
          </p:cNvSpPr>
          <p:nvPr>
            <p:ph type="body" idx="4294967295"/>
          </p:nvPr>
        </p:nvSpPr>
        <p:spPr bwMode="auto">
          <a:xfrm>
            <a:off x="738188" y="663575"/>
            <a:ext cx="10768012" cy="792163"/>
          </a:xfrm>
          <a:effectLst>
            <a:outerShdw rotWithShape="0">
              <a:srgbClr val="000000">
                <a:alpha val="45999"/>
              </a:srgbClr>
            </a:outerShdw>
          </a:effectLst>
        </p:spPr>
        <p:txBody>
          <a:bodyPr anchor="ctr"/>
          <a:lstStyle/>
          <a:p>
            <a:pPr marL="0" indent="0" algn="ctr">
              <a:lnSpc>
                <a:spcPct val="90000"/>
              </a:lnSpc>
              <a:spcBef>
                <a:spcPct val="0"/>
              </a:spcBef>
              <a:spcAft>
                <a:spcPct val="0"/>
              </a:spcAft>
              <a:buClrTx/>
              <a:buSzTx/>
              <a:buFontTx/>
              <a:buNone/>
              <a:defRPr/>
            </a:pPr>
            <a:r>
              <a:rPr lang="zh-CN" altLang="en-US" sz="4800" smtClean="0">
                <a:ln>
                  <a:noFill/>
                </a:ln>
                <a:solidFill>
                  <a:srgbClr val="FFFF00"/>
                </a:solidFill>
                <a:effectLst/>
                <a:ea typeface="宋体" charset="-122"/>
                <a:cs typeface="楷体_GB2312"/>
              </a:rPr>
              <a:t>（四）文献质量评估</a:t>
            </a:r>
          </a:p>
        </p:txBody>
      </p:sp>
      <p:sp>
        <p:nvSpPr>
          <p:cNvPr id="90114" name="Rectangle 5"/>
          <p:cNvSpPr>
            <a:spLocks noChangeArrowheads="1"/>
          </p:cNvSpPr>
          <p:nvPr/>
        </p:nvSpPr>
        <p:spPr bwMode="auto">
          <a:xfrm>
            <a:off x="573088" y="1341438"/>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2600" b="1">
              <a:ea typeface="楷体_GB2312"/>
              <a:cs typeface="楷体_GB2312"/>
            </a:endParaRPr>
          </a:p>
          <a:p>
            <a:pPr marL="742950" lvl="1" indent="-285750" defTabSz="914400">
              <a:spcBef>
                <a:spcPct val="20000"/>
              </a:spcBef>
              <a:buFont typeface="Wingdings" pitchFamily="2" charset="2"/>
              <a:buChar char="Ø"/>
            </a:pPr>
            <a:r>
              <a:rPr lang="zh-CN" altLang="en-US" sz="2400" b="1">
                <a:ea typeface="楷体_GB2312"/>
                <a:cs typeface="楷体_GB2312"/>
              </a:rPr>
              <a:t>质量评价的</a:t>
            </a:r>
            <a:r>
              <a:rPr lang="zh-CN" altLang="en-US" sz="2400" b="1"/>
              <a:t>作用 </a:t>
            </a:r>
          </a:p>
        </p:txBody>
      </p:sp>
      <p:sp>
        <p:nvSpPr>
          <p:cNvPr id="90115" name="Rectangle 7"/>
          <p:cNvSpPr>
            <a:spLocks noChangeArrowheads="1"/>
          </p:cNvSpPr>
          <p:nvPr/>
        </p:nvSpPr>
        <p:spPr bwMode="auto">
          <a:xfrm>
            <a:off x="1295400" y="2420938"/>
            <a:ext cx="10991850" cy="2560637"/>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 </a:t>
            </a:r>
            <a:r>
              <a:rPr kumimoji="1" lang="zh-CN" altLang="en-US" sz="2400" b="1">
                <a:latin typeface="Times New Roman" pitchFamily="18" charset="0"/>
              </a:rPr>
              <a:t>作为纳入评价研究的选择标准；</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探讨质量差异与研究结果异质性之间的相关性；</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在</a:t>
            </a:r>
            <a:r>
              <a:rPr kumimoji="1" lang="en-US" altLang="zh-CN" sz="2400" b="1">
                <a:latin typeface="Times New Roman" pitchFamily="18" charset="0"/>
              </a:rPr>
              <a:t>meta</a:t>
            </a:r>
            <a:r>
              <a:rPr kumimoji="1" lang="zh-CN" altLang="en-US" sz="2400" b="1">
                <a:latin typeface="Times New Roman" pitchFamily="18" charset="0"/>
              </a:rPr>
              <a:t>分析中根据质量高低决定赋予各个研究的权重；</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作为汇总结果解释的参考，有助于决定结果推论的程度；</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为将来的研究提出建议。</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Grp="1" noChangeArrowheads="1"/>
          </p:cNvSpPr>
          <p:nvPr>
            <p:ph type="body" idx="4294967295"/>
          </p:nvPr>
        </p:nvSpPr>
        <p:spPr bwMode="auto">
          <a:xfrm>
            <a:off x="604838" y="873125"/>
            <a:ext cx="10768012" cy="576263"/>
          </a:xfrm>
          <a:effectLst>
            <a:outerShdw rotWithShape="0">
              <a:srgbClr val="000000">
                <a:alpha val="45999"/>
              </a:srgbClr>
            </a:outerShdw>
          </a:effectLst>
        </p:spPr>
        <p:txBody>
          <a:bodyPr anchor="ctr"/>
          <a:lstStyle/>
          <a:p>
            <a:pPr marL="0" indent="0" algn="ctr">
              <a:spcBef>
                <a:spcPct val="0"/>
              </a:spcBef>
              <a:spcAft>
                <a:spcPct val="0"/>
              </a:spcAft>
              <a:buClrTx/>
              <a:buSzTx/>
              <a:buFontTx/>
              <a:buNone/>
              <a:defRPr/>
            </a:pPr>
            <a:r>
              <a:rPr lang="zh-CN" altLang="en-US" sz="4800" smtClean="0">
                <a:ln>
                  <a:noFill/>
                </a:ln>
                <a:solidFill>
                  <a:srgbClr val="FFFF00"/>
                </a:solidFill>
                <a:effectLst/>
                <a:ea typeface="宋体" charset="-122"/>
                <a:cs typeface="楷体_GB2312"/>
              </a:rPr>
              <a:t>（五）建立数据库</a:t>
            </a:r>
          </a:p>
        </p:txBody>
      </p:sp>
      <p:sp>
        <p:nvSpPr>
          <p:cNvPr id="91138" name="Rectangle 5"/>
          <p:cNvSpPr>
            <a:spLocks noChangeArrowheads="1"/>
          </p:cNvSpPr>
          <p:nvPr/>
        </p:nvSpPr>
        <p:spPr bwMode="auto">
          <a:xfrm>
            <a:off x="573088" y="1331913"/>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摘录表内容 </a:t>
            </a:r>
          </a:p>
        </p:txBody>
      </p:sp>
      <p:sp>
        <p:nvSpPr>
          <p:cNvPr id="91139" name="Rectangle 7"/>
          <p:cNvSpPr>
            <a:spLocks noChangeArrowheads="1"/>
          </p:cNvSpPr>
          <p:nvPr/>
        </p:nvSpPr>
        <p:spPr bwMode="auto">
          <a:xfrm>
            <a:off x="1244600" y="2311400"/>
            <a:ext cx="10655300" cy="2066925"/>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 </a:t>
            </a:r>
            <a:r>
              <a:rPr kumimoji="1" lang="zh-CN" altLang="en-US" sz="2400" b="1">
                <a:latin typeface="Times New Roman" pitchFamily="18" charset="0"/>
              </a:rPr>
              <a:t>原始研究的一般资料</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计算总效应值的有关数据</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原始研究的临床特征</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rPr>
              <a:t> 方法学质量</a:t>
            </a:r>
          </a:p>
        </p:txBody>
      </p:sp>
      <p:sp>
        <p:nvSpPr>
          <p:cNvPr id="91140" name="Rectangle 8"/>
          <p:cNvSpPr>
            <a:spLocks noChangeArrowheads="1"/>
          </p:cNvSpPr>
          <p:nvPr/>
        </p:nvSpPr>
        <p:spPr bwMode="auto">
          <a:xfrm>
            <a:off x="573088" y="3860800"/>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实例 </a:t>
            </a:r>
          </a:p>
        </p:txBody>
      </p:sp>
      <p:sp>
        <p:nvSpPr>
          <p:cNvPr id="91141" name="Rectangle 9"/>
          <p:cNvSpPr>
            <a:spLocks noChangeArrowheads="1"/>
          </p:cNvSpPr>
          <p:nvPr/>
        </p:nvSpPr>
        <p:spPr bwMode="auto">
          <a:xfrm>
            <a:off x="1481138" y="4916488"/>
            <a:ext cx="10471150" cy="1006475"/>
          </a:xfrm>
          <a:prstGeom prst="rect">
            <a:avLst/>
          </a:prstGeom>
          <a:noFill/>
          <a:ln w="9525" algn="ctr">
            <a:noFill/>
            <a:miter lim="800000"/>
            <a:headEnd/>
            <a:tailEnd/>
          </a:ln>
        </p:spPr>
        <p:txBody>
          <a:bodyPr>
            <a:spAutoFit/>
          </a:bodyPr>
          <a:lstStyle/>
          <a:p>
            <a:pPr defTabSz="914400"/>
            <a:r>
              <a:rPr kumimoji="1" lang="zh-CN" altLang="en-US" sz="2000" b="1">
                <a:latin typeface="Times New Roman" pitchFamily="18" charset="0"/>
                <a:ea typeface="楷体_GB2312"/>
                <a:cs typeface="楷体_GB2312"/>
              </a:rPr>
              <a:t>（</a:t>
            </a:r>
            <a:r>
              <a:rPr kumimoji="1" lang="en-US" altLang="zh-CN" sz="2000" b="1">
                <a:latin typeface="Times New Roman" pitchFamily="18" charset="0"/>
                <a:ea typeface="楷体_GB2312"/>
                <a:cs typeface="楷体_GB2312"/>
              </a:rPr>
              <a:t>1</a:t>
            </a:r>
            <a:r>
              <a:rPr kumimoji="1" lang="zh-CN" altLang="en-US" sz="2000" b="1">
                <a:latin typeface="Times New Roman" pitchFamily="18" charset="0"/>
                <a:ea typeface="楷体_GB2312"/>
                <a:cs typeface="楷体_GB2312"/>
              </a:rPr>
              <a:t>）研究对象的特征，包括样本量、国家、年龄、性别、目标肾病的情况；（</a:t>
            </a:r>
            <a:r>
              <a:rPr kumimoji="1" lang="en-US" altLang="zh-CN" sz="2000" b="1">
                <a:latin typeface="Times New Roman" pitchFamily="18" charset="0"/>
                <a:ea typeface="楷体_GB2312"/>
                <a:cs typeface="楷体_GB2312"/>
              </a:rPr>
              <a:t>2</a:t>
            </a:r>
            <a:r>
              <a:rPr kumimoji="1" lang="zh-CN" altLang="en-US" sz="2000" b="1">
                <a:latin typeface="Times New Roman" pitchFamily="18" charset="0"/>
                <a:ea typeface="楷体_GB2312"/>
                <a:cs typeface="楷体_GB2312"/>
              </a:rPr>
              <a:t>）研究设计的特征，包括</a:t>
            </a:r>
            <a:r>
              <a:rPr kumimoji="1" lang="en-US" altLang="zh-CN" sz="2000" b="1">
                <a:latin typeface="Times New Roman" pitchFamily="18" charset="0"/>
                <a:ea typeface="楷体_GB2312"/>
                <a:cs typeface="楷体_GB2312"/>
              </a:rPr>
              <a:t>n–3 LCPUFA</a:t>
            </a:r>
            <a:r>
              <a:rPr kumimoji="1" lang="zh-CN" altLang="en-US" sz="2000" b="1">
                <a:latin typeface="Times New Roman" pitchFamily="18" charset="0"/>
                <a:ea typeface="楷体_GB2312"/>
                <a:cs typeface="楷体_GB2312"/>
              </a:rPr>
              <a:t>补充剂的剂量和疗程；（</a:t>
            </a:r>
            <a:r>
              <a:rPr kumimoji="1" lang="en-US" altLang="zh-CN" sz="2000" b="1">
                <a:latin typeface="Times New Roman" pitchFamily="18" charset="0"/>
                <a:ea typeface="楷体_GB2312"/>
                <a:cs typeface="楷体_GB2312"/>
              </a:rPr>
              <a:t>3</a:t>
            </a:r>
            <a:r>
              <a:rPr kumimoji="1" lang="zh-CN" altLang="en-US" sz="2000" b="1">
                <a:latin typeface="Times New Roman" pitchFamily="18" charset="0"/>
                <a:ea typeface="楷体_GB2312"/>
                <a:cs typeface="楷体_GB2312"/>
              </a:rPr>
              <a:t>）尿蛋白排泄的测量值；（</a:t>
            </a:r>
            <a:r>
              <a:rPr kumimoji="1" lang="en-US" altLang="zh-CN" sz="2000" b="1">
                <a:latin typeface="Times New Roman" pitchFamily="18" charset="0"/>
                <a:ea typeface="楷体_GB2312"/>
                <a:cs typeface="楷体_GB2312"/>
              </a:rPr>
              <a:t>4</a:t>
            </a:r>
            <a:r>
              <a:rPr kumimoji="1" lang="zh-CN" altLang="en-US" sz="2000" b="1">
                <a:latin typeface="Times New Roman" pitchFamily="18" charset="0"/>
                <a:ea typeface="楷体_GB2312"/>
                <a:cs typeface="楷体_GB2312"/>
              </a:rPr>
              <a:t>）肾小球滤过率 </a:t>
            </a:r>
            <a:r>
              <a:rPr kumimoji="1" lang="en-US" altLang="zh-CN" sz="2000" b="1">
                <a:latin typeface="Times New Roman" pitchFamily="18" charset="0"/>
                <a:ea typeface="楷体_GB2312"/>
                <a:cs typeface="楷体_GB2312"/>
              </a:rPr>
              <a:t>GFR</a:t>
            </a:r>
            <a:r>
              <a:rPr kumimoji="1" lang="zh-CN" altLang="en-US" sz="2000" b="1">
                <a:latin typeface="Times New Roman" pitchFamily="18" charset="0"/>
                <a:ea typeface="楷体_GB2312"/>
                <a:cs typeface="楷体_GB2312"/>
              </a:rPr>
              <a:t>或</a:t>
            </a:r>
            <a:r>
              <a:rPr kumimoji="1" lang="en-US" altLang="zh-CN" sz="2000" b="1">
                <a:latin typeface="Times New Roman" pitchFamily="18" charset="0"/>
                <a:ea typeface="楷体_GB2312"/>
                <a:cs typeface="楷体_GB2312"/>
              </a:rPr>
              <a:t>eGFR</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4"/>
          <p:cNvSpPr>
            <a:spLocks noChangeArrowheads="1"/>
          </p:cNvSpPr>
          <p:nvPr/>
        </p:nvSpPr>
        <p:spPr bwMode="auto">
          <a:xfrm>
            <a:off x="831850" y="1306513"/>
            <a:ext cx="11618913"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342900" indent="-342900" defTabSz="914400">
              <a:spcBef>
                <a:spcPct val="20000"/>
              </a:spcBef>
              <a:buFont typeface="Wingdings" pitchFamily="2" charset="2"/>
              <a:buChar char="Ø"/>
            </a:pPr>
            <a:r>
              <a:rPr lang="en-US" altLang="zh-CN" sz="2800" b="1">
                <a:latin typeface="楷体_GB2312"/>
                <a:ea typeface="楷体_GB2312"/>
                <a:cs typeface="楷体_GB2312"/>
              </a:rPr>
              <a:t> </a:t>
            </a:r>
            <a:r>
              <a:rPr lang="zh-CN" altLang="en-US" sz="2800" b="1">
                <a:latin typeface="楷体_GB2312"/>
                <a:ea typeface="楷体_GB2312"/>
                <a:cs typeface="楷体_GB2312"/>
              </a:rPr>
              <a:t>注意事项 </a:t>
            </a:r>
          </a:p>
        </p:txBody>
      </p:sp>
      <p:sp>
        <p:nvSpPr>
          <p:cNvPr id="92162" name="Rectangle 7"/>
          <p:cNvSpPr>
            <a:spLocks noChangeArrowheads="1"/>
          </p:cNvSpPr>
          <p:nvPr/>
        </p:nvSpPr>
        <p:spPr bwMode="auto">
          <a:xfrm>
            <a:off x="903288" y="2413000"/>
            <a:ext cx="10655300" cy="2560638"/>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楷体_GB2312"/>
                <a:ea typeface="楷体_GB2312"/>
                <a:cs typeface="楷体_GB2312"/>
              </a:rPr>
              <a:t> </a:t>
            </a:r>
            <a:r>
              <a:rPr kumimoji="1" lang="zh-CN" altLang="en-US" sz="2400" b="1">
                <a:latin typeface="楷体_GB2312"/>
                <a:ea typeface="楷体_GB2312"/>
                <a:cs typeface="楷体_GB2312"/>
              </a:rPr>
              <a:t>确定是否使用盲法摘录 </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选用合适的软件</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统一数据单位</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双录入核查</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不一致地方由双方讨论或第三方仲裁</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p:cNvSpPr>
          <p:nvPr>
            <p:ph type="body" idx="1"/>
          </p:nvPr>
        </p:nvSpPr>
        <p:spPr bwMode="auto">
          <a:effectLst>
            <a:outerShdw rotWithShape="0">
              <a:srgbClr val="000000">
                <a:alpha val="45999"/>
              </a:srgbClr>
            </a:outerShdw>
          </a:effectLst>
        </p:spPr>
        <p:txBody>
          <a:bodyPr/>
          <a:lstStyle/>
          <a:p>
            <a:pPr indent="-304800">
              <a:buClr>
                <a:schemeClr val="tx2"/>
              </a:buClr>
              <a:buSzPct val="70000"/>
              <a:buFont typeface="Wingdings 2" pitchFamily="18" charset="2"/>
              <a:buNone/>
              <a:defRPr/>
            </a:pPr>
            <a:r>
              <a:rPr lang="en-US" altLang="zh-CN" b="0" smtClean="0">
                <a:ln>
                  <a:noFill/>
                </a:ln>
                <a:solidFill>
                  <a:schemeClr val="tx2"/>
                </a:solidFill>
                <a:effectLst/>
                <a:ea typeface="宋体" charset="-122"/>
              </a:rPr>
              <a:t>1</a:t>
            </a:r>
            <a:r>
              <a:rPr lang="zh-CN" altLang="en-US" b="0" smtClean="0">
                <a:ln>
                  <a:noFill/>
                </a:ln>
                <a:solidFill>
                  <a:schemeClr val="tx2"/>
                </a:solidFill>
                <a:effectLst/>
                <a:ea typeface="宋体" charset="-122"/>
              </a:rPr>
              <a:t>、计算各入选研究的效应大小 </a:t>
            </a:r>
          </a:p>
          <a:p>
            <a:pPr indent="-304800">
              <a:buClr>
                <a:schemeClr val="tx2"/>
              </a:buClr>
              <a:buSzPct val="70000"/>
              <a:buFont typeface="Wingdings 2" pitchFamily="18" charset="2"/>
              <a:buNone/>
              <a:defRPr/>
            </a:pPr>
            <a:r>
              <a:rPr lang="en-US" altLang="zh-CN" b="0" smtClean="0">
                <a:ln>
                  <a:noFill/>
                </a:ln>
                <a:solidFill>
                  <a:schemeClr val="tx2"/>
                </a:solidFill>
                <a:effectLst/>
                <a:ea typeface="宋体" charset="-122"/>
              </a:rPr>
              <a:t>2</a:t>
            </a:r>
            <a:r>
              <a:rPr lang="zh-CN" altLang="en-US" b="0" smtClean="0">
                <a:ln>
                  <a:noFill/>
                </a:ln>
                <a:solidFill>
                  <a:schemeClr val="tx2"/>
                </a:solidFill>
                <a:effectLst/>
                <a:ea typeface="宋体" charset="-122"/>
              </a:rPr>
              <a:t>、定性或定量分析</a:t>
            </a:r>
          </a:p>
          <a:p>
            <a:pPr indent="-304800">
              <a:buClr>
                <a:schemeClr val="tx2"/>
              </a:buClr>
              <a:buSzPct val="70000"/>
              <a:buFont typeface="Wingdings 2" pitchFamily="18" charset="2"/>
              <a:buNone/>
              <a:defRPr/>
            </a:pPr>
            <a:r>
              <a:rPr lang="en-US" altLang="zh-CN" b="0" smtClean="0">
                <a:ln>
                  <a:noFill/>
                </a:ln>
                <a:solidFill>
                  <a:schemeClr val="tx2"/>
                </a:solidFill>
                <a:effectLst/>
                <a:ea typeface="宋体" charset="-122"/>
              </a:rPr>
              <a:t>3</a:t>
            </a:r>
            <a:r>
              <a:rPr lang="zh-CN" altLang="en-US" b="0" smtClean="0">
                <a:ln>
                  <a:noFill/>
                </a:ln>
                <a:solidFill>
                  <a:schemeClr val="tx2"/>
                </a:solidFill>
                <a:effectLst/>
                <a:ea typeface="宋体" charset="-122"/>
              </a:rPr>
              <a:t>、偏倚及其检查 </a:t>
            </a:r>
          </a:p>
        </p:txBody>
      </p:sp>
      <p:sp>
        <p:nvSpPr>
          <p:cNvPr id="166914" name="Rectangle 3"/>
          <p:cNvSpPr>
            <a:spLocks noGrp="1" noChangeArrowheads="1"/>
          </p:cNvSpPr>
          <p:nvPr>
            <p:ph type="title"/>
          </p:nvPr>
        </p:nvSpPr>
        <p:spPr bwMode="auto">
          <a:effectLst>
            <a:outerShdw rotWithShape="0">
              <a:srgbClr val="000000">
                <a:alpha val="45999"/>
              </a:srgbClr>
            </a:outerShdw>
          </a:effectLst>
        </p:spPr>
        <p:txBody>
          <a:bodyPr/>
          <a:lstStyle/>
          <a:p>
            <a:pPr>
              <a:defRPr/>
            </a:pPr>
            <a:r>
              <a:rPr lang="zh-CN" altLang="en-US" sz="4800" b="0" smtClean="0">
                <a:ln>
                  <a:noFill/>
                </a:ln>
                <a:effectLst/>
                <a:ea typeface="宋体" charset="-122"/>
              </a:rPr>
              <a:t>（六）汇总分析</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4"/>
          <p:cNvSpPr>
            <a:spLocks noChangeArrowheads="1"/>
          </p:cNvSpPr>
          <p:nvPr/>
        </p:nvSpPr>
        <p:spPr bwMode="auto">
          <a:xfrm>
            <a:off x="239713" y="1628775"/>
            <a:ext cx="11617325"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定性分析 </a:t>
            </a:r>
          </a:p>
        </p:txBody>
      </p:sp>
      <p:sp>
        <p:nvSpPr>
          <p:cNvPr id="94210" name="Rectangle 7"/>
          <p:cNvSpPr>
            <a:spLocks noChangeArrowheads="1"/>
          </p:cNvSpPr>
          <p:nvPr/>
        </p:nvSpPr>
        <p:spPr bwMode="auto">
          <a:xfrm>
            <a:off x="884238" y="2733675"/>
            <a:ext cx="10655300" cy="2066925"/>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 </a:t>
            </a:r>
            <a:r>
              <a:rPr kumimoji="1" lang="zh-CN" altLang="en-US" sz="2400" b="1">
                <a:latin typeface="Times New Roman" pitchFamily="18" charset="0"/>
                <a:ea typeface="楷体_GB2312"/>
                <a:cs typeface="楷体_GB2312"/>
              </a:rPr>
              <a:t>通过表格进行描述</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 描述内容包括研究设计和</a:t>
            </a:r>
            <a:r>
              <a:rPr kumimoji="1" lang="en-US" altLang="zh-CN" sz="2400" b="1">
                <a:latin typeface="Times New Roman" pitchFamily="18" charset="0"/>
                <a:ea typeface="楷体_GB2312"/>
                <a:cs typeface="楷体_GB2312"/>
              </a:rPr>
              <a:t>PICO</a:t>
            </a:r>
            <a:r>
              <a:rPr kumimoji="1" lang="zh-CN" altLang="en-US" sz="2400" b="1">
                <a:latin typeface="Times New Roman" pitchFamily="18" charset="0"/>
                <a:ea typeface="楷体_GB2312"/>
                <a:cs typeface="楷体_GB2312"/>
              </a:rPr>
              <a:t>特点</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 比较不同研究间的特点是否相似</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 如研究间异质性较大，则只以定性分析汇总结果</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6"/>
          <p:cNvSpPr txBox="1">
            <a:spLocks noChangeArrowheads="1"/>
          </p:cNvSpPr>
          <p:nvPr/>
        </p:nvSpPr>
        <p:spPr bwMode="auto">
          <a:xfrm>
            <a:off x="2492375" y="2662238"/>
            <a:ext cx="6240463" cy="815975"/>
          </a:xfrm>
          <a:prstGeom prst="rect">
            <a:avLst/>
          </a:prstGeom>
          <a:noFill/>
          <a:ln w="9525">
            <a:noFill/>
            <a:miter lim="800000"/>
            <a:headEnd/>
            <a:tailEnd/>
          </a:ln>
          <a:effectLst>
            <a:prstShdw prst="shdw17" dist="17961" dir="2700000">
              <a:schemeClr val="bg2"/>
            </a:prstShdw>
          </a:effectLst>
        </p:spPr>
        <p:txBody>
          <a:bodyPr>
            <a:spAutoFit/>
          </a:bodyPr>
          <a:lstStyle/>
          <a:p>
            <a:pPr algn="ctr" defTabSz="914400">
              <a:lnSpc>
                <a:spcPct val="140000"/>
              </a:lnSpc>
              <a:spcBef>
                <a:spcPct val="50000"/>
              </a:spcBef>
            </a:pPr>
            <a:r>
              <a:rPr lang="en-US" altLang="zh-CN" sz="3400" b="1">
                <a:solidFill>
                  <a:srgbClr val="FFFF00"/>
                </a:solidFill>
                <a:ea typeface="楷体_GB2312"/>
                <a:cs typeface="楷体_GB2312"/>
              </a:rPr>
              <a:t>2</a:t>
            </a:r>
            <a:r>
              <a:rPr lang="zh-CN" altLang="en-US" sz="3400" b="1">
                <a:solidFill>
                  <a:srgbClr val="FFFF00"/>
                </a:solidFill>
                <a:ea typeface="楷体_GB2312"/>
                <a:cs typeface="楷体_GB2312"/>
              </a:rPr>
              <a:t>、临床流行病学的崛起</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4"/>
          <p:cNvSpPr>
            <a:spLocks noChangeArrowheads="1"/>
          </p:cNvSpPr>
          <p:nvPr/>
        </p:nvSpPr>
        <p:spPr bwMode="auto">
          <a:xfrm>
            <a:off x="539750" y="1057275"/>
            <a:ext cx="11618913"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异质性检验 </a:t>
            </a:r>
          </a:p>
        </p:txBody>
      </p:sp>
      <p:sp>
        <p:nvSpPr>
          <p:cNvPr id="95234" name="Rectangle 7"/>
          <p:cNvSpPr>
            <a:spLocks noChangeArrowheads="1"/>
          </p:cNvSpPr>
          <p:nvPr/>
        </p:nvSpPr>
        <p:spPr bwMode="auto">
          <a:xfrm>
            <a:off x="1200150" y="2133600"/>
            <a:ext cx="10655300" cy="2066925"/>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 </a:t>
            </a:r>
            <a:r>
              <a:rPr kumimoji="1" lang="zh-CN" altLang="en-US" sz="2400" b="1">
                <a:latin typeface="Times New Roman" pitchFamily="18" charset="0"/>
                <a:ea typeface="楷体_GB2312"/>
                <a:cs typeface="楷体_GB2312"/>
              </a:rPr>
              <a:t>异质性</a:t>
            </a:r>
            <a:r>
              <a:rPr kumimoji="1" lang="en-US" altLang="zh-CN" sz="2400" b="1">
                <a:latin typeface="Times New Roman" pitchFamily="18" charset="0"/>
                <a:ea typeface="楷体_GB2312"/>
                <a:cs typeface="楷体_GB2312"/>
              </a:rPr>
              <a:t>(heterogeneity</a:t>
            </a:r>
            <a:r>
              <a:rPr kumimoji="1" lang="en-US" altLang="zh-CN" sz="2400" b="1" u="sng">
                <a:latin typeface="Times New Roman" pitchFamily="18" charset="0"/>
                <a:ea typeface="楷体_GB2312"/>
                <a:cs typeface="楷体_GB2312"/>
              </a:rPr>
              <a:t>)</a:t>
            </a:r>
            <a:r>
              <a:rPr kumimoji="1" lang="zh-CN" altLang="en-US" sz="2400" b="1">
                <a:latin typeface="Times New Roman" pitchFamily="18" charset="0"/>
                <a:ea typeface="楷体_GB2312"/>
                <a:cs typeface="楷体_GB2312"/>
              </a:rPr>
              <a:t>的来源：</a:t>
            </a:r>
          </a:p>
          <a:p>
            <a:pPr marL="263525" indent="-263525" defTabSz="914400" latinLnBrk="1">
              <a:lnSpc>
                <a:spcPct val="135000"/>
              </a:lnSpc>
              <a:buClr>
                <a:schemeClr val="tx1"/>
              </a:buClr>
              <a:buFont typeface="Wingdings" pitchFamily="2" charset="2"/>
              <a:buChar char="l"/>
            </a:pPr>
            <a:endParaRPr kumimoji="1" lang="zh-CN" altLang="en-US" sz="2400" b="1">
              <a:latin typeface="Times New Roman" pitchFamily="18" charset="0"/>
              <a:ea typeface="楷体_GB2312"/>
              <a:cs typeface="楷体_GB2312"/>
            </a:endParaRPr>
          </a:p>
          <a:p>
            <a:pPr marL="263525" indent="-263525" defTabSz="914400" latinLnBrk="1">
              <a:lnSpc>
                <a:spcPct val="135000"/>
              </a:lnSpc>
              <a:buClr>
                <a:schemeClr val="tx1"/>
              </a:buClr>
              <a:buFont typeface="Wingdings" pitchFamily="2" charset="2"/>
              <a:buChar char="l"/>
            </a:pPr>
            <a:endParaRPr kumimoji="1" lang="zh-CN" altLang="en-US" sz="2400" b="1">
              <a:latin typeface="Times New Roman" pitchFamily="18" charset="0"/>
              <a:ea typeface="楷体_GB2312"/>
              <a:cs typeface="楷体_GB2312"/>
            </a:endParaRP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 根据异质性大小选择模型</a:t>
            </a:r>
          </a:p>
        </p:txBody>
      </p:sp>
      <p:sp>
        <p:nvSpPr>
          <p:cNvPr id="95235" name="Text Box 6"/>
          <p:cNvSpPr txBox="1">
            <a:spLocks noChangeArrowheads="1"/>
          </p:cNvSpPr>
          <p:nvPr/>
        </p:nvSpPr>
        <p:spPr bwMode="auto">
          <a:xfrm>
            <a:off x="5718175" y="1778000"/>
            <a:ext cx="4046538" cy="1562100"/>
          </a:xfrm>
          <a:prstGeom prst="rect">
            <a:avLst/>
          </a:prstGeom>
          <a:noFill/>
          <a:ln w="9525" algn="ctr">
            <a:solidFill>
              <a:schemeClr val="accent2"/>
            </a:solidFill>
            <a:miter lim="800000"/>
            <a:headEnd/>
            <a:tailEnd/>
          </a:ln>
        </p:spPr>
        <p:txBody>
          <a:bodyPr>
            <a:spAutoFit/>
          </a:bodyPr>
          <a:lstStyle/>
          <a:p>
            <a:pPr defTabSz="914400">
              <a:spcBef>
                <a:spcPct val="50000"/>
              </a:spcBef>
            </a:pPr>
            <a:r>
              <a:rPr kumimoji="1" lang="zh-CN" altLang="en-US" sz="2400" b="1">
                <a:latin typeface="Times New Roman" pitchFamily="18" charset="0"/>
                <a:ea typeface="楷体_GB2312"/>
                <a:cs typeface="楷体_GB2312"/>
              </a:rPr>
              <a:t>临床异质性；</a:t>
            </a:r>
          </a:p>
          <a:p>
            <a:pPr defTabSz="914400">
              <a:spcBef>
                <a:spcPct val="50000"/>
              </a:spcBef>
            </a:pPr>
            <a:r>
              <a:rPr kumimoji="1" lang="zh-CN" altLang="en-US" sz="2400" b="1">
                <a:latin typeface="Times New Roman" pitchFamily="18" charset="0"/>
                <a:ea typeface="楷体_GB2312"/>
                <a:cs typeface="楷体_GB2312"/>
              </a:rPr>
              <a:t>方法学异质性；</a:t>
            </a:r>
          </a:p>
          <a:p>
            <a:pPr defTabSz="914400">
              <a:spcBef>
                <a:spcPct val="50000"/>
              </a:spcBef>
            </a:pPr>
            <a:r>
              <a:rPr kumimoji="1" lang="zh-CN" altLang="en-US" sz="2400" b="1">
                <a:latin typeface="Times New Roman" pitchFamily="18" charset="0"/>
                <a:ea typeface="楷体_GB2312"/>
                <a:cs typeface="楷体_GB2312"/>
              </a:rPr>
              <a:t>统计学异质性。</a:t>
            </a:r>
          </a:p>
        </p:txBody>
      </p:sp>
      <p:sp>
        <p:nvSpPr>
          <p:cNvPr id="95236" name="Rectangle 7"/>
          <p:cNvSpPr>
            <a:spLocks noChangeArrowheads="1"/>
          </p:cNvSpPr>
          <p:nvPr/>
        </p:nvSpPr>
        <p:spPr bwMode="auto">
          <a:xfrm>
            <a:off x="1804988" y="4192588"/>
            <a:ext cx="7194550" cy="831850"/>
          </a:xfrm>
          <a:prstGeom prst="rect">
            <a:avLst/>
          </a:prstGeom>
          <a:noFill/>
          <a:ln w="9525" algn="ctr">
            <a:noFill/>
            <a:miter lim="800000"/>
            <a:headEnd/>
            <a:tailEnd/>
          </a:ln>
        </p:spPr>
        <p:txBody>
          <a:bodyPr wrap="none" anchor="ctr">
            <a:spAutoFit/>
          </a:bodyPr>
          <a:lstStyle/>
          <a:p>
            <a:pPr defTabSz="914400"/>
            <a:r>
              <a:rPr kumimoji="1" lang="zh-CN" altLang="en-US" sz="2400" b="1">
                <a:latin typeface="Times New Roman" pitchFamily="18" charset="0"/>
                <a:ea typeface="楷体_GB2312"/>
                <a:cs typeface="楷体_GB2312"/>
              </a:rPr>
              <a:t>异质性检验</a:t>
            </a:r>
            <a:r>
              <a:rPr kumimoji="1" lang="en-US" altLang="zh-CN" sz="2400" b="1" i="1">
                <a:latin typeface="Times New Roman" pitchFamily="18" charset="0"/>
                <a:ea typeface="楷体_GB2312"/>
                <a:cs typeface="楷体_GB2312"/>
              </a:rPr>
              <a:t>P</a:t>
            </a:r>
            <a:r>
              <a:rPr kumimoji="1" lang="en-US" altLang="zh-CN" sz="2400" b="1">
                <a:latin typeface="Times New Roman" pitchFamily="18" charset="0"/>
                <a:ea typeface="楷体_GB2312"/>
                <a:cs typeface="楷体_GB2312"/>
              </a:rPr>
              <a:t>&gt;0.1</a:t>
            </a:r>
            <a:r>
              <a:rPr kumimoji="1" lang="zh-CN" altLang="en-US" sz="2400" b="1">
                <a:latin typeface="Times New Roman" pitchFamily="18" charset="0"/>
                <a:ea typeface="楷体_GB2312"/>
                <a:cs typeface="楷体_GB2312"/>
              </a:rPr>
              <a:t>，</a:t>
            </a:r>
            <a:r>
              <a:rPr kumimoji="1" lang="en-US" altLang="zh-CN" sz="2400" b="1" i="1">
                <a:latin typeface="Times New Roman" pitchFamily="18" charset="0"/>
                <a:ea typeface="楷体_GB2312"/>
                <a:cs typeface="楷体_GB2312"/>
              </a:rPr>
              <a:t>I</a:t>
            </a:r>
            <a:r>
              <a:rPr kumimoji="1" lang="en-US" altLang="zh-CN" sz="2400" b="1" baseline="30000">
                <a:latin typeface="Times New Roman" pitchFamily="18" charset="0"/>
                <a:ea typeface="楷体_GB2312"/>
                <a:cs typeface="楷体_GB2312"/>
              </a:rPr>
              <a:t>2</a:t>
            </a:r>
            <a:r>
              <a:rPr kumimoji="1" lang="zh-CN" altLang="en-US" sz="2400" b="1">
                <a:latin typeface="黑体" pitchFamily="49" charset="-122"/>
                <a:ea typeface="黑体" pitchFamily="49" charset="-122"/>
              </a:rPr>
              <a:t>≤</a:t>
            </a:r>
            <a:r>
              <a:rPr kumimoji="1" lang="en-US" altLang="zh-CN" sz="2400" b="1">
                <a:latin typeface="Times New Roman" pitchFamily="18" charset="0"/>
                <a:ea typeface="楷体_GB2312"/>
                <a:cs typeface="楷体_GB2312"/>
              </a:rPr>
              <a:t>25%</a:t>
            </a:r>
            <a:r>
              <a:rPr kumimoji="1" lang="zh-CN" altLang="en-US" sz="2400" b="1">
                <a:latin typeface="Times New Roman" pitchFamily="18" charset="0"/>
                <a:ea typeface="楷体_GB2312"/>
                <a:cs typeface="楷体_GB2312"/>
              </a:rPr>
              <a:t>，</a:t>
            </a:r>
          </a:p>
          <a:p>
            <a:pPr defTabSz="914400"/>
            <a:r>
              <a:rPr kumimoji="1" lang="zh-CN" altLang="en-US" sz="2400" b="1">
                <a:latin typeface="Times New Roman" pitchFamily="18" charset="0"/>
                <a:ea typeface="楷体_GB2312"/>
                <a:cs typeface="楷体_GB2312"/>
              </a:rPr>
              <a:t>采用固定效应模型</a:t>
            </a:r>
            <a:r>
              <a:rPr kumimoji="1" lang="zh-CN" altLang="en-US" sz="2400" b="1">
                <a:latin typeface="Times New Roman" pitchFamily="18" charset="0"/>
              </a:rPr>
              <a:t>（</a:t>
            </a:r>
            <a:r>
              <a:rPr kumimoji="1" lang="en-US" altLang="zh-CN" sz="2400" b="1">
                <a:latin typeface="Times New Roman" pitchFamily="18" charset="0"/>
              </a:rPr>
              <a:t>fix-effect  model</a:t>
            </a:r>
            <a:r>
              <a:rPr kumimoji="1" lang="zh-CN" altLang="en-US" sz="2400" b="1">
                <a:latin typeface="Times New Roman" pitchFamily="18" charset="0"/>
              </a:rPr>
              <a:t>）</a:t>
            </a:r>
          </a:p>
        </p:txBody>
      </p:sp>
      <p:sp>
        <p:nvSpPr>
          <p:cNvPr id="95237" name="Rectangle 8"/>
          <p:cNvSpPr>
            <a:spLocks noChangeArrowheads="1"/>
          </p:cNvSpPr>
          <p:nvPr/>
        </p:nvSpPr>
        <p:spPr bwMode="auto">
          <a:xfrm>
            <a:off x="1814513" y="5227638"/>
            <a:ext cx="8347075" cy="831850"/>
          </a:xfrm>
          <a:prstGeom prst="rect">
            <a:avLst/>
          </a:prstGeom>
          <a:noFill/>
          <a:ln w="9525" algn="ctr">
            <a:noFill/>
            <a:miter lim="800000"/>
            <a:headEnd/>
            <a:tailEnd/>
          </a:ln>
        </p:spPr>
        <p:txBody>
          <a:bodyPr wrap="none" anchor="ctr">
            <a:spAutoFit/>
          </a:bodyPr>
          <a:lstStyle/>
          <a:p>
            <a:pPr defTabSz="914400"/>
            <a:r>
              <a:rPr kumimoji="1" lang="zh-CN" altLang="en-US" sz="2400" b="1">
                <a:latin typeface="Times New Roman" pitchFamily="18" charset="0"/>
                <a:ea typeface="楷体_GB2312"/>
                <a:cs typeface="楷体_GB2312"/>
              </a:rPr>
              <a:t>异质性检验</a:t>
            </a:r>
            <a:r>
              <a:rPr kumimoji="1" lang="en-US" altLang="zh-CN" sz="2400" b="1">
                <a:latin typeface="Times New Roman" pitchFamily="18" charset="0"/>
                <a:ea typeface="楷体_GB2312"/>
                <a:cs typeface="楷体_GB2312"/>
              </a:rPr>
              <a:t>P&lt;0.1</a:t>
            </a:r>
            <a:r>
              <a:rPr kumimoji="1" lang="zh-CN" altLang="en-US" sz="2400" b="1">
                <a:latin typeface="Times New Roman" pitchFamily="18" charset="0"/>
                <a:ea typeface="楷体_GB2312"/>
                <a:cs typeface="楷体_GB2312"/>
              </a:rPr>
              <a:t>，</a:t>
            </a:r>
            <a:r>
              <a:rPr kumimoji="1" lang="en-US" altLang="zh-CN" sz="2400" b="1">
                <a:latin typeface="Times New Roman" pitchFamily="18" charset="0"/>
                <a:ea typeface="楷体_GB2312"/>
                <a:cs typeface="楷体_GB2312"/>
              </a:rPr>
              <a:t> 25% </a:t>
            </a:r>
            <a:r>
              <a:rPr kumimoji="1" lang="zh-CN" altLang="en-US" sz="2400" b="1">
                <a:latin typeface="Times New Roman" pitchFamily="18" charset="0"/>
                <a:ea typeface="楷体_GB2312"/>
                <a:cs typeface="楷体_GB2312"/>
              </a:rPr>
              <a:t>＜</a:t>
            </a:r>
            <a:r>
              <a:rPr kumimoji="1" lang="en-US" altLang="zh-CN" sz="2400" b="1" i="1">
                <a:latin typeface="Times New Roman" pitchFamily="18" charset="0"/>
                <a:ea typeface="楷体_GB2312"/>
                <a:cs typeface="楷体_GB2312"/>
              </a:rPr>
              <a:t>I</a:t>
            </a:r>
            <a:r>
              <a:rPr kumimoji="1" lang="en-US" altLang="zh-CN" sz="2400" b="1" baseline="30000">
                <a:latin typeface="Times New Roman" pitchFamily="18" charset="0"/>
                <a:ea typeface="楷体_GB2312"/>
                <a:cs typeface="楷体_GB2312"/>
              </a:rPr>
              <a:t>2</a:t>
            </a:r>
            <a:r>
              <a:rPr kumimoji="1" lang="en-US" altLang="zh-CN" sz="2400" b="1">
                <a:latin typeface="Times New Roman" pitchFamily="18" charset="0"/>
                <a:ea typeface="楷体_GB2312"/>
                <a:cs typeface="楷体_GB2312"/>
              </a:rPr>
              <a:t> </a:t>
            </a:r>
            <a:r>
              <a:rPr kumimoji="1" lang="zh-CN" altLang="en-US" sz="2400" b="1">
                <a:latin typeface="Times New Roman" pitchFamily="18" charset="0"/>
                <a:ea typeface="楷体_GB2312"/>
                <a:cs typeface="楷体_GB2312"/>
              </a:rPr>
              <a:t>＜</a:t>
            </a:r>
            <a:r>
              <a:rPr kumimoji="1" lang="en-US" altLang="zh-CN" sz="2400" b="1">
                <a:latin typeface="Times New Roman" pitchFamily="18" charset="0"/>
                <a:ea typeface="楷体_GB2312"/>
                <a:cs typeface="楷体_GB2312"/>
              </a:rPr>
              <a:t>50% </a:t>
            </a:r>
            <a:r>
              <a:rPr kumimoji="1" lang="zh-CN" altLang="en-US" sz="2400" b="1">
                <a:latin typeface="Times New Roman" pitchFamily="18" charset="0"/>
                <a:ea typeface="楷体_GB2312"/>
                <a:cs typeface="楷体_GB2312"/>
              </a:rPr>
              <a:t>，</a:t>
            </a:r>
          </a:p>
          <a:p>
            <a:pPr defTabSz="914400"/>
            <a:r>
              <a:rPr kumimoji="1" lang="zh-CN" altLang="en-US" sz="2400" b="1">
                <a:latin typeface="Times New Roman" pitchFamily="18" charset="0"/>
                <a:ea typeface="楷体_GB2312"/>
                <a:cs typeface="楷体_GB2312"/>
              </a:rPr>
              <a:t>采用随机效应模型（</a:t>
            </a:r>
            <a:r>
              <a:rPr kumimoji="1" lang="en-US" altLang="zh-CN" sz="2400" b="1">
                <a:latin typeface="Times New Roman" pitchFamily="18" charset="0"/>
                <a:ea typeface="楷体_GB2312"/>
                <a:cs typeface="楷体_GB2312"/>
              </a:rPr>
              <a:t>random-effects  model</a:t>
            </a:r>
            <a:r>
              <a:rPr kumimoji="1" lang="zh-CN" altLang="en-US" sz="2400" b="1">
                <a:latin typeface="Times New Roman" pitchFamily="18" charset="0"/>
                <a:ea typeface="楷体_GB2312"/>
                <a:cs typeface="楷体_GB2312"/>
              </a:rPr>
              <a:t>）</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4"/>
          <p:cNvSpPr>
            <a:spLocks noChangeArrowheads="1"/>
          </p:cNvSpPr>
          <p:nvPr/>
        </p:nvSpPr>
        <p:spPr bwMode="auto">
          <a:xfrm>
            <a:off x="334963" y="692150"/>
            <a:ext cx="11617325"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en-US" altLang="zh-CN" sz="2400" b="1">
                <a:latin typeface="楷体_GB2312"/>
                <a:ea typeface="楷体_GB2312"/>
                <a:cs typeface="楷体_GB2312"/>
              </a:rPr>
              <a:t>meta</a:t>
            </a:r>
            <a:r>
              <a:rPr lang="zh-CN" altLang="en-US" sz="2400" b="1">
                <a:latin typeface="楷体_GB2312"/>
                <a:ea typeface="楷体_GB2312"/>
                <a:cs typeface="楷体_GB2312"/>
              </a:rPr>
              <a:t>分析 </a:t>
            </a:r>
          </a:p>
        </p:txBody>
      </p:sp>
      <p:sp>
        <p:nvSpPr>
          <p:cNvPr id="96258" name="Rectangle 7"/>
          <p:cNvSpPr>
            <a:spLocks noChangeArrowheads="1"/>
          </p:cNvSpPr>
          <p:nvPr/>
        </p:nvSpPr>
        <p:spPr bwMode="auto">
          <a:xfrm>
            <a:off x="1008063" y="1700213"/>
            <a:ext cx="10655300" cy="1079500"/>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楷体_GB2312"/>
                <a:ea typeface="楷体_GB2312"/>
                <a:cs typeface="楷体_GB2312"/>
              </a:rPr>
              <a:t> </a:t>
            </a:r>
            <a:r>
              <a:rPr kumimoji="1" lang="zh-CN" altLang="en-US" sz="2400" b="1">
                <a:latin typeface="楷体_GB2312"/>
                <a:ea typeface="楷体_GB2312"/>
                <a:cs typeface="楷体_GB2312"/>
              </a:rPr>
              <a:t>统计学本质：加权平均</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效应量和模型的选择</a:t>
            </a:r>
          </a:p>
        </p:txBody>
      </p:sp>
      <p:graphicFrame>
        <p:nvGraphicFramePr>
          <p:cNvPr id="705793" name="Group 257"/>
          <p:cNvGraphicFramePr>
            <a:graphicFrameLocks noGrp="1"/>
          </p:cNvGraphicFramePr>
          <p:nvPr>
            <p:ph sz="half" idx="4294967295"/>
          </p:nvPr>
        </p:nvGraphicFramePr>
        <p:xfrm>
          <a:off x="1295400" y="3260725"/>
          <a:ext cx="9601200" cy="3390900"/>
        </p:xfrm>
        <a:graphic>
          <a:graphicData uri="http://schemas.openxmlformats.org/drawingml/2006/table">
            <a:tbl>
              <a:tblPr/>
              <a:tblGrid>
                <a:gridCol w="2017713"/>
                <a:gridCol w="2495550"/>
                <a:gridCol w="2600325"/>
                <a:gridCol w="2487612"/>
              </a:tblGrid>
              <a:tr h="273050">
                <a:tc rowSpan="2">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资料类型</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合并统计效应指标</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04800" algn="ctr"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rPr>
                        <a:t>RevMan</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rPr>
                        <a:t>软件中的</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统计学模型</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273050">
                <a:tc vMerge="1">
                  <a:txBody>
                    <a:bodyPr/>
                    <a:lstStyle/>
                    <a:p>
                      <a:endParaRPr lang="zh-CN" altLang="en-US"/>
                    </a:p>
                  </a:txBody>
                  <a:tcPr/>
                </a:tc>
                <a:tc vMerge="1">
                  <a:txBody>
                    <a:bodyPr/>
                    <a:lstStyle/>
                    <a:p>
                      <a:endParaRPr lang="zh-CN" altLang="en-US"/>
                    </a:p>
                  </a:txBody>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固定效应模型</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随机效应模型</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8175">
                <a:tc rowSpan="3">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二值计数资料</a:t>
                      </a: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比值比（</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OR</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Mantel-Haensze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M-H</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p>
                      <a:pPr marL="342900" marR="0" lvl="0" indent="-304800" algn="l" defTabSz="457200" rtl="0" eaLnBrk="0" fontAlgn="base" latinLnBrk="0" hangingPunct="0">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p>
                      <a:pPr marL="342900" marR="0" lvl="0" indent="-304800" algn="l" defTabSz="457200" rtl="0" eaLnBrk="0" fontAlgn="base" latinLnBrk="0" hangingPunct="0">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Peto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Mantel-Haensze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M-H</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p>
                      <a:pPr marL="342900" marR="0" lvl="0" indent="-304800" algn="l" defTabSz="457200" rtl="0" eaLnBrk="0" fontAlgn="base" latinLnBrk="0" hangingPunct="0">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 </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xBody>
                    <a:bodyPr/>
                    <a:lstStyle/>
                    <a:p>
                      <a:endParaRPr lang="zh-CN" altLang="en-US"/>
                    </a:p>
                  </a:txBody>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危险比（</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RR</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Mantel-Haensze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M-H</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p>
                      <a:pPr marL="342900" marR="0" lvl="0" indent="-304800" algn="l" defTabSz="457200" rtl="0" eaLnBrk="0" fontAlgn="base" latinLnBrk="0" hangingPunct="0">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Mantel-Haensze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M-H</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p>
                      <a:pPr marL="342900" marR="0" lvl="0" indent="-304800" algn="l" defTabSz="457200" rtl="0" eaLnBrk="0" fontAlgn="base" latinLnBrk="0" hangingPunct="0">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xBody>
                    <a:bodyPr/>
                    <a:lstStyle/>
                    <a:p>
                      <a:endParaRPr lang="zh-CN" altLang="en-US"/>
                    </a:p>
                  </a:txBody>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危险差（</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RD</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Mantel-Haensze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M-H</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p>
                      <a:pPr marL="342900" marR="0" lvl="0" indent="-304800" algn="l" defTabSz="457200" rtl="0" eaLnBrk="0" fontAlgn="base" latinLnBrk="0" hangingPunct="0">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Mantel-Haensze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M-H</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p>
                      <a:pPr marL="342900" marR="0" lvl="0" indent="-304800" algn="l" defTabSz="457200" rtl="0" eaLnBrk="0" fontAlgn="base" latinLnBrk="0" hangingPunct="0">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rowSpan="2">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连续计量资料</a:t>
                      </a: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权重均数差（</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WMD</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vMerge="1">
                  <a:txBody>
                    <a:bodyPr/>
                    <a:lstStyle/>
                    <a:p>
                      <a:endParaRPr lang="zh-CN" altLang="en-US"/>
                    </a:p>
                  </a:txBody>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标化均数差（</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SMD</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时间</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事件资料</a:t>
                      </a: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比值比</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危险比（</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OR/HR</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Peto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无</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方差倒数</a:t>
                      </a: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使用者自定义</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04800" algn="l" defTabSz="457200" rtl="0" eaLnBrk="1" fontAlgn="base" latinLnBrk="0" hangingPunct="1">
                        <a:lnSpc>
                          <a:spcPct val="100000"/>
                        </a:lnSpc>
                        <a:spcBef>
                          <a:spcPct val="0"/>
                        </a:spcBef>
                        <a:spcAft>
                          <a:spcPts val="600"/>
                        </a:spcAft>
                        <a:buClr>
                          <a:schemeClr val="tx2"/>
                        </a:buClr>
                        <a:buSzPct val="70000"/>
                        <a:buFont typeface="Wingdings 2" pitchFamily="18" charset="2"/>
                        <a:buNone/>
                        <a:tabLst/>
                      </a:pP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inverse variance</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r>
                        <a:rPr kumimoji="1" lang="en-US" altLang="zh-CN"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IV</a:t>
                      </a:r>
                      <a:r>
                        <a:rPr kumimoji="1" lang="zh-CN" altLang="en-US" sz="1100" b="1" i="0" u="none" strike="noStrike" cap="none" normalizeH="0" baseline="0" smtClean="0">
                          <a:ln>
                            <a:noFill/>
                          </a:ln>
                          <a:solidFill>
                            <a:schemeClr val="tx2"/>
                          </a:solidFill>
                          <a:effectLst/>
                          <a:latin typeface="Times New Roman" pitchFamily="18" charset="0"/>
                          <a:ea typeface="楷体_GB2312" pitchFamily="49" charset="-122"/>
                          <a:cs typeface="Times New Roman" pitchFamily="18" charset="0"/>
                        </a:rPr>
                        <a:t>）</a:t>
                      </a: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6306" name="Rectangle 258"/>
          <p:cNvSpPr>
            <a:spLocks noChangeArrowheads="1"/>
          </p:cNvSpPr>
          <p:nvPr/>
        </p:nvSpPr>
        <p:spPr bwMode="auto">
          <a:xfrm>
            <a:off x="3714750" y="2887663"/>
            <a:ext cx="4770438" cy="339725"/>
          </a:xfrm>
          <a:prstGeom prst="rect">
            <a:avLst/>
          </a:prstGeom>
          <a:noFill/>
          <a:ln w="9525" algn="ctr">
            <a:noFill/>
            <a:miter lim="800000"/>
            <a:headEnd/>
            <a:tailEnd/>
          </a:ln>
        </p:spPr>
        <p:txBody>
          <a:bodyPr wrap="none" anchor="ctr">
            <a:spAutoFit/>
          </a:bodyPr>
          <a:lstStyle/>
          <a:p>
            <a:pPr algn="ctr" defTabSz="914400"/>
            <a:r>
              <a:rPr kumimoji="1" lang="zh-CN" altLang="en-US" sz="1600" b="1">
                <a:latin typeface="Times New Roman" pitchFamily="18" charset="0"/>
                <a:ea typeface="楷体_GB2312"/>
                <a:cs typeface="楷体_GB2312"/>
              </a:rPr>
              <a:t>表</a:t>
            </a:r>
            <a:r>
              <a:rPr kumimoji="1" lang="en-US" altLang="zh-CN" sz="1600" b="1">
                <a:latin typeface="Times New Roman" pitchFamily="18" charset="0"/>
                <a:ea typeface="楷体_GB2312"/>
                <a:cs typeface="楷体_GB2312"/>
              </a:rPr>
              <a:t>19-4   RevMan</a:t>
            </a:r>
            <a:r>
              <a:rPr kumimoji="1" lang="zh-CN" altLang="en-US" sz="1600" b="1">
                <a:latin typeface="Times New Roman" pitchFamily="18" charset="0"/>
                <a:ea typeface="楷体_GB2312"/>
                <a:cs typeface="楷体_GB2312"/>
              </a:rPr>
              <a:t>软件中可用</a:t>
            </a:r>
            <a:r>
              <a:rPr kumimoji="1" lang="en-US" altLang="zh-CN" sz="1600" b="1">
                <a:latin typeface="Times New Roman" pitchFamily="18" charset="0"/>
                <a:ea typeface="楷体_GB2312"/>
                <a:cs typeface="楷体_GB2312"/>
              </a:rPr>
              <a:t>meta</a:t>
            </a:r>
            <a:r>
              <a:rPr kumimoji="1" lang="zh-CN" altLang="en-US" sz="1600" b="1">
                <a:latin typeface="Times New Roman" pitchFamily="18" charset="0"/>
                <a:ea typeface="楷体_GB2312"/>
                <a:cs typeface="楷体_GB2312"/>
              </a:rPr>
              <a:t>分析</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5"/>
          <p:cNvSpPr>
            <a:spLocks noChangeArrowheads="1"/>
          </p:cNvSpPr>
          <p:nvPr/>
        </p:nvSpPr>
        <p:spPr bwMode="auto">
          <a:xfrm>
            <a:off x="623888" y="1144588"/>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19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敏感性分析和亚组分析 </a:t>
            </a:r>
          </a:p>
        </p:txBody>
      </p:sp>
      <p:sp>
        <p:nvSpPr>
          <p:cNvPr id="97282" name="Rectangle 7"/>
          <p:cNvSpPr>
            <a:spLocks noChangeArrowheads="1"/>
          </p:cNvSpPr>
          <p:nvPr/>
        </p:nvSpPr>
        <p:spPr bwMode="auto">
          <a:xfrm>
            <a:off x="1281113" y="2130425"/>
            <a:ext cx="9551987" cy="4081463"/>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 </a:t>
            </a:r>
            <a:r>
              <a:rPr kumimoji="1" lang="zh-CN" altLang="en-US" sz="2400" b="1">
                <a:latin typeface="Times New Roman" pitchFamily="18" charset="0"/>
                <a:ea typeface="楷体_GB2312"/>
                <a:cs typeface="楷体_GB2312"/>
              </a:rPr>
              <a:t>目的：探索异质性来源</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 敏感性分析（</a:t>
            </a:r>
            <a:r>
              <a:rPr kumimoji="1" lang="en-US" altLang="zh-CN" sz="2400" b="1">
                <a:latin typeface="Times New Roman" pitchFamily="18" charset="0"/>
                <a:ea typeface="楷体_GB2312"/>
                <a:cs typeface="楷体_GB2312"/>
              </a:rPr>
              <a:t>sensitivity analysis</a:t>
            </a:r>
            <a:r>
              <a:rPr kumimoji="1" lang="zh-CN" altLang="en-US" sz="2400" b="1">
                <a:latin typeface="Times New Roman" pitchFamily="18" charset="0"/>
                <a:ea typeface="楷体_GB2312"/>
                <a:cs typeface="楷体_GB2312"/>
              </a:rPr>
              <a:t>）：通常是采用剔除具有某种特点的研究后再进行分析的方法。这些特点是可能影响合并结果的因素，如方法学质量低、小样本量、未采取盲法等。</a:t>
            </a:r>
            <a:endParaRPr kumimoji="1" lang="en-US" altLang="zh-CN" sz="2400" b="1">
              <a:latin typeface="Times New Roman" pitchFamily="18" charset="0"/>
              <a:ea typeface="楷体_GB2312"/>
              <a:cs typeface="楷体_GB2312"/>
            </a:endParaRP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 亚组分析（</a:t>
            </a:r>
            <a:r>
              <a:rPr kumimoji="1" lang="en-US" altLang="zh-CN" sz="2400" b="1">
                <a:latin typeface="Times New Roman" pitchFamily="18" charset="0"/>
                <a:ea typeface="楷体_GB2312"/>
                <a:cs typeface="楷体_GB2312"/>
              </a:rPr>
              <a:t>subgroup analysis</a:t>
            </a:r>
            <a:r>
              <a:rPr kumimoji="1" lang="zh-CN" altLang="en-US" sz="2400" b="1">
                <a:latin typeface="Times New Roman" pitchFamily="18" charset="0"/>
                <a:ea typeface="楷体_GB2312"/>
                <a:cs typeface="楷体_GB2312"/>
              </a:rPr>
              <a:t>）：针对不同研究特征进行资料的分析，在方案制定阶段就应该确定哪些亚组分析。</a:t>
            </a:r>
            <a:endParaRPr kumimoji="1" lang="en-US" altLang="zh-CN" sz="2400" b="1">
              <a:latin typeface="Times New Roman" pitchFamily="18" charset="0"/>
              <a:ea typeface="楷体_GB2312"/>
              <a:cs typeface="楷体_GB2312"/>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ChangeArrowheads="1"/>
          </p:cNvSpPr>
          <p:nvPr/>
        </p:nvSpPr>
        <p:spPr bwMode="auto">
          <a:xfrm>
            <a:off x="557213" y="544513"/>
            <a:ext cx="10972800" cy="922337"/>
          </a:xfrm>
          <a:prstGeom prst="rect">
            <a:avLst/>
          </a:prstGeom>
          <a:noFill/>
          <a:ln w="9525" algn="ctr">
            <a:noFill/>
            <a:miter lim="800000"/>
            <a:headEnd/>
            <a:tailEnd/>
          </a:ln>
          <a:effectLst>
            <a:outerShdw rotWithShape="0">
              <a:srgbClr val="000000">
                <a:alpha val="45999"/>
              </a:srgbClr>
            </a:outerShdw>
          </a:effectLst>
        </p:spPr>
        <p:txBody>
          <a:bodyPr anchor="ctr"/>
          <a:lstStyle/>
          <a:p>
            <a:pPr algn="ctr" eaLnBrk="0" hangingPunct="0">
              <a:defRPr/>
            </a:pPr>
            <a:r>
              <a:rPr lang="zh-CN" altLang="en-US" sz="4800">
                <a:solidFill>
                  <a:srgbClr val="FFFF00"/>
                </a:solidFill>
                <a:ea typeface="楷体_GB2312"/>
                <a:cs typeface="楷体_GB2312"/>
              </a:rPr>
              <a:t>偏倚及其检查</a:t>
            </a:r>
          </a:p>
        </p:txBody>
      </p:sp>
      <p:sp>
        <p:nvSpPr>
          <p:cNvPr id="172035" name="Rectangle 3"/>
          <p:cNvSpPr>
            <a:spLocks noGrp="1" noChangeArrowheads="1"/>
          </p:cNvSpPr>
          <p:nvPr>
            <p:ph type="body" idx="4294967295"/>
          </p:nvPr>
        </p:nvSpPr>
        <p:spPr bwMode="auto">
          <a:xfrm>
            <a:off x="887413" y="1425575"/>
            <a:ext cx="10766425" cy="719138"/>
          </a:xfrm>
          <a:effectLst>
            <a:outerShdw rotWithShape="0">
              <a:srgbClr val="000000">
                <a:alpha val="45999"/>
              </a:srgbClr>
            </a:outerShdw>
          </a:effectLst>
        </p:spPr>
        <p:txBody>
          <a:bodyPr/>
          <a:lstStyle/>
          <a:p>
            <a:pPr eaLnBrk="1" hangingPunct="1">
              <a:defRPr/>
            </a:pPr>
            <a:r>
              <a:rPr lang="zh-CN" altLang="en-US" sz="3000" b="1" smtClean="0">
                <a:ln>
                  <a:noFill/>
                </a:ln>
                <a:effectLst/>
                <a:ea typeface="楷体_GB2312" pitchFamily="49" charset="-122"/>
              </a:rPr>
              <a:t>偏倚的种类</a:t>
            </a:r>
          </a:p>
        </p:txBody>
      </p:sp>
      <p:sp>
        <p:nvSpPr>
          <p:cNvPr id="98307" name="Rectangle 4"/>
          <p:cNvSpPr>
            <a:spLocks noChangeArrowheads="1"/>
          </p:cNvSpPr>
          <p:nvPr/>
        </p:nvSpPr>
        <p:spPr bwMode="auto">
          <a:xfrm>
            <a:off x="360363" y="1666875"/>
            <a:ext cx="11617325"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发表偏倚 </a:t>
            </a:r>
          </a:p>
        </p:txBody>
      </p:sp>
      <p:sp>
        <p:nvSpPr>
          <p:cNvPr id="98308" name="Rectangle 7"/>
          <p:cNvSpPr>
            <a:spLocks noChangeArrowheads="1"/>
          </p:cNvSpPr>
          <p:nvPr/>
        </p:nvSpPr>
        <p:spPr bwMode="auto">
          <a:xfrm>
            <a:off x="1023938" y="2749550"/>
            <a:ext cx="9936162" cy="1573213"/>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楷体_GB2312"/>
                <a:ea typeface="楷体_GB2312"/>
                <a:cs typeface="楷体_GB2312"/>
              </a:rPr>
              <a:t> </a:t>
            </a:r>
            <a:r>
              <a:rPr kumimoji="1" lang="zh-CN" altLang="en-US" sz="2400" b="1">
                <a:latin typeface="楷体_GB2312"/>
                <a:ea typeface="楷体_GB2312"/>
                <a:cs typeface="楷体_GB2312"/>
              </a:rPr>
              <a:t>定义：具有统计学显著性意义的研究结果较无显著性意义和无效的结果被报告和发表的可能性更大。</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减少发表偏倚的方法</a:t>
            </a:r>
          </a:p>
        </p:txBody>
      </p:sp>
      <p:sp>
        <p:nvSpPr>
          <p:cNvPr id="98309" name="Text Box 7"/>
          <p:cNvSpPr txBox="1">
            <a:spLocks noChangeArrowheads="1"/>
          </p:cNvSpPr>
          <p:nvPr/>
        </p:nvSpPr>
        <p:spPr bwMode="auto">
          <a:xfrm>
            <a:off x="1570038" y="4405313"/>
            <a:ext cx="7585075" cy="1570037"/>
          </a:xfrm>
          <a:prstGeom prst="rect">
            <a:avLst/>
          </a:prstGeom>
          <a:noFill/>
          <a:ln w="9525" algn="ctr">
            <a:noFill/>
            <a:miter lim="800000"/>
            <a:headEnd/>
            <a:tailEnd/>
          </a:ln>
        </p:spPr>
        <p:txBody>
          <a:bodyPr>
            <a:spAutoFit/>
          </a:bodyPr>
          <a:lstStyle/>
          <a:p>
            <a:pPr defTabSz="914400">
              <a:spcBef>
                <a:spcPct val="50000"/>
              </a:spcBef>
              <a:buFont typeface="Wingdings" pitchFamily="2" charset="2"/>
              <a:buChar char="ü"/>
            </a:pPr>
            <a:r>
              <a:rPr kumimoji="1" lang="en-US" altLang="zh-CN" sz="2400" b="1">
                <a:latin typeface="Times New Roman" pitchFamily="18" charset="0"/>
                <a:ea typeface="楷体_GB2312"/>
                <a:cs typeface="楷体_GB2312"/>
              </a:rPr>
              <a:t>RCT</a:t>
            </a:r>
            <a:r>
              <a:rPr kumimoji="1" lang="zh-CN" altLang="en-US" sz="2400" b="1">
                <a:latin typeface="Times New Roman" pitchFamily="18" charset="0"/>
                <a:ea typeface="楷体_GB2312"/>
                <a:cs typeface="楷体_GB2312"/>
              </a:rPr>
              <a:t>注册；</a:t>
            </a:r>
          </a:p>
          <a:p>
            <a:pPr defTabSz="914400">
              <a:spcBef>
                <a:spcPct val="50000"/>
              </a:spcBef>
              <a:buFont typeface="Wingdings" pitchFamily="2" charset="2"/>
              <a:buChar char="ü"/>
            </a:pPr>
            <a:r>
              <a:rPr kumimoji="1" lang="zh-CN" altLang="en-US" sz="2400" b="1">
                <a:latin typeface="Times New Roman" pitchFamily="18" charset="0"/>
                <a:ea typeface="楷体_GB2312"/>
                <a:cs typeface="楷体_GB2312"/>
              </a:rPr>
              <a:t>多种途径检索；</a:t>
            </a:r>
          </a:p>
          <a:p>
            <a:pPr defTabSz="914400">
              <a:spcBef>
                <a:spcPct val="50000"/>
              </a:spcBef>
              <a:buFont typeface="Wingdings" pitchFamily="2" charset="2"/>
              <a:buChar char="ü"/>
            </a:pPr>
            <a:r>
              <a:rPr kumimoji="1" lang="zh-CN" altLang="en-US" sz="2400" b="1">
                <a:latin typeface="Times New Roman" pitchFamily="18" charset="0"/>
                <a:ea typeface="楷体_GB2312"/>
                <a:cs typeface="楷体_GB2312"/>
              </a:rPr>
              <a:t>检测发表偏倚的统计学方法。</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3"/>
          <p:cNvSpPr>
            <a:spLocks noGrp="1" noChangeArrowheads="1"/>
          </p:cNvSpPr>
          <p:nvPr>
            <p:ph type="body" idx="4294967295"/>
          </p:nvPr>
        </p:nvSpPr>
        <p:spPr bwMode="auto">
          <a:xfrm>
            <a:off x="884238" y="1196975"/>
            <a:ext cx="10768012" cy="719138"/>
          </a:xfrm>
          <a:effectLst>
            <a:outerShdw rotWithShape="0">
              <a:srgbClr val="000000">
                <a:alpha val="45999"/>
              </a:srgbClr>
            </a:outerShdw>
          </a:effectLst>
        </p:spPr>
        <p:txBody>
          <a:bodyPr/>
          <a:lstStyle/>
          <a:p>
            <a:pPr eaLnBrk="1" hangingPunct="1">
              <a:defRPr/>
            </a:pPr>
            <a:r>
              <a:rPr lang="zh-CN" altLang="en-US" sz="3000" b="1" smtClean="0">
                <a:ln>
                  <a:noFill/>
                </a:ln>
                <a:effectLst/>
                <a:ea typeface="楷体_GB2312" pitchFamily="49" charset="-122"/>
              </a:rPr>
              <a:t>偏倚的种类</a:t>
            </a:r>
          </a:p>
        </p:txBody>
      </p:sp>
      <p:sp>
        <p:nvSpPr>
          <p:cNvPr id="99330" name="Rectangle 4"/>
          <p:cNvSpPr>
            <a:spLocks noChangeArrowheads="1"/>
          </p:cNvSpPr>
          <p:nvPr/>
        </p:nvSpPr>
        <p:spPr bwMode="auto">
          <a:xfrm>
            <a:off x="334963" y="1557338"/>
            <a:ext cx="11617325"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定位偏倚 </a:t>
            </a:r>
          </a:p>
        </p:txBody>
      </p:sp>
      <p:sp>
        <p:nvSpPr>
          <p:cNvPr id="99331" name="Rectangle 7"/>
          <p:cNvSpPr>
            <a:spLocks noChangeArrowheads="1"/>
          </p:cNvSpPr>
          <p:nvPr/>
        </p:nvSpPr>
        <p:spPr bwMode="auto">
          <a:xfrm>
            <a:off x="1008063" y="2708275"/>
            <a:ext cx="9934575" cy="2560638"/>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楷体_GB2312"/>
                <a:ea typeface="楷体_GB2312"/>
                <a:cs typeface="楷体_GB2312"/>
              </a:rPr>
              <a:t> </a:t>
            </a:r>
            <a:r>
              <a:rPr kumimoji="1" lang="zh-CN" altLang="en-US" sz="2400" b="1">
                <a:latin typeface="楷体_GB2312"/>
                <a:ea typeface="楷体_GB2312"/>
                <a:cs typeface="楷体_GB2312"/>
              </a:rPr>
              <a:t>定义：在已发表的研究中，阳性结果的文章更容易以英文发表在国际性杂志，被引用的次数可能更多，重复发表的可能性更大，从而带来文献定位中的偏倚 。</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类型：英语偏倚、文献库偏倚</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4"/>
          <p:cNvSpPr>
            <a:spLocks noChangeArrowheads="1"/>
          </p:cNvSpPr>
          <p:nvPr/>
        </p:nvSpPr>
        <p:spPr bwMode="auto">
          <a:xfrm>
            <a:off x="430213" y="1412875"/>
            <a:ext cx="11617325" cy="1511300"/>
          </a:xfrm>
          <a:prstGeom prst="rect">
            <a:avLst/>
          </a:prstGeom>
          <a:noFill/>
          <a:ln w="9525">
            <a:noFill/>
            <a:miter lim="800000"/>
            <a:headEnd/>
            <a:tailEnd/>
          </a:ln>
        </p:spPr>
        <p:txBody>
          <a:bodyPr/>
          <a:lstStyle/>
          <a:p>
            <a:pPr marL="342900" indent="-342900" defTabSz="914400">
              <a:spcBef>
                <a:spcPct val="20000"/>
              </a:spcBef>
            </a:pPr>
            <a:endParaRPr lang="en-US" altLang="zh-CN" sz="28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800" b="1">
                <a:latin typeface="楷体_GB2312"/>
                <a:ea typeface="楷体_GB2312"/>
                <a:cs typeface="楷体_GB2312"/>
              </a:rPr>
              <a:t>其他偏倚 </a:t>
            </a:r>
          </a:p>
        </p:txBody>
      </p:sp>
      <p:sp>
        <p:nvSpPr>
          <p:cNvPr id="100354" name="Rectangle 7"/>
          <p:cNvSpPr>
            <a:spLocks noChangeArrowheads="1"/>
          </p:cNvSpPr>
          <p:nvPr/>
        </p:nvSpPr>
        <p:spPr bwMode="auto">
          <a:xfrm>
            <a:off x="1096963" y="2479675"/>
            <a:ext cx="9934575" cy="1573213"/>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楷体_GB2312"/>
                <a:ea typeface="楷体_GB2312"/>
                <a:cs typeface="楷体_GB2312"/>
              </a:rPr>
              <a:t> </a:t>
            </a:r>
            <a:r>
              <a:rPr kumimoji="1" lang="zh-CN" altLang="en-US" sz="2400" b="1">
                <a:latin typeface="楷体_GB2312"/>
                <a:ea typeface="楷体_GB2312"/>
                <a:cs typeface="楷体_GB2312"/>
              </a:rPr>
              <a:t>引用偏倚</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多次发表偏倚</a:t>
            </a:r>
          </a:p>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 有偏倚的入选标准</a:t>
            </a: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3"/>
          <p:cNvSpPr>
            <a:spLocks noGrp="1" noChangeArrowheads="1"/>
          </p:cNvSpPr>
          <p:nvPr>
            <p:ph type="body" idx="4294967295"/>
          </p:nvPr>
        </p:nvSpPr>
        <p:spPr bwMode="auto">
          <a:xfrm>
            <a:off x="814388" y="1196975"/>
            <a:ext cx="10768012" cy="719138"/>
          </a:xfrm>
          <a:effectLst>
            <a:outerShdw rotWithShape="0">
              <a:srgbClr val="000000">
                <a:alpha val="45999"/>
              </a:srgbClr>
            </a:outerShdw>
          </a:effectLst>
        </p:spPr>
        <p:txBody>
          <a:bodyPr/>
          <a:lstStyle/>
          <a:p>
            <a:pPr eaLnBrk="1" hangingPunct="1">
              <a:defRPr/>
            </a:pPr>
            <a:r>
              <a:rPr lang="zh-CN" altLang="en-US" sz="3000" b="1" smtClean="0">
                <a:ln>
                  <a:noFill/>
                </a:ln>
                <a:effectLst/>
                <a:ea typeface="楷体_GB2312" pitchFamily="49" charset="-122"/>
              </a:rPr>
              <a:t>偏倚的检查</a:t>
            </a:r>
          </a:p>
        </p:txBody>
      </p:sp>
      <p:sp>
        <p:nvSpPr>
          <p:cNvPr id="101378" name="Rectangle 4"/>
          <p:cNvSpPr>
            <a:spLocks noChangeArrowheads="1"/>
          </p:cNvSpPr>
          <p:nvPr/>
        </p:nvSpPr>
        <p:spPr bwMode="auto">
          <a:xfrm>
            <a:off x="274638" y="1381125"/>
            <a:ext cx="11618912" cy="10795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Times New Roman" pitchFamily="18" charset="0"/>
              <a:ea typeface="楷体_GB2312"/>
              <a:cs typeface="楷体_GB2312"/>
            </a:endParaRPr>
          </a:p>
          <a:p>
            <a:pPr marL="742950" lvl="1" indent="-285750" defTabSz="914400">
              <a:spcBef>
                <a:spcPct val="20000"/>
              </a:spcBef>
              <a:buFont typeface="Wingdings" pitchFamily="2" charset="2"/>
              <a:buChar char="Ø"/>
            </a:pPr>
            <a:r>
              <a:rPr lang="zh-CN" altLang="en-US" sz="2400" b="1">
                <a:latin typeface="Times New Roman" pitchFamily="18" charset="0"/>
                <a:ea typeface="楷体_GB2312"/>
                <a:cs typeface="楷体_GB2312"/>
              </a:rPr>
              <a:t>漏斗图（</a:t>
            </a:r>
            <a:r>
              <a:rPr lang="en-US" altLang="zh-CN" sz="2400" b="1">
                <a:latin typeface="Times New Roman" pitchFamily="18" charset="0"/>
                <a:ea typeface="楷体_GB2312"/>
                <a:cs typeface="楷体_GB2312"/>
              </a:rPr>
              <a:t>funnel plots</a:t>
            </a:r>
            <a:r>
              <a:rPr lang="zh-CN" altLang="en-US" sz="2400" b="1">
                <a:latin typeface="Times New Roman" pitchFamily="18" charset="0"/>
                <a:ea typeface="楷体_GB2312"/>
                <a:cs typeface="楷体_GB2312"/>
              </a:rPr>
              <a:t>） </a:t>
            </a:r>
          </a:p>
        </p:txBody>
      </p:sp>
      <p:sp>
        <p:nvSpPr>
          <p:cNvPr id="101379" name="Rectangle 7"/>
          <p:cNvSpPr>
            <a:spLocks noChangeArrowheads="1"/>
          </p:cNvSpPr>
          <p:nvPr/>
        </p:nvSpPr>
        <p:spPr bwMode="auto">
          <a:xfrm>
            <a:off x="912813" y="2401888"/>
            <a:ext cx="9455150" cy="3548062"/>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以研究的效应估计值作为横坐标，样本量作为纵坐标画出的散点图</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漏斗图分析就是根据图形的不对称程度判断</a:t>
            </a:r>
            <a:r>
              <a:rPr kumimoji="1" lang="en-US" altLang="zh-CN" sz="2400" b="1">
                <a:latin typeface="Times New Roman" pitchFamily="18" charset="0"/>
                <a:ea typeface="楷体_GB2312"/>
                <a:cs typeface="楷体_GB2312"/>
              </a:rPr>
              <a:t>meta</a:t>
            </a:r>
            <a:r>
              <a:rPr kumimoji="1" lang="zh-CN" altLang="en-US" sz="2400" b="1">
                <a:latin typeface="Times New Roman" pitchFamily="18" charset="0"/>
                <a:ea typeface="楷体_GB2312"/>
                <a:cs typeface="楷体_GB2312"/>
              </a:rPr>
              <a:t>分析中偏倚有无的一种简单方法</a:t>
            </a: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如果</a:t>
            </a:r>
            <a:r>
              <a:rPr kumimoji="1" lang="en-US" altLang="zh-CN" sz="2400" b="1">
                <a:latin typeface="Times New Roman" pitchFamily="18" charset="0"/>
                <a:ea typeface="楷体_GB2312"/>
                <a:cs typeface="楷体_GB2312"/>
              </a:rPr>
              <a:t>meta</a:t>
            </a:r>
            <a:r>
              <a:rPr kumimoji="1" lang="zh-CN" altLang="en-US" sz="2400" b="1">
                <a:latin typeface="Times New Roman" pitchFamily="18" charset="0"/>
                <a:ea typeface="楷体_GB2312"/>
                <a:cs typeface="楷体_GB2312"/>
              </a:rPr>
              <a:t>分析中没有偏倚，图形构成一个对称的倒置“漏斗”；反之，如果图形呈现明显的不对称，表明偏倚可能存在  </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a:spLocks noChangeArrowheads="1"/>
          </p:cNvSpPr>
          <p:nvPr/>
        </p:nvSpPr>
        <p:spPr bwMode="auto">
          <a:xfrm>
            <a:off x="1257300" y="1819275"/>
            <a:ext cx="3886200" cy="585788"/>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en-US" altLang="zh-CN" sz="2400" b="1">
                <a:latin typeface="Times New Roman" pitchFamily="18" charset="0"/>
                <a:ea typeface="楷体_GB2312"/>
                <a:cs typeface="楷体_GB2312"/>
              </a:rPr>
              <a:t>Egger</a:t>
            </a:r>
            <a:r>
              <a:rPr kumimoji="1" lang="zh-CN" altLang="en-US" sz="2400" b="1">
                <a:latin typeface="Times New Roman" pitchFamily="18" charset="0"/>
                <a:ea typeface="楷体_GB2312"/>
                <a:cs typeface="楷体_GB2312"/>
              </a:rPr>
              <a:t>检验 </a:t>
            </a:r>
          </a:p>
        </p:txBody>
      </p:sp>
      <p:pic>
        <p:nvPicPr>
          <p:cNvPr id="102402" name="Picture 6"/>
          <p:cNvPicPr>
            <a:picLocks noChangeAspect="1" noChangeArrowheads="1"/>
          </p:cNvPicPr>
          <p:nvPr/>
        </p:nvPicPr>
        <p:blipFill>
          <a:blip r:embed="rId2"/>
          <a:srcRect/>
          <a:stretch>
            <a:fillRect/>
          </a:stretch>
        </p:blipFill>
        <p:spPr bwMode="auto">
          <a:xfrm>
            <a:off x="6172200" y="1047750"/>
            <a:ext cx="4443413" cy="3197225"/>
          </a:xfrm>
          <a:prstGeom prst="rect">
            <a:avLst/>
          </a:prstGeom>
          <a:noFill/>
          <a:ln w="9525">
            <a:noFill/>
            <a:miter lim="800000"/>
            <a:headEnd/>
            <a:tailEnd/>
          </a:ln>
        </p:spPr>
      </p:pic>
      <p:sp>
        <p:nvSpPr>
          <p:cNvPr id="102403" name="Rectangle 7"/>
          <p:cNvSpPr>
            <a:spLocks noChangeArrowheads="1"/>
          </p:cNvSpPr>
          <p:nvPr/>
        </p:nvSpPr>
        <p:spPr bwMode="auto">
          <a:xfrm>
            <a:off x="1582738" y="2492375"/>
            <a:ext cx="4244975" cy="457200"/>
          </a:xfrm>
          <a:prstGeom prst="rect">
            <a:avLst/>
          </a:prstGeom>
          <a:noFill/>
          <a:ln w="9525" algn="ctr">
            <a:noFill/>
            <a:miter lim="800000"/>
            <a:headEnd/>
            <a:tailEnd/>
          </a:ln>
        </p:spPr>
        <p:txBody>
          <a:bodyPr wrap="none" anchor="ctr">
            <a:spAutoFit/>
          </a:bodyPr>
          <a:lstStyle/>
          <a:p>
            <a:pPr defTabSz="914400"/>
            <a:r>
              <a:rPr kumimoji="1" lang="en-US" altLang="zh-CN" sz="2400" b="1">
                <a:latin typeface="Times New Roman" pitchFamily="18" charset="0"/>
              </a:rPr>
              <a:t>SND=a + b×precision </a:t>
            </a:r>
          </a:p>
        </p:txBody>
      </p:sp>
      <p:sp>
        <p:nvSpPr>
          <p:cNvPr id="102404" name="Rectangle 8"/>
          <p:cNvSpPr>
            <a:spLocks noChangeArrowheads="1"/>
          </p:cNvSpPr>
          <p:nvPr/>
        </p:nvSpPr>
        <p:spPr bwMode="auto">
          <a:xfrm>
            <a:off x="1582738" y="2995613"/>
            <a:ext cx="2613025" cy="457200"/>
          </a:xfrm>
          <a:prstGeom prst="rect">
            <a:avLst/>
          </a:prstGeom>
          <a:noFill/>
          <a:ln w="9525" algn="ctr">
            <a:noFill/>
            <a:miter lim="800000"/>
            <a:headEnd/>
            <a:tailEnd/>
          </a:ln>
        </p:spPr>
        <p:txBody>
          <a:bodyPr wrap="none" anchor="ctr">
            <a:spAutoFit/>
          </a:bodyPr>
          <a:lstStyle/>
          <a:p>
            <a:pPr defTabSz="914400"/>
            <a:r>
              <a:rPr kumimoji="1" lang="en-US" altLang="zh-CN" sz="2400" b="1">
                <a:latin typeface="Times New Roman" pitchFamily="18" charset="0"/>
              </a:rPr>
              <a:t>SND=OR/SE </a:t>
            </a:r>
          </a:p>
        </p:txBody>
      </p:sp>
      <p:sp>
        <p:nvSpPr>
          <p:cNvPr id="102405" name="Rectangle 9"/>
          <p:cNvSpPr>
            <a:spLocks noChangeArrowheads="1"/>
          </p:cNvSpPr>
          <p:nvPr/>
        </p:nvSpPr>
        <p:spPr bwMode="auto">
          <a:xfrm>
            <a:off x="1582738" y="3500438"/>
            <a:ext cx="2970212" cy="457200"/>
          </a:xfrm>
          <a:prstGeom prst="rect">
            <a:avLst/>
          </a:prstGeom>
          <a:noFill/>
          <a:ln w="9525" algn="ctr">
            <a:noFill/>
            <a:miter lim="800000"/>
            <a:headEnd/>
            <a:tailEnd/>
          </a:ln>
        </p:spPr>
        <p:txBody>
          <a:bodyPr wrap="none" anchor="ctr">
            <a:spAutoFit/>
          </a:bodyPr>
          <a:lstStyle/>
          <a:p>
            <a:pPr defTabSz="914400"/>
            <a:r>
              <a:rPr kumimoji="1" lang="en-US" altLang="zh-CN" sz="2400" b="1">
                <a:latin typeface="Times New Roman" pitchFamily="18" charset="0"/>
              </a:rPr>
              <a:t>precision=1/SE </a:t>
            </a:r>
          </a:p>
        </p:txBody>
      </p:sp>
      <p:sp>
        <p:nvSpPr>
          <p:cNvPr id="102406" name="Rectangle 10"/>
          <p:cNvSpPr>
            <a:spLocks noChangeArrowheads="1"/>
          </p:cNvSpPr>
          <p:nvPr/>
        </p:nvSpPr>
        <p:spPr bwMode="auto">
          <a:xfrm>
            <a:off x="1582738" y="4005263"/>
            <a:ext cx="4513262" cy="822325"/>
          </a:xfrm>
          <a:prstGeom prst="rect">
            <a:avLst/>
          </a:prstGeom>
          <a:noFill/>
          <a:ln w="9525" algn="ctr">
            <a:noFill/>
            <a:miter lim="800000"/>
            <a:headEnd/>
            <a:tailEnd/>
          </a:ln>
        </p:spPr>
        <p:txBody>
          <a:bodyPr anchor="ctr">
            <a:spAutoFit/>
          </a:bodyPr>
          <a:lstStyle/>
          <a:p>
            <a:pPr defTabSz="914400"/>
            <a:r>
              <a:rPr kumimoji="1" lang="zh-CN" altLang="en-US" sz="2400" b="1">
                <a:latin typeface="Times New Roman" pitchFamily="18" charset="0"/>
                <a:ea typeface="楷体_GB2312"/>
                <a:cs typeface="楷体_GB2312"/>
              </a:rPr>
              <a:t>检验</a:t>
            </a:r>
            <a:r>
              <a:rPr kumimoji="1" lang="en-US" altLang="zh-CN" sz="2400" b="1">
                <a:latin typeface="Times New Roman" pitchFamily="18" charset="0"/>
                <a:ea typeface="楷体_GB2312"/>
                <a:cs typeface="楷体_GB2312"/>
              </a:rPr>
              <a:t>a</a:t>
            </a:r>
            <a:r>
              <a:rPr kumimoji="1" lang="zh-CN" altLang="en-US" sz="2400" b="1">
                <a:latin typeface="Times New Roman" pitchFamily="18" charset="0"/>
                <a:ea typeface="楷体_GB2312"/>
                <a:cs typeface="楷体_GB2312"/>
              </a:rPr>
              <a:t>与</a:t>
            </a:r>
            <a:r>
              <a:rPr kumimoji="1" lang="en-US" altLang="zh-CN" sz="2400" b="1">
                <a:latin typeface="Times New Roman" pitchFamily="18" charset="0"/>
                <a:ea typeface="楷体_GB2312"/>
                <a:cs typeface="楷体_GB2312"/>
              </a:rPr>
              <a:t>0</a:t>
            </a:r>
            <a:r>
              <a:rPr kumimoji="1" lang="zh-CN" altLang="en-US" sz="2400" b="1">
                <a:latin typeface="Times New Roman" pitchFamily="18" charset="0"/>
                <a:ea typeface="楷体_GB2312"/>
                <a:cs typeface="楷体_GB2312"/>
              </a:rPr>
              <a:t>之间的差异在统计学上有无显著性 </a:t>
            </a:r>
          </a:p>
        </p:txBody>
      </p:sp>
      <p:sp>
        <p:nvSpPr>
          <p:cNvPr id="102407" name="Rectangle 7"/>
          <p:cNvSpPr>
            <a:spLocks noChangeArrowheads="1"/>
          </p:cNvSpPr>
          <p:nvPr/>
        </p:nvSpPr>
        <p:spPr bwMode="auto">
          <a:xfrm>
            <a:off x="1325563" y="4902200"/>
            <a:ext cx="9696450" cy="1573213"/>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zh-CN" altLang="en-US" sz="2400" b="1">
                <a:latin typeface="楷体_GB2312"/>
                <a:ea typeface="楷体_GB2312"/>
                <a:cs typeface="楷体_GB2312"/>
              </a:rPr>
              <a:t>漏斗图不对称的原因：纳入的试验总体质量较差、样本量较小、试验数较少（机遇的作用）、或干预措施的变异性过大  </a:t>
            </a:r>
          </a:p>
        </p:txBody>
      </p:sp>
      <p:sp>
        <p:nvSpPr>
          <p:cNvPr id="102408" name="Rectangle 12"/>
          <p:cNvSpPr>
            <a:spLocks noChangeArrowheads="1"/>
          </p:cNvSpPr>
          <p:nvPr/>
        </p:nvSpPr>
        <p:spPr bwMode="auto">
          <a:xfrm>
            <a:off x="5770563" y="4437063"/>
            <a:ext cx="5962650" cy="581025"/>
          </a:xfrm>
          <a:prstGeom prst="rect">
            <a:avLst/>
          </a:prstGeom>
          <a:noFill/>
          <a:ln w="9525">
            <a:noFill/>
            <a:miter lim="800000"/>
            <a:headEnd/>
            <a:tailEnd/>
          </a:ln>
        </p:spPr>
        <p:txBody>
          <a:bodyPr>
            <a:spAutoFit/>
          </a:bodyPr>
          <a:lstStyle/>
          <a:p>
            <a:pPr defTabSz="914400"/>
            <a:r>
              <a:rPr kumimoji="1" lang="en-US" altLang="zh-CN" sz="1600" b="1">
                <a:latin typeface="Times New Roman" pitchFamily="18" charset="0"/>
                <a:ea typeface="楷体_GB2312"/>
                <a:cs typeface="楷体_GB2312"/>
              </a:rPr>
              <a:t>       </a:t>
            </a:r>
            <a:r>
              <a:rPr kumimoji="1" lang="zh-CN" altLang="en-US" sz="1600" b="1">
                <a:latin typeface="Times New Roman" pitchFamily="18" charset="0"/>
                <a:ea typeface="楷体_GB2312"/>
                <a:cs typeface="楷体_GB2312"/>
              </a:rPr>
              <a:t>针灸治疗中风的</a:t>
            </a:r>
            <a:r>
              <a:rPr kumimoji="1" lang="en-US" altLang="zh-CN" sz="1600" b="1">
                <a:latin typeface="Times New Roman" pitchFamily="18" charset="0"/>
                <a:ea typeface="楷体_GB2312"/>
                <a:cs typeface="楷体_GB2312"/>
              </a:rPr>
              <a:t>49</a:t>
            </a:r>
            <a:r>
              <a:rPr kumimoji="1" lang="zh-CN" altLang="en-US" sz="1600" b="1">
                <a:latin typeface="Times New Roman" pitchFamily="18" charset="0"/>
                <a:ea typeface="楷体_GB2312"/>
                <a:cs typeface="楷体_GB2312"/>
              </a:rPr>
              <a:t>个试验的漏斗图分析</a:t>
            </a:r>
          </a:p>
          <a:p>
            <a:pPr defTabSz="914400"/>
            <a:r>
              <a:rPr kumimoji="1" lang="zh-CN" altLang="en-US" sz="1600" b="1">
                <a:latin typeface="Times New Roman" pitchFamily="18" charset="0"/>
                <a:ea typeface="楷体_GB2312"/>
                <a:cs typeface="楷体_GB2312"/>
              </a:rPr>
              <a:t>（</a:t>
            </a:r>
            <a:r>
              <a:rPr kumimoji="1" lang="en-US" altLang="zh-CN" sz="1600" b="1">
                <a:latin typeface="Times New Roman" pitchFamily="18" charset="0"/>
                <a:ea typeface="楷体_GB2312"/>
                <a:cs typeface="楷体_GB2312"/>
              </a:rPr>
              <a:t>Tang TL, Zhan SY, </a:t>
            </a:r>
            <a:r>
              <a:rPr kumimoji="1" lang="en-US" altLang="zh-CN" sz="1600" b="1" i="1">
                <a:latin typeface="Times New Roman" pitchFamily="18" charset="0"/>
                <a:ea typeface="楷体_GB2312"/>
                <a:cs typeface="楷体_GB2312"/>
              </a:rPr>
              <a:t>BMJ. 1999, 319: 160-161</a:t>
            </a:r>
            <a:r>
              <a:rPr kumimoji="1" lang="zh-CN" altLang="en-US" sz="1600" b="1">
                <a:latin typeface="Times New Roman" pitchFamily="18" charset="0"/>
                <a:ea typeface="楷体_GB2312"/>
                <a:cs typeface="楷体_GB2312"/>
              </a:rPr>
              <a:t>） </a:t>
            </a:r>
          </a:p>
        </p:txBody>
      </p:sp>
      <p:sp>
        <p:nvSpPr>
          <p:cNvPr id="102409" name="Rectangle 14"/>
          <p:cNvSpPr>
            <a:spLocks noChangeArrowheads="1"/>
          </p:cNvSpPr>
          <p:nvPr/>
        </p:nvSpPr>
        <p:spPr bwMode="auto">
          <a:xfrm>
            <a:off x="573088" y="765175"/>
            <a:ext cx="11618912" cy="10795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漏斗图 </a:t>
            </a: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60" name="Rectangle 4"/>
          <p:cNvSpPr>
            <a:spLocks noChangeArrowheads="1"/>
          </p:cNvSpPr>
          <p:nvPr/>
        </p:nvSpPr>
        <p:spPr bwMode="auto">
          <a:xfrm>
            <a:off x="446088" y="1011238"/>
            <a:ext cx="11618912" cy="10795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失安全系数 </a:t>
            </a:r>
          </a:p>
        </p:txBody>
      </p:sp>
      <p:sp>
        <p:nvSpPr>
          <p:cNvPr id="177161" name="Rectangle 7"/>
          <p:cNvSpPr>
            <a:spLocks noChangeArrowheads="1"/>
          </p:cNvSpPr>
          <p:nvPr/>
        </p:nvSpPr>
        <p:spPr bwMode="auto">
          <a:xfrm>
            <a:off x="1103313" y="2133600"/>
            <a:ext cx="10656887" cy="4081463"/>
          </a:xfrm>
          <a:prstGeom prst="rect">
            <a:avLst/>
          </a:prstGeom>
          <a:noFill/>
          <a:ln w="7938">
            <a:noFill/>
            <a:miter lim="800000"/>
            <a:headEnd/>
            <a:tailEnd/>
          </a:ln>
        </p:spPr>
        <p:txBody>
          <a:bodyPr>
            <a:spAutoFit/>
          </a:bodyPr>
          <a:lstStyle/>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定义：</a:t>
            </a:r>
            <a:r>
              <a:rPr kumimoji="1" lang="en-US" altLang="zh-CN" sz="2400" b="1">
                <a:latin typeface="Times New Roman" pitchFamily="18" charset="0"/>
                <a:ea typeface="楷体_GB2312"/>
                <a:cs typeface="楷体_GB2312"/>
              </a:rPr>
              <a:t>meta</a:t>
            </a:r>
            <a:r>
              <a:rPr kumimoji="1" lang="zh-CN" altLang="en-US" sz="2400" b="1">
                <a:latin typeface="Times New Roman" pitchFamily="18" charset="0"/>
                <a:ea typeface="楷体_GB2312"/>
                <a:cs typeface="楷体_GB2312"/>
              </a:rPr>
              <a:t>分析的结果中需多少阴性研究结果的报告才能使结论逆转。</a:t>
            </a:r>
            <a:r>
              <a:rPr kumimoji="1" lang="en-US" altLang="zh-CN" sz="2400" b="1" i="1">
                <a:latin typeface="Times New Roman" pitchFamily="18" charset="0"/>
                <a:ea typeface="楷体_GB2312"/>
                <a:cs typeface="楷体_GB2312"/>
              </a:rPr>
              <a:t>P</a:t>
            </a:r>
            <a:r>
              <a:rPr kumimoji="1" lang="zh-CN" altLang="en-US" sz="2400" b="1">
                <a:latin typeface="Times New Roman" pitchFamily="18" charset="0"/>
                <a:ea typeface="楷体_GB2312"/>
                <a:cs typeface="楷体_GB2312"/>
              </a:rPr>
              <a:t>为</a:t>
            </a:r>
            <a:r>
              <a:rPr kumimoji="1" lang="en-US" altLang="zh-CN" sz="2400" b="1">
                <a:latin typeface="Times New Roman" pitchFamily="18" charset="0"/>
                <a:ea typeface="楷体_GB2312"/>
                <a:cs typeface="楷体_GB2312"/>
              </a:rPr>
              <a:t>0.05</a:t>
            </a:r>
            <a:r>
              <a:rPr kumimoji="1" lang="zh-CN" altLang="en-US" sz="2400" b="1">
                <a:latin typeface="Times New Roman" pitchFamily="18" charset="0"/>
                <a:ea typeface="楷体_GB2312"/>
                <a:cs typeface="楷体_GB2312"/>
              </a:rPr>
              <a:t>和</a:t>
            </a:r>
            <a:r>
              <a:rPr kumimoji="1" lang="en-US" altLang="zh-CN" sz="2400" b="1">
                <a:latin typeface="Times New Roman" pitchFamily="18" charset="0"/>
                <a:ea typeface="楷体_GB2312"/>
                <a:cs typeface="楷体_GB2312"/>
              </a:rPr>
              <a:t>0.01</a:t>
            </a:r>
            <a:r>
              <a:rPr kumimoji="1" lang="zh-CN" altLang="en-US" sz="2400" b="1">
                <a:latin typeface="Times New Roman" pitchFamily="18" charset="0"/>
                <a:ea typeface="楷体_GB2312"/>
                <a:cs typeface="楷体_GB2312"/>
              </a:rPr>
              <a:t>时的失安全数计算公式：</a:t>
            </a:r>
          </a:p>
          <a:p>
            <a:pPr marL="263525" indent="-263525" defTabSz="914400" latinLnBrk="1">
              <a:lnSpc>
                <a:spcPct val="135000"/>
              </a:lnSpc>
              <a:buClr>
                <a:schemeClr val="tx1"/>
              </a:buClr>
              <a:buFont typeface="Wingdings" pitchFamily="2" charset="2"/>
              <a:buChar char="l"/>
            </a:pPr>
            <a:endParaRPr kumimoji="1" lang="zh-CN" altLang="en-US" sz="2400" b="1">
              <a:latin typeface="Times New Roman" pitchFamily="18" charset="0"/>
              <a:ea typeface="楷体_GB2312"/>
              <a:cs typeface="楷体_GB2312"/>
            </a:endParaRPr>
          </a:p>
          <a:p>
            <a:pPr marL="263525" indent="-263525" defTabSz="914400" latinLnBrk="1">
              <a:lnSpc>
                <a:spcPct val="135000"/>
              </a:lnSpc>
              <a:buClr>
                <a:schemeClr val="tx1"/>
              </a:buClr>
              <a:buFont typeface="Wingdings" pitchFamily="2" charset="2"/>
              <a:buChar char="l"/>
            </a:pPr>
            <a:endParaRPr kumimoji="1" lang="zh-CN" altLang="en-US" sz="2400" b="1">
              <a:latin typeface="Times New Roman" pitchFamily="18" charset="0"/>
              <a:ea typeface="楷体_GB2312"/>
              <a:cs typeface="楷体_GB2312"/>
            </a:endParaRPr>
          </a:p>
          <a:p>
            <a:pPr marL="263525" indent="-263525" defTabSz="914400" latinLnBrk="1">
              <a:lnSpc>
                <a:spcPct val="135000"/>
              </a:lnSpc>
              <a:buClr>
                <a:schemeClr val="tx1"/>
              </a:buClr>
              <a:buFont typeface="Wingdings" pitchFamily="2" charset="2"/>
              <a:buChar char="l"/>
            </a:pPr>
            <a:endParaRPr kumimoji="1" lang="zh-CN" altLang="en-US" sz="2400" b="1">
              <a:latin typeface="Times New Roman" pitchFamily="18" charset="0"/>
              <a:ea typeface="楷体_GB2312"/>
              <a:cs typeface="楷体_GB2312"/>
            </a:endParaRPr>
          </a:p>
          <a:p>
            <a:pPr marL="263525" indent="-263525" defTabSz="914400" latinLnBrk="1">
              <a:lnSpc>
                <a:spcPct val="135000"/>
              </a:lnSpc>
              <a:buClr>
                <a:schemeClr val="tx1"/>
              </a:buClr>
              <a:buFont typeface="Wingdings" pitchFamily="2" charset="2"/>
              <a:buChar char="l"/>
            </a:pPr>
            <a:r>
              <a:rPr kumimoji="1" lang="zh-CN" altLang="en-US" sz="2400" b="1">
                <a:latin typeface="Times New Roman" pitchFamily="18" charset="0"/>
                <a:ea typeface="楷体_GB2312"/>
                <a:cs typeface="楷体_GB2312"/>
              </a:rPr>
              <a:t>公式中</a:t>
            </a:r>
            <a:r>
              <a:rPr kumimoji="1" lang="en-US" altLang="zh-CN" sz="2400" b="1">
                <a:latin typeface="Times New Roman" pitchFamily="18" charset="0"/>
                <a:ea typeface="楷体_GB2312"/>
                <a:cs typeface="楷体_GB2312"/>
              </a:rPr>
              <a:t>S</a:t>
            </a:r>
            <a:r>
              <a:rPr kumimoji="1" lang="zh-CN" altLang="en-US" sz="2400" b="1">
                <a:latin typeface="Times New Roman" pitchFamily="18" charset="0"/>
                <a:ea typeface="楷体_GB2312"/>
                <a:cs typeface="楷体_GB2312"/>
              </a:rPr>
              <a:t>为研究个数，</a:t>
            </a:r>
            <a:r>
              <a:rPr kumimoji="1" lang="en-US" altLang="zh-CN" sz="2400" b="1">
                <a:latin typeface="Times New Roman" pitchFamily="18" charset="0"/>
                <a:ea typeface="楷体_GB2312"/>
                <a:cs typeface="楷体_GB2312"/>
              </a:rPr>
              <a:t>Z</a:t>
            </a:r>
            <a:r>
              <a:rPr kumimoji="1" lang="zh-CN" altLang="en-US" sz="2400" b="1">
                <a:latin typeface="Times New Roman" pitchFamily="18" charset="0"/>
                <a:ea typeface="楷体_GB2312"/>
                <a:cs typeface="楷体_GB2312"/>
              </a:rPr>
              <a:t>为各独立研究的</a:t>
            </a:r>
            <a:r>
              <a:rPr kumimoji="1" lang="en-US" altLang="zh-CN" sz="2400" b="1">
                <a:latin typeface="Times New Roman" pitchFamily="18" charset="0"/>
                <a:ea typeface="楷体_GB2312"/>
                <a:cs typeface="楷体_GB2312"/>
              </a:rPr>
              <a:t>Z</a:t>
            </a:r>
            <a:r>
              <a:rPr kumimoji="1" lang="zh-CN" altLang="en-US" sz="2400" b="1">
                <a:latin typeface="Times New Roman" pitchFamily="18" charset="0"/>
                <a:ea typeface="楷体_GB2312"/>
                <a:cs typeface="楷体_GB2312"/>
              </a:rPr>
              <a:t>值。失安全数越大，说明</a:t>
            </a:r>
            <a:r>
              <a:rPr kumimoji="1" lang="en-US" altLang="zh-CN" sz="2400" b="1">
                <a:latin typeface="Times New Roman" pitchFamily="18" charset="0"/>
                <a:ea typeface="楷体_GB2312"/>
                <a:cs typeface="楷体_GB2312"/>
              </a:rPr>
              <a:t>meta</a:t>
            </a:r>
            <a:r>
              <a:rPr kumimoji="1" lang="zh-CN" altLang="en-US" sz="2400" b="1">
                <a:latin typeface="Times New Roman" pitchFamily="18" charset="0"/>
                <a:ea typeface="楷体_GB2312"/>
                <a:cs typeface="楷体_GB2312"/>
              </a:rPr>
              <a:t>分析的结果越稳定，结论被推翻的可能性越小。</a:t>
            </a:r>
            <a:endParaRPr kumimoji="1" lang="en-US" altLang="zh-CN" sz="2400" b="1">
              <a:latin typeface="Times New Roman" pitchFamily="18" charset="0"/>
              <a:ea typeface="楷体_GB2312"/>
              <a:cs typeface="楷体_GB2312"/>
            </a:endParaRPr>
          </a:p>
        </p:txBody>
      </p:sp>
      <p:graphicFrame>
        <p:nvGraphicFramePr>
          <p:cNvPr id="177156" name="Object 9"/>
          <p:cNvGraphicFramePr>
            <a:graphicFrameLocks noChangeAspect="1"/>
          </p:cNvGraphicFramePr>
          <p:nvPr/>
        </p:nvGraphicFramePr>
        <p:xfrm>
          <a:off x="-1760538" y="2825750"/>
          <a:ext cx="152400" cy="209550"/>
        </p:xfrm>
        <a:graphic>
          <a:graphicData uri="http://schemas.openxmlformats.org/presentationml/2006/ole">
            <p:oleObj spid="_x0000_s177156" name="公式" r:id="rId3" imgW="114399" imgH="216088" progId="Equation.3">
              <p:embed/>
            </p:oleObj>
          </a:graphicData>
        </a:graphic>
      </p:graphicFrame>
      <p:graphicFrame>
        <p:nvGraphicFramePr>
          <p:cNvPr id="177157" name="Object 8"/>
          <p:cNvGraphicFramePr>
            <a:graphicFrameLocks noChangeAspect="1"/>
          </p:cNvGraphicFramePr>
          <p:nvPr/>
        </p:nvGraphicFramePr>
        <p:xfrm>
          <a:off x="4044950" y="3413125"/>
          <a:ext cx="4224338" cy="500063"/>
        </p:xfrm>
        <a:graphic>
          <a:graphicData uri="http://schemas.openxmlformats.org/presentationml/2006/ole">
            <p:oleObj spid="_x0000_s177157" name="公式" r:id="rId4" imgW="1625600" imgH="254000" progId="Equation.3">
              <p:embed/>
            </p:oleObj>
          </a:graphicData>
        </a:graphic>
      </p:graphicFrame>
      <p:graphicFrame>
        <p:nvGraphicFramePr>
          <p:cNvPr id="177158" name="Object 7"/>
          <p:cNvGraphicFramePr>
            <a:graphicFrameLocks noChangeAspect="1"/>
          </p:cNvGraphicFramePr>
          <p:nvPr/>
        </p:nvGraphicFramePr>
        <p:xfrm>
          <a:off x="-1760538" y="3932238"/>
          <a:ext cx="152400" cy="209550"/>
        </p:xfrm>
        <a:graphic>
          <a:graphicData uri="http://schemas.openxmlformats.org/presentationml/2006/ole">
            <p:oleObj spid="_x0000_s177158" name="公式" r:id="rId5" imgW="114399" imgH="216088" progId="Equation.3">
              <p:embed/>
            </p:oleObj>
          </a:graphicData>
        </a:graphic>
      </p:graphicFrame>
      <p:graphicFrame>
        <p:nvGraphicFramePr>
          <p:cNvPr id="177159" name="Object 6"/>
          <p:cNvGraphicFramePr>
            <a:graphicFrameLocks noChangeAspect="1"/>
          </p:cNvGraphicFramePr>
          <p:nvPr/>
        </p:nvGraphicFramePr>
        <p:xfrm>
          <a:off x="4078288" y="4076700"/>
          <a:ext cx="4225925" cy="501650"/>
        </p:xfrm>
        <a:graphic>
          <a:graphicData uri="http://schemas.openxmlformats.org/presentationml/2006/ole">
            <p:oleObj spid="_x0000_s177159" name="公式" r:id="rId6" imgW="1625600" imgH="254000" progId="Equation.3">
              <p:embed/>
            </p:oleObj>
          </a:graphicData>
        </a:graphic>
      </p:graphicFrame>
      <p:sp>
        <p:nvSpPr>
          <p:cNvPr id="177162" name="Rectangle 11"/>
          <p:cNvSpPr>
            <a:spLocks noChangeArrowheads="1"/>
          </p:cNvSpPr>
          <p:nvPr/>
        </p:nvSpPr>
        <p:spPr bwMode="auto">
          <a:xfrm>
            <a:off x="-1760538" y="3035300"/>
            <a:ext cx="12192001" cy="0"/>
          </a:xfrm>
          <a:prstGeom prst="rect">
            <a:avLst/>
          </a:prstGeom>
          <a:noFill/>
          <a:ln w="9525" algn="ctr">
            <a:noFill/>
            <a:miter lim="800000"/>
            <a:headEnd/>
            <a:tailEnd/>
          </a:ln>
        </p:spPr>
        <p:txBody>
          <a:bodyPr wrap="none" anchor="ctr">
            <a:spAutoFit/>
          </a:bodyPr>
          <a:lstStyle/>
          <a:p>
            <a:pPr algn="ctr" defTabSz="914400"/>
            <a:endParaRPr kumimoji="1" lang="zh-CN" altLang="en-US" sz="2400">
              <a:latin typeface="Times New Roman" pitchFamily="18" charset="0"/>
            </a:endParaRPr>
          </a:p>
        </p:txBody>
      </p:sp>
      <p:sp>
        <p:nvSpPr>
          <p:cNvPr id="177163" name="Rectangle 13"/>
          <p:cNvSpPr>
            <a:spLocks noChangeArrowheads="1"/>
          </p:cNvSpPr>
          <p:nvPr/>
        </p:nvSpPr>
        <p:spPr bwMode="auto">
          <a:xfrm>
            <a:off x="-1760538" y="4141788"/>
            <a:ext cx="12192001" cy="0"/>
          </a:xfrm>
          <a:prstGeom prst="rect">
            <a:avLst/>
          </a:prstGeom>
          <a:noFill/>
          <a:ln w="9525" algn="ctr">
            <a:noFill/>
            <a:miter lim="800000"/>
            <a:headEnd/>
            <a:tailEnd/>
          </a:ln>
        </p:spPr>
        <p:txBody>
          <a:bodyPr wrap="none" anchor="ctr">
            <a:spAutoFit/>
          </a:bodyPr>
          <a:lstStyle/>
          <a:p>
            <a:pPr algn="ctr" defTabSz="914400"/>
            <a:endParaRPr kumimoji="1" lang="zh-CN" altLang="en-US" sz="2400">
              <a:latin typeface="Times New Roman" pitchFamily="18" charset="0"/>
            </a:endParaRP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4294967295"/>
          </p:nvPr>
        </p:nvSpPr>
        <p:spPr bwMode="auto">
          <a:xfrm>
            <a:off x="652463" y="612775"/>
            <a:ext cx="10768012" cy="647700"/>
          </a:xfrm>
          <a:effectLst>
            <a:outerShdw rotWithShape="0">
              <a:srgbClr val="000000">
                <a:alpha val="45999"/>
              </a:srgbClr>
            </a:outerShdw>
          </a:effectLst>
        </p:spPr>
        <p:txBody>
          <a:bodyPr anchor="ctr"/>
          <a:lstStyle/>
          <a:p>
            <a:pPr marL="0" indent="0" algn="ctr">
              <a:spcBef>
                <a:spcPct val="0"/>
              </a:spcBef>
              <a:spcAft>
                <a:spcPct val="0"/>
              </a:spcAft>
              <a:buClrTx/>
              <a:buSzTx/>
              <a:buFontTx/>
              <a:buNone/>
              <a:defRPr/>
            </a:pPr>
            <a:r>
              <a:rPr lang="zh-CN" altLang="en-US" sz="4800" smtClean="0">
                <a:ln>
                  <a:noFill/>
                </a:ln>
                <a:solidFill>
                  <a:srgbClr val="FFFF00"/>
                </a:solidFill>
                <a:effectLst/>
                <a:ea typeface="宋体" charset="-122"/>
                <a:cs typeface="楷体_GB2312"/>
              </a:rPr>
              <a:t>（七）总结报告和结果解释 </a:t>
            </a:r>
          </a:p>
        </p:txBody>
      </p:sp>
      <p:sp>
        <p:nvSpPr>
          <p:cNvPr id="178178" name="Rectangle 4"/>
          <p:cNvSpPr>
            <a:spLocks noChangeArrowheads="1"/>
          </p:cNvSpPr>
          <p:nvPr/>
        </p:nvSpPr>
        <p:spPr bwMode="auto">
          <a:xfrm>
            <a:off x="279400" y="1419225"/>
            <a:ext cx="11618913"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楷体_GB2312"/>
              <a:ea typeface="楷体_GB2312"/>
              <a:cs typeface="楷体_GB2312"/>
            </a:endParaRPr>
          </a:p>
          <a:p>
            <a:pPr marL="742950" lvl="1" indent="-285750" defTabSz="914400">
              <a:spcBef>
                <a:spcPct val="20000"/>
              </a:spcBef>
              <a:buFont typeface="Wingdings" pitchFamily="2" charset="2"/>
              <a:buChar char="Ø"/>
            </a:pPr>
            <a:r>
              <a:rPr lang="zh-CN" altLang="en-US" sz="2400" b="1">
                <a:latin typeface="楷体_GB2312"/>
                <a:ea typeface="楷体_GB2312"/>
                <a:cs typeface="楷体_GB2312"/>
              </a:rPr>
              <a:t>森林图（</a:t>
            </a:r>
            <a:r>
              <a:rPr lang="en-US" altLang="zh-CN" sz="2400" b="1">
                <a:latin typeface="楷体_GB2312"/>
                <a:ea typeface="楷体_GB2312"/>
                <a:cs typeface="楷体_GB2312"/>
              </a:rPr>
              <a:t>forest plots</a:t>
            </a:r>
            <a:r>
              <a:rPr lang="zh-CN" altLang="en-US" sz="2400" b="1">
                <a:latin typeface="楷体_GB2312"/>
                <a:ea typeface="楷体_GB2312"/>
                <a:cs typeface="楷体_GB2312"/>
              </a:rPr>
              <a:t>） </a:t>
            </a:r>
          </a:p>
        </p:txBody>
      </p:sp>
      <p:sp>
        <p:nvSpPr>
          <p:cNvPr id="178179" name="Rectangle 5"/>
          <p:cNvSpPr>
            <a:spLocks noChangeArrowheads="1"/>
          </p:cNvSpPr>
          <p:nvPr/>
        </p:nvSpPr>
        <p:spPr bwMode="auto">
          <a:xfrm>
            <a:off x="573088" y="5084763"/>
            <a:ext cx="11618912" cy="1511300"/>
          </a:xfrm>
          <a:prstGeom prst="rect">
            <a:avLst/>
          </a:prstGeom>
          <a:noFill/>
          <a:ln w="9525">
            <a:noFill/>
            <a:miter lim="800000"/>
            <a:headEnd/>
            <a:tailEnd/>
          </a:ln>
        </p:spPr>
        <p:txBody>
          <a:bodyPr/>
          <a:lstStyle/>
          <a:p>
            <a:pPr marL="342900" indent="-342900" defTabSz="914400">
              <a:spcBef>
                <a:spcPct val="20000"/>
              </a:spcBef>
            </a:pPr>
            <a:endParaRPr lang="en-US" altLang="zh-CN" sz="2600" b="1">
              <a:latin typeface="Times New Roman" pitchFamily="18" charset="0"/>
              <a:ea typeface="楷体_GB2312"/>
              <a:cs typeface="楷体_GB2312"/>
            </a:endParaRPr>
          </a:p>
          <a:p>
            <a:pPr marL="742950" lvl="1" indent="-285750" defTabSz="914400">
              <a:spcBef>
                <a:spcPct val="20000"/>
              </a:spcBef>
              <a:buFont typeface="Wingdings" pitchFamily="2" charset="2"/>
              <a:buChar char="Ø"/>
            </a:pPr>
            <a:r>
              <a:rPr lang="zh-CN" altLang="en-US" sz="2400" b="1">
                <a:latin typeface="Times New Roman" pitchFamily="18" charset="0"/>
                <a:ea typeface="楷体_GB2312"/>
                <a:cs typeface="楷体_GB2312"/>
              </a:rPr>
              <a:t>系统综述和</a:t>
            </a:r>
            <a:r>
              <a:rPr lang="en-US" altLang="zh-CN" sz="2400" b="1">
                <a:latin typeface="Times New Roman" pitchFamily="18" charset="0"/>
                <a:ea typeface="楷体_GB2312"/>
                <a:cs typeface="楷体_GB2312"/>
              </a:rPr>
              <a:t>meta</a:t>
            </a:r>
            <a:r>
              <a:rPr lang="zh-CN" altLang="en-US" sz="2400" b="1">
                <a:latin typeface="Times New Roman" pitchFamily="18" charset="0"/>
                <a:ea typeface="楷体_GB2312"/>
                <a:cs typeface="楷体_GB2312"/>
              </a:rPr>
              <a:t>分析优先报告的条目（</a:t>
            </a:r>
            <a:r>
              <a:rPr lang="en-US" altLang="zh-CN" sz="2400" b="1">
                <a:latin typeface="Times New Roman" pitchFamily="18" charset="0"/>
                <a:ea typeface="楷体_GB2312"/>
                <a:cs typeface="楷体_GB2312"/>
              </a:rPr>
              <a:t>PRISMA</a:t>
            </a:r>
            <a:r>
              <a:rPr lang="zh-CN" altLang="en-US" sz="2400" b="1">
                <a:latin typeface="Times New Roman" pitchFamily="18" charset="0"/>
                <a:ea typeface="楷体_GB2312"/>
                <a:cs typeface="楷体_GB2312"/>
              </a:rPr>
              <a:t>）</a:t>
            </a:r>
          </a:p>
        </p:txBody>
      </p:sp>
      <p:grpSp>
        <p:nvGrpSpPr>
          <p:cNvPr id="178180" name="Group 9"/>
          <p:cNvGrpSpPr>
            <a:grpSpLocks/>
          </p:cNvGrpSpPr>
          <p:nvPr/>
        </p:nvGrpSpPr>
        <p:grpSpPr bwMode="auto">
          <a:xfrm>
            <a:off x="1595438" y="1528763"/>
            <a:ext cx="7872412" cy="3557587"/>
            <a:chOff x="1005" y="963"/>
            <a:chExt cx="4959" cy="2241"/>
          </a:xfrm>
        </p:grpSpPr>
        <p:sp>
          <p:nvSpPr>
            <p:cNvPr id="178181" name="Text Box 7"/>
            <p:cNvSpPr txBox="1">
              <a:spLocks noChangeArrowheads="1"/>
            </p:cNvSpPr>
            <p:nvPr/>
          </p:nvSpPr>
          <p:spPr bwMode="auto">
            <a:xfrm>
              <a:off x="1875" y="2932"/>
              <a:ext cx="2172" cy="272"/>
            </a:xfrm>
            <a:prstGeom prst="rect">
              <a:avLst/>
            </a:prstGeom>
            <a:solidFill>
              <a:srgbClr val="FFFFFF"/>
            </a:solidFill>
            <a:ln w="9525">
              <a:noFill/>
              <a:miter lim="800000"/>
              <a:headEnd/>
              <a:tailEnd/>
            </a:ln>
          </p:spPr>
          <p:txBody>
            <a:bodyPr/>
            <a:lstStyle/>
            <a:p>
              <a:pPr algn="ctr"/>
              <a:r>
                <a:rPr lang="zh-CN" altLang="en-US" sz="2400">
                  <a:solidFill>
                    <a:schemeClr val="bg1"/>
                  </a:solidFill>
                  <a:latin typeface="Times New Roman" pitchFamily="18" charset="0"/>
                </a:rPr>
                <a:t>图</a:t>
              </a:r>
              <a:r>
                <a:rPr lang="en-US" altLang="zh-CN" sz="2400">
                  <a:solidFill>
                    <a:schemeClr val="bg1"/>
                  </a:solidFill>
                  <a:latin typeface="Times New Roman" pitchFamily="18" charset="0"/>
                </a:rPr>
                <a:t>11-5  Meta</a:t>
              </a:r>
              <a:r>
                <a:rPr lang="zh-CN" altLang="en-US" sz="2400">
                  <a:solidFill>
                    <a:schemeClr val="bg1"/>
                  </a:solidFill>
                  <a:latin typeface="Times New Roman" pitchFamily="18" charset="0"/>
                </a:rPr>
                <a:t>分析森林图</a:t>
              </a:r>
              <a:endParaRPr lang="zh-CN" altLang="en-US" sz="2400">
                <a:solidFill>
                  <a:schemeClr val="bg1"/>
                </a:solidFill>
              </a:endParaRPr>
            </a:p>
          </p:txBody>
        </p:sp>
        <p:pic>
          <p:nvPicPr>
            <p:cNvPr id="178182" name="Picture 8" descr="Meta分析图李爱玲"/>
            <p:cNvPicPr>
              <a:picLocks noChangeAspect="1" noChangeArrowheads="1"/>
            </p:cNvPicPr>
            <p:nvPr/>
          </p:nvPicPr>
          <p:blipFill>
            <a:blip r:embed="rId2"/>
            <a:srcRect/>
            <a:stretch>
              <a:fillRect/>
            </a:stretch>
          </p:blipFill>
          <p:spPr bwMode="auto">
            <a:xfrm>
              <a:off x="1005" y="963"/>
              <a:ext cx="4959" cy="1899"/>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idx="4294967295"/>
          </p:nvPr>
        </p:nvSpPr>
        <p:spPr bwMode="auto">
          <a:xfrm>
            <a:off x="719138" y="4868863"/>
            <a:ext cx="10363200" cy="838200"/>
          </a:xfrm>
          <a:solidFill>
            <a:srgbClr val="FFFFFF"/>
          </a:solidFill>
          <a:extLst>
            <a:ext uri="{91240B29-F687-4F45-9708-019B960494DF}"/>
          </a:extLst>
        </p:spPr>
        <p:txBody>
          <a:bodyPr/>
          <a:lstStyle/>
          <a:p>
            <a:pPr eaLnBrk="1" hangingPunct="1">
              <a:defRPr/>
            </a:pPr>
            <a:r>
              <a:rPr lang="zh-CN" altLang="en-US" sz="4000" b="1" smtClean="0">
                <a:ln>
                  <a:noFill/>
                </a:ln>
                <a:solidFill>
                  <a:schemeClr val="hlink"/>
                </a:solidFill>
                <a:effectLst>
                  <a:outerShdw blurRad="38100" dist="38100" dir="2700000" algn="tl">
                    <a:srgbClr val="C0C0C0"/>
                  </a:outerShdw>
                </a:effectLst>
                <a:ea typeface="宋体" charset="-122"/>
              </a:rPr>
              <a:t>图</a:t>
            </a:r>
            <a:r>
              <a:rPr lang="en-US" altLang="zh-CN" sz="4000" b="1" smtClean="0">
                <a:ln>
                  <a:noFill/>
                </a:ln>
                <a:solidFill>
                  <a:schemeClr val="hlink"/>
                </a:solidFill>
                <a:effectLst>
                  <a:outerShdw blurRad="38100" dist="38100" dir="2700000" algn="tl">
                    <a:srgbClr val="C0C0C0"/>
                  </a:outerShdw>
                </a:effectLst>
                <a:ea typeface="宋体" charset="-122"/>
              </a:rPr>
              <a:t>1  </a:t>
            </a:r>
            <a:r>
              <a:rPr lang="zh-CN" altLang="en-US" sz="4000" b="1" smtClean="0">
                <a:ln>
                  <a:noFill/>
                </a:ln>
                <a:solidFill>
                  <a:schemeClr val="hlink"/>
                </a:solidFill>
                <a:effectLst>
                  <a:outerShdw blurRad="38100" dist="38100" dir="2700000" algn="tl">
                    <a:srgbClr val="C0C0C0"/>
                  </a:outerShdw>
                </a:effectLst>
                <a:ea typeface="宋体" charset="-122"/>
              </a:rPr>
              <a:t>影响治疗后疾病转归的因素</a:t>
            </a:r>
            <a:endParaRPr lang="en-US" altLang="zh-TW" sz="4000" b="1" smtClean="0">
              <a:ln>
                <a:noFill/>
              </a:ln>
              <a:solidFill>
                <a:schemeClr val="hlink"/>
              </a:solidFill>
              <a:effectLst>
                <a:outerShdw blurRad="38100" dist="38100" dir="2700000" algn="tl">
                  <a:srgbClr val="C0C0C0"/>
                </a:outerShdw>
              </a:effectLst>
              <a:ea typeface="PMingLiU" pitchFamily="18" charset="-120"/>
            </a:endParaRPr>
          </a:p>
        </p:txBody>
      </p:sp>
      <p:grpSp>
        <p:nvGrpSpPr>
          <p:cNvPr id="23554" name="Group 22"/>
          <p:cNvGrpSpPr>
            <a:grpSpLocks/>
          </p:cNvGrpSpPr>
          <p:nvPr/>
        </p:nvGrpSpPr>
        <p:grpSpPr bwMode="auto">
          <a:xfrm>
            <a:off x="1112838" y="525463"/>
            <a:ext cx="10058400" cy="3698875"/>
            <a:chOff x="431" y="845"/>
            <a:chExt cx="4752" cy="1812"/>
          </a:xfrm>
        </p:grpSpPr>
        <p:sp>
          <p:nvSpPr>
            <p:cNvPr id="23555" name="AutoShape 4"/>
            <p:cNvSpPr>
              <a:spLocks noChangeArrowheads="1"/>
            </p:cNvSpPr>
            <p:nvPr/>
          </p:nvSpPr>
          <p:spPr bwMode="auto">
            <a:xfrm>
              <a:off x="475" y="1565"/>
              <a:ext cx="4708" cy="528"/>
            </a:xfrm>
            <a:prstGeom prst="rightArrow">
              <a:avLst>
                <a:gd name="adj1" fmla="val 59583"/>
                <a:gd name="adj2" fmla="val 94822"/>
              </a:avLst>
            </a:prstGeom>
            <a:solidFill>
              <a:schemeClr val="hlink"/>
            </a:solidFill>
            <a:ln w="9525">
              <a:solidFill>
                <a:srgbClr val="993300"/>
              </a:solidFill>
              <a:miter lim="800000"/>
              <a:headEnd/>
              <a:tailEnd/>
            </a:ln>
          </p:spPr>
          <p:txBody>
            <a:bodyPr wrap="none" anchor="ctr"/>
            <a:lstStyle/>
            <a:p>
              <a:pPr defTabSz="914400"/>
              <a:endParaRPr lang="zh-CN" altLang="en-US" b="1"/>
            </a:p>
          </p:txBody>
        </p:sp>
        <p:sp>
          <p:nvSpPr>
            <p:cNvPr id="23556" name="Text Box 5"/>
            <p:cNvSpPr txBox="1">
              <a:spLocks noChangeArrowheads="1"/>
            </p:cNvSpPr>
            <p:nvPr/>
          </p:nvSpPr>
          <p:spPr bwMode="auto">
            <a:xfrm>
              <a:off x="431" y="1686"/>
              <a:ext cx="1046" cy="224"/>
            </a:xfrm>
            <a:prstGeom prst="rect">
              <a:avLst/>
            </a:prstGeom>
            <a:noFill/>
            <a:ln w="9525">
              <a:noFill/>
              <a:miter lim="800000"/>
              <a:headEnd/>
              <a:tailEnd/>
            </a:ln>
          </p:spPr>
          <p:txBody>
            <a:bodyPr>
              <a:spAutoFit/>
            </a:bodyPr>
            <a:lstStyle/>
            <a:p>
              <a:pPr defTabSz="914400" eaLnBrk="0" hangingPunct="0">
                <a:spcBef>
                  <a:spcPct val="50000"/>
                </a:spcBef>
              </a:pPr>
              <a:r>
                <a:rPr lang="zh-CN" altLang="en-US" sz="2400" b="1">
                  <a:solidFill>
                    <a:schemeClr val="accent2"/>
                  </a:solidFill>
                  <a:latin typeface="Tahoma" pitchFamily="34" charset="0"/>
                  <a:ea typeface="楷体_GB2312"/>
                  <a:cs typeface="楷体_GB2312"/>
                </a:rPr>
                <a:t>治疗开始</a:t>
              </a:r>
            </a:p>
          </p:txBody>
        </p:sp>
        <p:sp>
          <p:nvSpPr>
            <p:cNvPr id="23557" name="Text Box 6"/>
            <p:cNvSpPr txBox="1">
              <a:spLocks noChangeArrowheads="1"/>
            </p:cNvSpPr>
            <p:nvPr/>
          </p:nvSpPr>
          <p:spPr bwMode="auto">
            <a:xfrm>
              <a:off x="3927" y="1669"/>
              <a:ext cx="1047" cy="224"/>
            </a:xfrm>
            <a:prstGeom prst="rect">
              <a:avLst/>
            </a:prstGeom>
            <a:noFill/>
            <a:ln w="9525">
              <a:noFill/>
              <a:miter lim="800000"/>
              <a:headEnd/>
              <a:tailEnd/>
            </a:ln>
          </p:spPr>
          <p:txBody>
            <a:bodyPr>
              <a:spAutoFit/>
            </a:bodyPr>
            <a:lstStyle/>
            <a:p>
              <a:pPr defTabSz="914400" eaLnBrk="0" hangingPunct="0">
                <a:spcBef>
                  <a:spcPct val="50000"/>
                </a:spcBef>
              </a:pPr>
              <a:r>
                <a:rPr lang="zh-CN" altLang="en-US" sz="2400" b="1">
                  <a:solidFill>
                    <a:schemeClr val="accent2"/>
                  </a:solidFill>
                  <a:latin typeface="Tahoma" pitchFamily="34" charset="0"/>
                  <a:ea typeface="楷体_GB2312"/>
                  <a:cs typeface="楷体_GB2312"/>
                </a:rPr>
                <a:t>疾病结局</a:t>
              </a:r>
            </a:p>
          </p:txBody>
        </p:sp>
        <p:sp>
          <p:nvSpPr>
            <p:cNvPr id="23558" name="Freeform 7"/>
            <p:cNvSpPr>
              <a:spLocks/>
            </p:cNvSpPr>
            <p:nvPr/>
          </p:nvSpPr>
          <p:spPr bwMode="auto">
            <a:xfrm>
              <a:off x="893" y="1273"/>
              <a:ext cx="419" cy="350"/>
            </a:xfrm>
            <a:custGeom>
              <a:avLst/>
              <a:gdLst>
                <a:gd name="T0" fmla="*/ 4 w 512"/>
                <a:gd name="T1" fmla="*/ 0 h 528"/>
                <a:gd name="T2" fmla="*/ 11 w 512"/>
                <a:gd name="T3" fmla="*/ 6 h 528"/>
                <a:gd name="T4" fmla="*/ 69 w 512"/>
                <a:gd name="T5" fmla="*/ 9 h 528"/>
                <a:gd name="T6" fmla="*/ 0 60000 65536"/>
                <a:gd name="T7" fmla="*/ 0 60000 65536"/>
                <a:gd name="T8" fmla="*/ 0 60000 65536"/>
                <a:gd name="T9" fmla="*/ 0 w 512"/>
                <a:gd name="T10" fmla="*/ 0 h 528"/>
                <a:gd name="T11" fmla="*/ 512 w 512"/>
                <a:gd name="T12" fmla="*/ 528 h 528"/>
              </a:gdLst>
              <a:ahLst/>
              <a:cxnLst>
                <a:cxn ang="T6">
                  <a:pos x="T0" y="T1"/>
                </a:cxn>
                <a:cxn ang="T7">
                  <a:pos x="T2" y="T3"/>
                </a:cxn>
                <a:cxn ang="T8">
                  <a:pos x="T4" y="T5"/>
                </a:cxn>
              </a:cxnLst>
              <a:rect l="T9" t="T10" r="T11" b="T12"/>
              <a:pathLst>
                <a:path w="512" h="528">
                  <a:moveTo>
                    <a:pt x="32" y="0"/>
                  </a:moveTo>
                  <a:cubicBezTo>
                    <a:pt x="16" y="124"/>
                    <a:pt x="0" y="248"/>
                    <a:pt x="80" y="336"/>
                  </a:cubicBezTo>
                  <a:cubicBezTo>
                    <a:pt x="160" y="424"/>
                    <a:pt x="440" y="496"/>
                    <a:pt x="512" y="528"/>
                  </a:cubicBezTo>
                </a:path>
              </a:pathLst>
            </a:custGeom>
            <a:noFill/>
            <a:ln w="19050">
              <a:solidFill>
                <a:srgbClr val="0000FF"/>
              </a:solidFill>
              <a:round/>
              <a:headEnd/>
              <a:tailEnd type="triangle" w="med" len="med"/>
            </a:ln>
          </p:spPr>
          <p:txBody>
            <a:bodyPr/>
            <a:lstStyle/>
            <a:p>
              <a:endParaRPr lang="zh-CN" altLang="en-US"/>
            </a:p>
          </p:txBody>
        </p:sp>
        <p:sp>
          <p:nvSpPr>
            <p:cNvPr id="23559" name="Freeform 8"/>
            <p:cNvSpPr>
              <a:spLocks/>
            </p:cNvSpPr>
            <p:nvPr/>
          </p:nvSpPr>
          <p:spPr bwMode="auto">
            <a:xfrm rot="914133">
              <a:off x="1207" y="1936"/>
              <a:ext cx="591" cy="427"/>
            </a:xfrm>
            <a:custGeom>
              <a:avLst/>
              <a:gdLst>
                <a:gd name="T0" fmla="*/ 58 w 616"/>
                <a:gd name="T1" fmla="*/ 14 h 624"/>
                <a:gd name="T2" fmla="*/ 58 w 616"/>
                <a:gd name="T3" fmla="*/ 7 h 624"/>
                <a:gd name="T4" fmla="*/ 407 w 616"/>
                <a:gd name="T5" fmla="*/ 0 h 624"/>
                <a:gd name="T6" fmla="*/ 0 60000 65536"/>
                <a:gd name="T7" fmla="*/ 0 60000 65536"/>
                <a:gd name="T8" fmla="*/ 0 60000 65536"/>
                <a:gd name="T9" fmla="*/ 0 w 616"/>
                <a:gd name="T10" fmla="*/ 0 h 624"/>
                <a:gd name="T11" fmla="*/ 616 w 616"/>
                <a:gd name="T12" fmla="*/ 624 h 624"/>
              </a:gdLst>
              <a:ahLst/>
              <a:cxnLst>
                <a:cxn ang="T6">
                  <a:pos x="T0" y="T1"/>
                </a:cxn>
                <a:cxn ang="T7">
                  <a:pos x="T2" y="T3"/>
                </a:cxn>
                <a:cxn ang="T8">
                  <a:pos x="T4" y="T5"/>
                </a:cxn>
              </a:cxnLst>
              <a:rect l="T9" t="T10" r="T11" b="T12"/>
              <a:pathLst>
                <a:path w="616" h="624">
                  <a:moveTo>
                    <a:pt x="88" y="624"/>
                  </a:moveTo>
                  <a:cubicBezTo>
                    <a:pt x="44" y="508"/>
                    <a:pt x="0" y="392"/>
                    <a:pt x="88" y="288"/>
                  </a:cubicBezTo>
                  <a:cubicBezTo>
                    <a:pt x="176" y="184"/>
                    <a:pt x="396" y="92"/>
                    <a:pt x="616" y="0"/>
                  </a:cubicBezTo>
                </a:path>
              </a:pathLst>
            </a:custGeom>
            <a:noFill/>
            <a:ln w="19050">
              <a:solidFill>
                <a:srgbClr val="0000FF"/>
              </a:solidFill>
              <a:round/>
              <a:headEnd/>
              <a:tailEnd type="triangle" w="med" len="med"/>
            </a:ln>
          </p:spPr>
          <p:txBody>
            <a:bodyPr/>
            <a:lstStyle/>
            <a:p>
              <a:endParaRPr lang="zh-CN" altLang="en-US"/>
            </a:p>
          </p:txBody>
        </p:sp>
        <p:sp>
          <p:nvSpPr>
            <p:cNvPr id="23560" name="Text Box 9"/>
            <p:cNvSpPr txBox="1">
              <a:spLocks noChangeArrowheads="1"/>
            </p:cNvSpPr>
            <p:nvPr/>
          </p:nvSpPr>
          <p:spPr bwMode="auto">
            <a:xfrm>
              <a:off x="632" y="2285"/>
              <a:ext cx="2007" cy="224"/>
            </a:xfrm>
            <a:prstGeom prst="rect">
              <a:avLst/>
            </a:prstGeom>
            <a:noFill/>
            <a:ln w="9525">
              <a:noFill/>
              <a:miter lim="800000"/>
              <a:headEnd/>
              <a:tailEnd/>
            </a:ln>
          </p:spPr>
          <p:txBody>
            <a:bodyPr>
              <a:spAutoFit/>
            </a:bodyPr>
            <a:lstStyle/>
            <a:p>
              <a:pPr defTabSz="914400" eaLnBrk="0" hangingPunct="0">
                <a:spcBef>
                  <a:spcPct val="50000"/>
                </a:spcBef>
              </a:pPr>
              <a:r>
                <a:rPr lang="zh-CN" altLang="en-US" sz="2400" b="1">
                  <a:latin typeface="Tahoma" pitchFamily="34" charset="0"/>
                  <a:ea typeface="楷体_GB2312"/>
                  <a:cs typeface="楷体_GB2312"/>
                </a:rPr>
                <a:t>疾病自然转归的结果</a:t>
              </a:r>
            </a:p>
          </p:txBody>
        </p:sp>
        <p:sp>
          <p:nvSpPr>
            <p:cNvPr id="23561" name="Freeform 10"/>
            <p:cNvSpPr>
              <a:spLocks/>
            </p:cNvSpPr>
            <p:nvPr/>
          </p:nvSpPr>
          <p:spPr bwMode="auto">
            <a:xfrm>
              <a:off x="2044" y="1273"/>
              <a:ext cx="419" cy="350"/>
            </a:xfrm>
            <a:custGeom>
              <a:avLst/>
              <a:gdLst>
                <a:gd name="T0" fmla="*/ 4 w 512"/>
                <a:gd name="T1" fmla="*/ 0 h 528"/>
                <a:gd name="T2" fmla="*/ 11 w 512"/>
                <a:gd name="T3" fmla="*/ 6 h 528"/>
                <a:gd name="T4" fmla="*/ 69 w 512"/>
                <a:gd name="T5" fmla="*/ 9 h 528"/>
                <a:gd name="T6" fmla="*/ 0 60000 65536"/>
                <a:gd name="T7" fmla="*/ 0 60000 65536"/>
                <a:gd name="T8" fmla="*/ 0 60000 65536"/>
                <a:gd name="T9" fmla="*/ 0 w 512"/>
                <a:gd name="T10" fmla="*/ 0 h 528"/>
                <a:gd name="T11" fmla="*/ 512 w 512"/>
                <a:gd name="T12" fmla="*/ 528 h 528"/>
              </a:gdLst>
              <a:ahLst/>
              <a:cxnLst>
                <a:cxn ang="T6">
                  <a:pos x="T0" y="T1"/>
                </a:cxn>
                <a:cxn ang="T7">
                  <a:pos x="T2" y="T3"/>
                </a:cxn>
                <a:cxn ang="T8">
                  <a:pos x="T4" y="T5"/>
                </a:cxn>
              </a:cxnLst>
              <a:rect l="T9" t="T10" r="T11" b="T12"/>
              <a:pathLst>
                <a:path w="512" h="528">
                  <a:moveTo>
                    <a:pt x="32" y="0"/>
                  </a:moveTo>
                  <a:cubicBezTo>
                    <a:pt x="16" y="124"/>
                    <a:pt x="0" y="248"/>
                    <a:pt x="80" y="336"/>
                  </a:cubicBezTo>
                  <a:cubicBezTo>
                    <a:pt x="160" y="424"/>
                    <a:pt x="440" y="496"/>
                    <a:pt x="512" y="528"/>
                  </a:cubicBezTo>
                </a:path>
              </a:pathLst>
            </a:custGeom>
            <a:noFill/>
            <a:ln w="19050">
              <a:solidFill>
                <a:srgbClr val="0000FF"/>
              </a:solidFill>
              <a:round/>
              <a:headEnd/>
              <a:tailEnd type="triangle" w="med" len="med"/>
            </a:ln>
          </p:spPr>
          <p:txBody>
            <a:bodyPr/>
            <a:lstStyle/>
            <a:p>
              <a:endParaRPr lang="zh-CN" altLang="en-US"/>
            </a:p>
          </p:txBody>
        </p:sp>
        <p:sp>
          <p:nvSpPr>
            <p:cNvPr id="23562" name="Text Box 11"/>
            <p:cNvSpPr txBox="1">
              <a:spLocks noChangeArrowheads="1"/>
            </p:cNvSpPr>
            <p:nvPr/>
          </p:nvSpPr>
          <p:spPr bwMode="auto">
            <a:xfrm>
              <a:off x="3038" y="845"/>
              <a:ext cx="1256" cy="403"/>
            </a:xfrm>
            <a:prstGeom prst="rect">
              <a:avLst/>
            </a:prstGeom>
            <a:noFill/>
            <a:ln w="9525" algn="ctr">
              <a:noFill/>
              <a:miter lim="800000"/>
              <a:headEnd/>
              <a:tailEnd/>
            </a:ln>
          </p:spPr>
          <p:txBody>
            <a:bodyPr>
              <a:spAutoFit/>
            </a:bodyPr>
            <a:lstStyle/>
            <a:p>
              <a:pPr defTabSz="914400" eaLnBrk="0" hangingPunct="0">
                <a:spcBef>
                  <a:spcPct val="50000"/>
                </a:spcBef>
              </a:pPr>
              <a:r>
                <a:rPr lang="zh-CN" altLang="en-US" sz="2400" b="1">
                  <a:latin typeface="Tahoma" pitchFamily="34" charset="0"/>
                  <a:ea typeface="楷体_GB2312"/>
                  <a:cs typeface="楷体_GB2312"/>
                </a:rPr>
                <a:t>治疗的非特异安慰作用</a:t>
              </a:r>
            </a:p>
          </p:txBody>
        </p:sp>
        <p:sp>
          <p:nvSpPr>
            <p:cNvPr id="23563" name="Text Box 12"/>
            <p:cNvSpPr txBox="1">
              <a:spLocks noChangeArrowheads="1"/>
            </p:cNvSpPr>
            <p:nvPr/>
          </p:nvSpPr>
          <p:spPr bwMode="auto">
            <a:xfrm>
              <a:off x="579" y="845"/>
              <a:ext cx="1151" cy="492"/>
            </a:xfrm>
            <a:prstGeom prst="rect">
              <a:avLst/>
            </a:prstGeom>
            <a:noFill/>
            <a:ln w="9525" algn="ctr">
              <a:noFill/>
              <a:miter lim="800000"/>
              <a:headEnd/>
              <a:tailEnd/>
            </a:ln>
          </p:spPr>
          <p:txBody>
            <a:bodyPr>
              <a:spAutoFit/>
            </a:bodyPr>
            <a:lstStyle/>
            <a:p>
              <a:pPr defTabSz="914400" eaLnBrk="0" hangingPunct="0">
                <a:spcBef>
                  <a:spcPct val="50000"/>
                </a:spcBef>
              </a:pPr>
              <a:r>
                <a:rPr lang="zh-CN" altLang="en-US" sz="2400" b="1">
                  <a:latin typeface="Tahoma" pitchFamily="34" charset="0"/>
                  <a:ea typeface="楷体_GB2312"/>
                  <a:cs typeface="楷体_GB2312"/>
                </a:rPr>
                <a:t>回归</a:t>
              </a:r>
            </a:p>
            <a:p>
              <a:pPr defTabSz="914400" eaLnBrk="0" hangingPunct="0">
                <a:spcBef>
                  <a:spcPct val="50000"/>
                </a:spcBef>
              </a:pPr>
              <a:r>
                <a:rPr lang="zh-CN" altLang="en-US" sz="2400" b="1">
                  <a:latin typeface="Tahoma" pitchFamily="34" charset="0"/>
                  <a:ea typeface="楷体_GB2312"/>
                  <a:cs typeface="楷体_GB2312"/>
                </a:rPr>
                <a:t>中位作用</a:t>
              </a:r>
            </a:p>
          </p:txBody>
        </p:sp>
        <p:sp>
          <p:nvSpPr>
            <p:cNvPr id="23564" name="Freeform 13"/>
            <p:cNvSpPr>
              <a:spLocks/>
            </p:cNvSpPr>
            <p:nvPr/>
          </p:nvSpPr>
          <p:spPr bwMode="auto">
            <a:xfrm>
              <a:off x="3457" y="1273"/>
              <a:ext cx="418" cy="350"/>
            </a:xfrm>
            <a:custGeom>
              <a:avLst/>
              <a:gdLst>
                <a:gd name="T0" fmla="*/ 4 w 512"/>
                <a:gd name="T1" fmla="*/ 0 h 528"/>
                <a:gd name="T2" fmla="*/ 11 w 512"/>
                <a:gd name="T3" fmla="*/ 6 h 528"/>
                <a:gd name="T4" fmla="*/ 67 w 512"/>
                <a:gd name="T5" fmla="*/ 9 h 528"/>
                <a:gd name="T6" fmla="*/ 0 60000 65536"/>
                <a:gd name="T7" fmla="*/ 0 60000 65536"/>
                <a:gd name="T8" fmla="*/ 0 60000 65536"/>
                <a:gd name="T9" fmla="*/ 0 w 512"/>
                <a:gd name="T10" fmla="*/ 0 h 528"/>
                <a:gd name="T11" fmla="*/ 512 w 512"/>
                <a:gd name="T12" fmla="*/ 528 h 528"/>
              </a:gdLst>
              <a:ahLst/>
              <a:cxnLst>
                <a:cxn ang="T6">
                  <a:pos x="T0" y="T1"/>
                </a:cxn>
                <a:cxn ang="T7">
                  <a:pos x="T2" y="T3"/>
                </a:cxn>
                <a:cxn ang="T8">
                  <a:pos x="T4" y="T5"/>
                </a:cxn>
              </a:cxnLst>
              <a:rect l="T9" t="T10" r="T11" b="T12"/>
              <a:pathLst>
                <a:path w="512" h="528">
                  <a:moveTo>
                    <a:pt x="32" y="0"/>
                  </a:moveTo>
                  <a:cubicBezTo>
                    <a:pt x="16" y="124"/>
                    <a:pt x="0" y="248"/>
                    <a:pt x="80" y="336"/>
                  </a:cubicBezTo>
                  <a:cubicBezTo>
                    <a:pt x="160" y="424"/>
                    <a:pt x="440" y="496"/>
                    <a:pt x="512" y="528"/>
                  </a:cubicBezTo>
                </a:path>
              </a:pathLst>
            </a:custGeom>
            <a:noFill/>
            <a:ln w="19050">
              <a:solidFill>
                <a:srgbClr val="0000FF"/>
              </a:solidFill>
              <a:round/>
              <a:headEnd/>
              <a:tailEnd type="triangle" w="med" len="med"/>
            </a:ln>
          </p:spPr>
          <p:txBody>
            <a:bodyPr/>
            <a:lstStyle/>
            <a:p>
              <a:endParaRPr lang="zh-CN" altLang="en-US"/>
            </a:p>
          </p:txBody>
        </p:sp>
        <p:sp>
          <p:nvSpPr>
            <p:cNvPr id="23565" name="Text Box 14"/>
            <p:cNvSpPr txBox="1">
              <a:spLocks noChangeArrowheads="1"/>
            </p:cNvSpPr>
            <p:nvPr/>
          </p:nvSpPr>
          <p:spPr bwMode="auto">
            <a:xfrm>
              <a:off x="1730" y="845"/>
              <a:ext cx="1308" cy="492"/>
            </a:xfrm>
            <a:prstGeom prst="rect">
              <a:avLst/>
            </a:prstGeom>
            <a:noFill/>
            <a:ln w="9525" algn="ctr">
              <a:noFill/>
              <a:miter lim="800000"/>
              <a:headEnd/>
              <a:tailEnd/>
            </a:ln>
          </p:spPr>
          <p:txBody>
            <a:bodyPr>
              <a:spAutoFit/>
            </a:bodyPr>
            <a:lstStyle/>
            <a:p>
              <a:pPr defTabSz="914400" eaLnBrk="0" hangingPunct="0">
                <a:spcBef>
                  <a:spcPct val="50000"/>
                </a:spcBef>
              </a:pPr>
              <a:r>
                <a:rPr lang="zh-CN" altLang="en-US" sz="2400" b="1">
                  <a:latin typeface="Tahoma" pitchFamily="34" charset="0"/>
                  <a:ea typeface="楷体_GB2312"/>
                  <a:cs typeface="楷体_GB2312"/>
                </a:rPr>
                <a:t>治疗的</a:t>
              </a:r>
            </a:p>
            <a:p>
              <a:pPr defTabSz="914400" eaLnBrk="0" hangingPunct="0">
                <a:spcBef>
                  <a:spcPct val="50000"/>
                </a:spcBef>
              </a:pPr>
              <a:r>
                <a:rPr lang="zh-CN" altLang="en-US" sz="2400" b="1">
                  <a:latin typeface="Tahoma" pitchFamily="34" charset="0"/>
                  <a:ea typeface="楷体_GB2312"/>
                  <a:cs typeface="楷体_GB2312"/>
                </a:rPr>
                <a:t>特异作用</a:t>
              </a:r>
            </a:p>
          </p:txBody>
        </p:sp>
        <p:sp>
          <p:nvSpPr>
            <p:cNvPr id="23566" name="Text Box 15"/>
            <p:cNvSpPr txBox="1">
              <a:spLocks noChangeArrowheads="1"/>
            </p:cNvSpPr>
            <p:nvPr/>
          </p:nvSpPr>
          <p:spPr bwMode="auto">
            <a:xfrm>
              <a:off x="2358" y="1688"/>
              <a:ext cx="629" cy="224"/>
            </a:xfrm>
            <a:prstGeom prst="rect">
              <a:avLst/>
            </a:prstGeom>
            <a:noFill/>
            <a:ln w="9525">
              <a:noFill/>
              <a:miter lim="800000"/>
              <a:headEnd/>
              <a:tailEnd/>
            </a:ln>
          </p:spPr>
          <p:txBody>
            <a:bodyPr>
              <a:spAutoFit/>
            </a:bodyPr>
            <a:lstStyle/>
            <a:p>
              <a:pPr defTabSz="914400" eaLnBrk="0" hangingPunct="0">
                <a:spcBef>
                  <a:spcPct val="50000"/>
                </a:spcBef>
              </a:pPr>
              <a:r>
                <a:rPr lang="zh-CN" altLang="en-US" sz="2400" b="1">
                  <a:solidFill>
                    <a:schemeClr val="accent2"/>
                  </a:solidFill>
                  <a:latin typeface="Tahoma" pitchFamily="34" charset="0"/>
                  <a:ea typeface="楷体_GB2312"/>
                  <a:cs typeface="楷体_GB2312"/>
                </a:rPr>
                <a:t>时间</a:t>
              </a:r>
            </a:p>
          </p:txBody>
        </p:sp>
        <p:sp>
          <p:nvSpPr>
            <p:cNvPr id="23567" name="Text Box 17"/>
            <p:cNvSpPr txBox="1">
              <a:spLocks noChangeArrowheads="1"/>
            </p:cNvSpPr>
            <p:nvPr/>
          </p:nvSpPr>
          <p:spPr bwMode="auto">
            <a:xfrm>
              <a:off x="2776" y="2254"/>
              <a:ext cx="1988" cy="403"/>
            </a:xfrm>
            <a:prstGeom prst="rect">
              <a:avLst/>
            </a:prstGeom>
            <a:noFill/>
            <a:ln w="9525" algn="ctr">
              <a:noFill/>
              <a:miter lim="800000"/>
              <a:headEnd/>
              <a:tailEnd/>
            </a:ln>
          </p:spPr>
          <p:txBody>
            <a:bodyPr>
              <a:spAutoFit/>
            </a:bodyPr>
            <a:lstStyle/>
            <a:p>
              <a:pPr defTabSz="914400" eaLnBrk="0" hangingPunct="0">
                <a:spcBef>
                  <a:spcPct val="50000"/>
                </a:spcBef>
              </a:pPr>
              <a:r>
                <a:rPr lang="zh-CN" altLang="en-US" sz="2400" b="1">
                  <a:latin typeface="Tahoma" pitchFamily="34" charset="0"/>
                  <a:ea typeface="楷体_GB2312"/>
                  <a:cs typeface="楷体_GB2312"/>
                </a:rPr>
                <a:t>年龄、性别等影响转归的因素的作用</a:t>
              </a:r>
            </a:p>
          </p:txBody>
        </p:sp>
        <p:sp>
          <p:nvSpPr>
            <p:cNvPr id="23568" name="Freeform 18"/>
            <p:cNvSpPr>
              <a:spLocks/>
            </p:cNvSpPr>
            <p:nvPr/>
          </p:nvSpPr>
          <p:spPr bwMode="auto">
            <a:xfrm rot="914133">
              <a:off x="3232" y="1936"/>
              <a:ext cx="591" cy="427"/>
            </a:xfrm>
            <a:custGeom>
              <a:avLst/>
              <a:gdLst>
                <a:gd name="T0" fmla="*/ 58 w 616"/>
                <a:gd name="T1" fmla="*/ 14 h 624"/>
                <a:gd name="T2" fmla="*/ 58 w 616"/>
                <a:gd name="T3" fmla="*/ 7 h 624"/>
                <a:gd name="T4" fmla="*/ 407 w 616"/>
                <a:gd name="T5" fmla="*/ 0 h 624"/>
                <a:gd name="T6" fmla="*/ 0 60000 65536"/>
                <a:gd name="T7" fmla="*/ 0 60000 65536"/>
                <a:gd name="T8" fmla="*/ 0 60000 65536"/>
                <a:gd name="T9" fmla="*/ 0 w 616"/>
                <a:gd name="T10" fmla="*/ 0 h 624"/>
                <a:gd name="T11" fmla="*/ 616 w 616"/>
                <a:gd name="T12" fmla="*/ 624 h 624"/>
              </a:gdLst>
              <a:ahLst/>
              <a:cxnLst>
                <a:cxn ang="T6">
                  <a:pos x="T0" y="T1"/>
                </a:cxn>
                <a:cxn ang="T7">
                  <a:pos x="T2" y="T3"/>
                </a:cxn>
                <a:cxn ang="T8">
                  <a:pos x="T4" y="T5"/>
                </a:cxn>
              </a:cxnLst>
              <a:rect l="T9" t="T10" r="T11" b="T12"/>
              <a:pathLst>
                <a:path w="616" h="624">
                  <a:moveTo>
                    <a:pt x="88" y="624"/>
                  </a:moveTo>
                  <a:cubicBezTo>
                    <a:pt x="44" y="508"/>
                    <a:pt x="0" y="392"/>
                    <a:pt x="88" y="288"/>
                  </a:cubicBezTo>
                  <a:cubicBezTo>
                    <a:pt x="176" y="184"/>
                    <a:pt x="396" y="92"/>
                    <a:pt x="616" y="0"/>
                  </a:cubicBezTo>
                </a:path>
              </a:pathLst>
            </a:custGeom>
            <a:noFill/>
            <a:ln w="19050">
              <a:solidFill>
                <a:srgbClr val="0000FF"/>
              </a:solidFill>
              <a:round/>
              <a:headEnd/>
              <a:tailEnd type="triangle" w="med" len="med"/>
            </a:ln>
          </p:spPr>
          <p:txBody>
            <a:bodyPr/>
            <a:lstStyle/>
            <a:p>
              <a:endParaRPr lang="zh-CN" altLang="en-US"/>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p:cNvSpPr>
          <p:nvPr>
            <p:ph type="title"/>
          </p:nvPr>
        </p:nvSpPr>
        <p:spPr bwMode="auto">
          <a:xfrm>
            <a:off x="825500" y="482600"/>
            <a:ext cx="10353675" cy="969963"/>
          </a:xfrm>
          <a:effectLst>
            <a:outerShdw rotWithShape="0">
              <a:srgbClr val="000000">
                <a:alpha val="45999"/>
              </a:srgbClr>
            </a:outerShdw>
          </a:effectLst>
        </p:spPr>
        <p:txBody>
          <a:bodyPr/>
          <a:lstStyle/>
          <a:p>
            <a:pPr>
              <a:defRPr/>
            </a:pPr>
            <a:r>
              <a:rPr lang="zh-CN" altLang="en-US" sz="4800" b="0" smtClean="0">
                <a:ln>
                  <a:noFill/>
                </a:ln>
                <a:effectLst/>
                <a:ea typeface="宋体" charset="-122"/>
              </a:rPr>
              <a:t>（八）更新系统评价</a:t>
            </a:r>
          </a:p>
        </p:txBody>
      </p:sp>
      <p:sp>
        <p:nvSpPr>
          <p:cNvPr id="178179" name="Rectangle 3"/>
          <p:cNvSpPr>
            <a:spLocks noGrp="1"/>
          </p:cNvSpPr>
          <p:nvPr>
            <p:ph type="body" idx="1"/>
          </p:nvPr>
        </p:nvSpPr>
        <p:spPr bwMode="auto">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系统评价的更新是指在系统评价发表以后，应定期收集新的原始研究，一般每隔</a:t>
            </a:r>
            <a:r>
              <a:rPr lang="en-US" altLang="zh-CN" b="0" smtClean="0">
                <a:ln>
                  <a:noFill/>
                </a:ln>
                <a:solidFill>
                  <a:schemeClr val="tx2"/>
                </a:solidFill>
                <a:effectLst/>
                <a:ea typeface="宋体" charset="-122"/>
              </a:rPr>
              <a:t>2</a:t>
            </a:r>
            <a:r>
              <a:rPr lang="zh-CN" altLang="en-US" b="0" smtClean="0">
                <a:ln>
                  <a:noFill/>
                </a:ln>
                <a:solidFill>
                  <a:schemeClr val="tx2"/>
                </a:solidFill>
                <a:effectLst/>
                <a:ea typeface="宋体" charset="-122"/>
              </a:rPr>
              <a:t>年按前述步骤重新进行分析、合成和评价，以及时更新和补充新的信息，使系统评价更完善。</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5400" b="0" smtClean="0">
                <a:ln>
                  <a:noFill/>
                </a:ln>
                <a:effectLst/>
                <a:ea typeface="宋体" charset="-122"/>
              </a:rPr>
              <a:t>四、系统综述的评价</a:t>
            </a:r>
          </a:p>
        </p:txBody>
      </p:sp>
      <p:sp>
        <p:nvSpPr>
          <p:cNvPr id="182275" name="Rectangle 3"/>
          <p:cNvSpPr>
            <a:spLocks noGrp="1"/>
          </p:cNvSpPr>
          <p:nvPr>
            <p:ph type="body" idx="1"/>
          </p:nvPr>
        </p:nvSpPr>
        <p:spPr bwMode="auto">
          <a:xfrm>
            <a:off x="2197100" y="2176463"/>
            <a:ext cx="7254875" cy="4059237"/>
          </a:xfrm>
          <a:effectLst>
            <a:outerShdw rotWithShape="0">
              <a:srgbClr val="000000">
                <a:alpha val="45999"/>
              </a:srgbClr>
            </a:outerShdw>
          </a:effectLst>
        </p:spPr>
        <p:txBody>
          <a:bodyPr/>
          <a:lstStyle/>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真实性</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重要性</a:t>
            </a:r>
          </a:p>
          <a:p>
            <a:pPr indent="-304800">
              <a:buClr>
                <a:schemeClr val="tx2"/>
              </a:buClr>
              <a:buSzPct val="70000"/>
              <a:buFont typeface="Wingdings 2" pitchFamily="18" charset="2"/>
              <a:buChar char=""/>
              <a:defRPr/>
            </a:pPr>
            <a:r>
              <a:rPr lang="zh-CN" altLang="en-US" b="0" smtClean="0">
                <a:ln>
                  <a:noFill/>
                </a:ln>
                <a:solidFill>
                  <a:schemeClr val="tx2"/>
                </a:solidFill>
                <a:effectLst/>
                <a:ea typeface="宋体" charset="-122"/>
              </a:rPr>
              <a:t>实用性</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WordArt 4"/>
          <p:cNvSpPr>
            <a:spLocks noChangeArrowheads="1" noChangeShapeType="1" noTextEdit="1"/>
          </p:cNvSpPr>
          <p:nvPr/>
        </p:nvSpPr>
        <p:spPr bwMode="auto">
          <a:xfrm>
            <a:off x="3949700" y="2489200"/>
            <a:ext cx="4191000" cy="2286000"/>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a:r>
              <a:rPr lang="zh-CN" altLang="en-US" sz="6600" kern="10">
                <a:ln w="9525">
                  <a:round/>
                  <a:headEnd/>
                  <a:tailEnd/>
                </a:ln>
                <a:gradFill rotWithShape="1">
                  <a:gsLst>
                    <a:gs pos="0">
                      <a:srgbClr val="FFE701"/>
                    </a:gs>
                    <a:gs pos="100000">
                      <a:srgbClr val="FE3E02"/>
                    </a:gs>
                  </a:gsLst>
                  <a:lin ang="5400000" scaled="1"/>
                </a:gradFill>
                <a:latin typeface="宋体"/>
                <a:ea typeface="宋体"/>
              </a:rPr>
              <a:t>谢谢大家！</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bwMode="auto">
          <a:xfrm>
            <a:off x="895350" y="915988"/>
            <a:ext cx="10363200" cy="1066800"/>
          </a:xfrm>
          <a:effectLst>
            <a:outerShdw rotWithShape="0">
              <a:srgbClr val="000000">
                <a:alpha val="45999"/>
              </a:srgbClr>
            </a:outerShdw>
          </a:effectLst>
        </p:spPr>
        <p:txBody>
          <a:bodyPr/>
          <a:lstStyle/>
          <a:p>
            <a:pPr eaLnBrk="1" hangingPunct="1">
              <a:lnSpc>
                <a:spcPct val="120000"/>
              </a:lnSpc>
              <a:defRPr/>
            </a:pPr>
            <a:r>
              <a:rPr lang="zh-CN" altLang="en-US" sz="4000" b="1" smtClean="0">
                <a:ln>
                  <a:noFill/>
                </a:ln>
                <a:solidFill>
                  <a:schemeClr val="tx1"/>
                </a:solidFill>
                <a:effectLst/>
                <a:latin typeface="Tahoma" pitchFamily="34" charset="0"/>
                <a:ea typeface="宋体" charset="-122"/>
              </a:rPr>
              <a:t>随机对照试验</a:t>
            </a:r>
            <a:r>
              <a:rPr lang="zh-CN" altLang="en-US" sz="4000" b="1" smtClean="0">
                <a:ln>
                  <a:noFill/>
                </a:ln>
                <a:solidFill>
                  <a:schemeClr val="hlink"/>
                </a:solidFill>
                <a:effectLst/>
                <a:latin typeface="Tahoma" pitchFamily="34" charset="0"/>
                <a:ea typeface="宋体" charset="-122"/>
              </a:rPr>
              <a:t/>
            </a:r>
            <a:br>
              <a:rPr lang="zh-CN" altLang="en-US" sz="4000" b="1" smtClean="0">
                <a:ln>
                  <a:noFill/>
                </a:ln>
                <a:solidFill>
                  <a:schemeClr val="hlink"/>
                </a:solidFill>
                <a:effectLst/>
                <a:latin typeface="Tahoma" pitchFamily="34" charset="0"/>
                <a:ea typeface="宋体" charset="-122"/>
              </a:rPr>
            </a:br>
            <a:r>
              <a:rPr lang="zh-CN" altLang="en-US" sz="4000" b="1" smtClean="0">
                <a:ln>
                  <a:noFill/>
                </a:ln>
                <a:solidFill>
                  <a:schemeClr val="tx1"/>
                </a:solidFill>
                <a:effectLst/>
                <a:latin typeface="Tahoma" pitchFamily="34" charset="0"/>
                <a:ea typeface="宋体" charset="-122"/>
              </a:rPr>
              <a:t>评估医学干预措施的金标准</a:t>
            </a:r>
            <a:endParaRPr lang="zh-TW" altLang="en-US" sz="4000" b="1" smtClean="0">
              <a:ln>
                <a:noFill/>
              </a:ln>
              <a:solidFill>
                <a:schemeClr val="tx1"/>
              </a:solidFill>
              <a:effectLst/>
              <a:latin typeface="Tahoma" pitchFamily="34" charset="0"/>
              <a:ea typeface="PMingLiU" pitchFamily="18" charset="-120"/>
            </a:endParaRPr>
          </a:p>
        </p:txBody>
      </p:sp>
      <p:sp>
        <p:nvSpPr>
          <p:cNvPr id="35843" name="Rectangle 3"/>
          <p:cNvSpPr>
            <a:spLocks noGrp="1" noChangeArrowheads="1"/>
          </p:cNvSpPr>
          <p:nvPr>
            <p:ph type="body" idx="4294967295"/>
          </p:nvPr>
        </p:nvSpPr>
        <p:spPr bwMode="auto">
          <a:xfrm>
            <a:off x="1454150" y="2530475"/>
            <a:ext cx="9602788" cy="3346450"/>
          </a:xfrm>
          <a:effectLst>
            <a:outerShdw rotWithShape="0">
              <a:srgbClr val="000000">
                <a:alpha val="45999"/>
              </a:srgbClr>
            </a:outerShdw>
          </a:effectLst>
        </p:spPr>
        <p:txBody>
          <a:bodyPr>
            <a:spAutoFit/>
          </a:bodyPr>
          <a:lstStyle/>
          <a:p>
            <a:pPr marL="0" indent="0" algn="just" defTabSz="914400" eaLnBrk="1" hangingPunct="1">
              <a:lnSpc>
                <a:spcPct val="120000"/>
              </a:lnSpc>
              <a:buFont typeface="Wingdings" pitchFamily="2" charset="2"/>
              <a:buChar char="l"/>
              <a:defRPr/>
            </a:pPr>
            <a:r>
              <a:rPr lang="zh-CN" altLang="en-US" sz="2300" smtClean="0">
                <a:ln>
                  <a:noFill/>
                </a:ln>
                <a:effectLst/>
                <a:latin typeface="Times New Roman" pitchFamily="18" charset="0"/>
                <a:ea typeface="宋体" charset="-122"/>
              </a:rPr>
              <a:t>  随机分组 </a:t>
            </a:r>
            <a:r>
              <a:rPr lang="en-US" altLang="zh-CN" sz="2300" smtClean="0">
                <a:ln>
                  <a:noFill/>
                </a:ln>
                <a:effectLst/>
                <a:latin typeface="Times New Roman" pitchFamily="18" charset="0"/>
                <a:ea typeface="宋体" charset="-122"/>
              </a:rPr>
              <a:t>(random allocation)</a:t>
            </a:r>
          </a:p>
          <a:p>
            <a:pPr marL="0" indent="0" algn="just" defTabSz="914400" eaLnBrk="1" hangingPunct="1">
              <a:lnSpc>
                <a:spcPct val="120000"/>
              </a:lnSpc>
              <a:buFont typeface="Wingdings" pitchFamily="2" charset="2"/>
              <a:buChar char="l"/>
              <a:defRPr/>
            </a:pPr>
            <a:r>
              <a:rPr lang="zh-CN" altLang="en-US" sz="2300" smtClean="0">
                <a:ln>
                  <a:noFill/>
                </a:ln>
                <a:effectLst/>
                <a:latin typeface="Times New Roman" pitchFamily="18" charset="0"/>
                <a:ea typeface="宋体" charset="-122"/>
              </a:rPr>
              <a:t>  分组隐匿（</a:t>
            </a:r>
            <a:r>
              <a:rPr lang="en-US" altLang="zh-CN" sz="2300" smtClean="0">
                <a:ln>
                  <a:noFill/>
                </a:ln>
                <a:effectLst/>
                <a:latin typeface="Times New Roman" pitchFamily="18" charset="0"/>
                <a:ea typeface="宋体" charset="-122"/>
              </a:rPr>
              <a:t>allocation concealment</a:t>
            </a:r>
            <a:r>
              <a:rPr lang="zh-CN" altLang="en-US" sz="2300" smtClean="0">
                <a:ln>
                  <a:noFill/>
                </a:ln>
                <a:effectLst/>
                <a:latin typeface="Times New Roman" pitchFamily="18" charset="0"/>
                <a:ea typeface="宋体" charset="-122"/>
              </a:rPr>
              <a:t>）</a:t>
            </a:r>
          </a:p>
          <a:p>
            <a:pPr marL="0" indent="0" algn="just" defTabSz="914400" eaLnBrk="1" hangingPunct="1">
              <a:lnSpc>
                <a:spcPct val="120000"/>
              </a:lnSpc>
              <a:buFont typeface="Wingdings" pitchFamily="2" charset="2"/>
              <a:buChar char="l"/>
              <a:defRPr/>
            </a:pPr>
            <a:r>
              <a:rPr lang="zh-CN" altLang="en-US" sz="2300" smtClean="0">
                <a:ln>
                  <a:noFill/>
                </a:ln>
                <a:effectLst/>
                <a:latin typeface="Times New Roman" pitchFamily="18" charset="0"/>
                <a:ea typeface="宋体" charset="-122"/>
              </a:rPr>
              <a:t>  安慰对照 </a:t>
            </a:r>
            <a:r>
              <a:rPr lang="en-US" altLang="zh-CN" sz="2300" smtClean="0">
                <a:ln>
                  <a:noFill/>
                </a:ln>
                <a:effectLst/>
                <a:latin typeface="Times New Roman" pitchFamily="18" charset="0"/>
                <a:ea typeface="宋体" charset="-122"/>
              </a:rPr>
              <a:t>(placebo control)</a:t>
            </a:r>
          </a:p>
          <a:p>
            <a:pPr marL="0" indent="0" algn="just" defTabSz="914400" eaLnBrk="1" hangingPunct="1">
              <a:lnSpc>
                <a:spcPct val="120000"/>
              </a:lnSpc>
              <a:buFont typeface="Wingdings" pitchFamily="2" charset="2"/>
              <a:buChar char="l"/>
              <a:defRPr/>
            </a:pPr>
            <a:r>
              <a:rPr lang="zh-CN" altLang="en-US" sz="2300" smtClean="0">
                <a:ln>
                  <a:noFill/>
                </a:ln>
                <a:effectLst/>
                <a:latin typeface="Times New Roman" pitchFamily="18" charset="0"/>
                <a:ea typeface="宋体" charset="-122"/>
              </a:rPr>
              <a:t>  盲法 </a:t>
            </a:r>
            <a:r>
              <a:rPr lang="en-US" altLang="zh-CN" sz="2300" smtClean="0">
                <a:ln>
                  <a:noFill/>
                </a:ln>
                <a:effectLst/>
                <a:latin typeface="Times New Roman" pitchFamily="18" charset="0"/>
                <a:ea typeface="宋体" charset="-122"/>
              </a:rPr>
              <a:t>(blinding or masking)</a:t>
            </a:r>
          </a:p>
          <a:p>
            <a:pPr marL="0" indent="0" algn="just" defTabSz="914400" eaLnBrk="1" hangingPunct="1">
              <a:lnSpc>
                <a:spcPct val="120000"/>
              </a:lnSpc>
              <a:buFont typeface="Wingdings" pitchFamily="2" charset="2"/>
              <a:buChar char="l"/>
              <a:defRPr/>
            </a:pPr>
            <a:r>
              <a:rPr lang="zh-CN" altLang="en-US" sz="2300" smtClean="0">
                <a:ln>
                  <a:noFill/>
                </a:ln>
                <a:effectLst/>
                <a:latin typeface="Times New Roman" pitchFamily="18" charset="0"/>
                <a:ea typeface="宋体" charset="-122"/>
              </a:rPr>
              <a:t>  维持原随机分组分析（</a:t>
            </a:r>
            <a:r>
              <a:rPr lang="en-US" altLang="zh-CN" sz="2300" smtClean="0">
                <a:ln>
                  <a:noFill/>
                </a:ln>
                <a:effectLst/>
                <a:latin typeface="Times New Roman" pitchFamily="18" charset="0"/>
                <a:ea typeface="宋体" charset="-122"/>
              </a:rPr>
              <a:t>intention to treat analysis</a:t>
            </a:r>
            <a:r>
              <a:rPr lang="zh-CN" altLang="en-US" sz="2300" smtClean="0">
                <a:ln>
                  <a:noFill/>
                </a:ln>
                <a:effectLst/>
                <a:latin typeface="Times New Roman" pitchFamily="18" charset="0"/>
                <a:ea typeface="宋体" charset="-122"/>
              </a:rPr>
              <a:t>）</a:t>
            </a:r>
          </a:p>
          <a:p>
            <a:pPr marL="0" indent="0" algn="just" defTabSz="914400" eaLnBrk="1" hangingPunct="1">
              <a:lnSpc>
                <a:spcPct val="120000"/>
              </a:lnSpc>
              <a:buFont typeface="Wingdings" pitchFamily="2" charset="2"/>
              <a:buChar char="l"/>
              <a:defRPr/>
            </a:pPr>
            <a:r>
              <a:rPr lang="zh-CN" altLang="en-US" sz="2300" smtClean="0">
                <a:ln>
                  <a:noFill/>
                </a:ln>
                <a:effectLst/>
                <a:latin typeface="Times New Roman" pitchFamily="18" charset="0"/>
                <a:ea typeface="宋体" charset="-122"/>
              </a:rPr>
              <a:t>  适当的样本量</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bwMode="auto">
          <a:xfrm>
            <a:off x="1293813" y="903288"/>
            <a:ext cx="9958387" cy="1511300"/>
          </a:xfrm>
          <a:effectLst>
            <a:outerShdw rotWithShape="0">
              <a:srgbClr val="000000">
                <a:alpha val="45999"/>
              </a:srgbClr>
            </a:outerShdw>
          </a:effectLst>
        </p:spPr>
        <p:txBody>
          <a:bodyPr/>
          <a:lstStyle/>
          <a:p>
            <a:pPr algn="l" eaLnBrk="1" hangingPunct="1">
              <a:lnSpc>
                <a:spcPct val="120000"/>
              </a:lnSpc>
              <a:buFont typeface="Wingdings" pitchFamily="2" charset="2"/>
              <a:buChar char="Ø"/>
            </a:pPr>
            <a:r>
              <a:rPr lang="zh-CN" altLang="en-US" sz="4000" b="1" smtClean="0">
                <a:ln>
                  <a:noFill/>
                </a:ln>
                <a:solidFill>
                  <a:srgbClr val="FFFF00"/>
                </a:solidFill>
                <a:effectLst/>
                <a:latin typeface="Times New Roman" pitchFamily="18" charset="0"/>
                <a:ea typeface="宋体" charset="-122"/>
              </a:rPr>
              <a:t>随机对照临床试验的发展和应用</a:t>
            </a:r>
            <a:br>
              <a:rPr lang="zh-CN" altLang="en-US" sz="4000" b="1" smtClean="0">
                <a:ln>
                  <a:noFill/>
                </a:ln>
                <a:solidFill>
                  <a:srgbClr val="FFFF00"/>
                </a:solidFill>
                <a:effectLst/>
                <a:latin typeface="Times New Roman" pitchFamily="18" charset="0"/>
                <a:ea typeface="宋体" charset="-122"/>
              </a:rPr>
            </a:br>
            <a:r>
              <a:rPr lang="zh-CN" altLang="en-US" sz="4000" b="1" smtClean="0">
                <a:ln>
                  <a:noFill/>
                </a:ln>
                <a:solidFill>
                  <a:srgbClr val="FFFF00"/>
                </a:solidFill>
                <a:effectLst/>
                <a:latin typeface="Times New Roman" pitchFamily="18" charset="0"/>
                <a:ea typeface="宋体" charset="-122"/>
              </a:rPr>
              <a:t>  </a:t>
            </a:r>
            <a:r>
              <a:rPr lang="zh-CN" altLang="en-US" sz="3200" b="1" smtClean="0">
                <a:ln>
                  <a:noFill/>
                </a:ln>
                <a:solidFill>
                  <a:srgbClr val="FFFF00"/>
                </a:solidFill>
                <a:effectLst/>
                <a:latin typeface="Times New Roman" pitchFamily="18" charset="0"/>
                <a:ea typeface="宋体" charset="-122"/>
              </a:rPr>
              <a:t>（ </a:t>
            </a:r>
            <a:r>
              <a:rPr lang="en-US" altLang="zh-CN" sz="3200" b="1" smtClean="0">
                <a:ln>
                  <a:noFill/>
                </a:ln>
                <a:solidFill>
                  <a:srgbClr val="FFFF00"/>
                </a:solidFill>
                <a:effectLst/>
                <a:latin typeface="Times New Roman" pitchFamily="18" charset="0"/>
                <a:ea typeface="宋体" charset="-122"/>
              </a:rPr>
              <a:t>randomized controlled clinical trials </a:t>
            </a:r>
            <a:r>
              <a:rPr lang="zh-CN" altLang="en-US" sz="3200" b="1" smtClean="0">
                <a:ln>
                  <a:noFill/>
                </a:ln>
                <a:solidFill>
                  <a:srgbClr val="FFFF00"/>
                </a:solidFill>
                <a:effectLst/>
                <a:latin typeface="Times New Roman" pitchFamily="18" charset="0"/>
                <a:ea typeface="宋体" charset="-122"/>
              </a:rPr>
              <a:t>）</a:t>
            </a:r>
            <a:endParaRPr lang="zh-TW" altLang="en-US" sz="4000" b="1" smtClean="0">
              <a:ln>
                <a:noFill/>
              </a:ln>
              <a:solidFill>
                <a:srgbClr val="FFFF00"/>
              </a:solidFill>
              <a:effectLst/>
              <a:latin typeface="Times New Roman" pitchFamily="18" charset="0"/>
              <a:ea typeface="PMingLiU" pitchFamily="18" charset="-120"/>
            </a:endParaRPr>
          </a:p>
        </p:txBody>
      </p:sp>
      <p:sp>
        <p:nvSpPr>
          <p:cNvPr id="44035" name="Rectangle 3"/>
          <p:cNvSpPr>
            <a:spLocks noGrp="1" noChangeArrowheads="1"/>
          </p:cNvSpPr>
          <p:nvPr>
            <p:ph type="body" idx="4294967295"/>
          </p:nvPr>
        </p:nvSpPr>
        <p:spPr bwMode="auto">
          <a:xfrm>
            <a:off x="1725613" y="2625725"/>
            <a:ext cx="8605837" cy="2220913"/>
          </a:xfrm>
          <a:effectLst>
            <a:outerShdw rotWithShape="0">
              <a:srgbClr val="000000">
                <a:alpha val="45999"/>
              </a:srgbClr>
            </a:outerShdw>
          </a:effectLst>
        </p:spPr>
        <p:txBody>
          <a:bodyPr>
            <a:spAutoFit/>
          </a:bodyPr>
          <a:lstStyle/>
          <a:p>
            <a:pPr marL="0" indent="0" algn="just" defTabSz="914400" eaLnBrk="1" hangingPunct="1">
              <a:lnSpc>
                <a:spcPct val="135000"/>
              </a:lnSpc>
              <a:buFont typeface="Wingdings" pitchFamily="2" charset="2"/>
              <a:buChar char="l"/>
              <a:defRPr/>
            </a:pPr>
            <a:r>
              <a:rPr lang="en-US" altLang="zh-CN" sz="2600" smtClean="0">
                <a:ln>
                  <a:noFill/>
                </a:ln>
                <a:effectLst/>
                <a:latin typeface="Times New Roman" pitchFamily="18" charset="0"/>
                <a:ea typeface="宋体" charset="-122"/>
              </a:rPr>
              <a:t>1948</a:t>
            </a:r>
            <a:r>
              <a:rPr lang="zh-CN" altLang="en-US" sz="2600" smtClean="0">
                <a:ln>
                  <a:noFill/>
                </a:ln>
                <a:effectLst/>
                <a:latin typeface="Times New Roman" pitchFamily="18" charset="0"/>
                <a:ea typeface="宋体" charset="-122"/>
              </a:rPr>
              <a:t>年    世界上第一个</a:t>
            </a:r>
            <a:r>
              <a:rPr lang="en-US" altLang="zh-CN" sz="2600" smtClean="0">
                <a:ln>
                  <a:noFill/>
                </a:ln>
                <a:effectLst/>
                <a:latin typeface="Times New Roman" pitchFamily="18" charset="0"/>
                <a:ea typeface="宋体" charset="-122"/>
              </a:rPr>
              <a:t>RCT</a:t>
            </a:r>
            <a:r>
              <a:rPr lang="zh-CN" altLang="en-US" sz="2600" smtClean="0">
                <a:ln>
                  <a:noFill/>
                </a:ln>
                <a:effectLst/>
                <a:latin typeface="Times New Roman" pitchFamily="18" charset="0"/>
                <a:ea typeface="宋体" charset="-122"/>
              </a:rPr>
              <a:t>诞生</a:t>
            </a:r>
          </a:p>
          <a:p>
            <a:pPr marL="0" indent="0" algn="just" defTabSz="914400" eaLnBrk="1" hangingPunct="1">
              <a:lnSpc>
                <a:spcPct val="135000"/>
              </a:lnSpc>
              <a:buFont typeface="Wingdings" pitchFamily="2" charset="2"/>
              <a:buChar char="l"/>
              <a:defRPr/>
            </a:pPr>
            <a:r>
              <a:rPr lang="en-US" altLang="zh-CN" sz="2600" smtClean="0">
                <a:ln>
                  <a:noFill/>
                </a:ln>
                <a:effectLst/>
                <a:latin typeface="Times New Roman" pitchFamily="18" charset="0"/>
                <a:ea typeface="宋体" charset="-122"/>
              </a:rPr>
              <a:t>1950</a:t>
            </a:r>
            <a:r>
              <a:rPr lang="zh-CN" altLang="en-US" sz="2600" smtClean="0">
                <a:ln>
                  <a:noFill/>
                </a:ln>
                <a:effectLst/>
                <a:latin typeface="Times New Roman" pitchFamily="18" charset="0"/>
                <a:ea typeface="宋体" charset="-122"/>
              </a:rPr>
              <a:t>年代  方法学上进一步完善</a:t>
            </a:r>
          </a:p>
          <a:p>
            <a:pPr marL="0" indent="0" algn="just" defTabSz="914400" eaLnBrk="1" hangingPunct="1">
              <a:lnSpc>
                <a:spcPct val="135000"/>
              </a:lnSpc>
              <a:buFont typeface="Wingdings" pitchFamily="2" charset="2"/>
              <a:buChar char="l"/>
              <a:defRPr/>
            </a:pPr>
            <a:r>
              <a:rPr lang="en-US" altLang="zh-CN" sz="2600" smtClean="0">
                <a:ln>
                  <a:noFill/>
                </a:ln>
                <a:effectLst/>
                <a:latin typeface="Times New Roman" pitchFamily="18" charset="0"/>
                <a:ea typeface="宋体" charset="-122"/>
              </a:rPr>
              <a:t>1960</a:t>
            </a:r>
            <a:r>
              <a:rPr lang="zh-CN" altLang="en-US" sz="2600" smtClean="0">
                <a:ln>
                  <a:noFill/>
                </a:ln>
                <a:effectLst/>
                <a:latin typeface="Times New Roman" pitchFamily="18" charset="0"/>
                <a:ea typeface="宋体" charset="-122"/>
              </a:rPr>
              <a:t>年代  开始应用于临床各个学科</a:t>
            </a:r>
          </a:p>
          <a:p>
            <a:pPr marL="0" indent="0" algn="just" defTabSz="914400" eaLnBrk="1" hangingPunct="1">
              <a:lnSpc>
                <a:spcPct val="135000"/>
              </a:lnSpc>
              <a:buFont typeface="Wingdings" pitchFamily="2" charset="2"/>
              <a:buChar char="l"/>
              <a:defRPr/>
            </a:pPr>
            <a:r>
              <a:rPr lang="en-US" altLang="zh-CN" sz="2600" smtClean="0">
                <a:ln>
                  <a:noFill/>
                </a:ln>
                <a:effectLst/>
                <a:latin typeface="Times New Roman" pitchFamily="18" charset="0"/>
                <a:ea typeface="宋体" charset="-122"/>
              </a:rPr>
              <a:t>1970</a:t>
            </a:r>
            <a:r>
              <a:rPr lang="zh-CN" altLang="en-US" sz="2600" smtClean="0">
                <a:ln>
                  <a:noFill/>
                </a:ln>
                <a:effectLst/>
                <a:latin typeface="Times New Roman" pitchFamily="18" charset="0"/>
                <a:ea typeface="宋体" charset="-122"/>
              </a:rPr>
              <a:t>年代  已完成大量随机临床试验</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TC104033929[[fn=石板]]</Template>
  <TotalTime>514</TotalTime>
  <Words>4708</Words>
  <Application>Microsoft Office PowerPoint</Application>
  <PresentationFormat>自定义</PresentationFormat>
  <Paragraphs>460</Paragraphs>
  <Slides>72</Slides>
  <Notes>19</Notes>
  <HiddenSlides>0</HiddenSlides>
  <MMClips>0</MMClips>
  <ScaleCrop>false</ScaleCrop>
  <HeadingPairs>
    <vt:vector size="8" baseType="variant">
      <vt:variant>
        <vt:lpstr>已用的字体</vt:lpstr>
      </vt:variant>
      <vt:variant>
        <vt:i4>11</vt:i4>
      </vt:variant>
      <vt:variant>
        <vt:lpstr>演示文稿设计模板</vt:lpstr>
      </vt:variant>
      <vt:variant>
        <vt:i4>1</vt:i4>
      </vt:variant>
      <vt:variant>
        <vt:lpstr>嵌入 OLE 服务器</vt:lpstr>
      </vt:variant>
      <vt:variant>
        <vt:i4>1</vt:i4>
      </vt:variant>
      <vt:variant>
        <vt:lpstr>幻灯片标题</vt:lpstr>
      </vt:variant>
      <vt:variant>
        <vt:i4>72</vt:i4>
      </vt:variant>
    </vt:vector>
  </HeadingPairs>
  <TitlesOfParts>
    <vt:vector size="85" baseType="lpstr">
      <vt:lpstr>Arial</vt:lpstr>
      <vt:lpstr>宋体</vt:lpstr>
      <vt:lpstr>Wingdings 2</vt:lpstr>
      <vt:lpstr>Calibri</vt:lpstr>
      <vt:lpstr>华文新魏</vt:lpstr>
      <vt:lpstr>楷体_GB2312</vt:lpstr>
      <vt:lpstr>Times New Roman</vt:lpstr>
      <vt:lpstr>Wingdings</vt:lpstr>
      <vt:lpstr>PMingLiU</vt:lpstr>
      <vt:lpstr>Tahoma</vt:lpstr>
      <vt:lpstr>黑体</vt:lpstr>
      <vt:lpstr>石板</vt:lpstr>
      <vt:lpstr>公式</vt:lpstr>
      <vt:lpstr>流行病学 第十一章　循证医学 （Evidence-Based Medicine）</vt:lpstr>
      <vt:lpstr>主要内容</vt:lpstr>
      <vt:lpstr>第一节　循证医学基础 </vt:lpstr>
      <vt:lpstr>幻灯片 4</vt:lpstr>
      <vt:lpstr>幻灯片 5</vt:lpstr>
      <vt:lpstr>幻灯片 6</vt:lpstr>
      <vt:lpstr>图1  影响治疗后疾病转归的因素</vt:lpstr>
      <vt:lpstr>随机对照试验 评估医学干预措施的金标准</vt:lpstr>
      <vt:lpstr>随机对照临床试验的发展和应用   （ randomized controlled clinical trials ）</vt:lpstr>
      <vt:lpstr>1989年一项震惊整个医学界的研究 </vt:lpstr>
      <vt:lpstr>  医疗防治知识中的谬误</vt:lpstr>
      <vt:lpstr>   这些研究的重要启示</vt:lpstr>
      <vt:lpstr>幻灯片 13</vt:lpstr>
      <vt:lpstr>幻灯片 14</vt:lpstr>
      <vt:lpstr>幻灯片 15</vt:lpstr>
      <vt:lpstr>幻灯片 16</vt:lpstr>
      <vt:lpstr>循证医学的最终目标</vt:lpstr>
      <vt:lpstr>二、循证医学的概念</vt:lpstr>
      <vt:lpstr>幻灯片 19</vt:lpstr>
      <vt:lpstr>——循证临床实践</vt:lpstr>
      <vt:lpstr>幻灯片 21</vt:lpstr>
      <vt:lpstr>幻灯片 22</vt:lpstr>
      <vt:lpstr>——可实施循证医学的领域</vt:lpstr>
      <vt:lpstr>幻灯片 24</vt:lpstr>
      <vt:lpstr>三、循证医学的证据</vt:lpstr>
      <vt:lpstr>（一）证据的含义</vt:lpstr>
      <vt:lpstr>证据的分类</vt:lpstr>
      <vt:lpstr>证据的来源</vt:lpstr>
      <vt:lpstr>证据的分级</vt:lpstr>
      <vt:lpstr>幻灯片 30</vt:lpstr>
      <vt:lpstr>幻灯片 31</vt:lpstr>
      <vt:lpstr>证据的应用</vt:lpstr>
      <vt:lpstr>——可实施循证医学的领域</vt:lpstr>
      <vt:lpstr>图11-2   医学决策三要素</vt:lpstr>
      <vt:lpstr>幻灯片 35</vt:lpstr>
      <vt:lpstr>第二节   循证医学实践</vt:lpstr>
      <vt:lpstr>主要内容</vt:lpstr>
      <vt:lpstr>一、概念</vt:lpstr>
      <vt:lpstr>二、循证实践的五部曲</vt:lpstr>
      <vt:lpstr>二、循证实践的五部曲</vt:lpstr>
      <vt:lpstr>（三）证据评价</vt:lpstr>
      <vt:lpstr>（五）后效评价</vt:lpstr>
      <vt:lpstr>第三节　系统综述</vt:lpstr>
      <vt:lpstr>meta分析或系统综述</vt:lpstr>
      <vt:lpstr>一、基本概念</vt:lpstr>
      <vt:lpstr>系统综述基本内容</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（六）汇总分析</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（八）更新系统评价</vt:lpstr>
      <vt:lpstr>四、系统综述的评价</vt:lpstr>
      <vt:lpstr>幻灯片 72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微软用户</cp:lastModifiedBy>
  <cp:revision>19</cp:revision>
  <dcterms:created xsi:type="dcterms:W3CDTF">2014-03-30T08:50:07Z</dcterms:created>
  <dcterms:modified xsi:type="dcterms:W3CDTF">2014-04-02T04:22:21Z</dcterms:modified>
</cp:coreProperties>
</file>