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Lst>
  <p:sldIdLst>
    <p:sldId id="256" r:id="rId2"/>
    <p:sldId id="257" r:id="rId3"/>
    <p:sldId id="258" r:id="rId4"/>
    <p:sldId id="310" r:id="rId5"/>
    <p:sldId id="313" r:id="rId6"/>
    <p:sldId id="259" r:id="rId7"/>
    <p:sldId id="322" r:id="rId8"/>
    <p:sldId id="321" r:id="rId9"/>
    <p:sldId id="314" r:id="rId10"/>
    <p:sldId id="315" r:id="rId11"/>
    <p:sldId id="316" r:id="rId12"/>
    <p:sldId id="317" r:id="rId13"/>
    <p:sldId id="318" r:id="rId14"/>
    <p:sldId id="319" r:id="rId15"/>
    <p:sldId id="261" r:id="rId16"/>
    <p:sldId id="262" r:id="rId17"/>
    <p:sldId id="323" r:id="rId18"/>
    <p:sldId id="263" r:id="rId19"/>
    <p:sldId id="264" r:id="rId20"/>
    <p:sldId id="265" r:id="rId21"/>
    <p:sldId id="325" r:id="rId22"/>
    <p:sldId id="324" r:id="rId23"/>
    <p:sldId id="326" r:id="rId24"/>
    <p:sldId id="327" r:id="rId25"/>
    <p:sldId id="328" r:id="rId26"/>
    <p:sldId id="329" r:id="rId27"/>
    <p:sldId id="260" r:id="rId28"/>
    <p:sldId id="266" r:id="rId29"/>
    <p:sldId id="267" r:id="rId30"/>
    <p:sldId id="268" r:id="rId31"/>
    <p:sldId id="269" r:id="rId32"/>
    <p:sldId id="270" r:id="rId33"/>
    <p:sldId id="271" r:id="rId34"/>
    <p:sldId id="309" r:id="rId35"/>
    <p:sldId id="273" r:id="rId36"/>
    <p:sldId id="274" r:id="rId37"/>
    <p:sldId id="275" r:id="rId38"/>
    <p:sldId id="276" r:id="rId39"/>
    <p:sldId id="277" r:id="rId40"/>
    <p:sldId id="278" r:id="rId41"/>
    <p:sldId id="279" r:id="rId42"/>
    <p:sldId id="280" r:id="rId43"/>
    <p:sldId id="281" r:id="rId44"/>
    <p:sldId id="282" r:id="rId45"/>
    <p:sldId id="283" r:id="rId46"/>
    <p:sldId id="284" r:id="rId47"/>
    <p:sldId id="285" r:id="rId48"/>
    <p:sldId id="286" r:id="rId49"/>
    <p:sldId id="287" r:id="rId50"/>
    <p:sldId id="288" r:id="rId51"/>
    <p:sldId id="289" r:id="rId5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00964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660"/>
  </p:normalViewPr>
  <p:slideViewPr>
    <p:cSldViewPr snapToGrid="0">
      <p:cViewPr varScale="1">
        <p:scale>
          <a:sx n="72" d="100"/>
          <a:sy n="72" d="100"/>
        </p:scale>
        <p:origin x="-660"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b="1">
                <a:solidFill>
                  <a:srgbClr val="00B050"/>
                </a:solidFill>
                <a:latin typeface="华文琥珀" panose="02010800040101010101" pitchFamily="2" charset="-122"/>
                <a:ea typeface="华文琥珀" panose="02010800040101010101" pitchFamily="2" charset="-122"/>
              </a:defRPr>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dirty="0"/>
              <a:pPr/>
              <a:t>4/8/2014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dirty="0"/>
              <a:pPr/>
              <a:t>‹#›</a:t>
            </a:fld>
            <a:endParaRPr lang="en-US" dirty="0"/>
          </a:p>
        </p:txBody>
      </p:sp>
    </p:spTree>
    <p:extLst>
      <p:ext uri="{BB962C8B-B14F-4D97-AF65-F5344CB8AC3E}">
        <p14:creationId xmlns:p14="http://schemas.microsoft.com/office/powerpoint/2010/main" xmlns="" val="1653896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311438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1923355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zh-CN" altLang="en-US" smtClean="0"/>
              <a:t>单击此处编辑母版标题样式</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xmlns="" val="1953940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33558162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zh-CN" altLang="en-US" smtClean="0"/>
              <a:t>单击此处编辑母版标题样式</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Date Placeholder 2"/>
          <p:cNvSpPr>
            <a:spLocks noGrp="1"/>
          </p:cNvSpPr>
          <p:nvPr>
            <p:ph type="dt" sz="half" idx="10"/>
          </p:nvPr>
        </p:nvSpPr>
        <p:spPr/>
        <p:txBody>
          <a:bodyPr/>
          <a:lstStyle/>
          <a:p>
            <a:fld id="{4509A250-FF31-4206-8172-F9D3106AACB1}" type="datetimeFigureOut">
              <a:rPr lang="en-US" smtClean="0"/>
              <a:pPr/>
              <a:t>4/8/2014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35367267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zh-CN" altLang="en-US" smtClean="0"/>
              <a:t>单击此处编辑母版标题样式</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Date Placeholder 2"/>
          <p:cNvSpPr>
            <a:spLocks noGrp="1"/>
          </p:cNvSpPr>
          <p:nvPr>
            <p:ph type="dt" sz="half" idx="10"/>
          </p:nvPr>
        </p:nvSpPr>
        <p:spPr/>
        <p:txBody>
          <a:bodyPr/>
          <a:lstStyle/>
          <a:p>
            <a:fld id="{4509A250-FF31-4206-8172-F9D3106AACB1}" type="datetimeFigureOut">
              <a:rPr lang="en-US" smtClean="0"/>
              <a:pPr/>
              <a:t>4/8/2014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10273846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4327377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828272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FFFF00"/>
                </a:solidFill>
              </a:defRPr>
            </a:lvl1pPr>
          </a:lstStyle>
          <a:p>
            <a:r>
              <a:rPr lang="zh-CN" altLang="en-US" dirty="0" smtClean="0"/>
              <a:t>单击此处编辑母版标题样式</a:t>
            </a:r>
            <a:endParaRPr lang="en-US" dirty="0"/>
          </a:p>
        </p:txBody>
      </p:sp>
      <p:sp>
        <p:nvSpPr>
          <p:cNvPr id="3" name="Content Placeholder 2"/>
          <p:cNvSpPr>
            <a:spLocks noGrp="1"/>
          </p:cNvSpPr>
          <p:nvPr>
            <p:ph idx="1"/>
          </p:nvPr>
        </p:nvSpPr>
        <p:spPr/>
        <p:txBody>
          <a:bodyPr/>
          <a:lstStyle>
            <a:lvl1pPr marL="342900" indent="-306000">
              <a:buClr>
                <a:srgbClr val="92D050"/>
              </a:buClr>
              <a:buSzPct val="80000"/>
              <a:buFont typeface="Wingdings" panose="05000000000000000000" pitchFamily="2" charset="2"/>
              <a:buChar char="u"/>
              <a:defRPr sz="3200" b="1">
                <a:solidFill>
                  <a:schemeClr val="tx1"/>
                </a:solidFill>
              </a:defRPr>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017156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9796027F-7875-4030-9381-8BD8C4F21935}" type="datetimeFigureOut">
              <a:rPr lang="en-US" smtClean="0"/>
              <a:pPr/>
              <a:t>4/8/2014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4038138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pPr/>
              <a:t>4/8/2014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727225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pPr/>
              <a:t>4/8/2014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094843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509A250-FF31-4206-8172-F9D3106AACB1}" type="datetimeFigureOut">
              <a:rPr lang="en-US" smtClean="0"/>
              <a:pPr/>
              <a:t>4/8/2014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417942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pPr/>
              <a:t>4/8/2014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1922134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835031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958487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4AAD347D-5ACD-4C99-B74B-A9C85AD731AF}" type="datetimeFigureOut">
              <a:rPr lang="en-US" smtClean="0"/>
              <a:pPr/>
              <a:t>4/8/2014</a:t>
            </a:fld>
            <a:endParaRPr lang="en-US" dirty="0"/>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3126735622"/>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489962" y="861391"/>
            <a:ext cx="9482837" cy="2915479"/>
          </a:xfrm>
        </p:spPr>
        <p:txBody>
          <a:bodyPr>
            <a:normAutofit/>
          </a:bodyPr>
          <a:lstStyle/>
          <a:p>
            <a:r>
              <a:rPr lang="zh-CN" altLang="en-US" dirty="0" smtClean="0"/>
              <a:t>流行病</a:t>
            </a:r>
            <a:r>
              <a:rPr lang="zh-CN" altLang="en-US" dirty="0" smtClean="0"/>
              <a:t>学</a:t>
            </a:r>
            <a:r>
              <a:rPr lang="en-US" altLang="zh-CN" dirty="0" smtClean="0"/>
              <a:t/>
            </a:r>
            <a:br>
              <a:rPr lang="en-US" altLang="zh-CN" dirty="0" smtClean="0"/>
            </a:br>
            <a:r>
              <a:rPr lang="en-US" altLang="zh-CN" dirty="0" smtClean="0"/>
              <a:t/>
            </a:r>
            <a:br>
              <a:rPr lang="en-US" altLang="zh-CN" dirty="0" smtClean="0"/>
            </a:br>
            <a:r>
              <a:rPr lang="zh-CN" altLang="en-US" dirty="0" smtClean="0"/>
              <a:t>第十章 疾病疗效与预后研究</a:t>
            </a:r>
            <a:endParaRPr lang="zh-CN" altLang="en-US" dirty="0"/>
          </a:p>
        </p:txBody>
      </p:sp>
      <p:sp>
        <p:nvSpPr>
          <p:cNvPr id="3" name="副标题 2"/>
          <p:cNvSpPr>
            <a:spLocks noGrp="1"/>
          </p:cNvSpPr>
          <p:nvPr>
            <p:ph type="subTitle" idx="1"/>
          </p:nvPr>
        </p:nvSpPr>
        <p:spPr>
          <a:xfrm>
            <a:off x="1262205" y="4698719"/>
            <a:ext cx="9440034" cy="1049867"/>
          </a:xfrm>
        </p:spPr>
        <p:txBody>
          <a:bodyPr>
            <a:normAutofit/>
          </a:bodyPr>
          <a:lstStyle/>
          <a:p>
            <a:r>
              <a:rPr lang="zh-CN" altLang="en-US" sz="3200" dirty="0" smtClean="0"/>
              <a:t>朱春燕</a:t>
            </a:r>
            <a:endParaRPr lang="zh-CN" altLang="en-US" sz="3200" dirty="0"/>
          </a:p>
        </p:txBody>
      </p:sp>
    </p:spTree>
    <p:extLst>
      <p:ext uri="{BB962C8B-B14F-4D97-AF65-F5344CB8AC3E}">
        <p14:creationId xmlns:p14="http://schemas.microsoft.com/office/powerpoint/2010/main" xmlns="" val="8599049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a:xfrm>
            <a:off x="913795" y="1732449"/>
            <a:ext cx="10353762" cy="4906890"/>
          </a:xfrm>
        </p:spPr>
        <p:txBody>
          <a:bodyPr/>
          <a:lstStyle/>
          <a:p>
            <a:r>
              <a:rPr lang="zh-CN" altLang="en-US" dirty="0" smtClean="0"/>
              <a:t>二、设计类型</a:t>
            </a:r>
            <a:endParaRPr lang="en-US" altLang="zh-CN" dirty="0" smtClean="0"/>
          </a:p>
          <a:p>
            <a:pPr>
              <a:buNone/>
            </a:pPr>
            <a:r>
              <a:rPr lang="zh-CN" altLang="en-US" dirty="0" smtClean="0"/>
              <a:t>（五）多中心临床试验（</a:t>
            </a:r>
            <a:r>
              <a:rPr lang="en-US" dirty="0" smtClean="0"/>
              <a:t>multi-center clinical trial</a:t>
            </a:r>
            <a:r>
              <a:rPr lang="zh-CN" altLang="en-US" dirty="0" smtClean="0"/>
              <a:t>）</a:t>
            </a:r>
          </a:p>
          <a:p>
            <a:pPr>
              <a:buNone/>
            </a:pPr>
            <a:r>
              <a:rPr lang="zh-CN" altLang="en-US" dirty="0" smtClean="0"/>
              <a:t> </a:t>
            </a:r>
            <a:r>
              <a:rPr lang="zh-CN" altLang="en-US" dirty="0" smtClean="0"/>
              <a:t>       多</a:t>
            </a:r>
            <a:r>
              <a:rPr lang="zh-CN" altLang="en-US" dirty="0" smtClean="0"/>
              <a:t>中心临床试验是指多名研究者在不同的研究机构进行试验，并按相同的试验方案同时进行的临床试验</a:t>
            </a:r>
            <a:r>
              <a:rPr lang="zh-CN" altLang="en-US" dirty="0" smtClean="0"/>
              <a:t>。</a:t>
            </a:r>
            <a:endParaRPr lang="en-US" altLang="zh-CN" dirty="0" smtClean="0"/>
          </a:p>
          <a:p>
            <a:pPr>
              <a:buNone/>
            </a:pPr>
            <a:r>
              <a:rPr lang="en-US" dirty="0" smtClean="0"/>
              <a:t>1.</a:t>
            </a:r>
            <a:r>
              <a:rPr lang="zh-CN" altLang="en-US" dirty="0" smtClean="0"/>
              <a:t>多中心临床试验的优点</a:t>
            </a:r>
          </a:p>
          <a:p>
            <a:pPr>
              <a:buNone/>
            </a:pPr>
            <a:r>
              <a:rPr lang="en-US" dirty="0" smtClean="0"/>
              <a:t>2.</a:t>
            </a:r>
            <a:r>
              <a:rPr lang="zh-CN" altLang="en-US" dirty="0" smtClean="0"/>
              <a:t>在多中心试验的设计和实施中要注意的事项</a:t>
            </a:r>
          </a:p>
          <a:p>
            <a:pPr>
              <a:buNone/>
            </a:pP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a:xfrm>
            <a:off x="913795" y="1732449"/>
            <a:ext cx="10353762" cy="4933394"/>
          </a:xfrm>
        </p:spPr>
        <p:txBody>
          <a:bodyPr>
            <a:normAutofit/>
          </a:bodyPr>
          <a:lstStyle/>
          <a:p>
            <a:r>
              <a:rPr lang="zh-CN" altLang="en-US" dirty="0" smtClean="0"/>
              <a:t>二、设计类型</a:t>
            </a:r>
            <a:endParaRPr lang="en-US" altLang="zh-CN" dirty="0" smtClean="0"/>
          </a:p>
          <a:p>
            <a:pPr>
              <a:buNone/>
            </a:pPr>
            <a:r>
              <a:rPr lang="zh-CN" altLang="en-US" dirty="0" smtClean="0"/>
              <a:t>（六）单病例随机对照试验（</a:t>
            </a:r>
            <a:r>
              <a:rPr lang="en-US" dirty="0" smtClean="0"/>
              <a:t>N of 1 randomized control trial</a:t>
            </a:r>
            <a:r>
              <a:rPr lang="zh-CN" altLang="en-US" dirty="0" smtClean="0"/>
              <a:t>）</a:t>
            </a:r>
          </a:p>
          <a:p>
            <a:pPr>
              <a:buNone/>
            </a:pPr>
            <a:r>
              <a:rPr lang="zh-CN" altLang="en-US" dirty="0" smtClean="0"/>
              <a:t>           是</a:t>
            </a:r>
            <a:r>
              <a:rPr lang="zh-CN" altLang="en-US" dirty="0" smtClean="0"/>
              <a:t>将随机对照的原理应用于单一病例所进行的试验，是单人多次重复交叉随机对照试验。试验只有一个病人、以自身作为对照、多次交替使用不同的治疗措施。试验的目的在于明确哪一种药物对病人更有效。</a:t>
            </a:r>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p:txBody>
          <a:bodyPr/>
          <a:lstStyle/>
          <a:p>
            <a:r>
              <a:rPr lang="zh-CN" altLang="en-US" dirty="0" smtClean="0"/>
              <a:t>二、设计类型</a:t>
            </a:r>
            <a:endParaRPr lang="en-US" altLang="zh-CN" dirty="0" smtClean="0"/>
          </a:p>
          <a:p>
            <a:pPr>
              <a:buNone/>
            </a:pPr>
            <a:r>
              <a:rPr lang="zh-CN" altLang="en-US" dirty="0" smtClean="0"/>
              <a:t>（七）序贯设计（</a:t>
            </a:r>
            <a:r>
              <a:rPr lang="en-US" dirty="0" smtClean="0"/>
              <a:t>sequential design</a:t>
            </a:r>
            <a:r>
              <a:rPr lang="zh-CN" altLang="en-US" dirty="0" smtClean="0"/>
              <a:t>）</a:t>
            </a:r>
            <a:endParaRPr lang="en-US" altLang="zh-CN" dirty="0" smtClean="0"/>
          </a:p>
          <a:p>
            <a:pPr>
              <a:buNone/>
            </a:pPr>
            <a:r>
              <a:rPr lang="zh-CN" altLang="en-US" dirty="0" smtClean="0"/>
              <a:t>           序</a:t>
            </a:r>
            <a:r>
              <a:rPr lang="zh-CN" altLang="en-US" dirty="0" smtClean="0"/>
              <a:t>贯设计是对研究对象逐一试验逐一分析，一旦得出接受或拒绝无效假设的结论，立即停止试验，属非固定样本的</a:t>
            </a:r>
            <a:r>
              <a:rPr lang="zh-CN" altLang="en-US" dirty="0" smtClean="0"/>
              <a:t>试验。</a:t>
            </a:r>
          </a:p>
          <a:p>
            <a:pPr>
              <a:buNone/>
            </a:pPr>
            <a:r>
              <a:rPr lang="zh-CN" altLang="en-US" dirty="0" smtClean="0"/>
              <a:t>          序贯设计适用于罕见病的疗效研究，可减少研究的样本量。</a:t>
            </a:r>
            <a:endParaRPr lang="zh-CN" alt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53552" y="238539"/>
            <a:ext cx="10353762" cy="970450"/>
          </a:xfrm>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a:xfrm>
            <a:off x="900543" y="977075"/>
            <a:ext cx="10353762" cy="5125551"/>
          </a:xfrm>
        </p:spPr>
        <p:txBody>
          <a:bodyPr>
            <a:normAutofit/>
          </a:bodyPr>
          <a:lstStyle/>
          <a:p>
            <a:r>
              <a:rPr lang="zh-CN" altLang="en-US" dirty="0" smtClean="0"/>
              <a:t>二、设计类型</a:t>
            </a:r>
            <a:endParaRPr lang="en-US" altLang="zh-CN" dirty="0" smtClean="0"/>
          </a:p>
          <a:p>
            <a:pPr>
              <a:buNone/>
            </a:pPr>
            <a:r>
              <a:rPr lang="zh-CN" altLang="en-US" dirty="0" smtClean="0"/>
              <a:t>（八）非随机同期对照研究（</a:t>
            </a:r>
            <a:r>
              <a:rPr lang="en-US" dirty="0" smtClean="0"/>
              <a:t>non-randomized concurrent controlled trial</a:t>
            </a:r>
            <a:r>
              <a:rPr lang="zh-CN" altLang="en-US" dirty="0" smtClean="0"/>
              <a:t>）</a:t>
            </a:r>
            <a:endParaRPr lang="en-US" altLang="zh-CN" dirty="0" smtClean="0"/>
          </a:p>
          <a:p>
            <a:pPr>
              <a:buNone/>
            </a:pPr>
            <a:r>
              <a:rPr lang="en-US" altLang="zh-CN" dirty="0" smtClean="0"/>
              <a:t>          </a:t>
            </a:r>
            <a:r>
              <a:rPr lang="zh-CN" altLang="en-US" dirty="0" smtClean="0"/>
              <a:t>在</a:t>
            </a:r>
            <a:r>
              <a:rPr lang="zh-CN" altLang="en-US" dirty="0" smtClean="0"/>
              <a:t>非随机同期对照研究中，研究对象接受何种干预措施不是随机分配的，而是由研究者或根据患者或其家属的意愿分组</a:t>
            </a:r>
            <a:r>
              <a:rPr lang="zh-CN" altLang="en-US" dirty="0" smtClean="0"/>
              <a:t>。</a:t>
            </a:r>
            <a:endParaRPr lang="en-US" altLang="zh-CN" dirty="0" smtClean="0"/>
          </a:p>
          <a:p>
            <a:pPr>
              <a:buNone/>
            </a:pPr>
            <a:r>
              <a:rPr lang="en-US" altLang="zh-CN" dirty="0" smtClean="0"/>
              <a:t> </a:t>
            </a:r>
            <a:r>
              <a:rPr lang="en-US" altLang="zh-CN" dirty="0" smtClean="0"/>
              <a:t>         </a:t>
            </a:r>
            <a:r>
              <a:rPr lang="zh-CN" altLang="en-US" dirty="0" smtClean="0"/>
              <a:t>其</a:t>
            </a:r>
            <a:r>
              <a:rPr lang="zh-CN" altLang="en-US" dirty="0" smtClean="0"/>
              <a:t>优点是方便、简单，操作方便，容易被医生和患者接受，依从性较高；但难以保证组间基线资料的均衡可比性。</a:t>
            </a:r>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p:txBody>
          <a:bodyPr/>
          <a:lstStyle/>
          <a:p>
            <a:r>
              <a:rPr lang="zh-CN" altLang="en-US" dirty="0" smtClean="0"/>
              <a:t>二、设计类型</a:t>
            </a:r>
            <a:endParaRPr lang="en-US" altLang="zh-CN" dirty="0" smtClean="0"/>
          </a:p>
          <a:p>
            <a:pPr>
              <a:buNone/>
            </a:pPr>
            <a:r>
              <a:rPr lang="zh-CN" altLang="en-US" dirty="0" smtClean="0"/>
              <a:t>（九）自身前后对照试验（</a:t>
            </a:r>
            <a:r>
              <a:rPr lang="en-US" dirty="0" smtClean="0"/>
              <a:t>before-after study</a:t>
            </a:r>
            <a:r>
              <a:rPr lang="zh-CN" altLang="en-US" dirty="0" smtClean="0"/>
              <a:t>）</a:t>
            </a:r>
            <a:endParaRPr lang="en-US" altLang="zh-CN" dirty="0" smtClean="0"/>
          </a:p>
          <a:p>
            <a:pPr>
              <a:buNone/>
            </a:pPr>
            <a:r>
              <a:rPr lang="en-US" altLang="zh-CN" dirty="0" smtClean="0"/>
              <a:t> </a:t>
            </a:r>
            <a:r>
              <a:rPr lang="en-US" altLang="zh-CN" dirty="0" smtClean="0"/>
              <a:t>         </a:t>
            </a:r>
            <a:r>
              <a:rPr lang="zh-CN" altLang="en-US" dirty="0" smtClean="0"/>
              <a:t>自</a:t>
            </a:r>
            <a:r>
              <a:rPr lang="zh-CN" altLang="en-US" dirty="0" smtClean="0"/>
              <a:t>身前后对照试验是指一组符合条件的研究对象分别接受前后两个阶段的药物干预试验。</a:t>
            </a:r>
            <a:endParaRPr lang="en-US" altLang="zh-CN"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00543" y="318052"/>
            <a:ext cx="10353762" cy="970450"/>
          </a:xfrm>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a:xfrm>
            <a:off x="701759" y="1073426"/>
            <a:ext cx="10353762" cy="5380383"/>
          </a:xfrm>
        </p:spPr>
        <p:txBody>
          <a:bodyPr>
            <a:normAutofit/>
          </a:bodyPr>
          <a:lstStyle/>
          <a:p>
            <a:r>
              <a:rPr lang="zh-CN" altLang="en-US" dirty="0" smtClean="0"/>
              <a:t>二、设计类型</a:t>
            </a:r>
            <a:endParaRPr lang="en-US" altLang="zh-CN" dirty="0" smtClean="0"/>
          </a:p>
          <a:p>
            <a:pPr>
              <a:buNone/>
            </a:pPr>
            <a:r>
              <a:rPr lang="zh-CN" altLang="en-US" dirty="0" smtClean="0"/>
              <a:t>（十）历史对照试验</a:t>
            </a:r>
            <a:r>
              <a:rPr lang="en-US" dirty="0" smtClean="0"/>
              <a:t>(historical control trial</a:t>
            </a:r>
            <a:r>
              <a:rPr lang="en-US" dirty="0" smtClean="0"/>
              <a:t>)</a:t>
            </a:r>
            <a:endParaRPr lang="zh-CN" altLang="en-US" dirty="0" smtClean="0"/>
          </a:p>
          <a:p>
            <a:pPr>
              <a:buNone/>
            </a:pPr>
            <a:r>
              <a:rPr lang="zh-CN" altLang="en-US" dirty="0" smtClean="0"/>
              <a:t>           历</a:t>
            </a:r>
            <a:r>
              <a:rPr lang="zh-CN" altLang="en-US" dirty="0" smtClean="0"/>
              <a:t>史对照试验是指将现时给予试验干预措施的一组某病患者作为试验组，而把既往接受过其他治疗干预的一组患同种疾病的患者作为对照组，以评价试验干预措施的疗效。</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13795" y="1732449"/>
            <a:ext cx="10353762" cy="4920142"/>
          </a:xfrm>
        </p:spPr>
        <p:txBody>
          <a:bodyPr>
            <a:normAutofit/>
          </a:bodyPr>
          <a:lstStyle/>
          <a:p>
            <a:r>
              <a:rPr lang="zh-CN" altLang="en-US" dirty="0" smtClean="0"/>
              <a:t>三、随机对照临床试验设计要点</a:t>
            </a:r>
          </a:p>
          <a:p>
            <a:pPr>
              <a:buNone/>
            </a:pPr>
            <a:r>
              <a:rPr lang="zh-CN" altLang="en-US" dirty="0" smtClean="0"/>
              <a:t>（一）明确研究目</a:t>
            </a:r>
            <a:r>
              <a:rPr lang="zh-CN" altLang="en-US" dirty="0" smtClean="0"/>
              <a:t>的</a:t>
            </a:r>
            <a:r>
              <a:rPr lang="en-US" altLang="zh-CN" dirty="0" smtClean="0"/>
              <a:t>:</a:t>
            </a:r>
          </a:p>
          <a:p>
            <a:pPr>
              <a:buNone/>
            </a:pPr>
            <a:r>
              <a:rPr lang="en-US" altLang="zh-CN" dirty="0" smtClean="0"/>
              <a:t> </a:t>
            </a:r>
            <a:r>
              <a:rPr lang="en-US" altLang="zh-CN" dirty="0" smtClean="0"/>
              <a:t>       </a:t>
            </a:r>
            <a:r>
              <a:rPr lang="zh-CN" altLang="en-US" dirty="0" smtClean="0"/>
              <a:t>临</a:t>
            </a:r>
            <a:r>
              <a:rPr lang="zh-CN" altLang="en-US" dirty="0" smtClean="0"/>
              <a:t>床治愈或根</a:t>
            </a:r>
            <a:r>
              <a:rPr lang="zh-CN" altLang="en-US" dirty="0" smtClean="0"/>
              <a:t>治</a:t>
            </a:r>
            <a:r>
              <a:rPr lang="en-US" altLang="zh-CN" dirty="0" smtClean="0"/>
              <a:t>;</a:t>
            </a:r>
          </a:p>
          <a:p>
            <a:pPr>
              <a:buNone/>
            </a:pPr>
            <a:r>
              <a:rPr lang="zh-CN" altLang="en-US" dirty="0" smtClean="0"/>
              <a:t>        预</a:t>
            </a:r>
            <a:r>
              <a:rPr lang="zh-CN" altLang="en-US" dirty="0" smtClean="0"/>
              <a:t>防复</a:t>
            </a:r>
            <a:r>
              <a:rPr lang="zh-CN" altLang="en-US" dirty="0" smtClean="0"/>
              <a:t>发</a:t>
            </a:r>
            <a:r>
              <a:rPr lang="en-US" altLang="zh-CN" dirty="0" smtClean="0"/>
              <a:t>;</a:t>
            </a:r>
          </a:p>
          <a:p>
            <a:pPr>
              <a:buNone/>
            </a:pPr>
            <a:r>
              <a:rPr lang="zh-CN" altLang="en-US" dirty="0" smtClean="0"/>
              <a:t>        预</a:t>
            </a:r>
            <a:r>
              <a:rPr lang="zh-CN" altLang="en-US" dirty="0" smtClean="0"/>
              <a:t>防并发</a:t>
            </a:r>
            <a:r>
              <a:rPr lang="zh-CN" altLang="en-US" dirty="0" smtClean="0"/>
              <a:t>症</a:t>
            </a:r>
            <a:r>
              <a:rPr lang="en-US" altLang="zh-CN" dirty="0" smtClean="0"/>
              <a:t>;</a:t>
            </a:r>
          </a:p>
          <a:p>
            <a:pPr>
              <a:buNone/>
            </a:pPr>
            <a:r>
              <a:rPr lang="zh-CN" altLang="en-US" dirty="0" smtClean="0"/>
              <a:t>        缓</a:t>
            </a:r>
            <a:r>
              <a:rPr lang="zh-CN" altLang="en-US" dirty="0" smtClean="0"/>
              <a:t>解症状、维持功能及提高生存质</a:t>
            </a:r>
            <a:r>
              <a:rPr lang="zh-CN" altLang="en-US" dirty="0" smtClean="0"/>
              <a:t>量</a:t>
            </a:r>
            <a:r>
              <a:rPr lang="en-US" altLang="zh-CN" dirty="0" smtClean="0"/>
              <a:t>.</a:t>
            </a:r>
          </a:p>
          <a:p>
            <a:pPr>
              <a:buNone/>
            </a:pPr>
            <a:endParaRPr lang="zh-CN" altLang="en-US" dirty="0" smtClean="0"/>
          </a:p>
          <a:p>
            <a:pPr>
              <a:buNone/>
            </a:pPr>
            <a:endParaRPr lang="en-US" altLang="zh-CN" dirty="0" smtClean="0"/>
          </a:p>
          <a:p>
            <a:pPr>
              <a:buNone/>
            </a:pPr>
            <a:endParaRPr lang="zh-CN" altLang="en-US" dirty="0" smtClean="0"/>
          </a:p>
          <a:p>
            <a:endParaRPr lang="zh-CN" altLang="en-US" dirty="0"/>
          </a:p>
        </p:txBody>
      </p:sp>
      <p:sp>
        <p:nvSpPr>
          <p:cNvPr id="4" name="标题 1"/>
          <p:cNvSpPr>
            <a:spLocks noGrp="1"/>
          </p:cNvSpPr>
          <p:nvPr>
            <p:ph type="title"/>
          </p:nvPr>
        </p:nvSpPr>
        <p:spPr/>
        <p:txBody>
          <a:bodyPr/>
          <a:lstStyle/>
          <a:p>
            <a:r>
              <a:rPr lang="zh-CN" altLang="en-US" dirty="0" smtClean="0"/>
              <a:t>第一节   疾病疗效研究</a:t>
            </a:r>
            <a:endParaRPr lang="zh-CN" altLang="en-US" dirty="0"/>
          </a:p>
        </p:txBody>
      </p:sp>
      <p:sp>
        <p:nvSpPr>
          <p:cNvPr id="5" name="五角星 4"/>
          <p:cNvSpPr/>
          <p:nvPr/>
        </p:nvSpPr>
        <p:spPr>
          <a:xfrm>
            <a:off x="1497496" y="3074505"/>
            <a:ext cx="357809" cy="33130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五角星 5"/>
          <p:cNvSpPr/>
          <p:nvPr/>
        </p:nvSpPr>
        <p:spPr>
          <a:xfrm>
            <a:off x="1477617" y="3836505"/>
            <a:ext cx="357809" cy="33130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五角星 6"/>
          <p:cNvSpPr/>
          <p:nvPr/>
        </p:nvSpPr>
        <p:spPr>
          <a:xfrm>
            <a:off x="1431235" y="4492487"/>
            <a:ext cx="357809" cy="33130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五角星 7"/>
          <p:cNvSpPr/>
          <p:nvPr/>
        </p:nvSpPr>
        <p:spPr>
          <a:xfrm>
            <a:off x="1451113" y="5121965"/>
            <a:ext cx="357809" cy="33130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p:txBody>
          <a:bodyPr/>
          <a:lstStyle/>
          <a:p>
            <a:r>
              <a:rPr lang="zh-CN" altLang="en-US" dirty="0" smtClean="0"/>
              <a:t>三、随机对照临床试验设计要点</a:t>
            </a:r>
          </a:p>
          <a:p>
            <a:pPr>
              <a:buNone/>
            </a:pPr>
            <a:r>
              <a:rPr lang="zh-CN" altLang="en-US" dirty="0" smtClean="0"/>
              <a:t>（二）选择研究对象</a:t>
            </a:r>
          </a:p>
          <a:p>
            <a:pPr>
              <a:buNone/>
            </a:pPr>
            <a:r>
              <a:rPr lang="zh-CN" altLang="en-US" dirty="0" smtClean="0"/>
              <a:t>（三）样本量的估计</a:t>
            </a:r>
          </a:p>
          <a:p>
            <a:pPr>
              <a:buNone/>
            </a:pPr>
            <a:r>
              <a:rPr lang="zh-CN" altLang="en-US" dirty="0" smtClean="0"/>
              <a:t>（四）确定随机化分组的方法</a:t>
            </a:r>
            <a:endParaRPr lang="en-US" altLang="zh-CN" dirty="0" smtClean="0"/>
          </a:p>
          <a:p>
            <a:pPr>
              <a:buNone/>
            </a:pPr>
            <a:r>
              <a:rPr lang="zh-CN" altLang="en-US" dirty="0" smtClean="0"/>
              <a:t>（五）确定干预措施</a:t>
            </a:r>
          </a:p>
          <a:p>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a:xfrm>
            <a:off x="913795" y="1732449"/>
            <a:ext cx="10353762" cy="5125551"/>
          </a:xfrm>
        </p:spPr>
        <p:txBody>
          <a:bodyPr>
            <a:normAutofit/>
          </a:bodyPr>
          <a:lstStyle/>
          <a:p>
            <a:r>
              <a:rPr lang="zh-CN" altLang="en-US" dirty="0" smtClean="0"/>
              <a:t>三、随机对照临床试验设计要点</a:t>
            </a:r>
          </a:p>
          <a:p>
            <a:pPr>
              <a:buNone/>
            </a:pPr>
            <a:r>
              <a:rPr lang="zh-CN" altLang="en-US" dirty="0" smtClean="0"/>
              <a:t>（六）确定试验效应指</a:t>
            </a:r>
            <a:r>
              <a:rPr lang="zh-CN" altLang="en-US" dirty="0" smtClean="0"/>
              <a:t>标</a:t>
            </a:r>
            <a:r>
              <a:rPr lang="en-US" altLang="zh-CN" dirty="0" smtClean="0"/>
              <a:t>:  </a:t>
            </a:r>
          </a:p>
          <a:p>
            <a:pPr>
              <a:buNone/>
            </a:pPr>
            <a:r>
              <a:rPr lang="en-US" altLang="zh-CN" dirty="0" smtClean="0"/>
              <a:t>1.</a:t>
            </a:r>
            <a:r>
              <a:rPr lang="zh-CN" altLang="en-US" dirty="0" smtClean="0"/>
              <a:t>客</a:t>
            </a:r>
            <a:r>
              <a:rPr lang="zh-CN" altLang="en-US" dirty="0" smtClean="0"/>
              <a:t>观性</a:t>
            </a:r>
            <a:r>
              <a:rPr lang="zh-CN" altLang="en-US" dirty="0" smtClean="0"/>
              <a:t>强</a:t>
            </a:r>
            <a:r>
              <a:rPr lang="en-US" altLang="zh-CN" dirty="0" smtClean="0"/>
              <a:t>;</a:t>
            </a:r>
          </a:p>
          <a:p>
            <a:pPr>
              <a:buNone/>
            </a:pPr>
            <a:r>
              <a:rPr lang="en-US" altLang="zh-CN" dirty="0" smtClean="0"/>
              <a:t>2.</a:t>
            </a:r>
            <a:r>
              <a:rPr lang="zh-CN" altLang="en-US" dirty="0" smtClean="0"/>
              <a:t>灵</a:t>
            </a:r>
            <a:r>
              <a:rPr lang="zh-CN" altLang="en-US" dirty="0" smtClean="0"/>
              <a:t>敏度和特异度</a:t>
            </a:r>
            <a:r>
              <a:rPr lang="zh-CN" altLang="en-US" dirty="0" smtClean="0"/>
              <a:t>高</a:t>
            </a:r>
            <a:r>
              <a:rPr lang="en-US" altLang="zh-CN" dirty="0" smtClean="0"/>
              <a:t>;</a:t>
            </a:r>
          </a:p>
          <a:p>
            <a:pPr>
              <a:buNone/>
            </a:pPr>
            <a:r>
              <a:rPr lang="en-US" altLang="zh-CN" dirty="0" smtClean="0"/>
              <a:t>3.</a:t>
            </a:r>
            <a:r>
              <a:rPr lang="zh-CN" altLang="en-US" dirty="0" smtClean="0"/>
              <a:t>经</a:t>
            </a:r>
            <a:r>
              <a:rPr lang="zh-CN" altLang="en-US" dirty="0" smtClean="0"/>
              <a:t>济可行性 </a:t>
            </a:r>
            <a:r>
              <a:rPr lang="en-US" altLang="zh-CN" dirty="0" smtClean="0"/>
              <a:t>;</a:t>
            </a:r>
          </a:p>
          <a:p>
            <a:pPr>
              <a:buNone/>
            </a:pPr>
            <a:r>
              <a:rPr lang="en-US" altLang="zh-CN" dirty="0" smtClean="0"/>
              <a:t>4.</a:t>
            </a:r>
            <a:r>
              <a:rPr lang="zh-CN" altLang="en-US" dirty="0" smtClean="0"/>
              <a:t>注</a:t>
            </a:r>
            <a:r>
              <a:rPr lang="zh-CN" altLang="en-US" dirty="0" smtClean="0"/>
              <a:t>意远期效应的测</a:t>
            </a:r>
            <a:r>
              <a:rPr lang="zh-CN" altLang="en-US" dirty="0" smtClean="0"/>
              <a:t>量</a:t>
            </a:r>
            <a:r>
              <a:rPr lang="en-US" altLang="zh-CN" dirty="0" smtClean="0"/>
              <a:t>.</a:t>
            </a:r>
          </a:p>
          <a:p>
            <a:pPr>
              <a:buNone/>
            </a:pPr>
            <a:r>
              <a:rPr lang="zh-CN" altLang="en-US" dirty="0" smtClean="0"/>
              <a:t>（七）试验随访观察期的确定</a:t>
            </a:r>
          </a:p>
          <a:p>
            <a:pPr>
              <a:buNone/>
            </a:pPr>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13795" y="1298713"/>
            <a:ext cx="10353762" cy="5559287"/>
          </a:xfrm>
        </p:spPr>
        <p:txBody>
          <a:bodyPr>
            <a:normAutofit lnSpcReduction="10000"/>
          </a:bodyPr>
          <a:lstStyle/>
          <a:p>
            <a:r>
              <a:rPr lang="zh-CN" altLang="en-US" dirty="0" smtClean="0"/>
              <a:t>三、随机对照临床试验设计要点</a:t>
            </a:r>
          </a:p>
          <a:p>
            <a:pPr>
              <a:buNone/>
            </a:pPr>
            <a:r>
              <a:rPr lang="zh-CN" altLang="en-US" dirty="0" smtClean="0"/>
              <a:t>（八）试验结果的分析方法</a:t>
            </a:r>
            <a:r>
              <a:rPr lang="en-US" altLang="zh-CN" dirty="0" smtClean="0"/>
              <a:t>:</a:t>
            </a:r>
          </a:p>
          <a:p>
            <a:pPr>
              <a:buNone/>
            </a:pPr>
            <a:r>
              <a:rPr lang="en-US" dirty="0" smtClean="0"/>
              <a:t>1.</a:t>
            </a:r>
            <a:r>
              <a:rPr lang="zh-CN" altLang="en-US" dirty="0" smtClean="0"/>
              <a:t>优效性试验或非劣效性</a:t>
            </a:r>
            <a:r>
              <a:rPr lang="en-US" dirty="0" smtClean="0"/>
              <a:t>/</a:t>
            </a:r>
            <a:r>
              <a:rPr lang="zh-CN" altLang="en-US" dirty="0" smtClean="0"/>
              <a:t>等效性试</a:t>
            </a:r>
            <a:r>
              <a:rPr lang="zh-CN" altLang="en-US" dirty="0" smtClean="0"/>
              <a:t>验</a:t>
            </a:r>
            <a:endParaRPr lang="en-US" altLang="zh-CN" dirty="0" smtClean="0"/>
          </a:p>
          <a:p>
            <a:pPr>
              <a:buNone/>
            </a:pPr>
            <a:r>
              <a:rPr lang="en-US" dirty="0" smtClean="0"/>
              <a:t>2.</a:t>
            </a:r>
            <a:r>
              <a:rPr lang="zh-CN" altLang="en-US" dirty="0" smtClean="0"/>
              <a:t>统计分析数据集的选择 </a:t>
            </a:r>
            <a:r>
              <a:rPr lang="en-US" altLang="zh-CN" dirty="0" smtClean="0"/>
              <a:t>:</a:t>
            </a:r>
            <a:r>
              <a:rPr lang="zh-CN" altLang="en-US" dirty="0" smtClean="0"/>
              <a:t>意向性分析（</a:t>
            </a:r>
            <a:r>
              <a:rPr lang="en-US" dirty="0" smtClean="0"/>
              <a:t>ITT</a:t>
            </a:r>
            <a:r>
              <a:rPr lang="zh-CN" altLang="en-US" dirty="0" smtClean="0"/>
              <a:t>分析）和遵循研究方案分析（</a:t>
            </a:r>
            <a:r>
              <a:rPr lang="en-US" dirty="0" smtClean="0"/>
              <a:t>PP</a:t>
            </a:r>
            <a:r>
              <a:rPr lang="zh-CN" altLang="en-US" dirty="0" smtClean="0"/>
              <a:t>分析</a:t>
            </a:r>
            <a:r>
              <a:rPr lang="zh-CN" altLang="en-US" dirty="0" smtClean="0"/>
              <a:t>）</a:t>
            </a:r>
            <a:endParaRPr lang="en-US" altLang="zh-CN" dirty="0" smtClean="0"/>
          </a:p>
          <a:p>
            <a:pPr>
              <a:buNone/>
            </a:pPr>
            <a:r>
              <a:rPr lang="en-US" dirty="0" smtClean="0"/>
              <a:t>3.</a:t>
            </a:r>
            <a:r>
              <a:rPr lang="zh-CN" altLang="en-US" dirty="0" smtClean="0"/>
              <a:t>混杂的控</a:t>
            </a:r>
            <a:r>
              <a:rPr lang="zh-CN" altLang="en-US" dirty="0" smtClean="0"/>
              <a:t>制</a:t>
            </a:r>
            <a:r>
              <a:rPr lang="en-US" altLang="zh-CN" dirty="0" smtClean="0"/>
              <a:t>:</a:t>
            </a:r>
          </a:p>
          <a:p>
            <a:pPr>
              <a:buNone/>
            </a:pPr>
            <a:r>
              <a:rPr lang="zh-CN" altLang="en-US" dirty="0" smtClean="0"/>
              <a:t>当</a:t>
            </a:r>
            <a:r>
              <a:rPr lang="zh-CN" altLang="en-US" dirty="0" smtClean="0"/>
              <a:t>协变量为连续性变量时，常用方差、协方差分析</a:t>
            </a:r>
            <a:r>
              <a:rPr lang="zh-CN" altLang="en-US" dirty="0" smtClean="0"/>
              <a:t>；</a:t>
            </a:r>
            <a:endParaRPr lang="en-US" altLang="zh-CN" dirty="0" smtClean="0"/>
          </a:p>
          <a:p>
            <a:pPr>
              <a:buNone/>
            </a:pPr>
            <a:r>
              <a:rPr lang="zh-CN" altLang="en-US" dirty="0" smtClean="0"/>
              <a:t>协</a:t>
            </a:r>
            <a:r>
              <a:rPr lang="zh-CN" altLang="en-US" dirty="0" smtClean="0"/>
              <a:t>变量为分类变量时，可用</a:t>
            </a:r>
            <a:r>
              <a:rPr lang="en-US" dirty="0" smtClean="0"/>
              <a:t>Cochran-Mantel </a:t>
            </a:r>
            <a:r>
              <a:rPr lang="en-US" dirty="0" err="1" smtClean="0"/>
              <a:t>Haenszel</a:t>
            </a:r>
            <a:r>
              <a:rPr lang="zh-CN" altLang="en-US" dirty="0" smtClean="0"/>
              <a:t>（</a:t>
            </a:r>
            <a:r>
              <a:rPr lang="en-US" dirty="0" smtClean="0"/>
              <a:t>CMH</a:t>
            </a:r>
            <a:r>
              <a:rPr lang="zh-CN" altLang="en-US" dirty="0" smtClean="0"/>
              <a:t>）方法校正。</a:t>
            </a:r>
            <a:endParaRPr lang="en-US" altLang="zh-CN" dirty="0" smtClean="0"/>
          </a:p>
          <a:p>
            <a:endParaRPr lang="zh-CN" altLang="en-US" dirty="0"/>
          </a:p>
        </p:txBody>
      </p:sp>
      <p:sp>
        <p:nvSpPr>
          <p:cNvPr id="4" name="标题 1"/>
          <p:cNvSpPr>
            <a:spLocks noGrp="1"/>
          </p:cNvSpPr>
          <p:nvPr>
            <p:ph type="title"/>
          </p:nvPr>
        </p:nvSpPr>
        <p:spPr>
          <a:xfrm>
            <a:off x="913795" y="384313"/>
            <a:ext cx="10353762" cy="970450"/>
          </a:xfrm>
        </p:spPr>
        <p:txBody>
          <a:bodyPr/>
          <a:lstStyle/>
          <a:p>
            <a:r>
              <a:rPr lang="zh-CN" altLang="en-US" dirty="0" smtClean="0"/>
              <a:t>第一节   疾病疗效研究</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95" y="609599"/>
            <a:ext cx="10353762" cy="1577009"/>
          </a:xfrm>
        </p:spPr>
        <p:txBody>
          <a:bodyPr>
            <a:normAutofit/>
          </a:bodyPr>
          <a:lstStyle/>
          <a:p>
            <a:r>
              <a:rPr lang="zh-CN" altLang="en-US" dirty="0" smtClean="0"/>
              <a:t>第一</a:t>
            </a:r>
            <a:r>
              <a:rPr lang="zh-CN" altLang="en-US" dirty="0" smtClean="0"/>
              <a:t>节   </a:t>
            </a:r>
            <a:r>
              <a:rPr lang="zh-CN" altLang="en-US" dirty="0" smtClean="0"/>
              <a:t>疾</a:t>
            </a:r>
            <a:r>
              <a:rPr lang="zh-CN" altLang="en-US" dirty="0" smtClean="0"/>
              <a:t>病疗效研</a:t>
            </a:r>
            <a:r>
              <a:rPr lang="zh-CN" altLang="en-US" dirty="0" smtClean="0"/>
              <a:t>究</a:t>
            </a:r>
            <a:r>
              <a:rPr lang="en-US" altLang="zh-CN" dirty="0" smtClean="0"/>
              <a:t/>
            </a:r>
            <a:br>
              <a:rPr lang="en-US" altLang="zh-CN" dirty="0" smtClean="0"/>
            </a:br>
            <a:endParaRPr lang="zh-CN" altLang="en-US" dirty="0"/>
          </a:p>
        </p:txBody>
      </p:sp>
      <p:sp>
        <p:nvSpPr>
          <p:cNvPr id="3" name="内容占位符 2"/>
          <p:cNvSpPr>
            <a:spLocks noGrp="1"/>
          </p:cNvSpPr>
          <p:nvPr>
            <p:ph idx="1"/>
          </p:nvPr>
        </p:nvSpPr>
        <p:spPr/>
        <p:txBody>
          <a:bodyPr/>
          <a:lstStyle/>
          <a:p>
            <a:r>
              <a:rPr lang="zh-CN" altLang="en-US" dirty="0" smtClean="0"/>
              <a:t>一、概</a:t>
            </a:r>
            <a:r>
              <a:rPr lang="zh-CN" altLang="en-US" dirty="0" smtClean="0"/>
              <a:t>述</a:t>
            </a:r>
            <a:endParaRPr lang="zh-CN" altLang="en-US" dirty="0" smtClean="0"/>
          </a:p>
          <a:p>
            <a:pPr marL="36900" indent="0">
              <a:buNone/>
            </a:pPr>
            <a:r>
              <a:rPr lang="zh-CN" altLang="en-US" dirty="0" smtClean="0"/>
              <a:t>（</a:t>
            </a:r>
            <a:r>
              <a:rPr lang="zh-CN" altLang="en-US" dirty="0" smtClean="0"/>
              <a:t>一）疾病疗效研究的作用</a:t>
            </a:r>
          </a:p>
          <a:p>
            <a:pPr marL="36900" indent="0">
              <a:buNone/>
            </a:pPr>
            <a:r>
              <a:rPr lang="zh-CN" altLang="en-US" dirty="0" smtClean="0"/>
              <a:t>        疾</a:t>
            </a:r>
            <a:r>
              <a:rPr lang="zh-CN" altLang="en-US" dirty="0" smtClean="0"/>
              <a:t>病疗效研究既可用于新药或新疗法的有效性和安全性的评价，也可对目前临床上应用的药物或治疗方法进行评价。</a:t>
            </a:r>
            <a:endParaRPr lang="zh-CN" altLang="en-US" dirty="0"/>
          </a:p>
        </p:txBody>
      </p:sp>
    </p:spTree>
    <p:extLst>
      <p:ext uri="{BB962C8B-B14F-4D97-AF65-F5344CB8AC3E}">
        <p14:creationId xmlns:p14="http://schemas.microsoft.com/office/powerpoint/2010/main" xmlns="" val="37258777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13795" y="1732449"/>
            <a:ext cx="10353762" cy="4893638"/>
          </a:xfrm>
        </p:spPr>
        <p:txBody>
          <a:bodyPr>
            <a:normAutofit/>
          </a:bodyPr>
          <a:lstStyle/>
          <a:p>
            <a:r>
              <a:rPr lang="zh-CN" altLang="en-US" dirty="0" smtClean="0"/>
              <a:t>四、疾病疗效研究的常见偏倚及其控制方法</a:t>
            </a:r>
          </a:p>
          <a:p>
            <a:pPr>
              <a:buNone/>
            </a:pPr>
            <a:r>
              <a:rPr lang="en-US" dirty="0" smtClean="0"/>
              <a:t>1.</a:t>
            </a:r>
            <a:r>
              <a:rPr lang="zh-CN" altLang="en-US" dirty="0" smtClean="0"/>
              <a:t>选择偏</a:t>
            </a:r>
            <a:r>
              <a:rPr lang="zh-CN" altLang="en-US" dirty="0" smtClean="0"/>
              <a:t>倚</a:t>
            </a:r>
            <a:endParaRPr lang="en-US" altLang="zh-CN" dirty="0" smtClean="0"/>
          </a:p>
          <a:p>
            <a:pPr>
              <a:buNone/>
            </a:pPr>
            <a:r>
              <a:rPr lang="zh-CN" altLang="en-US" dirty="0" smtClean="0"/>
              <a:t>          疾</a:t>
            </a:r>
            <a:r>
              <a:rPr lang="zh-CN" altLang="en-US" dirty="0" smtClean="0"/>
              <a:t>病疗效研究中的选择偏倚往往是由于人为选择或按自愿原则选择研究对象，或选择的研究对象按意愿选择治疗措施造成的</a:t>
            </a:r>
            <a:r>
              <a:rPr lang="zh-CN" altLang="en-US" dirty="0" smtClean="0"/>
              <a:t>。</a:t>
            </a:r>
            <a:endParaRPr lang="en-US" altLang="zh-CN" dirty="0" smtClean="0"/>
          </a:p>
          <a:p>
            <a:pPr>
              <a:buNone/>
            </a:pPr>
            <a:r>
              <a:rPr lang="en-US" altLang="zh-CN" dirty="0" smtClean="0"/>
              <a:t> </a:t>
            </a:r>
            <a:r>
              <a:rPr lang="en-US" altLang="zh-CN" dirty="0" smtClean="0"/>
              <a:t>        </a:t>
            </a:r>
            <a:r>
              <a:rPr lang="zh-CN" altLang="en-US" dirty="0" smtClean="0"/>
              <a:t>控</a:t>
            </a:r>
            <a:r>
              <a:rPr lang="zh-CN" altLang="en-US" dirty="0" smtClean="0"/>
              <a:t>制选择偏倚必须严格遵守随机抽样及随机分组的原则</a:t>
            </a:r>
            <a:r>
              <a:rPr lang="zh-CN" altLang="en-US" dirty="0" smtClean="0"/>
              <a:t>。</a:t>
            </a:r>
            <a:endParaRPr lang="en-US" altLang="zh-CN" dirty="0" smtClean="0"/>
          </a:p>
        </p:txBody>
      </p:sp>
      <p:sp>
        <p:nvSpPr>
          <p:cNvPr id="4" name="标题 1"/>
          <p:cNvSpPr>
            <a:spLocks noGrp="1"/>
          </p:cNvSpPr>
          <p:nvPr>
            <p:ph type="title"/>
          </p:nvPr>
        </p:nvSpPr>
        <p:spPr/>
        <p:txBody>
          <a:bodyPr/>
          <a:lstStyle/>
          <a:p>
            <a:r>
              <a:rPr lang="zh-CN" altLang="en-US" dirty="0" smtClean="0"/>
              <a:t>第一节   疾病疗效研究</a:t>
            </a:r>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p:txBody>
          <a:bodyPr/>
          <a:lstStyle/>
          <a:p>
            <a:r>
              <a:rPr lang="zh-CN" altLang="en-US" dirty="0" smtClean="0"/>
              <a:t>四、疾病疗效研究的常见偏倚及其控制方法</a:t>
            </a:r>
          </a:p>
          <a:p>
            <a:pPr>
              <a:buNone/>
            </a:pPr>
            <a:r>
              <a:rPr lang="en-US" dirty="0" smtClean="0"/>
              <a:t>2.</a:t>
            </a:r>
            <a:r>
              <a:rPr lang="zh-CN" altLang="en-US" dirty="0" smtClean="0"/>
              <a:t>失访偏倚</a:t>
            </a:r>
            <a:endParaRPr lang="en-US" altLang="zh-CN" dirty="0" smtClean="0"/>
          </a:p>
          <a:p>
            <a:pPr>
              <a:buNone/>
            </a:pPr>
            <a:r>
              <a:rPr lang="zh-CN" altLang="en-US" dirty="0" smtClean="0"/>
              <a:t>          研</a:t>
            </a:r>
            <a:r>
              <a:rPr lang="zh-CN" altLang="en-US" dirty="0" smtClean="0"/>
              <a:t>究对象因疗效差、不良事件、死于非终点疾病或拒绝继续参加观察等原因而退出研究所引起的偏倚</a:t>
            </a:r>
            <a:r>
              <a:rPr lang="zh-CN" altLang="en-US" dirty="0" smtClean="0"/>
              <a:t>。</a:t>
            </a:r>
            <a:endParaRPr lang="en-US" altLang="zh-CN" dirty="0" smtClean="0"/>
          </a:p>
          <a:p>
            <a:pPr>
              <a:buNone/>
            </a:pPr>
            <a:r>
              <a:rPr lang="zh-CN" altLang="en-US" dirty="0" smtClean="0"/>
              <a:t>          控</a:t>
            </a:r>
            <a:r>
              <a:rPr lang="zh-CN" altLang="en-US" dirty="0" smtClean="0"/>
              <a:t>制失访偏倚的方法包括：选择便于随访的人群，加强对随访人员的管理，制定随访计划和监测措施等。</a:t>
            </a:r>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a:xfrm>
            <a:off x="913795" y="1732449"/>
            <a:ext cx="10353762" cy="4827377"/>
          </a:xfrm>
        </p:spPr>
        <p:txBody>
          <a:bodyPr>
            <a:normAutofit lnSpcReduction="10000"/>
          </a:bodyPr>
          <a:lstStyle/>
          <a:p>
            <a:r>
              <a:rPr lang="zh-CN" altLang="en-US" dirty="0" smtClean="0"/>
              <a:t>四、疾病疗效研究的常见偏倚及其控制方法</a:t>
            </a:r>
          </a:p>
          <a:p>
            <a:pPr>
              <a:buNone/>
            </a:pPr>
            <a:r>
              <a:rPr lang="en-US" dirty="0" smtClean="0"/>
              <a:t>3.</a:t>
            </a:r>
            <a:r>
              <a:rPr lang="zh-CN" altLang="en-US" dirty="0" smtClean="0"/>
              <a:t>测量偏</a:t>
            </a:r>
            <a:r>
              <a:rPr lang="zh-CN" altLang="en-US" dirty="0" smtClean="0"/>
              <a:t>倚</a:t>
            </a:r>
            <a:endParaRPr lang="en-US" altLang="zh-CN" dirty="0" smtClean="0"/>
          </a:p>
          <a:p>
            <a:pPr>
              <a:buNone/>
            </a:pPr>
            <a:r>
              <a:rPr lang="zh-CN" altLang="en-US" dirty="0" smtClean="0"/>
              <a:t>          来</a:t>
            </a:r>
            <a:r>
              <a:rPr lang="zh-CN" altLang="en-US" dirty="0" smtClean="0"/>
              <a:t>自于测量或资料收集方法的问题，使得获取的资料存在系统误差</a:t>
            </a:r>
            <a:r>
              <a:rPr lang="zh-CN" altLang="en-US" dirty="0" smtClean="0"/>
              <a:t>。</a:t>
            </a:r>
            <a:endParaRPr lang="en-US" altLang="zh-CN" dirty="0" smtClean="0"/>
          </a:p>
          <a:p>
            <a:pPr>
              <a:buNone/>
            </a:pPr>
            <a:r>
              <a:rPr lang="en-US" altLang="zh-CN" dirty="0" smtClean="0"/>
              <a:t> </a:t>
            </a:r>
            <a:r>
              <a:rPr lang="en-US" altLang="zh-CN" dirty="0" smtClean="0"/>
              <a:t>          </a:t>
            </a:r>
            <a:r>
              <a:rPr lang="zh-CN" altLang="en-US" dirty="0" smtClean="0"/>
              <a:t>控</a:t>
            </a:r>
            <a:r>
              <a:rPr lang="zh-CN" altLang="en-US" dirty="0" smtClean="0"/>
              <a:t>制测量偏倚的方法包括：采用盲法，选择精确稳定的测量方法、调准仪器、严格实验操作规程、同等地对待每个研究对象、提高临床诊断技术、明确各项标准、严格按规定执行、做好调查员培训以提高询问调查技巧并统一标准。</a:t>
            </a:r>
            <a:endParaRPr lang="en-US" altLang="zh-CN" dirty="0" smtClean="0"/>
          </a:p>
          <a:p>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95" y="278296"/>
            <a:ext cx="10353762" cy="970450"/>
          </a:xfrm>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a:xfrm>
            <a:off x="847534" y="1122849"/>
            <a:ext cx="10353762" cy="5423725"/>
          </a:xfrm>
        </p:spPr>
        <p:txBody>
          <a:bodyPr/>
          <a:lstStyle/>
          <a:p>
            <a:r>
              <a:rPr lang="zh-CN" altLang="en-US" dirty="0" smtClean="0"/>
              <a:t>四、疾病疗效研究的常见偏倚及其控制方法</a:t>
            </a:r>
          </a:p>
          <a:p>
            <a:pPr>
              <a:buNone/>
            </a:pPr>
            <a:r>
              <a:rPr lang="en-US" dirty="0" smtClean="0"/>
              <a:t>4.</a:t>
            </a:r>
            <a:r>
              <a:rPr lang="zh-CN" altLang="en-US" dirty="0" smtClean="0"/>
              <a:t>霍桑效</a:t>
            </a:r>
            <a:r>
              <a:rPr lang="zh-CN" altLang="en-US" dirty="0" smtClean="0"/>
              <a:t>应</a:t>
            </a:r>
            <a:endParaRPr lang="en-US" altLang="zh-CN" dirty="0" smtClean="0"/>
          </a:p>
          <a:p>
            <a:pPr>
              <a:buNone/>
            </a:pPr>
            <a:r>
              <a:rPr lang="zh-CN" altLang="en-US" dirty="0" smtClean="0"/>
              <a:t>          指</a:t>
            </a:r>
            <a:r>
              <a:rPr lang="zh-CN" altLang="en-US" dirty="0" smtClean="0"/>
              <a:t>正在进行的研究对研究对象的影响。研究对象知道自己成为被观察对象后，往往会影响他们的行为</a:t>
            </a:r>
            <a:r>
              <a:rPr lang="zh-CN" altLang="en-US" dirty="0" smtClean="0"/>
              <a:t>。</a:t>
            </a:r>
            <a:endParaRPr lang="en-US" altLang="zh-CN" dirty="0" smtClean="0"/>
          </a:p>
          <a:p>
            <a:pPr>
              <a:buNone/>
            </a:pPr>
            <a:r>
              <a:rPr lang="zh-CN" altLang="en-US" dirty="0" smtClean="0"/>
              <a:t>           控</a:t>
            </a:r>
            <a:r>
              <a:rPr lang="zh-CN" altLang="en-US" dirty="0" smtClean="0"/>
              <a:t>制霍桑效应的方法是设立平行对照。</a:t>
            </a:r>
            <a:endParaRPr lang="en-US" altLang="zh-CN" dirty="0" smtClean="0"/>
          </a:p>
          <a:p>
            <a:pPr>
              <a:buNone/>
            </a:pPr>
            <a:r>
              <a:rPr lang="en-US" dirty="0" smtClean="0"/>
              <a:t>5.</a:t>
            </a:r>
            <a:r>
              <a:rPr lang="zh-CN" altLang="en-US" dirty="0" smtClean="0"/>
              <a:t>安慰剂效</a:t>
            </a:r>
            <a:r>
              <a:rPr lang="zh-CN" altLang="en-US" dirty="0" smtClean="0"/>
              <a:t>应</a:t>
            </a:r>
            <a:endParaRPr lang="en-US" altLang="zh-CN" dirty="0" smtClean="0"/>
          </a:p>
          <a:p>
            <a:pPr>
              <a:buNone/>
            </a:pPr>
            <a:r>
              <a:rPr lang="zh-CN" altLang="en-US" dirty="0" smtClean="0"/>
              <a:t>         </a:t>
            </a:r>
            <a:r>
              <a:rPr lang="zh-CN" altLang="en-US" dirty="0" smtClean="0"/>
              <a:t>指病人虽然获得无效的治疗措施，但却</a:t>
            </a:r>
            <a:r>
              <a:rPr lang="en-US" dirty="0" smtClean="0"/>
              <a:t>“</a:t>
            </a:r>
            <a:r>
              <a:rPr lang="zh-CN" altLang="en-US" dirty="0" smtClean="0"/>
              <a:t>预料</a:t>
            </a:r>
            <a:r>
              <a:rPr lang="en-US" dirty="0" smtClean="0"/>
              <a:t>”</a:t>
            </a:r>
            <a:r>
              <a:rPr lang="zh-CN" altLang="en-US" dirty="0" smtClean="0"/>
              <a:t>或</a:t>
            </a:r>
            <a:r>
              <a:rPr lang="en-US" dirty="0" smtClean="0"/>
              <a:t>“</a:t>
            </a:r>
            <a:r>
              <a:rPr lang="zh-CN" altLang="en-US" dirty="0" smtClean="0"/>
              <a:t>相信</a:t>
            </a:r>
            <a:r>
              <a:rPr lang="en-US" dirty="0" smtClean="0"/>
              <a:t>”</a:t>
            </a:r>
            <a:r>
              <a:rPr lang="zh-CN" altLang="en-US" dirty="0" smtClean="0"/>
              <a:t>治疗有效，而感觉症状得到舒缓的现象。</a:t>
            </a:r>
            <a:endParaRPr lang="en-US" altLang="zh-CN" dirty="0" smtClean="0"/>
          </a:p>
          <a:p>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p:txBody>
          <a:bodyPr/>
          <a:lstStyle/>
          <a:p>
            <a:r>
              <a:rPr lang="zh-CN" altLang="en-US" dirty="0" smtClean="0"/>
              <a:t>四、疾病疗效研究的常见偏倚及其控制方法</a:t>
            </a:r>
          </a:p>
          <a:p>
            <a:pPr>
              <a:buNone/>
            </a:pPr>
            <a:r>
              <a:rPr lang="en-US" dirty="0" smtClean="0"/>
              <a:t>6.</a:t>
            </a:r>
            <a:r>
              <a:rPr lang="zh-CN" altLang="en-US" dirty="0" smtClean="0"/>
              <a:t>向均数回归现</a:t>
            </a:r>
            <a:r>
              <a:rPr lang="zh-CN" altLang="en-US" dirty="0" smtClean="0"/>
              <a:t>象</a:t>
            </a:r>
            <a:endParaRPr lang="en-US" altLang="zh-CN" dirty="0" smtClean="0"/>
          </a:p>
          <a:p>
            <a:pPr>
              <a:buNone/>
            </a:pPr>
            <a:r>
              <a:rPr lang="zh-CN" altLang="en-US" dirty="0" smtClean="0"/>
              <a:t>          这</a:t>
            </a:r>
            <a:r>
              <a:rPr lang="zh-CN" altLang="en-US" dirty="0" smtClean="0"/>
              <a:t>是临床上常见的一种现象，一些存在异常的临床症状或体征或化验指标的病人，即使不进行治疗处理，在其后的连续测量中，这些指标也有向正常值趋近的现象。</a:t>
            </a:r>
          </a:p>
          <a:p>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p:txBody>
          <a:bodyPr/>
          <a:lstStyle/>
          <a:p>
            <a:r>
              <a:rPr lang="zh-CN" altLang="en-US" dirty="0" smtClean="0"/>
              <a:t>四、疾病疗效研究的常见偏倚及其控制方法</a:t>
            </a:r>
          </a:p>
          <a:p>
            <a:pPr>
              <a:buNone/>
            </a:pPr>
            <a:r>
              <a:rPr lang="en-US" dirty="0" smtClean="0"/>
              <a:t>7.</a:t>
            </a:r>
            <a:r>
              <a:rPr lang="zh-CN" altLang="en-US" dirty="0" smtClean="0"/>
              <a:t>沾染和干</a:t>
            </a:r>
            <a:r>
              <a:rPr lang="zh-CN" altLang="en-US" dirty="0" smtClean="0"/>
              <a:t>扰</a:t>
            </a:r>
            <a:endParaRPr lang="en-US" altLang="zh-CN" dirty="0" smtClean="0"/>
          </a:p>
          <a:p>
            <a:pPr>
              <a:buNone/>
            </a:pPr>
            <a:r>
              <a:rPr lang="zh-CN" altLang="en-US" dirty="0" smtClean="0"/>
              <a:t>         沾</a:t>
            </a:r>
            <a:r>
              <a:rPr lang="zh-CN" altLang="en-US" dirty="0" smtClean="0"/>
              <a:t>染是指对照组研究对象额外接受了试验组的干预措施，如果干预措施有效，会导致试验组与对照组的疗效差异减少。</a:t>
            </a:r>
            <a:endParaRPr lang="en-US" altLang="zh-CN"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p:txBody>
          <a:bodyPr/>
          <a:lstStyle/>
          <a:p>
            <a:r>
              <a:rPr lang="zh-CN" altLang="en-US" dirty="0" smtClean="0"/>
              <a:t>四、疾病疗效研究的常见偏倚及其控制方法</a:t>
            </a:r>
          </a:p>
          <a:p>
            <a:pPr>
              <a:buNone/>
            </a:pPr>
            <a:r>
              <a:rPr lang="en-US" dirty="0" smtClean="0"/>
              <a:t>8.</a:t>
            </a:r>
            <a:r>
              <a:rPr lang="zh-CN" altLang="en-US" dirty="0" smtClean="0"/>
              <a:t>临床不一致性（</a:t>
            </a:r>
            <a:r>
              <a:rPr lang="en-US" dirty="0" smtClean="0"/>
              <a:t>clinic disagreement) </a:t>
            </a:r>
            <a:endParaRPr lang="en-US" dirty="0" smtClean="0"/>
          </a:p>
          <a:p>
            <a:pPr>
              <a:buNone/>
            </a:pPr>
            <a:r>
              <a:rPr lang="zh-CN" altLang="en-US" dirty="0" smtClean="0"/>
              <a:t>         指</a:t>
            </a:r>
            <a:r>
              <a:rPr lang="zh-CN" altLang="en-US" dirty="0" smtClean="0"/>
              <a:t>同一医生对同一病人连续几次检查或不同医生对同一病人检查结果不相符的现象。控制临床不一致性的措施包括制定统一标准，加强研究人员的培训，进行会诊及复查。</a:t>
            </a:r>
            <a:endParaRPr lang="en-US" dirty="0" smtClean="0"/>
          </a:p>
          <a:p>
            <a:pPr>
              <a:buNone/>
            </a:pPr>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p:txBody>
          <a:bodyPr/>
          <a:lstStyle/>
          <a:p>
            <a:r>
              <a:rPr lang="zh-CN" altLang="en-US" dirty="0" smtClean="0"/>
              <a:t>四、疾病疗效研究的常见偏倚及其控制方</a:t>
            </a:r>
            <a:r>
              <a:rPr lang="zh-CN" altLang="en-US" dirty="0" smtClean="0"/>
              <a:t>法</a:t>
            </a:r>
            <a:endParaRPr lang="en-US" altLang="zh-CN" dirty="0" smtClean="0"/>
          </a:p>
          <a:p>
            <a:pPr>
              <a:buNone/>
            </a:pPr>
            <a:r>
              <a:rPr lang="en-US" dirty="0" smtClean="0"/>
              <a:t>9.</a:t>
            </a:r>
            <a:r>
              <a:rPr lang="zh-CN" altLang="en-US" dirty="0" smtClean="0"/>
              <a:t>不依从 </a:t>
            </a:r>
            <a:endParaRPr lang="en-US" altLang="zh-CN" dirty="0" smtClean="0"/>
          </a:p>
          <a:p>
            <a:pPr>
              <a:buNone/>
            </a:pPr>
            <a:r>
              <a:rPr lang="zh-CN" altLang="en-US" dirty="0" smtClean="0"/>
              <a:t>          指</a:t>
            </a:r>
            <a:r>
              <a:rPr lang="zh-CN" altLang="en-US" dirty="0" smtClean="0"/>
              <a:t>研究对象在随机分组后，不遵守实验所规定的要求。提高依从性的方法是让研究对象充分理解试验目的、要求及意义，加强研究的管理工作。</a:t>
            </a:r>
          </a:p>
          <a:p>
            <a:pPr>
              <a:buNone/>
            </a:pPr>
            <a:endParaRPr lang="zh-CN" altLang="en-US"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95" y="185530"/>
            <a:ext cx="10353762" cy="1139687"/>
          </a:xfrm>
        </p:spPr>
        <p:txBody>
          <a:bodyPr>
            <a:normAutofit/>
          </a:bodyPr>
          <a:lstStyle/>
          <a:p>
            <a:r>
              <a:rPr lang="zh-CN" altLang="en-US" dirty="0" smtClean="0"/>
              <a:t>第二节 预后研</a:t>
            </a:r>
            <a:r>
              <a:rPr lang="zh-CN" altLang="en-US" dirty="0" smtClean="0"/>
              <a:t>究</a:t>
            </a:r>
            <a:endParaRPr lang="zh-CN" altLang="en-US" dirty="0"/>
          </a:p>
        </p:txBody>
      </p:sp>
      <p:sp>
        <p:nvSpPr>
          <p:cNvPr id="3" name="内容占位符 2"/>
          <p:cNvSpPr>
            <a:spLocks noGrp="1"/>
          </p:cNvSpPr>
          <p:nvPr>
            <p:ph idx="1"/>
          </p:nvPr>
        </p:nvSpPr>
        <p:spPr/>
        <p:txBody>
          <a:bodyPr/>
          <a:lstStyle/>
          <a:p>
            <a:r>
              <a:rPr lang="zh-CN" altLang="en-US" dirty="0" smtClean="0"/>
              <a:t>一、概述</a:t>
            </a:r>
          </a:p>
          <a:p>
            <a:pPr>
              <a:buNone/>
            </a:pPr>
            <a:r>
              <a:rPr lang="zh-CN" altLang="en-US" dirty="0" smtClean="0"/>
              <a:t>（一）疾病预后（</a:t>
            </a:r>
            <a:r>
              <a:rPr lang="en-US" dirty="0" smtClean="0"/>
              <a:t>prognosis</a:t>
            </a:r>
            <a:r>
              <a:rPr lang="zh-CN" altLang="en-US" dirty="0" smtClean="0"/>
              <a:t>）及疾病预后研</a:t>
            </a:r>
            <a:r>
              <a:rPr lang="zh-CN" altLang="en-US" dirty="0" smtClean="0"/>
              <a:t>究</a:t>
            </a:r>
            <a:endParaRPr lang="en-US" altLang="zh-CN" dirty="0" smtClean="0"/>
          </a:p>
          <a:p>
            <a:pPr>
              <a:buNone/>
            </a:pPr>
            <a:r>
              <a:rPr lang="zh-CN" altLang="en-US" dirty="0" smtClean="0"/>
              <a:t>         疾</a:t>
            </a:r>
            <a:r>
              <a:rPr lang="zh-CN" altLang="en-US" dirty="0" smtClean="0"/>
              <a:t>病预后是指疾病发生后的转归或结局及其发生的概率，结局包括生存和死</a:t>
            </a:r>
            <a:r>
              <a:rPr lang="zh-CN" altLang="en-US" dirty="0" smtClean="0"/>
              <a:t>亡</a:t>
            </a:r>
            <a:r>
              <a:rPr lang="en-US" altLang="zh-CN" dirty="0" smtClean="0"/>
              <a:t>.</a:t>
            </a:r>
          </a:p>
          <a:p>
            <a:pPr>
              <a:buNone/>
            </a:pPr>
            <a:r>
              <a:rPr lang="zh-CN" altLang="en-US" dirty="0" smtClean="0"/>
              <a:t>        疾</a:t>
            </a:r>
            <a:r>
              <a:rPr lang="zh-CN" altLang="en-US" dirty="0" smtClean="0"/>
              <a:t>病预后通常以概率表示，如治愈率、复发率、病死率、</a:t>
            </a:r>
            <a:r>
              <a:rPr lang="en-US" dirty="0" smtClean="0"/>
              <a:t>5</a:t>
            </a:r>
            <a:r>
              <a:rPr lang="zh-CN" altLang="en-US" dirty="0" smtClean="0"/>
              <a:t>年生存率</a:t>
            </a:r>
            <a:r>
              <a:rPr lang="zh-CN" altLang="en-US" dirty="0" smtClean="0"/>
              <a:t>等</a:t>
            </a:r>
            <a:r>
              <a:rPr lang="en-US" altLang="zh-CN" dirty="0" smtClean="0"/>
              <a:t>.</a:t>
            </a:r>
            <a:endParaRPr lang="zh-CN" altLang="en-US" dirty="0" smtClean="0"/>
          </a:p>
          <a:p>
            <a:endParaRPr lang="zh-CN"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13795" y="1550504"/>
            <a:ext cx="10353762" cy="4956313"/>
          </a:xfrm>
        </p:spPr>
        <p:txBody>
          <a:bodyPr/>
          <a:lstStyle/>
          <a:p>
            <a:r>
              <a:rPr lang="zh-CN" altLang="en-US" dirty="0" smtClean="0"/>
              <a:t>一、概述</a:t>
            </a:r>
          </a:p>
          <a:p>
            <a:pPr>
              <a:buNone/>
            </a:pPr>
            <a:r>
              <a:rPr lang="zh-CN" altLang="en-US" dirty="0" smtClean="0"/>
              <a:t>（二）疾病自然史</a:t>
            </a:r>
            <a:r>
              <a:rPr lang="en-US" dirty="0" smtClean="0"/>
              <a:t>(natural history of disease)</a:t>
            </a:r>
            <a:r>
              <a:rPr lang="zh-CN" altLang="en-US" dirty="0" smtClean="0"/>
              <a:t>与临床病程（</a:t>
            </a:r>
            <a:r>
              <a:rPr lang="en-US" dirty="0" smtClean="0"/>
              <a:t>clinical course</a:t>
            </a:r>
            <a:r>
              <a:rPr lang="zh-CN" altLang="en-US" dirty="0" smtClean="0"/>
              <a:t>）</a:t>
            </a:r>
          </a:p>
          <a:p>
            <a:pPr>
              <a:buNone/>
            </a:pPr>
            <a:r>
              <a:rPr lang="zh-CN" altLang="en-US" dirty="0" smtClean="0"/>
              <a:t>疾</a:t>
            </a:r>
            <a:r>
              <a:rPr lang="zh-CN" altLang="en-US" dirty="0" smtClean="0"/>
              <a:t>病自然</a:t>
            </a:r>
            <a:r>
              <a:rPr lang="zh-CN" altLang="en-US" dirty="0" smtClean="0"/>
              <a:t>史</a:t>
            </a:r>
            <a:r>
              <a:rPr lang="en-US" altLang="zh-CN" dirty="0" smtClean="0"/>
              <a:t>:</a:t>
            </a:r>
            <a:r>
              <a:rPr lang="zh-CN" altLang="en-US" dirty="0" smtClean="0"/>
              <a:t>指在不给予任何治疗或干预措施的情况下，疾病从发生、发展到结局的完整过</a:t>
            </a:r>
            <a:r>
              <a:rPr lang="zh-CN" altLang="en-US" dirty="0" smtClean="0"/>
              <a:t>程</a:t>
            </a:r>
            <a:r>
              <a:rPr lang="en-US" altLang="zh-CN" dirty="0" smtClean="0"/>
              <a:t>.</a:t>
            </a:r>
          </a:p>
          <a:p>
            <a:pPr>
              <a:buNone/>
            </a:pPr>
            <a:r>
              <a:rPr lang="zh-CN" altLang="en-US" dirty="0" smtClean="0"/>
              <a:t>包</a:t>
            </a:r>
            <a:r>
              <a:rPr lang="zh-CN" altLang="en-US" dirty="0" smtClean="0"/>
              <a:t>括生物学发病期、亚临床期、临床期和结局四个时</a:t>
            </a:r>
            <a:r>
              <a:rPr lang="zh-CN" altLang="en-US" dirty="0" smtClean="0"/>
              <a:t>期</a:t>
            </a:r>
            <a:r>
              <a:rPr lang="en-US" altLang="zh-CN" dirty="0" smtClean="0"/>
              <a:t>.</a:t>
            </a:r>
          </a:p>
          <a:p>
            <a:pPr>
              <a:buNone/>
            </a:pPr>
            <a:r>
              <a:rPr lang="zh-CN" altLang="en-US" dirty="0" smtClean="0"/>
              <a:t>临</a:t>
            </a:r>
            <a:r>
              <a:rPr lang="zh-CN" altLang="en-US" dirty="0" smtClean="0"/>
              <a:t>床病程即疾病的临床期，指疾病开始出现症状和体征，直到最后结局所经历的全过</a:t>
            </a:r>
            <a:r>
              <a:rPr lang="zh-CN" altLang="en-US" dirty="0" smtClean="0"/>
              <a:t>程</a:t>
            </a:r>
            <a:r>
              <a:rPr lang="en-US" altLang="zh-CN" dirty="0" smtClean="0"/>
              <a:t>.</a:t>
            </a:r>
          </a:p>
          <a:p>
            <a:pPr>
              <a:buNone/>
            </a:pPr>
            <a:endParaRPr lang="zh-CN" altLang="en-US" dirty="0"/>
          </a:p>
        </p:txBody>
      </p:sp>
      <p:sp>
        <p:nvSpPr>
          <p:cNvPr id="4" name="五角星 3"/>
          <p:cNvSpPr/>
          <p:nvPr/>
        </p:nvSpPr>
        <p:spPr>
          <a:xfrm>
            <a:off x="556592" y="3432313"/>
            <a:ext cx="371060" cy="35780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角星 4"/>
          <p:cNvSpPr/>
          <p:nvPr/>
        </p:nvSpPr>
        <p:spPr>
          <a:xfrm>
            <a:off x="490330" y="5247861"/>
            <a:ext cx="337931" cy="33793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7291" y="278295"/>
            <a:ext cx="10353762" cy="970450"/>
          </a:xfrm>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a:xfrm>
            <a:off x="913794" y="1152940"/>
            <a:ext cx="10522831" cy="5459896"/>
          </a:xfrm>
        </p:spPr>
        <p:txBody>
          <a:bodyPr>
            <a:normAutofit lnSpcReduction="10000"/>
          </a:bodyPr>
          <a:lstStyle/>
          <a:p>
            <a:pPr>
              <a:buNone/>
            </a:pPr>
            <a:r>
              <a:rPr lang="zh-CN" altLang="en-US" dirty="0" smtClean="0"/>
              <a:t>（二</a:t>
            </a:r>
            <a:r>
              <a:rPr lang="zh-CN" altLang="en-US" dirty="0" smtClean="0"/>
              <a:t>）疾</a:t>
            </a:r>
            <a:r>
              <a:rPr lang="zh-CN" altLang="en-US" dirty="0" smtClean="0"/>
              <a:t>病疗效</a:t>
            </a:r>
            <a:r>
              <a:rPr lang="zh-CN" altLang="en-US" dirty="0" smtClean="0"/>
              <a:t>研究</a:t>
            </a:r>
            <a:r>
              <a:rPr lang="zh-CN" altLang="en-US" dirty="0" smtClean="0"/>
              <a:t>遵循的基本原</a:t>
            </a:r>
            <a:r>
              <a:rPr lang="zh-CN" altLang="en-US" dirty="0" smtClean="0"/>
              <a:t>则</a:t>
            </a:r>
            <a:endParaRPr lang="en-US" altLang="zh-CN" dirty="0" smtClean="0"/>
          </a:p>
          <a:p>
            <a:pPr>
              <a:buNone/>
            </a:pPr>
            <a:r>
              <a:rPr lang="en-US" dirty="0" smtClean="0"/>
              <a:t>1</a:t>
            </a:r>
            <a:r>
              <a:rPr lang="en-US" dirty="0" smtClean="0"/>
              <a:t>.</a:t>
            </a:r>
            <a:r>
              <a:rPr lang="zh-CN" altLang="en-US" dirty="0" smtClean="0"/>
              <a:t>随机</a:t>
            </a:r>
            <a:r>
              <a:rPr lang="zh-CN" altLang="en-US" dirty="0" smtClean="0"/>
              <a:t>化</a:t>
            </a:r>
            <a:endParaRPr lang="en-US" altLang="zh-CN" dirty="0" smtClean="0"/>
          </a:p>
          <a:p>
            <a:pPr>
              <a:buNone/>
            </a:pPr>
            <a:r>
              <a:rPr lang="zh-CN" altLang="en-US" dirty="0" smtClean="0"/>
              <a:t>           将</a:t>
            </a:r>
            <a:r>
              <a:rPr lang="zh-CN" altLang="en-US" dirty="0" smtClean="0"/>
              <a:t>随机抽取的样本应用随机化分组的方法，使所有的研究对象都有同等的机会进入实验组或对照组</a:t>
            </a:r>
            <a:endParaRPr lang="en-US" altLang="zh-CN" dirty="0" smtClean="0"/>
          </a:p>
          <a:p>
            <a:pPr>
              <a:buNone/>
            </a:pPr>
            <a:r>
              <a:rPr lang="zh-CN" altLang="en-US" dirty="0" smtClean="0"/>
              <a:t>           方</a:t>
            </a:r>
            <a:r>
              <a:rPr lang="zh-CN" altLang="en-US" dirty="0" smtClean="0"/>
              <a:t>法包括</a:t>
            </a:r>
            <a:r>
              <a:rPr lang="en-US" dirty="0" smtClean="0"/>
              <a:t>:</a:t>
            </a:r>
            <a:r>
              <a:rPr lang="zh-CN" altLang="en-US" dirty="0" smtClean="0"/>
              <a:t>简</a:t>
            </a:r>
            <a:r>
              <a:rPr lang="zh-CN" altLang="en-US" dirty="0" smtClean="0"/>
              <a:t>单随机化、区组随机</a:t>
            </a:r>
            <a:r>
              <a:rPr lang="zh-CN" altLang="en-US" dirty="0" smtClean="0"/>
              <a:t>化、</a:t>
            </a:r>
            <a:r>
              <a:rPr lang="zh-CN" altLang="en-US" dirty="0" smtClean="0"/>
              <a:t>分段</a:t>
            </a:r>
            <a:r>
              <a:rPr lang="en-US" dirty="0" smtClean="0"/>
              <a:t>(</a:t>
            </a:r>
            <a:r>
              <a:rPr lang="zh-CN" altLang="en-US" dirty="0" smtClean="0"/>
              <a:t>或分层</a:t>
            </a:r>
            <a:r>
              <a:rPr lang="en-US" dirty="0" smtClean="0"/>
              <a:t>)</a:t>
            </a:r>
            <a:r>
              <a:rPr lang="zh-CN" altLang="en-US" dirty="0" smtClean="0"/>
              <a:t>随机</a:t>
            </a:r>
            <a:r>
              <a:rPr lang="zh-CN" altLang="en-US" dirty="0" smtClean="0"/>
              <a:t>化分层</a:t>
            </a:r>
            <a:r>
              <a:rPr lang="zh-CN" altLang="en-US" dirty="0" smtClean="0"/>
              <a:t>、</a:t>
            </a:r>
            <a:r>
              <a:rPr lang="zh-CN" altLang="en-US" dirty="0" smtClean="0"/>
              <a:t>区</a:t>
            </a:r>
            <a:r>
              <a:rPr lang="zh-CN" altLang="en-US" dirty="0" smtClean="0"/>
              <a:t>组随</a:t>
            </a:r>
            <a:r>
              <a:rPr lang="zh-CN" altLang="en-US" dirty="0" smtClean="0"/>
              <a:t>机化</a:t>
            </a:r>
            <a:r>
              <a:rPr lang="zh-CN" altLang="en-US" dirty="0" smtClean="0"/>
              <a:t>等。</a:t>
            </a:r>
            <a:endParaRPr lang="en-US" altLang="zh-CN" dirty="0" smtClean="0"/>
          </a:p>
          <a:p>
            <a:pPr>
              <a:buNone/>
            </a:pPr>
            <a:r>
              <a:rPr lang="en-US" dirty="0" smtClean="0"/>
              <a:t>2</a:t>
            </a:r>
            <a:r>
              <a:rPr lang="en-US" dirty="0" smtClean="0"/>
              <a:t>.</a:t>
            </a:r>
            <a:r>
              <a:rPr lang="zh-CN" altLang="en-US" dirty="0" smtClean="0"/>
              <a:t>设立对</a:t>
            </a:r>
            <a:r>
              <a:rPr lang="zh-CN" altLang="en-US" dirty="0" smtClean="0"/>
              <a:t>照</a:t>
            </a:r>
            <a:endParaRPr lang="en-US" altLang="zh-CN" dirty="0" smtClean="0"/>
          </a:p>
          <a:p>
            <a:pPr>
              <a:buNone/>
            </a:pPr>
            <a:r>
              <a:rPr lang="zh-CN" altLang="en-US" dirty="0" smtClean="0"/>
              <a:t>            通</a:t>
            </a:r>
            <a:r>
              <a:rPr lang="zh-CN" altLang="en-US" dirty="0" smtClean="0"/>
              <a:t>过设立对照，可排除非研究因素对研究结果真实性的影响，如霍桑效</a:t>
            </a:r>
            <a:r>
              <a:rPr lang="zh-CN" altLang="en-US" dirty="0" smtClean="0"/>
              <a:t>应、</a:t>
            </a:r>
            <a:r>
              <a:rPr lang="zh-CN" altLang="en-US" dirty="0" smtClean="0"/>
              <a:t>安慰剂效应及确定治疗的不良反应等。</a:t>
            </a:r>
            <a:endParaRPr lang="en-US" altLang="zh-CN" dirty="0" smtClean="0"/>
          </a:p>
          <a:p>
            <a:pPr>
              <a:buNone/>
            </a:pPr>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00543" y="238539"/>
            <a:ext cx="10353762" cy="970450"/>
          </a:xfrm>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13795" y="1192696"/>
            <a:ext cx="10353762" cy="5473147"/>
          </a:xfrm>
        </p:spPr>
        <p:txBody>
          <a:bodyPr>
            <a:normAutofit/>
          </a:bodyPr>
          <a:lstStyle/>
          <a:p>
            <a:r>
              <a:rPr lang="zh-CN" altLang="en-US" dirty="0" smtClean="0"/>
              <a:t>一、概述</a:t>
            </a:r>
          </a:p>
          <a:p>
            <a:pPr>
              <a:buNone/>
            </a:pPr>
            <a:r>
              <a:rPr lang="zh-CN" altLang="en-US" dirty="0" smtClean="0"/>
              <a:t>（三）疾病预后的影响因</a:t>
            </a:r>
            <a:r>
              <a:rPr lang="zh-CN" altLang="en-US" dirty="0" smtClean="0"/>
              <a:t>素</a:t>
            </a:r>
            <a:endParaRPr lang="en-US" altLang="zh-CN" dirty="0" smtClean="0"/>
          </a:p>
          <a:p>
            <a:pPr>
              <a:buNone/>
            </a:pPr>
            <a:r>
              <a:rPr lang="en-US" dirty="0" smtClean="0"/>
              <a:t>1.</a:t>
            </a:r>
            <a:r>
              <a:rPr lang="zh-CN" altLang="en-US" dirty="0" smtClean="0"/>
              <a:t>预后因素（</a:t>
            </a:r>
            <a:r>
              <a:rPr lang="en-US" dirty="0" smtClean="0"/>
              <a:t>prognostic factors</a:t>
            </a:r>
            <a:r>
              <a:rPr lang="zh-CN" altLang="en-US" dirty="0" smtClean="0"/>
              <a:t>）</a:t>
            </a:r>
            <a:endParaRPr lang="en-US" altLang="zh-CN" dirty="0" smtClean="0"/>
          </a:p>
          <a:p>
            <a:pPr>
              <a:buNone/>
            </a:pPr>
            <a:r>
              <a:rPr lang="zh-CN" altLang="en-US" dirty="0" smtClean="0"/>
              <a:t>（</a:t>
            </a:r>
            <a:r>
              <a:rPr lang="en-US" dirty="0" smtClean="0"/>
              <a:t>1</a:t>
            </a:r>
            <a:r>
              <a:rPr lang="zh-CN" altLang="en-US" dirty="0" smtClean="0"/>
              <a:t>）疾病本身的特</a:t>
            </a:r>
            <a:r>
              <a:rPr lang="zh-CN" altLang="en-US" dirty="0" smtClean="0"/>
              <a:t>点</a:t>
            </a:r>
            <a:endParaRPr lang="en-US" altLang="zh-CN" dirty="0" smtClean="0"/>
          </a:p>
          <a:p>
            <a:pPr>
              <a:buNone/>
            </a:pPr>
            <a:r>
              <a:rPr lang="zh-CN" altLang="en-US" dirty="0" smtClean="0"/>
              <a:t>（</a:t>
            </a:r>
            <a:r>
              <a:rPr lang="en-US" dirty="0" smtClean="0"/>
              <a:t>2</a:t>
            </a:r>
            <a:r>
              <a:rPr lang="zh-CN" altLang="en-US" dirty="0" smtClean="0"/>
              <a:t>）患者的病</a:t>
            </a:r>
            <a:r>
              <a:rPr lang="zh-CN" altLang="en-US" dirty="0" smtClean="0"/>
              <a:t>情</a:t>
            </a:r>
            <a:endParaRPr lang="en-US" altLang="zh-CN" dirty="0" smtClean="0"/>
          </a:p>
          <a:p>
            <a:pPr>
              <a:buNone/>
            </a:pPr>
            <a:r>
              <a:rPr lang="zh-CN" altLang="en-US" dirty="0" smtClean="0"/>
              <a:t>（</a:t>
            </a:r>
            <a:r>
              <a:rPr lang="en-US" dirty="0" smtClean="0"/>
              <a:t>3</a:t>
            </a:r>
            <a:r>
              <a:rPr lang="zh-CN" altLang="en-US" dirty="0" smtClean="0"/>
              <a:t>）患者身体素</a:t>
            </a:r>
            <a:r>
              <a:rPr lang="zh-CN" altLang="en-US" dirty="0" smtClean="0"/>
              <a:t>质</a:t>
            </a:r>
            <a:endParaRPr lang="en-US" altLang="zh-CN" dirty="0" smtClean="0"/>
          </a:p>
          <a:p>
            <a:pPr>
              <a:buNone/>
            </a:pPr>
            <a:r>
              <a:rPr lang="zh-CN" altLang="en-US" dirty="0" smtClean="0"/>
              <a:t>（</a:t>
            </a:r>
            <a:r>
              <a:rPr lang="en-US" dirty="0" smtClean="0"/>
              <a:t>4</a:t>
            </a:r>
            <a:r>
              <a:rPr lang="zh-CN" altLang="en-US" dirty="0" smtClean="0"/>
              <a:t>）医疗条</a:t>
            </a:r>
            <a:r>
              <a:rPr lang="zh-CN" altLang="en-US" dirty="0" smtClean="0"/>
              <a:t>件</a:t>
            </a:r>
            <a:endParaRPr lang="en-US" altLang="zh-CN" dirty="0" smtClean="0"/>
          </a:p>
          <a:p>
            <a:pPr>
              <a:buNone/>
            </a:pPr>
            <a:r>
              <a:rPr lang="zh-CN" altLang="en-US" dirty="0" smtClean="0"/>
              <a:t>（</a:t>
            </a:r>
            <a:r>
              <a:rPr lang="en-US" dirty="0" smtClean="0"/>
              <a:t>5</a:t>
            </a:r>
            <a:r>
              <a:rPr lang="zh-CN" altLang="en-US" dirty="0" smtClean="0"/>
              <a:t>）家庭及社会因素</a:t>
            </a:r>
          </a:p>
          <a:p>
            <a:pPr>
              <a:buNone/>
            </a:pPr>
            <a:endParaRPr lang="zh-CN" altLang="en-US" dirty="0" smtClean="0"/>
          </a:p>
          <a:p>
            <a:endParaRPr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13795" y="1732449"/>
            <a:ext cx="10353762" cy="4800873"/>
          </a:xfrm>
        </p:spPr>
        <p:txBody>
          <a:bodyPr/>
          <a:lstStyle/>
          <a:p>
            <a:r>
              <a:rPr lang="zh-CN" altLang="en-US" dirty="0" smtClean="0"/>
              <a:t>一、概述</a:t>
            </a:r>
          </a:p>
          <a:p>
            <a:pPr>
              <a:buNone/>
            </a:pPr>
            <a:r>
              <a:rPr lang="zh-CN" altLang="en-US" dirty="0" smtClean="0"/>
              <a:t>（三）疾病预后的影响因素</a:t>
            </a:r>
            <a:endParaRPr lang="en-US" altLang="zh-CN" dirty="0" smtClean="0"/>
          </a:p>
          <a:p>
            <a:pPr>
              <a:buNone/>
            </a:pPr>
            <a:r>
              <a:rPr lang="en-US" dirty="0" smtClean="0"/>
              <a:t>2.</a:t>
            </a:r>
            <a:r>
              <a:rPr lang="zh-CN" altLang="en-US" dirty="0" smtClean="0"/>
              <a:t>预后因素与危险因素的区别与联</a:t>
            </a:r>
            <a:r>
              <a:rPr lang="zh-CN" altLang="en-US" dirty="0" smtClean="0"/>
              <a:t>系</a:t>
            </a:r>
            <a:endParaRPr lang="en-US" altLang="zh-CN" dirty="0" smtClean="0"/>
          </a:p>
          <a:p>
            <a:pPr>
              <a:buNone/>
            </a:pPr>
            <a:r>
              <a:rPr lang="zh-CN" altLang="en-US" dirty="0" smtClean="0"/>
              <a:t>危险因</a:t>
            </a:r>
            <a:r>
              <a:rPr lang="zh-CN" altLang="en-US" dirty="0" smtClean="0"/>
              <a:t>素</a:t>
            </a:r>
            <a:r>
              <a:rPr lang="en-US" altLang="zh-CN" dirty="0" smtClean="0"/>
              <a:t>:</a:t>
            </a:r>
            <a:r>
              <a:rPr lang="zh-CN" altLang="en-US" dirty="0" smtClean="0"/>
              <a:t>泛</a:t>
            </a:r>
            <a:r>
              <a:rPr lang="zh-CN" altLang="en-US" dirty="0" smtClean="0"/>
              <a:t>指能引起某特定不良结局</a:t>
            </a:r>
            <a:r>
              <a:rPr lang="en-US" dirty="0" smtClean="0"/>
              <a:t>(</a:t>
            </a:r>
            <a:r>
              <a:rPr lang="zh-CN" altLang="en-US" dirty="0" smtClean="0"/>
              <a:t>如冠心病</a:t>
            </a:r>
            <a:r>
              <a:rPr lang="en-US" dirty="0" smtClean="0"/>
              <a:t>)</a:t>
            </a:r>
            <a:r>
              <a:rPr lang="zh-CN" altLang="en-US" dirty="0" smtClean="0"/>
              <a:t>，或使其发生的概率增加的因子，包括个人行为、生活方式、环境和遗传等多方面的因</a:t>
            </a:r>
            <a:r>
              <a:rPr lang="zh-CN" altLang="en-US" dirty="0" smtClean="0"/>
              <a:t>素</a:t>
            </a:r>
            <a:r>
              <a:rPr lang="en-US" altLang="zh-CN" dirty="0" smtClean="0"/>
              <a:t>.</a:t>
            </a:r>
          </a:p>
          <a:p>
            <a:pPr>
              <a:buNone/>
            </a:pPr>
            <a:r>
              <a:rPr lang="zh-CN" altLang="en-US" dirty="0" smtClean="0"/>
              <a:t>预</a:t>
            </a:r>
            <a:r>
              <a:rPr lang="zh-CN" altLang="en-US" dirty="0" smtClean="0"/>
              <a:t>后因</a:t>
            </a:r>
            <a:r>
              <a:rPr lang="zh-CN" altLang="en-US" dirty="0" smtClean="0"/>
              <a:t>素</a:t>
            </a:r>
            <a:r>
              <a:rPr lang="en-US" altLang="zh-CN" dirty="0" smtClean="0"/>
              <a:t>:</a:t>
            </a:r>
            <a:r>
              <a:rPr lang="zh-CN" altLang="en-US" dirty="0" smtClean="0"/>
              <a:t>指</a:t>
            </a:r>
            <a:r>
              <a:rPr lang="zh-CN" altLang="en-US" dirty="0" smtClean="0"/>
              <a:t>在已患病的病人中，研究对疾病结局产生影响的因素。</a:t>
            </a:r>
          </a:p>
          <a:p>
            <a:endParaRPr lang="zh-CN" altLang="en-US" dirty="0" smtClean="0"/>
          </a:p>
          <a:p>
            <a:endParaRPr lang="zh-CN" altLang="en-US" dirty="0"/>
          </a:p>
        </p:txBody>
      </p:sp>
      <p:sp>
        <p:nvSpPr>
          <p:cNvPr id="4" name="五角星 3"/>
          <p:cNvSpPr/>
          <p:nvPr/>
        </p:nvSpPr>
        <p:spPr>
          <a:xfrm>
            <a:off x="728870" y="5552661"/>
            <a:ext cx="331304" cy="27829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角星 4"/>
          <p:cNvSpPr/>
          <p:nvPr/>
        </p:nvSpPr>
        <p:spPr>
          <a:xfrm>
            <a:off x="748749" y="3849757"/>
            <a:ext cx="331304" cy="27829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13795" y="1732449"/>
            <a:ext cx="10353762" cy="4814125"/>
          </a:xfrm>
        </p:spPr>
        <p:txBody>
          <a:bodyPr>
            <a:normAutofit/>
          </a:bodyPr>
          <a:lstStyle/>
          <a:p>
            <a:r>
              <a:rPr lang="zh-CN" altLang="en-US" dirty="0" smtClean="0"/>
              <a:t>一、概述</a:t>
            </a:r>
          </a:p>
          <a:p>
            <a:pPr>
              <a:buNone/>
            </a:pPr>
            <a:r>
              <a:rPr lang="zh-CN" altLang="en-US" dirty="0" smtClean="0"/>
              <a:t>（三）疾病预后的影响因素</a:t>
            </a:r>
            <a:endParaRPr lang="en-US" altLang="zh-CN" dirty="0" smtClean="0"/>
          </a:p>
          <a:p>
            <a:pPr>
              <a:buNone/>
            </a:pPr>
            <a:r>
              <a:rPr lang="en-US" dirty="0" smtClean="0"/>
              <a:t>2.</a:t>
            </a:r>
            <a:r>
              <a:rPr lang="zh-CN" altLang="en-US" dirty="0" smtClean="0"/>
              <a:t>预后因素与危险因素的区别与联系</a:t>
            </a:r>
            <a:endParaRPr lang="en-US" altLang="zh-CN" dirty="0" smtClean="0"/>
          </a:p>
          <a:p>
            <a:pPr>
              <a:buNone/>
            </a:pPr>
            <a:r>
              <a:rPr lang="zh-CN" altLang="en-US" dirty="0" smtClean="0"/>
              <a:t>与</a:t>
            </a:r>
            <a:r>
              <a:rPr lang="zh-CN" altLang="en-US" dirty="0" smtClean="0"/>
              <a:t>疾病相关的因素中，有些因素既是某病的危险因素，也可为该病的预后因</a:t>
            </a:r>
            <a:r>
              <a:rPr lang="zh-CN" altLang="en-US" dirty="0" smtClean="0"/>
              <a:t>素</a:t>
            </a:r>
            <a:r>
              <a:rPr lang="en-US" altLang="zh-CN" dirty="0" smtClean="0"/>
              <a:t>;</a:t>
            </a:r>
          </a:p>
          <a:p>
            <a:pPr>
              <a:buNone/>
            </a:pPr>
            <a:r>
              <a:rPr lang="zh-CN" altLang="en-US" dirty="0" smtClean="0"/>
              <a:t>有</a:t>
            </a:r>
            <a:r>
              <a:rPr lang="zh-CN" altLang="en-US" dirty="0" smtClean="0"/>
              <a:t>些因素只是某病的危险因素，与该病的预后关系不</a:t>
            </a:r>
            <a:r>
              <a:rPr lang="zh-CN" altLang="en-US" dirty="0" smtClean="0"/>
              <a:t>大</a:t>
            </a:r>
            <a:r>
              <a:rPr lang="en-US" altLang="zh-CN" dirty="0" smtClean="0"/>
              <a:t>;</a:t>
            </a:r>
          </a:p>
          <a:p>
            <a:pPr>
              <a:buNone/>
            </a:pPr>
            <a:r>
              <a:rPr lang="zh-CN" altLang="en-US" dirty="0" smtClean="0"/>
              <a:t>某些因</a:t>
            </a:r>
            <a:r>
              <a:rPr lang="zh-CN" altLang="en-US" dirty="0" smtClean="0"/>
              <a:t>素只</a:t>
            </a:r>
            <a:r>
              <a:rPr lang="zh-CN" altLang="en-US" dirty="0" smtClean="0"/>
              <a:t>是某病的预后因素，与该病的发生无</a:t>
            </a:r>
            <a:r>
              <a:rPr lang="zh-CN" altLang="en-US" dirty="0" smtClean="0"/>
              <a:t>关</a:t>
            </a:r>
            <a:r>
              <a:rPr lang="en-US" altLang="zh-CN" dirty="0" smtClean="0"/>
              <a:t>.</a:t>
            </a:r>
            <a:endParaRPr lang="zh-CN" altLang="en-US" dirty="0"/>
          </a:p>
        </p:txBody>
      </p:sp>
      <p:sp>
        <p:nvSpPr>
          <p:cNvPr id="7" name="五角星 6"/>
          <p:cNvSpPr/>
          <p:nvPr/>
        </p:nvSpPr>
        <p:spPr>
          <a:xfrm>
            <a:off x="622853" y="5738191"/>
            <a:ext cx="331304" cy="27829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五角星 7"/>
          <p:cNvSpPr/>
          <p:nvPr/>
        </p:nvSpPr>
        <p:spPr>
          <a:xfrm>
            <a:off x="669235" y="4976192"/>
            <a:ext cx="331304" cy="27829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五角星 8"/>
          <p:cNvSpPr/>
          <p:nvPr/>
        </p:nvSpPr>
        <p:spPr>
          <a:xfrm>
            <a:off x="715618" y="3803374"/>
            <a:ext cx="331304" cy="27829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13795" y="1732449"/>
            <a:ext cx="10353762" cy="4708108"/>
          </a:xfrm>
        </p:spPr>
        <p:txBody>
          <a:bodyPr>
            <a:normAutofit lnSpcReduction="10000"/>
          </a:bodyPr>
          <a:lstStyle/>
          <a:p>
            <a:r>
              <a:rPr lang="zh-CN" altLang="en-US" dirty="0" smtClean="0"/>
              <a:t>二、主要研究内容</a:t>
            </a:r>
          </a:p>
          <a:p>
            <a:pPr>
              <a:buNone/>
            </a:pPr>
            <a:r>
              <a:rPr lang="en-US" dirty="0" smtClean="0"/>
              <a:t>1.</a:t>
            </a:r>
            <a:r>
              <a:rPr lang="zh-CN" altLang="en-US" dirty="0" smtClean="0"/>
              <a:t>疾病预后评定研究</a:t>
            </a:r>
          </a:p>
          <a:p>
            <a:pPr>
              <a:buNone/>
            </a:pPr>
            <a:r>
              <a:rPr lang="zh-CN" altLang="en-US" dirty="0" smtClean="0"/>
              <a:t>          最</a:t>
            </a:r>
            <a:r>
              <a:rPr lang="zh-CN" altLang="en-US" dirty="0" smtClean="0"/>
              <a:t>佳研究方案是队列研究，包括回顾性队列研究、前瞻性队列研究及双向性队列研究</a:t>
            </a:r>
            <a:r>
              <a:rPr lang="zh-CN" altLang="en-US" dirty="0" smtClean="0"/>
              <a:t>。</a:t>
            </a:r>
            <a:endParaRPr lang="en-US" altLang="zh-CN" dirty="0" smtClean="0"/>
          </a:p>
          <a:p>
            <a:r>
              <a:rPr lang="en-US" dirty="0" smtClean="0"/>
              <a:t>2.</a:t>
            </a:r>
            <a:r>
              <a:rPr lang="zh-CN" altLang="en-US" dirty="0" smtClean="0"/>
              <a:t>疾病预后因素研究</a:t>
            </a:r>
            <a:endParaRPr lang="en-US" altLang="zh-CN" dirty="0" smtClean="0"/>
          </a:p>
          <a:p>
            <a:pPr>
              <a:buNone/>
            </a:pPr>
            <a:r>
              <a:rPr lang="zh-CN" altLang="en-US" dirty="0" smtClean="0"/>
              <a:t>         疾病危险因素研究的各种设计方案也同样适用于预后因素的研究，如描述性研究、病例对照研究及队列研究</a:t>
            </a:r>
          </a:p>
          <a:p>
            <a:pPr>
              <a:buNone/>
            </a:pPr>
            <a:endParaRPr lang="en-US" altLang="zh-CN" dirty="0" smtClean="0"/>
          </a:p>
          <a:p>
            <a:pPr>
              <a:buNone/>
            </a:pPr>
            <a:endParaRPr lang="zh-CN" altLang="en-US" dirty="0" smtClean="0"/>
          </a:p>
          <a:p>
            <a:pPr>
              <a:buNone/>
            </a:pPr>
            <a:endParaRPr lang="zh-CN" alt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graphicFrame>
        <p:nvGraphicFramePr>
          <p:cNvPr id="4" name="内容占位符 3"/>
          <p:cNvGraphicFramePr>
            <a:graphicFrameLocks noGrp="1"/>
          </p:cNvGraphicFramePr>
          <p:nvPr>
            <p:ph idx="1"/>
          </p:nvPr>
        </p:nvGraphicFramePr>
        <p:xfrm>
          <a:off x="874643" y="1696275"/>
          <a:ext cx="10353676" cy="4664772"/>
        </p:xfrm>
        <a:graphic>
          <a:graphicData uri="http://schemas.openxmlformats.org/drawingml/2006/table">
            <a:tbl>
              <a:tblPr firstRow="1" bandRow="1">
                <a:tableStyleId>{5C22544A-7EE6-4342-B048-85BDC9FD1C3A}</a:tableStyleId>
              </a:tblPr>
              <a:tblGrid>
                <a:gridCol w="5176838"/>
                <a:gridCol w="5176838"/>
              </a:tblGrid>
              <a:tr h="518308">
                <a:tc gridSpan="2">
                  <a:txBody>
                    <a:bodyPr/>
                    <a:lstStyle/>
                    <a:p>
                      <a:pPr algn="ctr" fontAlgn="ctr"/>
                      <a:r>
                        <a:rPr lang="zh-CN" sz="2400" b="0" i="0" u="none" strike="noStrike" dirty="0">
                          <a:solidFill>
                            <a:schemeClr val="bg2"/>
                          </a:solidFill>
                          <a:latin typeface="宋体"/>
                        </a:rPr>
                        <a:t>表</a:t>
                      </a:r>
                      <a:r>
                        <a:rPr lang="zh-CN" sz="2400" b="0" i="0" u="none" strike="noStrike" dirty="0" smtClean="0">
                          <a:solidFill>
                            <a:schemeClr val="bg2"/>
                          </a:solidFill>
                          <a:latin typeface="宋体"/>
                        </a:rPr>
                        <a:t>1</a:t>
                      </a:r>
                      <a:r>
                        <a:rPr lang="en-US" altLang="zh-CN" sz="2400" b="0" i="0" u="none" strike="noStrike" dirty="0" smtClean="0">
                          <a:solidFill>
                            <a:schemeClr val="bg2"/>
                          </a:solidFill>
                          <a:latin typeface="宋体"/>
                        </a:rPr>
                        <a:t>0.1</a:t>
                      </a:r>
                      <a:r>
                        <a:rPr lang="zh-CN" sz="2400" b="0" i="0" u="none" strike="noStrike" dirty="0" smtClean="0">
                          <a:solidFill>
                            <a:schemeClr val="bg2"/>
                          </a:solidFill>
                          <a:latin typeface="宋体"/>
                        </a:rPr>
                        <a:t> </a:t>
                      </a:r>
                      <a:r>
                        <a:rPr lang="zh-CN" sz="2400" b="0" i="0" u="none" strike="noStrike" dirty="0">
                          <a:solidFill>
                            <a:schemeClr val="bg2"/>
                          </a:solidFill>
                          <a:latin typeface="宋体"/>
                        </a:rPr>
                        <a:t>不同疾病预后研究方案的证据级别</a:t>
                      </a:r>
                    </a:p>
                  </a:txBody>
                  <a:tcPr marL="9525" marR="9525" marT="9525" marB="0" anchor="ctr"/>
                </a:tc>
                <a:tc hMerge="1">
                  <a:txBody>
                    <a:bodyPr/>
                    <a:lstStyle/>
                    <a:p>
                      <a:endParaRPr lang="zh-CN" altLang="en-US"/>
                    </a:p>
                  </a:txBody>
                  <a:tcPr/>
                </a:tc>
              </a:tr>
              <a:tr h="518308">
                <a:tc>
                  <a:txBody>
                    <a:bodyPr/>
                    <a:lstStyle/>
                    <a:p>
                      <a:pPr algn="ctr" fontAlgn="t"/>
                      <a:r>
                        <a:rPr lang="zh-CN" altLang="en-US" sz="2400" b="0" i="0" u="none" strike="noStrike" dirty="0">
                          <a:latin typeface="宋体"/>
                        </a:rPr>
                        <a:t>证据级别</a:t>
                      </a:r>
                    </a:p>
                  </a:txBody>
                  <a:tcPr marL="9525" marR="9525" marT="9525" marB="0"/>
                </a:tc>
                <a:tc>
                  <a:txBody>
                    <a:bodyPr/>
                    <a:lstStyle/>
                    <a:p>
                      <a:pPr algn="just" fontAlgn="t"/>
                      <a:r>
                        <a:rPr lang="zh-CN" altLang="en-US" sz="2400" b="0" i="0" u="none" strike="noStrike">
                          <a:latin typeface="宋体"/>
                        </a:rPr>
                        <a:t>研究设计类型</a:t>
                      </a:r>
                    </a:p>
                  </a:txBody>
                  <a:tcPr marL="9525" marR="9525" marT="9525" marB="0"/>
                </a:tc>
              </a:tr>
              <a:tr h="518308">
                <a:tc>
                  <a:txBody>
                    <a:bodyPr/>
                    <a:lstStyle/>
                    <a:p>
                      <a:pPr algn="ctr" fontAlgn="t"/>
                      <a:r>
                        <a:rPr lang="en-US" sz="2400" b="0" i="0" u="none" strike="noStrike" dirty="0">
                          <a:latin typeface="宋体"/>
                        </a:rPr>
                        <a:t>Ⅰ</a:t>
                      </a:r>
                    </a:p>
                  </a:txBody>
                  <a:tcPr marL="9525" marR="9525" marT="9525" marB="0"/>
                </a:tc>
                <a:tc>
                  <a:txBody>
                    <a:bodyPr/>
                    <a:lstStyle/>
                    <a:p>
                      <a:pPr algn="just" fontAlgn="t"/>
                      <a:r>
                        <a:rPr lang="zh-CN" altLang="en-US" sz="2400" b="0" i="0" u="none" strike="noStrike">
                          <a:latin typeface="宋体"/>
                        </a:rPr>
                        <a:t>队列研究</a:t>
                      </a:r>
                    </a:p>
                  </a:txBody>
                  <a:tcPr marL="9525" marR="9525" marT="9525" marB="0"/>
                </a:tc>
              </a:tr>
              <a:tr h="518308">
                <a:tc>
                  <a:txBody>
                    <a:bodyPr/>
                    <a:lstStyle/>
                    <a:p>
                      <a:pPr algn="ctr" fontAlgn="t"/>
                      <a:r>
                        <a:rPr lang="en-US" sz="2400" b="0" i="0" u="none" strike="noStrike" dirty="0">
                          <a:latin typeface="宋体"/>
                        </a:rPr>
                        <a:t>Ⅰa</a:t>
                      </a:r>
                    </a:p>
                  </a:txBody>
                  <a:tcPr marL="9525" marR="9525" marT="9525" marB="0"/>
                </a:tc>
                <a:tc>
                  <a:txBody>
                    <a:bodyPr/>
                    <a:lstStyle/>
                    <a:p>
                      <a:pPr algn="just" fontAlgn="t"/>
                      <a:r>
                        <a:rPr lang="zh-CN" altLang="en-US" sz="2400" b="0" i="0" u="none" strike="noStrike">
                          <a:latin typeface="宋体"/>
                        </a:rPr>
                        <a:t>前瞻性队列研究</a:t>
                      </a:r>
                    </a:p>
                  </a:txBody>
                  <a:tcPr marL="9525" marR="9525" marT="9525" marB="0"/>
                </a:tc>
              </a:tr>
              <a:tr h="518308">
                <a:tc>
                  <a:txBody>
                    <a:bodyPr/>
                    <a:lstStyle/>
                    <a:p>
                      <a:pPr algn="ctr" fontAlgn="t"/>
                      <a:r>
                        <a:rPr lang="en-US" sz="2400" b="0" i="0" u="none" strike="noStrike" dirty="0">
                          <a:latin typeface="宋体"/>
                        </a:rPr>
                        <a:t>Ⅰb</a:t>
                      </a:r>
                    </a:p>
                  </a:txBody>
                  <a:tcPr marL="9525" marR="9525" marT="9525" marB="0"/>
                </a:tc>
                <a:tc>
                  <a:txBody>
                    <a:bodyPr/>
                    <a:lstStyle/>
                    <a:p>
                      <a:pPr algn="just" fontAlgn="t"/>
                      <a:r>
                        <a:rPr lang="zh-CN" altLang="en-US" sz="2400" b="0" i="0" u="none" strike="noStrike">
                          <a:latin typeface="宋体"/>
                        </a:rPr>
                        <a:t>历史性队列研究</a:t>
                      </a:r>
                    </a:p>
                  </a:txBody>
                  <a:tcPr marL="9525" marR="9525" marT="9525" marB="0"/>
                </a:tc>
              </a:tr>
              <a:tr h="518308">
                <a:tc>
                  <a:txBody>
                    <a:bodyPr/>
                    <a:lstStyle/>
                    <a:p>
                      <a:pPr algn="ctr" fontAlgn="t"/>
                      <a:r>
                        <a:rPr lang="en-US" sz="2400" b="0" i="0" u="none" strike="noStrike" dirty="0">
                          <a:latin typeface="宋体"/>
                        </a:rPr>
                        <a:t>Ⅱ</a:t>
                      </a:r>
                    </a:p>
                  </a:txBody>
                  <a:tcPr marL="9525" marR="9525" marT="9525" marB="0"/>
                </a:tc>
                <a:tc>
                  <a:txBody>
                    <a:bodyPr/>
                    <a:lstStyle/>
                    <a:p>
                      <a:pPr algn="just" fontAlgn="t"/>
                      <a:r>
                        <a:rPr lang="zh-CN" altLang="en-US" sz="2400" b="0" i="0" u="none" strike="noStrike" dirty="0">
                          <a:latin typeface="宋体"/>
                        </a:rPr>
                        <a:t>病例对照研究</a:t>
                      </a:r>
                    </a:p>
                  </a:txBody>
                  <a:tcPr marL="9525" marR="9525" marT="9525" marB="0"/>
                </a:tc>
              </a:tr>
              <a:tr h="518308">
                <a:tc>
                  <a:txBody>
                    <a:bodyPr/>
                    <a:lstStyle/>
                    <a:p>
                      <a:pPr algn="ctr" fontAlgn="t"/>
                      <a:r>
                        <a:rPr lang="en-US" sz="2400" b="0" i="0" u="none" strike="noStrike" dirty="0">
                          <a:latin typeface="宋体"/>
                        </a:rPr>
                        <a:t>Ⅲ</a:t>
                      </a:r>
                    </a:p>
                  </a:txBody>
                  <a:tcPr marL="9525" marR="9525" marT="9525" marB="0"/>
                </a:tc>
                <a:tc>
                  <a:txBody>
                    <a:bodyPr/>
                    <a:lstStyle/>
                    <a:p>
                      <a:pPr algn="just" fontAlgn="t"/>
                      <a:r>
                        <a:rPr lang="zh-CN" altLang="en-US" sz="2400" b="0" i="0" u="none" strike="noStrike">
                          <a:latin typeface="宋体"/>
                        </a:rPr>
                        <a:t>纵向描述性研究</a:t>
                      </a:r>
                    </a:p>
                  </a:txBody>
                  <a:tcPr marL="9525" marR="9525" marT="9525" marB="0"/>
                </a:tc>
              </a:tr>
              <a:tr h="518308">
                <a:tc>
                  <a:txBody>
                    <a:bodyPr/>
                    <a:lstStyle/>
                    <a:p>
                      <a:pPr algn="ctr" fontAlgn="t"/>
                      <a:r>
                        <a:rPr lang="en-US" sz="2400" b="0" i="0" u="none" strike="noStrike" dirty="0">
                          <a:latin typeface="宋体"/>
                        </a:rPr>
                        <a:t>Ⅳ</a:t>
                      </a:r>
                    </a:p>
                  </a:txBody>
                  <a:tcPr marL="9525" marR="9525" marT="9525" marB="0"/>
                </a:tc>
                <a:tc>
                  <a:txBody>
                    <a:bodyPr/>
                    <a:lstStyle/>
                    <a:p>
                      <a:pPr algn="just" fontAlgn="t"/>
                      <a:r>
                        <a:rPr lang="zh-CN" altLang="en-US" sz="2400" b="0" i="0" u="none" strike="noStrike">
                          <a:latin typeface="宋体"/>
                        </a:rPr>
                        <a:t>系列病例分析</a:t>
                      </a:r>
                    </a:p>
                  </a:txBody>
                  <a:tcPr marL="9525" marR="9525" marT="9525" marB="0"/>
                </a:tc>
              </a:tr>
              <a:tr h="518308">
                <a:tc>
                  <a:txBody>
                    <a:bodyPr/>
                    <a:lstStyle/>
                    <a:p>
                      <a:pPr algn="ctr" fontAlgn="t"/>
                      <a:r>
                        <a:rPr lang="en-US" sz="2400" b="0" i="0" u="none" strike="noStrike" dirty="0">
                          <a:latin typeface="宋体"/>
                        </a:rPr>
                        <a:t>Ⅴ</a:t>
                      </a:r>
                    </a:p>
                  </a:txBody>
                  <a:tcPr marL="9525" marR="9525" marT="9525" marB="0"/>
                </a:tc>
                <a:tc>
                  <a:txBody>
                    <a:bodyPr/>
                    <a:lstStyle/>
                    <a:p>
                      <a:pPr algn="just" fontAlgn="t"/>
                      <a:r>
                        <a:rPr lang="zh-CN" altLang="en-US" sz="2400" b="0" i="0" u="none" strike="noStrike" dirty="0">
                          <a:latin typeface="宋体"/>
                        </a:rPr>
                        <a:t>专家意见，个案报道</a:t>
                      </a:r>
                    </a:p>
                  </a:txBody>
                  <a:tcPr marL="9525" marR="9525" marT="9525" marB="0"/>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13795" y="1732449"/>
            <a:ext cx="10353762" cy="4880386"/>
          </a:xfrm>
        </p:spPr>
        <p:txBody>
          <a:bodyPr/>
          <a:lstStyle/>
          <a:p>
            <a:r>
              <a:rPr lang="zh-CN" altLang="en-US" dirty="0" smtClean="0"/>
              <a:t>三、设计要点</a:t>
            </a:r>
          </a:p>
          <a:p>
            <a:pPr>
              <a:buNone/>
            </a:pPr>
            <a:r>
              <a:rPr lang="zh-CN" altLang="en-US" dirty="0" smtClean="0"/>
              <a:t>（一）主要研究设</a:t>
            </a:r>
            <a:r>
              <a:rPr lang="zh-CN" altLang="en-US" dirty="0" smtClean="0"/>
              <a:t>计</a:t>
            </a:r>
            <a:endParaRPr lang="en-US" altLang="zh-CN" dirty="0" smtClean="0"/>
          </a:p>
          <a:p>
            <a:pPr>
              <a:buNone/>
            </a:pPr>
            <a:r>
              <a:rPr lang="en-US" dirty="0" smtClean="0"/>
              <a:t>1.</a:t>
            </a:r>
            <a:r>
              <a:rPr lang="zh-CN" altLang="en-US" dirty="0" smtClean="0"/>
              <a:t>队列研究</a:t>
            </a:r>
          </a:p>
          <a:p>
            <a:pPr>
              <a:buNone/>
            </a:pPr>
            <a:r>
              <a:rPr lang="zh-CN" altLang="en-US" dirty="0" smtClean="0"/>
              <a:t>          包括</a:t>
            </a:r>
            <a:r>
              <a:rPr lang="zh-CN" altLang="en-US" dirty="0" smtClean="0"/>
              <a:t>前瞻性队列研究，历史性队列研究及双向性队列研究</a:t>
            </a:r>
            <a:r>
              <a:rPr lang="zh-CN" altLang="en-US" dirty="0" smtClean="0"/>
              <a:t>。</a:t>
            </a:r>
            <a:endParaRPr lang="en-US" altLang="zh-CN" dirty="0" smtClean="0"/>
          </a:p>
          <a:p>
            <a:pPr>
              <a:buNone/>
            </a:pPr>
            <a:r>
              <a:rPr lang="en-US" dirty="0" smtClean="0"/>
              <a:t>2.</a:t>
            </a:r>
            <a:r>
              <a:rPr lang="zh-CN" altLang="en-US" dirty="0" smtClean="0"/>
              <a:t>病例对照研</a:t>
            </a:r>
            <a:r>
              <a:rPr lang="zh-CN" altLang="en-US" dirty="0" smtClean="0"/>
              <a:t>究</a:t>
            </a:r>
            <a:endParaRPr lang="en-US" altLang="zh-CN" dirty="0" smtClean="0"/>
          </a:p>
          <a:p>
            <a:pPr>
              <a:buNone/>
            </a:pPr>
            <a:r>
              <a:rPr lang="en-US" dirty="0" smtClean="0"/>
              <a:t>3.</a:t>
            </a:r>
            <a:r>
              <a:rPr lang="zh-CN" altLang="en-US" dirty="0" smtClean="0"/>
              <a:t>横断面研究</a:t>
            </a:r>
          </a:p>
          <a:p>
            <a:pPr>
              <a:buNone/>
            </a:pPr>
            <a:endParaRPr lang="zh-CN" altLang="en-US" dirty="0" smtClean="0"/>
          </a:p>
          <a:p>
            <a:pPr>
              <a:buNone/>
            </a:pPr>
            <a:endParaRPr lang="zh-CN" altLang="en-US" dirty="0" smtClean="0"/>
          </a:p>
          <a:p>
            <a:pPr>
              <a:buNone/>
            </a:pPr>
            <a:endParaRPr lang="en-US" altLang="zh-CN" dirty="0" smtClean="0"/>
          </a:p>
          <a:p>
            <a:pPr>
              <a:buNone/>
            </a:pPr>
            <a:endParaRPr lang="zh-CN" altLang="en-US" dirty="0" smtClean="0"/>
          </a:p>
          <a:p>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13795" y="1732449"/>
            <a:ext cx="10353762" cy="5125551"/>
          </a:xfrm>
        </p:spPr>
        <p:txBody>
          <a:bodyPr>
            <a:normAutofit/>
          </a:bodyPr>
          <a:lstStyle/>
          <a:p>
            <a:r>
              <a:rPr lang="zh-CN" altLang="en-US" dirty="0" smtClean="0"/>
              <a:t>三、设计要点</a:t>
            </a:r>
          </a:p>
          <a:p>
            <a:pPr>
              <a:buNone/>
            </a:pPr>
            <a:r>
              <a:rPr lang="zh-CN" altLang="en-US" dirty="0" smtClean="0"/>
              <a:t>（</a:t>
            </a:r>
            <a:r>
              <a:rPr lang="zh-CN" altLang="en-US" dirty="0" smtClean="0"/>
              <a:t>二）疾病预后评定常用的指</a:t>
            </a:r>
            <a:r>
              <a:rPr lang="zh-CN" altLang="en-US" dirty="0" smtClean="0"/>
              <a:t>标</a:t>
            </a:r>
            <a:endParaRPr lang="en-US" altLang="zh-CN" dirty="0" smtClean="0"/>
          </a:p>
          <a:p>
            <a:pPr>
              <a:buNone/>
            </a:pPr>
            <a:r>
              <a:rPr lang="en-US" dirty="0" smtClean="0"/>
              <a:t>1.</a:t>
            </a:r>
            <a:r>
              <a:rPr lang="zh-CN" altLang="en-US" dirty="0" smtClean="0"/>
              <a:t>病死</a:t>
            </a:r>
            <a:r>
              <a:rPr lang="zh-CN" altLang="en-US" dirty="0" smtClean="0"/>
              <a:t>率</a:t>
            </a:r>
            <a:endParaRPr lang="en-US" altLang="zh-CN" dirty="0" smtClean="0"/>
          </a:p>
          <a:p>
            <a:pPr>
              <a:buNone/>
            </a:pPr>
            <a:r>
              <a:rPr lang="zh-CN" altLang="en-US" dirty="0" smtClean="0"/>
              <a:t>某病患者中死于该病者所占的比例。常用于急性、病程短易于死亡的疾病。</a:t>
            </a:r>
            <a:endParaRPr lang="en-US" altLang="zh-CN" dirty="0" smtClean="0"/>
          </a:p>
          <a:p>
            <a:pPr>
              <a:buNone/>
            </a:pPr>
            <a:r>
              <a:rPr lang="en-US" dirty="0" smtClean="0"/>
              <a:t>2.</a:t>
            </a:r>
            <a:r>
              <a:rPr lang="zh-CN" altLang="en-US" dirty="0" smtClean="0"/>
              <a:t>治愈率（</a:t>
            </a:r>
            <a:r>
              <a:rPr lang="en-US" dirty="0" smtClean="0"/>
              <a:t>cure rate</a:t>
            </a:r>
            <a:r>
              <a:rPr lang="zh-CN" altLang="en-US" dirty="0" smtClean="0"/>
              <a:t>）</a:t>
            </a:r>
            <a:endParaRPr lang="en-US" altLang="zh-CN" dirty="0" smtClean="0"/>
          </a:p>
          <a:p>
            <a:endParaRPr lang="zh-CN" altLang="en-US" dirty="0"/>
          </a:p>
        </p:txBody>
      </p:sp>
      <p:sp>
        <p:nvSpPr>
          <p:cNvPr id="36866"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36865" name="Picture 1"/>
          <p:cNvPicPr>
            <a:picLocks noChangeAspect="1" noChangeArrowheads="1"/>
          </p:cNvPicPr>
          <p:nvPr/>
        </p:nvPicPr>
        <p:blipFill>
          <a:blip r:embed="rId2"/>
          <a:stretch>
            <a:fillRect/>
          </a:stretch>
        </p:blipFill>
        <p:spPr bwMode="auto">
          <a:xfrm>
            <a:off x="1523999" y="5552660"/>
            <a:ext cx="6643936" cy="94090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13795" y="1732449"/>
            <a:ext cx="10353762" cy="4867134"/>
          </a:xfrm>
        </p:spPr>
        <p:txBody>
          <a:bodyPr/>
          <a:lstStyle/>
          <a:p>
            <a:r>
              <a:rPr lang="zh-CN" altLang="en-US" dirty="0" smtClean="0"/>
              <a:t>三、设计要点</a:t>
            </a:r>
          </a:p>
          <a:p>
            <a:pPr>
              <a:buNone/>
            </a:pPr>
            <a:r>
              <a:rPr lang="zh-CN" altLang="en-US" dirty="0" smtClean="0"/>
              <a:t>（二）疾病预后评定常用的指标</a:t>
            </a:r>
            <a:endParaRPr lang="en-US" altLang="zh-CN" dirty="0" smtClean="0"/>
          </a:p>
          <a:p>
            <a:pPr>
              <a:buNone/>
            </a:pPr>
            <a:r>
              <a:rPr lang="en-US" dirty="0" smtClean="0"/>
              <a:t>3</a:t>
            </a:r>
            <a:r>
              <a:rPr lang="en-US" dirty="0" smtClean="0"/>
              <a:t>.</a:t>
            </a:r>
            <a:r>
              <a:rPr lang="zh-CN" altLang="en-US" dirty="0" smtClean="0"/>
              <a:t>缓解率（</a:t>
            </a:r>
            <a:r>
              <a:rPr lang="en-US" dirty="0" smtClean="0"/>
              <a:t>remission rate</a:t>
            </a:r>
            <a:r>
              <a:rPr lang="zh-CN" altLang="en-US" dirty="0" smtClean="0"/>
              <a:t>）</a:t>
            </a:r>
            <a:endParaRPr lang="en-US" altLang="zh-CN" dirty="0" smtClean="0"/>
          </a:p>
          <a:p>
            <a:pPr>
              <a:buNone/>
            </a:pPr>
            <a:endParaRPr lang="en-US" altLang="zh-CN" u="sng" dirty="0" smtClean="0"/>
          </a:p>
          <a:p>
            <a:pPr>
              <a:buNone/>
            </a:pPr>
            <a:endParaRPr lang="en-US" altLang="zh-CN" u="sng" dirty="0" smtClean="0"/>
          </a:p>
          <a:p>
            <a:pPr>
              <a:buNone/>
            </a:pPr>
            <a:r>
              <a:rPr lang="en-US" dirty="0" smtClean="0"/>
              <a:t>4.</a:t>
            </a:r>
            <a:r>
              <a:rPr lang="zh-CN" altLang="en-US" dirty="0" smtClean="0"/>
              <a:t>复发率（</a:t>
            </a:r>
            <a:r>
              <a:rPr lang="en-US" dirty="0" smtClean="0"/>
              <a:t>recurrence rate</a:t>
            </a:r>
            <a:r>
              <a:rPr lang="zh-CN" altLang="en-US" dirty="0" smtClean="0"/>
              <a:t>）</a:t>
            </a:r>
            <a:endParaRPr lang="en-US" altLang="zh-CN" dirty="0" smtClean="0"/>
          </a:p>
          <a:p>
            <a:pPr>
              <a:buNone/>
            </a:pPr>
            <a:endParaRPr lang="zh-CN" altLang="en-US" dirty="0" smtClean="0"/>
          </a:p>
          <a:p>
            <a:endParaRPr lang="zh-CN" altLang="en-US" dirty="0"/>
          </a:p>
        </p:txBody>
      </p:sp>
      <p:sp>
        <p:nvSpPr>
          <p:cNvPr id="35842"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35841" name="Picture 1"/>
          <p:cNvPicPr>
            <a:picLocks noChangeAspect="1" noChangeArrowheads="1"/>
          </p:cNvPicPr>
          <p:nvPr/>
        </p:nvPicPr>
        <p:blipFill>
          <a:blip r:embed="rId2"/>
          <a:stretch>
            <a:fillRect/>
          </a:stretch>
        </p:blipFill>
        <p:spPr bwMode="auto">
          <a:xfrm>
            <a:off x="1166190" y="3710609"/>
            <a:ext cx="6849479" cy="1086679"/>
          </a:xfrm>
          <a:prstGeom prst="rect">
            <a:avLst/>
          </a:prstGeom>
          <a:noFill/>
          <a:ln>
            <a:noFill/>
          </a:ln>
        </p:spPr>
      </p:pic>
      <p:sp>
        <p:nvSpPr>
          <p:cNvPr id="35844"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35843" name="Picture 3"/>
          <p:cNvPicPr>
            <a:picLocks noChangeAspect="1" noChangeArrowheads="1"/>
          </p:cNvPicPr>
          <p:nvPr/>
        </p:nvPicPr>
        <p:blipFill>
          <a:blip r:embed="rId3"/>
          <a:stretch>
            <a:fillRect/>
          </a:stretch>
        </p:blipFill>
        <p:spPr bwMode="auto">
          <a:xfrm>
            <a:off x="1099930" y="5618921"/>
            <a:ext cx="6930887" cy="981543"/>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p:txBody>
          <a:bodyPr>
            <a:normAutofit lnSpcReduction="10000"/>
          </a:bodyPr>
          <a:lstStyle/>
          <a:p>
            <a:r>
              <a:rPr lang="zh-CN" altLang="en-US" dirty="0" smtClean="0"/>
              <a:t>三、设计要点</a:t>
            </a:r>
          </a:p>
          <a:p>
            <a:pPr>
              <a:buNone/>
            </a:pPr>
            <a:r>
              <a:rPr lang="zh-CN" altLang="en-US" dirty="0" smtClean="0"/>
              <a:t>（二）疾病预后评定常用的指</a:t>
            </a:r>
            <a:r>
              <a:rPr lang="zh-CN" altLang="en-US" dirty="0" smtClean="0"/>
              <a:t>标</a:t>
            </a:r>
            <a:endParaRPr lang="en-US" altLang="zh-CN" dirty="0" smtClean="0"/>
          </a:p>
          <a:p>
            <a:pPr>
              <a:buNone/>
            </a:pPr>
            <a:r>
              <a:rPr lang="zh-CN" altLang="en-US" dirty="0" smtClean="0"/>
              <a:t> </a:t>
            </a:r>
            <a:r>
              <a:rPr lang="en-US" dirty="0" smtClean="0"/>
              <a:t>5.</a:t>
            </a:r>
            <a:r>
              <a:rPr lang="zh-CN" altLang="en-US" dirty="0" smtClean="0"/>
              <a:t>致残率</a:t>
            </a:r>
            <a:r>
              <a:rPr lang="en-US" dirty="0" smtClean="0"/>
              <a:t> </a:t>
            </a:r>
            <a:endParaRPr lang="en-US" dirty="0" smtClean="0"/>
          </a:p>
          <a:p>
            <a:pPr>
              <a:buNone/>
            </a:pPr>
            <a:r>
              <a:rPr lang="en-US" dirty="0" smtClean="0"/>
              <a:t> </a:t>
            </a:r>
            <a:r>
              <a:rPr lang="en-US" dirty="0" smtClean="0"/>
              <a:t>          </a:t>
            </a:r>
            <a:r>
              <a:rPr lang="zh-CN" altLang="en-US" dirty="0" smtClean="0"/>
              <a:t>指发生肢体或器官功能丧失者在所观察患者中所占比例</a:t>
            </a:r>
            <a:r>
              <a:rPr lang="zh-CN" altLang="en-US" dirty="0" smtClean="0"/>
              <a:t>。</a:t>
            </a:r>
            <a:endParaRPr lang="en-US" altLang="zh-CN" dirty="0" smtClean="0"/>
          </a:p>
          <a:p>
            <a:pPr>
              <a:buNone/>
            </a:pPr>
            <a:r>
              <a:rPr lang="en-US" altLang="zh-CN" dirty="0" smtClean="0"/>
              <a:t> </a:t>
            </a:r>
            <a:r>
              <a:rPr lang="en-US" altLang="zh-CN" dirty="0" smtClean="0"/>
              <a:t>          </a:t>
            </a:r>
            <a:r>
              <a:rPr lang="zh-CN" altLang="en-US" dirty="0" smtClean="0"/>
              <a:t>常</a:t>
            </a:r>
            <a:r>
              <a:rPr lang="zh-CN" altLang="en-US" dirty="0" smtClean="0"/>
              <a:t>用于病程较长且可发展为肢体、器官残疾的疾病，如糖尿病</a:t>
            </a:r>
            <a:endParaRPr lang="en-US" altLang="zh-CN" dirty="0" smtClean="0"/>
          </a:p>
          <a:p>
            <a:endParaRPr lang="zh-CN" alt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13795" y="1732449"/>
            <a:ext cx="10353762" cy="4959899"/>
          </a:xfrm>
        </p:spPr>
        <p:txBody>
          <a:bodyPr>
            <a:normAutofit/>
          </a:bodyPr>
          <a:lstStyle/>
          <a:p>
            <a:r>
              <a:rPr lang="zh-CN" altLang="en-US" dirty="0" smtClean="0"/>
              <a:t>三、设计要点</a:t>
            </a:r>
          </a:p>
          <a:p>
            <a:pPr>
              <a:buNone/>
            </a:pPr>
            <a:r>
              <a:rPr lang="zh-CN" altLang="en-US" dirty="0" smtClean="0"/>
              <a:t>（二）疾病预后评定常用的指标</a:t>
            </a:r>
            <a:endParaRPr lang="en-US" altLang="zh-CN" dirty="0" smtClean="0"/>
          </a:p>
          <a:p>
            <a:pPr>
              <a:buNone/>
            </a:pPr>
            <a:r>
              <a:rPr lang="zh-CN" altLang="en-US" dirty="0" smtClean="0"/>
              <a:t>（</a:t>
            </a:r>
            <a:r>
              <a:rPr lang="en-US" dirty="0" smtClean="0"/>
              <a:t>6</a:t>
            </a:r>
            <a:r>
              <a:rPr lang="zh-CN" altLang="en-US" dirty="0" smtClean="0"/>
              <a:t>）生存</a:t>
            </a:r>
            <a:r>
              <a:rPr lang="zh-CN" altLang="en-US" dirty="0" smtClean="0"/>
              <a:t>率</a:t>
            </a:r>
            <a:endParaRPr lang="en-US" altLang="zh-CN" dirty="0" smtClean="0"/>
          </a:p>
          <a:p>
            <a:pPr>
              <a:buNone/>
            </a:pPr>
            <a:r>
              <a:rPr lang="en-US" dirty="0" smtClean="0"/>
              <a:t>1</a:t>
            </a:r>
            <a:r>
              <a:rPr lang="zh-CN" altLang="en-US" dirty="0" smtClean="0"/>
              <a:t>）</a:t>
            </a:r>
            <a:r>
              <a:rPr lang="en-US" dirty="0" smtClean="0"/>
              <a:t>n</a:t>
            </a:r>
            <a:r>
              <a:rPr lang="zh-CN" altLang="en-US" dirty="0" smtClean="0"/>
              <a:t>年生存</a:t>
            </a:r>
            <a:r>
              <a:rPr lang="zh-CN" altLang="en-US" dirty="0" smtClean="0"/>
              <a:t>率</a:t>
            </a:r>
            <a:endParaRPr lang="en-US" altLang="zh-CN" dirty="0" smtClean="0"/>
          </a:p>
          <a:p>
            <a:pPr>
              <a:buNone/>
            </a:pPr>
            <a:r>
              <a:rPr lang="en-US" dirty="0" smtClean="0"/>
              <a:t>2</a:t>
            </a:r>
            <a:r>
              <a:rPr lang="zh-CN" altLang="en-US" dirty="0" smtClean="0"/>
              <a:t>）</a:t>
            </a:r>
            <a:r>
              <a:rPr lang="zh-CN" altLang="en-US" u="sng" dirty="0" smtClean="0"/>
              <a:t>中位生存期（</a:t>
            </a:r>
            <a:r>
              <a:rPr lang="en-US" u="sng" dirty="0" smtClean="0"/>
              <a:t>Median survival time</a:t>
            </a:r>
            <a:r>
              <a:rPr lang="zh-CN" altLang="en-US" u="sng" dirty="0" smtClean="0"/>
              <a:t>）</a:t>
            </a:r>
            <a:r>
              <a:rPr lang="zh-CN" altLang="en-US" dirty="0" smtClean="0"/>
              <a:t>：即半数生存期，是指研究中</a:t>
            </a:r>
            <a:r>
              <a:rPr lang="en-US" dirty="0" smtClean="0"/>
              <a:t>50%</a:t>
            </a:r>
            <a:r>
              <a:rPr lang="zh-CN" altLang="en-US" dirty="0" smtClean="0"/>
              <a:t>的患者死亡所需随访的时间。该值越大，说明疾病预后越好。</a:t>
            </a:r>
          </a:p>
          <a:p>
            <a:endParaRPr lang="zh-CN" altLang="en-US" dirty="0"/>
          </a:p>
        </p:txBody>
      </p:sp>
      <p:sp>
        <p:nvSpPr>
          <p:cNvPr id="33794"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33793" name="Picture 1"/>
          <p:cNvPicPr>
            <a:picLocks noChangeAspect="1" noChangeArrowheads="1"/>
          </p:cNvPicPr>
          <p:nvPr/>
        </p:nvPicPr>
        <p:blipFill>
          <a:blip r:embed="rId2"/>
          <a:stretch>
            <a:fillRect/>
          </a:stretch>
        </p:blipFill>
        <p:spPr bwMode="auto">
          <a:xfrm>
            <a:off x="3869633" y="3631096"/>
            <a:ext cx="4300660" cy="73171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a:xfrm>
            <a:off x="874038" y="1427649"/>
            <a:ext cx="10353762" cy="4761117"/>
          </a:xfrm>
        </p:spPr>
        <p:txBody>
          <a:bodyPr>
            <a:normAutofit lnSpcReduction="10000"/>
          </a:bodyPr>
          <a:lstStyle/>
          <a:p>
            <a:r>
              <a:rPr lang="zh-CN" altLang="en-US" dirty="0" smtClean="0"/>
              <a:t>（二）疾病疗效研究遵循的基本原</a:t>
            </a:r>
            <a:r>
              <a:rPr lang="zh-CN" altLang="en-US" dirty="0" smtClean="0"/>
              <a:t>则</a:t>
            </a:r>
            <a:endParaRPr lang="en-US" altLang="zh-CN" dirty="0" smtClean="0"/>
          </a:p>
          <a:p>
            <a:pPr>
              <a:buNone/>
            </a:pPr>
            <a:r>
              <a:rPr lang="en-US" dirty="0" smtClean="0"/>
              <a:t>3.</a:t>
            </a:r>
            <a:r>
              <a:rPr lang="zh-CN" altLang="en-US" dirty="0" smtClean="0"/>
              <a:t>重</a:t>
            </a:r>
            <a:r>
              <a:rPr lang="zh-CN" altLang="en-US" dirty="0" smtClean="0"/>
              <a:t>复</a:t>
            </a:r>
            <a:endParaRPr lang="en-US" altLang="zh-CN" dirty="0" smtClean="0"/>
          </a:p>
          <a:p>
            <a:pPr>
              <a:buNone/>
            </a:pPr>
            <a:r>
              <a:rPr lang="zh-CN" altLang="en-US" dirty="0" smtClean="0"/>
              <a:t>          重</a:t>
            </a:r>
            <a:r>
              <a:rPr lang="zh-CN" altLang="en-US" dirty="0" smtClean="0"/>
              <a:t>复是指在相同条件下重复试验的过程。在流行病学研究中，保证足够的样本含量就是一种重复。重复可消除非研究因素对研究结果的影响。</a:t>
            </a:r>
            <a:endParaRPr lang="en-US" altLang="zh-CN" dirty="0" smtClean="0"/>
          </a:p>
          <a:p>
            <a:pPr>
              <a:buNone/>
            </a:pPr>
            <a:r>
              <a:rPr lang="en-US" dirty="0" smtClean="0"/>
              <a:t>4.</a:t>
            </a:r>
            <a:r>
              <a:rPr lang="zh-CN" altLang="en-US" dirty="0" smtClean="0"/>
              <a:t>盲</a:t>
            </a:r>
            <a:r>
              <a:rPr lang="zh-CN" altLang="en-US" dirty="0" smtClean="0"/>
              <a:t>法</a:t>
            </a:r>
            <a:endParaRPr lang="en-US" altLang="zh-CN" dirty="0" smtClean="0"/>
          </a:p>
          <a:p>
            <a:pPr>
              <a:buNone/>
            </a:pPr>
            <a:r>
              <a:rPr lang="zh-CN" altLang="en-US" dirty="0" smtClean="0"/>
              <a:t>        应</a:t>
            </a:r>
            <a:r>
              <a:rPr lang="zh-CN" altLang="en-US" dirty="0" smtClean="0"/>
              <a:t>用盲法可减少或消除由于研究者和研究对象主观因素对结果产生的偏倚。</a:t>
            </a:r>
            <a:endParaRPr lang="en-US" altLang="zh-CN" dirty="0" smtClean="0"/>
          </a:p>
          <a:p>
            <a:endParaRPr lang="en-US" altLang="zh-CN" dirty="0" smtClean="0"/>
          </a:p>
          <a:p>
            <a:endParaRPr lang="zh-CN" alt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13795" y="1732449"/>
            <a:ext cx="10353762" cy="5125551"/>
          </a:xfrm>
        </p:spPr>
        <p:txBody>
          <a:bodyPr>
            <a:normAutofit/>
          </a:bodyPr>
          <a:lstStyle/>
          <a:p>
            <a:r>
              <a:rPr lang="zh-CN" altLang="en-US" dirty="0" smtClean="0"/>
              <a:t>三、设计要点</a:t>
            </a:r>
          </a:p>
          <a:p>
            <a:pPr>
              <a:buNone/>
            </a:pPr>
            <a:r>
              <a:rPr lang="zh-CN" altLang="en-US" dirty="0" smtClean="0"/>
              <a:t>（二）疾病预后评定常用的指标</a:t>
            </a:r>
            <a:endParaRPr lang="en-US" altLang="zh-CN" dirty="0" smtClean="0"/>
          </a:p>
          <a:p>
            <a:pPr>
              <a:buNone/>
            </a:pPr>
            <a:r>
              <a:rPr lang="zh-CN" altLang="en-US" dirty="0" smtClean="0"/>
              <a:t>（</a:t>
            </a:r>
            <a:r>
              <a:rPr lang="en-US" dirty="0" smtClean="0"/>
              <a:t>6</a:t>
            </a:r>
            <a:r>
              <a:rPr lang="zh-CN" altLang="en-US" dirty="0" smtClean="0"/>
              <a:t>）生存率</a:t>
            </a:r>
            <a:endParaRPr lang="en-US" altLang="zh-CN" dirty="0" smtClean="0"/>
          </a:p>
          <a:p>
            <a:pPr>
              <a:buNone/>
            </a:pPr>
            <a:r>
              <a:rPr lang="en-US" dirty="0" smtClean="0"/>
              <a:t>3</a:t>
            </a:r>
            <a:r>
              <a:rPr lang="zh-CN" altLang="en-US" dirty="0" smtClean="0"/>
              <a:t>）生存率曲线（</a:t>
            </a:r>
            <a:r>
              <a:rPr lang="en-US" dirty="0" smtClean="0"/>
              <a:t>Survival curves</a:t>
            </a:r>
            <a:r>
              <a:rPr lang="zh-CN" altLang="en-US" dirty="0" smtClean="0"/>
              <a:t>）：</a:t>
            </a:r>
            <a:endParaRPr lang="en-US" altLang="zh-CN" dirty="0" smtClean="0"/>
          </a:p>
          <a:p>
            <a:pPr>
              <a:buNone/>
            </a:pPr>
            <a:r>
              <a:rPr lang="en-US" altLang="zh-CN" dirty="0" smtClean="0"/>
              <a:t> </a:t>
            </a:r>
            <a:r>
              <a:rPr lang="en-US" altLang="zh-CN" dirty="0" smtClean="0"/>
              <a:t>         </a:t>
            </a:r>
            <a:r>
              <a:rPr lang="zh-CN" altLang="en-US" dirty="0" smtClean="0"/>
              <a:t>以</a:t>
            </a:r>
            <a:r>
              <a:rPr lang="zh-CN" altLang="en-US" dirty="0" smtClean="0"/>
              <a:t>观察（随访）时间为横轴，以生存率为纵轴，将各个时间点所对应的生存率连接在一起的曲线图</a:t>
            </a:r>
            <a:r>
              <a:rPr lang="zh-CN" altLang="en-US" dirty="0" smtClean="0"/>
              <a:t>。</a:t>
            </a:r>
            <a:endParaRPr lang="en-US" altLang="zh-CN" dirty="0" smtClean="0"/>
          </a:p>
          <a:p>
            <a:pPr>
              <a:buNone/>
            </a:pPr>
            <a:r>
              <a:rPr lang="en-US" altLang="zh-CN" dirty="0" smtClean="0"/>
              <a:t> </a:t>
            </a:r>
            <a:r>
              <a:rPr lang="en-US" altLang="zh-CN" dirty="0" smtClean="0"/>
              <a:t>          </a:t>
            </a:r>
            <a:r>
              <a:rPr lang="zh-CN" altLang="en-US" dirty="0" smtClean="0"/>
              <a:t>生</a:t>
            </a:r>
            <a:r>
              <a:rPr lang="zh-CN" altLang="en-US" dirty="0" smtClean="0"/>
              <a:t>存曲线是一条下降的曲线，用于描述生存率在各时点的变化过程。</a:t>
            </a:r>
            <a:endParaRPr lang="zh-CN"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p:txBody>
          <a:bodyPr/>
          <a:lstStyle/>
          <a:p>
            <a:r>
              <a:rPr lang="zh-CN" altLang="en-US" dirty="0" smtClean="0"/>
              <a:t>三、设计要点</a:t>
            </a:r>
          </a:p>
          <a:p>
            <a:pPr>
              <a:buNone/>
            </a:pPr>
            <a:r>
              <a:rPr lang="zh-CN" altLang="en-US" dirty="0" smtClean="0"/>
              <a:t>（</a:t>
            </a:r>
            <a:r>
              <a:rPr lang="zh-CN" altLang="en-US" dirty="0" smtClean="0"/>
              <a:t>三）分析方</a:t>
            </a:r>
            <a:r>
              <a:rPr lang="zh-CN" altLang="en-US" dirty="0" smtClean="0"/>
              <a:t>法</a:t>
            </a:r>
            <a:endParaRPr lang="en-US" altLang="zh-CN" dirty="0" smtClean="0"/>
          </a:p>
          <a:p>
            <a:pPr>
              <a:buNone/>
            </a:pPr>
            <a:r>
              <a:rPr lang="en-US" dirty="0" smtClean="0"/>
              <a:t>1.</a:t>
            </a:r>
            <a:r>
              <a:rPr lang="zh-CN" altLang="en-US" dirty="0" smtClean="0"/>
              <a:t>生存率估计方</a:t>
            </a:r>
            <a:r>
              <a:rPr lang="zh-CN" altLang="en-US" dirty="0" smtClean="0"/>
              <a:t>法</a:t>
            </a:r>
            <a:r>
              <a:rPr lang="en-US" altLang="zh-CN" dirty="0" smtClean="0"/>
              <a:t>:</a:t>
            </a:r>
            <a:r>
              <a:rPr lang="en-US" dirty="0" smtClean="0"/>
              <a:t>  </a:t>
            </a:r>
            <a:r>
              <a:rPr lang="zh-CN" altLang="en-US" dirty="0" smtClean="0"/>
              <a:t>根据患者生存资料估计总体生存率及其它有关指标（如生存曲线、中位生存期等</a:t>
            </a:r>
            <a:r>
              <a:rPr lang="zh-CN" altLang="en-US" dirty="0" smtClean="0"/>
              <a:t>）</a:t>
            </a:r>
            <a:endParaRPr lang="en-US" altLang="zh-CN" dirty="0" smtClean="0"/>
          </a:p>
          <a:p>
            <a:pPr>
              <a:buNone/>
            </a:pPr>
            <a:r>
              <a:rPr lang="zh-CN" altLang="en-US" dirty="0" smtClean="0"/>
              <a:t>（</a:t>
            </a:r>
            <a:r>
              <a:rPr lang="en-US" dirty="0" smtClean="0"/>
              <a:t>1</a:t>
            </a:r>
            <a:r>
              <a:rPr lang="zh-CN" altLang="en-US" dirty="0" smtClean="0"/>
              <a:t>）</a:t>
            </a:r>
            <a:r>
              <a:rPr lang="en-US" dirty="0" smtClean="0"/>
              <a:t>Kaplan-Meier</a:t>
            </a:r>
            <a:r>
              <a:rPr lang="zh-CN" altLang="en-US" dirty="0" smtClean="0"/>
              <a:t>法</a:t>
            </a:r>
            <a:endParaRPr lang="en-US" altLang="zh-CN" dirty="0" smtClean="0"/>
          </a:p>
          <a:p>
            <a:pPr>
              <a:buNone/>
            </a:pPr>
            <a:r>
              <a:rPr lang="zh-CN" altLang="en-US" dirty="0" smtClean="0"/>
              <a:t>（</a:t>
            </a:r>
            <a:r>
              <a:rPr lang="en-US" dirty="0" smtClean="0"/>
              <a:t>2</a:t>
            </a:r>
            <a:r>
              <a:rPr lang="zh-CN" altLang="en-US" dirty="0" smtClean="0"/>
              <a:t>）寿命表法</a:t>
            </a:r>
          </a:p>
          <a:p>
            <a:endParaRPr lang="zh-CN" alt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95" y="384314"/>
            <a:ext cx="10353762" cy="970450"/>
          </a:xfrm>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13795" y="1401144"/>
            <a:ext cx="10353762" cy="4906890"/>
          </a:xfrm>
        </p:spPr>
        <p:txBody>
          <a:bodyPr>
            <a:normAutofit/>
          </a:bodyPr>
          <a:lstStyle/>
          <a:p>
            <a:r>
              <a:rPr lang="zh-CN" altLang="en-US" dirty="0" smtClean="0"/>
              <a:t>三、设计要点</a:t>
            </a:r>
          </a:p>
          <a:p>
            <a:pPr>
              <a:buNone/>
            </a:pPr>
            <a:r>
              <a:rPr lang="zh-CN" altLang="en-US" dirty="0" smtClean="0"/>
              <a:t>（三）分析方</a:t>
            </a:r>
            <a:r>
              <a:rPr lang="zh-CN" altLang="en-US" dirty="0" smtClean="0"/>
              <a:t>法</a:t>
            </a:r>
            <a:endParaRPr lang="en-US" altLang="zh-CN" dirty="0" smtClean="0"/>
          </a:p>
          <a:p>
            <a:pPr>
              <a:buNone/>
            </a:pPr>
            <a:r>
              <a:rPr lang="en-US" dirty="0" smtClean="0"/>
              <a:t>2.</a:t>
            </a:r>
            <a:r>
              <a:rPr lang="zh-CN" altLang="en-US" dirty="0" smtClean="0"/>
              <a:t>生存率比较方</a:t>
            </a:r>
            <a:r>
              <a:rPr lang="zh-CN" altLang="en-US" dirty="0" smtClean="0"/>
              <a:t>法</a:t>
            </a:r>
            <a:endParaRPr lang="en-US" altLang="zh-CN" dirty="0" smtClean="0"/>
          </a:p>
          <a:p>
            <a:pPr>
              <a:buNone/>
            </a:pPr>
            <a:r>
              <a:rPr lang="en-US" dirty="0" smtClean="0"/>
              <a:t>log-rank</a:t>
            </a:r>
            <a:r>
              <a:rPr lang="zh-CN" altLang="en-US" dirty="0" smtClean="0"/>
              <a:t>检验可分析不同治疗方案对患者生存率的影</a:t>
            </a:r>
            <a:r>
              <a:rPr lang="zh-CN" altLang="en-US" dirty="0" smtClean="0"/>
              <a:t>响</a:t>
            </a:r>
            <a:r>
              <a:rPr lang="en-US" altLang="zh-CN" dirty="0" smtClean="0"/>
              <a:t>.</a:t>
            </a:r>
          </a:p>
          <a:p>
            <a:pPr>
              <a:buNone/>
            </a:pPr>
            <a:r>
              <a:rPr lang="en-US" dirty="0" smtClean="0"/>
              <a:t>3.</a:t>
            </a:r>
            <a:r>
              <a:rPr lang="zh-CN" altLang="en-US" dirty="0" smtClean="0"/>
              <a:t>影响因素分析及生存率预</a:t>
            </a:r>
            <a:r>
              <a:rPr lang="zh-CN" altLang="en-US" dirty="0" smtClean="0"/>
              <a:t>测</a:t>
            </a:r>
            <a:endParaRPr lang="en-US" altLang="zh-CN" dirty="0" smtClean="0"/>
          </a:p>
          <a:p>
            <a:pPr>
              <a:buNone/>
            </a:pPr>
            <a:r>
              <a:rPr lang="en-US" dirty="0" smtClean="0"/>
              <a:t>Cox</a:t>
            </a:r>
            <a:r>
              <a:rPr lang="zh-CN" altLang="en-US" dirty="0" smtClean="0"/>
              <a:t>比例风险回归模型（</a:t>
            </a:r>
            <a:r>
              <a:rPr lang="en-US" dirty="0" smtClean="0"/>
              <a:t>Cox’s proportional hazard regression model</a:t>
            </a:r>
            <a:r>
              <a:rPr lang="zh-CN" altLang="en-US" dirty="0" smtClean="0"/>
              <a:t>）</a:t>
            </a:r>
            <a:r>
              <a:rPr lang="zh-CN" altLang="en-US" dirty="0" smtClean="0"/>
              <a:t>简称为</a:t>
            </a:r>
            <a:r>
              <a:rPr lang="en-US" dirty="0" smtClean="0"/>
              <a:t>Cox</a:t>
            </a:r>
            <a:r>
              <a:rPr lang="zh-CN" altLang="en-US" dirty="0" smtClean="0"/>
              <a:t>回归或</a:t>
            </a:r>
            <a:r>
              <a:rPr lang="en-US" dirty="0" smtClean="0"/>
              <a:t>Cox</a:t>
            </a:r>
            <a:r>
              <a:rPr lang="zh-CN" altLang="en-US" dirty="0" smtClean="0"/>
              <a:t>模</a:t>
            </a:r>
            <a:r>
              <a:rPr lang="zh-CN" altLang="en-US" dirty="0" smtClean="0"/>
              <a:t>型</a:t>
            </a:r>
            <a:r>
              <a:rPr lang="en-US" altLang="zh-CN" dirty="0" smtClean="0"/>
              <a:t>.</a:t>
            </a:r>
            <a:endParaRPr lang="en-US" altLang="zh-CN" dirty="0" smtClean="0"/>
          </a:p>
          <a:p>
            <a:endParaRPr lang="zh-CN" alt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13795" y="1732449"/>
            <a:ext cx="10353762" cy="4734612"/>
          </a:xfrm>
        </p:spPr>
        <p:txBody>
          <a:bodyPr>
            <a:normAutofit/>
          </a:bodyPr>
          <a:lstStyle/>
          <a:p>
            <a:r>
              <a:rPr lang="zh-CN" altLang="en-US" dirty="0" smtClean="0"/>
              <a:t>三、设计要点</a:t>
            </a:r>
          </a:p>
          <a:p>
            <a:pPr>
              <a:buNone/>
            </a:pPr>
            <a:r>
              <a:rPr lang="zh-CN" altLang="en-US" dirty="0" smtClean="0"/>
              <a:t>（四）疾病预后研究的评价原</a:t>
            </a:r>
            <a:r>
              <a:rPr lang="zh-CN" altLang="en-US" dirty="0" smtClean="0"/>
              <a:t>则</a:t>
            </a:r>
            <a:endParaRPr lang="en-US" altLang="zh-CN" dirty="0" smtClean="0"/>
          </a:p>
          <a:p>
            <a:pPr>
              <a:buNone/>
            </a:pPr>
            <a:r>
              <a:rPr lang="en-US" dirty="0" smtClean="0"/>
              <a:t>1.</a:t>
            </a:r>
            <a:r>
              <a:rPr lang="zh-CN" altLang="en-US" dirty="0" smtClean="0"/>
              <a:t>研究对象的选</a:t>
            </a:r>
            <a:r>
              <a:rPr lang="zh-CN" altLang="en-US" dirty="0" smtClean="0"/>
              <a:t>择</a:t>
            </a:r>
            <a:endParaRPr lang="en-US" altLang="zh-CN" dirty="0" smtClean="0"/>
          </a:p>
          <a:p>
            <a:pPr>
              <a:buNone/>
            </a:pPr>
            <a:r>
              <a:rPr lang="zh-CN" altLang="en-US" dirty="0" smtClean="0"/>
              <a:t>           研</a:t>
            </a:r>
            <a:r>
              <a:rPr lang="zh-CN" altLang="en-US" dirty="0" smtClean="0"/>
              <a:t>究对象应处于同一起始队列，起始点可以是症状首发时间、疾病确诊时间或治疗开始的时间。同时，各队列的研究对象最好是处于临床病程早期阶段，或至少是处于同一病程阶段的患者。</a:t>
            </a:r>
          </a:p>
          <a:p>
            <a:endParaRPr lang="zh-CN" alt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13795" y="1732449"/>
            <a:ext cx="10353762" cy="4549081"/>
          </a:xfrm>
        </p:spPr>
        <p:txBody>
          <a:bodyPr/>
          <a:lstStyle/>
          <a:p>
            <a:r>
              <a:rPr lang="zh-CN" altLang="en-US" dirty="0" smtClean="0"/>
              <a:t>三、设计要点</a:t>
            </a:r>
          </a:p>
          <a:p>
            <a:pPr>
              <a:buNone/>
            </a:pPr>
            <a:r>
              <a:rPr lang="zh-CN" altLang="en-US" dirty="0" smtClean="0"/>
              <a:t>（四）疾病预后研究的评价原则</a:t>
            </a:r>
            <a:endParaRPr lang="en-US" altLang="zh-CN" dirty="0" smtClean="0"/>
          </a:p>
          <a:p>
            <a:pPr>
              <a:buNone/>
            </a:pPr>
            <a:r>
              <a:rPr lang="en-US" dirty="0" smtClean="0"/>
              <a:t>2.</a:t>
            </a:r>
            <a:r>
              <a:rPr lang="zh-CN" altLang="en-US" dirty="0" smtClean="0"/>
              <a:t>研究对象应能代表被研究疾病的目标人群</a:t>
            </a:r>
            <a:r>
              <a:rPr lang="en-US" dirty="0" smtClean="0"/>
              <a:t> </a:t>
            </a:r>
            <a:endParaRPr lang="en-US" dirty="0" smtClean="0"/>
          </a:p>
          <a:p>
            <a:pPr>
              <a:buNone/>
            </a:pPr>
            <a:r>
              <a:rPr lang="en-US" dirty="0" smtClean="0"/>
              <a:t>          </a:t>
            </a:r>
            <a:r>
              <a:rPr lang="zh-CN" altLang="en-US" dirty="0" smtClean="0"/>
              <a:t>应详细叙述研究对象的来源及进行预后研究的地区或医疗机构，研究对象应具有明确的诊断标准、纳入标准与排除标准。</a:t>
            </a:r>
          </a:p>
          <a:p>
            <a:endParaRPr lang="zh-CN" alt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p:txBody>
          <a:bodyPr/>
          <a:lstStyle/>
          <a:p>
            <a:r>
              <a:rPr lang="zh-CN" altLang="en-US" dirty="0" smtClean="0"/>
              <a:t>三、设计要点</a:t>
            </a:r>
          </a:p>
          <a:p>
            <a:pPr>
              <a:buNone/>
            </a:pPr>
            <a:r>
              <a:rPr lang="zh-CN" altLang="en-US" dirty="0" smtClean="0"/>
              <a:t>（四）疾病预后研究的评价原则</a:t>
            </a:r>
            <a:endParaRPr lang="en-US" altLang="zh-CN" dirty="0" smtClean="0"/>
          </a:p>
          <a:p>
            <a:pPr>
              <a:buNone/>
            </a:pPr>
            <a:r>
              <a:rPr lang="en-US" dirty="0" smtClean="0"/>
              <a:t>3</a:t>
            </a:r>
            <a:r>
              <a:rPr lang="en-US" dirty="0" smtClean="0"/>
              <a:t>.</a:t>
            </a:r>
            <a:r>
              <a:rPr lang="zh-CN" altLang="en-US" dirty="0" smtClean="0"/>
              <a:t>随访时间要足够，随访要完整 </a:t>
            </a:r>
            <a:endParaRPr lang="en-US" altLang="zh-CN" dirty="0" smtClean="0"/>
          </a:p>
          <a:p>
            <a:pPr>
              <a:buNone/>
            </a:pPr>
            <a:r>
              <a:rPr lang="en-US" dirty="0" smtClean="0"/>
              <a:t>4.</a:t>
            </a:r>
            <a:r>
              <a:rPr lang="zh-CN" altLang="en-US" dirty="0" smtClean="0"/>
              <a:t>研究结局的判断要有客观的标</a:t>
            </a:r>
            <a:r>
              <a:rPr lang="zh-CN" altLang="en-US" dirty="0" smtClean="0"/>
              <a:t>准</a:t>
            </a:r>
            <a:endParaRPr lang="en-US" altLang="zh-CN" dirty="0" smtClean="0"/>
          </a:p>
          <a:p>
            <a:pPr>
              <a:buNone/>
            </a:pPr>
            <a:r>
              <a:rPr lang="en-US" dirty="0" smtClean="0"/>
              <a:t>5.</a:t>
            </a:r>
            <a:r>
              <a:rPr lang="zh-CN" altLang="en-US" dirty="0" smtClean="0"/>
              <a:t>校正影响预后的混杂因</a:t>
            </a:r>
            <a:r>
              <a:rPr lang="zh-CN" altLang="en-US" dirty="0" smtClean="0"/>
              <a:t>素</a:t>
            </a:r>
            <a:endParaRPr lang="en-US" altLang="zh-CN" dirty="0" smtClean="0"/>
          </a:p>
          <a:p>
            <a:pPr>
              <a:buNone/>
            </a:pPr>
            <a:r>
              <a:rPr lang="en-US" dirty="0" smtClean="0"/>
              <a:t>6.</a:t>
            </a:r>
            <a:r>
              <a:rPr lang="zh-CN" altLang="en-US" dirty="0" smtClean="0"/>
              <a:t>预后研究的研究结果要报告完整 </a:t>
            </a:r>
            <a:endParaRPr lang="zh-CN" alt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13795" y="1732449"/>
            <a:ext cx="10353762" cy="4867134"/>
          </a:xfrm>
        </p:spPr>
        <p:txBody>
          <a:bodyPr>
            <a:normAutofit/>
          </a:bodyPr>
          <a:lstStyle/>
          <a:p>
            <a:r>
              <a:rPr lang="zh-CN" altLang="en-US" dirty="0" smtClean="0"/>
              <a:t>四、疾病预后研究中的常见偏倚及其控制方</a:t>
            </a:r>
            <a:r>
              <a:rPr lang="zh-CN" altLang="en-US" dirty="0" smtClean="0"/>
              <a:t>法</a:t>
            </a:r>
            <a:endParaRPr lang="en-US" altLang="zh-CN" dirty="0" smtClean="0"/>
          </a:p>
          <a:p>
            <a:pPr>
              <a:buNone/>
            </a:pPr>
            <a:r>
              <a:rPr lang="en-US" dirty="0" smtClean="0"/>
              <a:t>1.</a:t>
            </a:r>
            <a:r>
              <a:rPr lang="zh-CN" altLang="en-US" dirty="0" smtClean="0"/>
              <a:t>失访偏</a:t>
            </a:r>
            <a:r>
              <a:rPr lang="zh-CN" altLang="en-US" dirty="0" smtClean="0"/>
              <a:t>倚</a:t>
            </a:r>
            <a:endParaRPr lang="en-US" altLang="zh-CN" dirty="0" smtClean="0"/>
          </a:p>
          <a:p>
            <a:pPr>
              <a:buNone/>
            </a:pPr>
            <a:r>
              <a:rPr lang="zh-CN" altLang="en-US" dirty="0" smtClean="0"/>
              <a:t>          指</a:t>
            </a:r>
            <a:r>
              <a:rPr lang="zh-CN" altLang="en-US" dirty="0" smtClean="0"/>
              <a:t>在研究过程中，某些选定的研究对象因种种原因脱离了观察，令研究者无法继续去随访，由此造成的对研究结果的影响称为失访偏倚。</a:t>
            </a:r>
          </a:p>
          <a:p>
            <a:pPr>
              <a:buNone/>
            </a:pPr>
            <a:r>
              <a:rPr lang="zh-CN" altLang="en-US" dirty="0" smtClean="0"/>
              <a:t>          控</a:t>
            </a:r>
            <a:r>
              <a:rPr lang="zh-CN" altLang="en-US" dirty="0" smtClean="0"/>
              <a:t>制失访偏倚的方法是在研究设计阶段增加样本量；在实施阶段，通过各种方法提高患者的依从性，减少失访的发生。</a:t>
            </a:r>
          </a:p>
          <a:p>
            <a:pPr>
              <a:buNone/>
            </a:pPr>
            <a:endParaRPr lang="zh-CN" altLang="en-US" dirty="0" smtClean="0"/>
          </a:p>
          <a:p>
            <a:endParaRPr lang="zh-CN" alt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4039" y="185530"/>
            <a:ext cx="10353762" cy="970450"/>
          </a:xfrm>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13795" y="1113182"/>
            <a:ext cx="10353762" cy="5744817"/>
          </a:xfrm>
        </p:spPr>
        <p:txBody>
          <a:bodyPr>
            <a:normAutofit/>
          </a:bodyPr>
          <a:lstStyle/>
          <a:p>
            <a:r>
              <a:rPr lang="zh-CN" altLang="en-US" dirty="0" smtClean="0"/>
              <a:t>四、疾病预后研究中的常见偏倚及其控制方法</a:t>
            </a:r>
            <a:endParaRPr lang="en-US" altLang="zh-CN" dirty="0" smtClean="0"/>
          </a:p>
          <a:p>
            <a:pPr>
              <a:buNone/>
            </a:pPr>
            <a:r>
              <a:rPr lang="en-US" dirty="0" smtClean="0"/>
              <a:t>2.</a:t>
            </a:r>
            <a:r>
              <a:rPr lang="zh-CN" altLang="en-US" dirty="0" smtClean="0"/>
              <a:t>零时刻不当的偏倚</a:t>
            </a:r>
            <a:r>
              <a:rPr lang="en-US" dirty="0" smtClean="0"/>
              <a:t>(zero bias</a:t>
            </a:r>
            <a:r>
              <a:rPr lang="en-US" dirty="0" smtClean="0"/>
              <a:t>)</a:t>
            </a:r>
          </a:p>
          <a:p>
            <a:pPr>
              <a:buNone/>
            </a:pPr>
            <a:r>
              <a:rPr lang="zh-CN" altLang="en-US" dirty="0" smtClean="0"/>
              <a:t>           在</a:t>
            </a:r>
            <a:r>
              <a:rPr lang="zh-CN" altLang="en-US" dirty="0" smtClean="0"/>
              <a:t>疾病预后研究的随访过程中，由于不同患者在开始进行随访队列时所处于的疾病阶段不同，即随访起始不同，由此产生的偏倚称为零时刻不当的偏倚</a:t>
            </a:r>
            <a:r>
              <a:rPr lang="zh-CN" altLang="en-US" dirty="0" smtClean="0"/>
              <a:t>。</a:t>
            </a:r>
            <a:endParaRPr lang="en-US" altLang="zh-CN" dirty="0" smtClean="0"/>
          </a:p>
          <a:p>
            <a:pPr>
              <a:buNone/>
            </a:pPr>
            <a:r>
              <a:rPr lang="zh-CN" altLang="en-US" dirty="0" smtClean="0"/>
              <a:t>            控</a:t>
            </a:r>
            <a:r>
              <a:rPr lang="zh-CN" altLang="en-US" dirty="0" smtClean="0"/>
              <a:t>制方法：在研究设计阶段，采用限制的方法，限制研究对象应是处于临床病程早期阶段，或至少是处于同一病程阶段的患者；在实施阶段，采用病程配对的方法。在数据分析阶段，采用分层分析、标准化及多因素分析等方法。</a:t>
            </a:r>
          </a:p>
          <a:p>
            <a:pPr>
              <a:buNone/>
            </a:pPr>
            <a:endParaRPr lang="zh-CN" altLang="en-US" dirty="0" smtClean="0"/>
          </a:p>
          <a:p>
            <a:endParaRPr lang="zh-CN" alt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19812" y="159026"/>
            <a:ext cx="10353762" cy="970450"/>
          </a:xfrm>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40299" y="1175858"/>
            <a:ext cx="10353762" cy="5463481"/>
          </a:xfrm>
        </p:spPr>
        <p:txBody>
          <a:bodyPr>
            <a:normAutofit/>
          </a:bodyPr>
          <a:lstStyle/>
          <a:p>
            <a:r>
              <a:rPr lang="zh-CN" altLang="en-US" dirty="0" smtClean="0"/>
              <a:t>四、疾病预后研究中的常见偏倚及其控制方</a:t>
            </a:r>
            <a:r>
              <a:rPr lang="zh-CN" altLang="en-US" dirty="0" smtClean="0"/>
              <a:t>法</a:t>
            </a:r>
            <a:endParaRPr lang="en-US" altLang="zh-CN" dirty="0" smtClean="0"/>
          </a:p>
          <a:p>
            <a:pPr>
              <a:buNone/>
            </a:pPr>
            <a:r>
              <a:rPr lang="en-US" dirty="0" smtClean="0"/>
              <a:t>3.</a:t>
            </a:r>
            <a:r>
              <a:rPr lang="zh-CN" altLang="en-US" dirty="0" smtClean="0"/>
              <a:t>集合偏倚（</a:t>
            </a:r>
            <a:r>
              <a:rPr lang="en-US" dirty="0" smtClean="0"/>
              <a:t>assembly bias</a:t>
            </a:r>
            <a:r>
              <a:rPr lang="zh-CN" altLang="en-US" dirty="0" smtClean="0"/>
              <a:t>）</a:t>
            </a:r>
            <a:endParaRPr lang="en-US" altLang="zh-CN" dirty="0" smtClean="0"/>
          </a:p>
          <a:p>
            <a:pPr>
              <a:buNone/>
            </a:pPr>
            <a:r>
              <a:rPr lang="zh-CN" altLang="en-US" dirty="0" smtClean="0"/>
              <a:t>           也</a:t>
            </a:r>
            <a:r>
              <a:rPr lang="zh-CN" altLang="en-US" dirty="0" smtClean="0"/>
              <a:t>称为分组偏倚、集中性偏倚、就诊偏倚，是指进入研究队列的患者除了研究因素外，还存在其他因素不一致，而这些因素对疾病的结局会发生影</a:t>
            </a:r>
            <a:r>
              <a:rPr lang="zh-CN" altLang="en-US" dirty="0" smtClean="0"/>
              <a:t>响</a:t>
            </a:r>
            <a:r>
              <a:rPr lang="en-US" altLang="zh-CN" dirty="0" smtClean="0"/>
              <a:t>.</a:t>
            </a:r>
          </a:p>
          <a:p>
            <a:pPr>
              <a:buNone/>
            </a:pPr>
            <a:r>
              <a:rPr lang="zh-CN" altLang="en-US" dirty="0" smtClean="0"/>
              <a:t>           控</a:t>
            </a:r>
            <a:r>
              <a:rPr lang="zh-CN" altLang="en-US" dirty="0" smtClean="0"/>
              <a:t>制方法：采用随机的方法进行选择选择对象；采用匹配的方法，将某些影响预后的重要非研究因素作为配对因素，提高比较组的可比性；采用分层分析、标准化及多因素分析等方法进行数据分析。</a:t>
            </a:r>
          </a:p>
          <a:p>
            <a:pPr>
              <a:buNone/>
            </a:pPr>
            <a:endParaRPr lang="zh-CN" altLang="en-US" dirty="0" smtClean="0"/>
          </a:p>
          <a:p>
            <a:endParaRPr lang="en-US" altLang="zh-CN" dirty="0" smtClean="0"/>
          </a:p>
          <a:p>
            <a:endParaRPr lang="zh-CN" alt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p:txBody>
          <a:bodyPr/>
          <a:lstStyle/>
          <a:p>
            <a:r>
              <a:rPr lang="zh-CN" altLang="en-US" dirty="0" smtClean="0"/>
              <a:t>四、疾病预后研究中的常见偏倚及其控制方法</a:t>
            </a:r>
            <a:endParaRPr lang="en-US" altLang="zh-CN" dirty="0" smtClean="0"/>
          </a:p>
          <a:p>
            <a:pPr>
              <a:buNone/>
            </a:pPr>
            <a:r>
              <a:rPr lang="en-US" dirty="0" smtClean="0"/>
              <a:t>4.</a:t>
            </a:r>
            <a:r>
              <a:rPr lang="zh-CN" altLang="en-US" dirty="0" smtClean="0"/>
              <a:t>存活队列偏倚 </a:t>
            </a:r>
            <a:endParaRPr lang="en-US" altLang="zh-CN" dirty="0" smtClean="0"/>
          </a:p>
          <a:p>
            <a:pPr>
              <a:buNone/>
            </a:pPr>
            <a:r>
              <a:rPr lang="zh-CN" altLang="en-US" dirty="0" smtClean="0"/>
              <a:t>           存</a:t>
            </a:r>
            <a:r>
              <a:rPr lang="zh-CN" altLang="en-US" dirty="0" smtClean="0"/>
              <a:t>活队列偏倚是集合偏倚的特殊形式，死亡病例没有进入研究，可使疾病预后偏向好的方向</a:t>
            </a:r>
            <a:r>
              <a:rPr lang="zh-CN" altLang="en-US" dirty="0" smtClean="0"/>
              <a:t>。</a:t>
            </a:r>
            <a:endParaRPr lang="en-US" altLang="zh-CN" dirty="0" smtClean="0"/>
          </a:p>
          <a:p>
            <a:pPr>
              <a:buNone/>
            </a:pPr>
            <a:r>
              <a:rPr lang="zh-CN" altLang="en-US" dirty="0" smtClean="0"/>
              <a:t>           控</a:t>
            </a:r>
            <a:r>
              <a:rPr lang="zh-CN" altLang="en-US" dirty="0" smtClean="0"/>
              <a:t>制存活队列偏倚，采用疾病的早期病程作为起始点，尽可能采用起始队列，起始点要明确和统一。</a:t>
            </a:r>
          </a:p>
          <a:p>
            <a:pPr>
              <a:buNone/>
            </a:pP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a:xfrm>
            <a:off x="913795" y="1732449"/>
            <a:ext cx="10353762" cy="4827377"/>
          </a:xfrm>
        </p:spPr>
        <p:txBody>
          <a:bodyPr/>
          <a:lstStyle/>
          <a:p>
            <a:r>
              <a:rPr lang="zh-CN" altLang="en-US" dirty="0" smtClean="0"/>
              <a:t>（二）疾病疗效研究遵循的基本原则</a:t>
            </a:r>
            <a:endParaRPr lang="en-US" altLang="zh-CN" dirty="0" smtClean="0"/>
          </a:p>
          <a:p>
            <a:pPr>
              <a:buNone/>
            </a:pPr>
            <a:r>
              <a:rPr lang="en-US" dirty="0" smtClean="0"/>
              <a:t>5.</a:t>
            </a:r>
            <a:r>
              <a:rPr lang="zh-CN" altLang="en-US" dirty="0" smtClean="0"/>
              <a:t>多中</a:t>
            </a:r>
            <a:r>
              <a:rPr lang="zh-CN" altLang="en-US" dirty="0" smtClean="0"/>
              <a:t>心</a:t>
            </a:r>
            <a:endParaRPr lang="en-US" altLang="zh-CN" dirty="0" smtClean="0"/>
          </a:p>
          <a:p>
            <a:pPr>
              <a:buNone/>
            </a:pPr>
            <a:r>
              <a:rPr lang="zh-CN" altLang="en-US" dirty="0" smtClean="0"/>
              <a:t>          指</a:t>
            </a:r>
            <a:r>
              <a:rPr lang="zh-CN" altLang="en-US" dirty="0" smtClean="0"/>
              <a:t>多名研究者在不同的研究机构进行试验，并按相同的试验方案同时进行的临床试验</a:t>
            </a:r>
            <a:r>
              <a:rPr lang="zh-CN" altLang="en-US" dirty="0" smtClean="0"/>
              <a:t>。</a:t>
            </a:r>
            <a:endParaRPr lang="en-US" altLang="zh-CN" dirty="0" smtClean="0"/>
          </a:p>
          <a:p>
            <a:pPr>
              <a:buNone/>
            </a:pPr>
            <a:r>
              <a:rPr lang="en-US" dirty="0" smtClean="0"/>
              <a:t>6</a:t>
            </a:r>
            <a:r>
              <a:rPr lang="en-US" dirty="0" smtClean="0"/>
              <a:t>.</a:t>
            </a:r>
            <a:r>
              <a:rPr lang="zh-CN" altLang="en-US" dirty="0" smtClean="0"/>
              <a:t>遵守医学伦</a:t>
            </a:r>
            <a:r>
              <a:rPr lang="zh-CN" altLang="en-US" dirty="0" smtClean="0"/>
              <a:t>理</a:t>
            </a:r>
            <a:endParaRPr lang="en-US" altLang="zh-CN" dirty="0" smtClean="0"/>
          </a:p>
          <a:p>
            <a:pPr>
              <a:buNone/>
            </a:pPr>
            <a:r>
              <a:rPr lang="zh-CN" altLang="en-US" dirty="0" smtClean="0"/>
              <a:t>           即</a:t>
            </a:r>
            <a:r>
              <a:rPr lang="zh-CN" altLang="en-US" dirty="0" smtClean="0"/>
              <a:t>知情同意（尊重），有益无害（行善）及公正（公平）。</a:t>
            </a:r>
            <a:endParaRPr lang="en-US" altLang="zh-CN" dirty="0" smtClean="0"/>
          </a:p>
          <a:p>
            <a:endParaRPr lang="zh-CN" alt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13795" y="1732449"/>
            <a:ext cx="10353762" cy="4840629"/>
          </a:xfrm>
        </p:spPr>
        <p:txBody>
          <a:bodyPr>
            <a:normAutofit/>
          </a:bodyPr>
          <a:lstStyle/>
          <a:p>
            <a:r>
              <a:rPr lang="zh-CN" altLang="en-US" dirty="0" smtClean="0"/>
              <a:t>四、疾病预后研究中的常见偏倚及其控制方法</a:t>
            </a:r>
            <a:endParaRPr lang="en-US" altLang="zh-CN" dirty="0" smtClean="0"/>
          </a:p>
          <a:p>
            <a:pPr>
              <a:buNone/>
            </a:pPr>
            <a:r>
              <a:rPr lang="en-US" dirty="0" smtClean="0"/>
              <a:t>5.</a:t>
            </a:r>
            <a:r>
              <a:rPr lang="zh-CN" altLang="en-US" dirty="0" smtClean="0"/>
              <a:t>迁移偏倚（</a:t>
            </a:r>
            <a:r>
              <a:rPr lang="en-US" dirty="0" smtClean="0"/>
              <a:t>migration bias</a:t>
            </a:r>
            <a:r>
              <a:rPr lang="zh-CN" altLang="en-US" dirty="0" smtClean="0"/>
              <a:t>）</a:t>
            </a:r>
            <a:endParaRPr lang="en-US" altLang="zh-CN" dirty="0" smtClean="0"/>
          </a:p>
          <a:p>
            <a:pPr>
              <a:buNone/>
            </a:pPr>
            <a:r>
              <a:rPr lang="zh-CN" altLang="en-US" dirty="0" smtClean="0"/>
              <a:t>           在</a:t>
            </a:r>
            <a:r>
              <a:rPr lang="zh-CN" altLang="en-US" dirty="0" smtClean="0"/>
              <a:t>疾病预后研究的随访观察期，患者退出、失访或串组（从一个队列移至另一队列）等原因，导致所收集的信息不完整或缺失而引起的偏倚，称为迁移偏倚。</a:t>
            </a:r>
          </a:p>
          <a:p>
            <a:pPr>
              <a:buNone/>
            </a:pPr>
            <a:r>
              <a:rPr lang="zh-CN" altLang="en-US" dirty="0" smtClean="0"/>
              <a:t>         控</a:t>
            </a:r>
            <a:r>
              <a:rPr lang="zh-CN" altLang="en-US" dirty="0" smtClean="0"/>
              <a:t>制方法：选择易于随访的病例，制定完善的随访计划，提高患者的依从性，通过补充调查收集研究资料。</a:t>
            </a:r>
          </a:p>
          <a:p>
            <a:pPr>
              <a:buNone/>
            </a:pPr>
            <a:endParaRPr lang="zh-CN" altLang="en-US" dirty="0" smtClean="0"/>
          </a:p>
          <a:p>
            <a:endParaRPr lang="zh-CN" alt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预后研究</a:t>
            </a:r>
            <a:endParaRPr lang="zh-CN" altLang="en-US" dirty="0"/>
          </a:p>
        </p:txBody>
      </p:sp>
      <p:sp>
        <p:nvSpPr>
          <p:cNvPr id="3" name="内容占位符 2"/>
          <p:cNvSpPr>
            <a:spLocks noGrp="1"/>
          </p:cNvSpPr>
          <p:nvPr>
            <p:ph idx="1"/>
          </p:nvPr>
        </p:nvSpPr>
        <p:spPr>
          <a:xfrm>
            <a:off x="913795" y="1732449"/>
            <a:ext cx="10353762" cy="4787621"/>
          </a:xfrm>
        </p:spPr>
        <p:txBody>
          <a:bodyPr>
            <a:normAutofit/>
          </a:bodyPr>
          <a:lstStyle/>
          <a:p>
            <a:r>
              <a:rPr lang="zh-CN" altLang="en-US" dirty="0" smtClean="0"/>
              <a:t>四、疾病预后研究中的常见偏倚及其控制方</a:t>
            </a:r>
            <a:r>
              <a:rPr lang="zh-CN" altLang="en-US" dirty="0" smtClean="0"/>
              <a:t>法</a:t>
            </a:r>
            <a:endParaRPr lang="en-US" altLang="zh-CN" dirty="0" smtClean="0"/>
          </a:p>
          <a:p>
            <a:pPr>
              <a:buNone/>
            </a:pPr>
            <a:r>
              <a:rPr lang="en-US" dirty="0" smtClean="0"/>
              <a:t>6.</a:t>
            </a:r>
            <a:r>
              <a:rPr lang="zh-CN" altLang="en-US" dirty="0" smtClean="0"/>
              <a:t>测量偏倚</a:t>
            </a:r>
          </a:p>
          <a:p>
            <a:pPr>
              <a:buNone/>
            </a:pPr>
            <a:r>
              <a:rPr lang="zh-CN" altLang="en-US" dirty="0" smtClean="0"/>
              <a:t>          在</a:t>
            </a:r>
            <a:r>
              <a:rPr lang="zh-CN" altLang="en-US" dirty="0" smtClean="0"/>
              <a:t>疾病预后研究中，对疾病结局或预后因素进行测量时，由于系统误差而产生的偏倚，即为测量偏倚。</a:t>
            </a:r>
          </a:p>
          <a:p>
            <a:pPr>
              <a:buNone/>
            </a:pPr>
            <a:r>
              <a:rPr lang="zh-CN" altLang="en-US" dirty="0" smtClean="0"/>
              <a:t>           控</a:t>
            </a:r>
            <a:r>
              <a:rPr lang="zh-CN" altLang="en-US" dirty="0" smtClean="0"/>
              <a:t>制测量偏倚的方法包括：提高临床诊断技术、明确各项标准、选择精确稳定的测量方法、严格实验操作规程、同等对待每个研究对象、培训调查员、提高技巧、统一标准等。</a:t>
            </a:r>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27047" y="331304"/>
            <a:ext cx="10353762" cy="970450"/>
          </a:xfrm>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a:xfrm>
            <a:off x="847534" y="1255371"/>
            <a:ext cx="10353762" cy="4933394"/>
          </a:xfrm>
        </p:spPr>
        <p:txBody>
          <a:bodyPr>
            <a:normAutofit/>
          </a:bodyPr>
          <a:lstStyle/>
          <a:p>
            <a:r>
              <a:rPr lang="zh-CN" altLang="en-US" dirty="0" smtClean="0"/>
              <a:t>二、设计类</a:t>
            </a:r>
            <a:r>
              <a:rPr lang="zh-CN" altLang="en-US" dirty="0" smtClean="0"/>
              <a:t>型</a:t>
            </a:r>
            <a:endParaRPr lang="en-US" altLang="zh-CN" dirty="0" smtClean="0"/>
          </a:p>
          <a:p>
            <a:pPr>
              <a:buNone/>
            </a:pPr>
            <a:r>
              <a:rPr lang="zh-CN" altLang="en-US" dirty="0" smtClean="0"/>
              <a:t>（一）平行随机对照试</a:t>
            </a:r>
            <a:r>
              <a:rPr lang="zh-CN" altLang="en-US" dirty="0" smtClean="0"/>
              <a:t>验</a:t>
            </a:r>
            <a:endParaRPr lang="en-US" altLang="zh-CN" dirty="0" smtClean="0"/>
          </a:p>
          <a:p>
            <a:pPr>
              <a:buNone/>
            </a:pPr>
            <a:r>
              <a:rPr lang="zh-CN" altLang="en-US" dirty="0" smtClean="0"/>
              <a:t>            平</a:t>
            </a:r>
            <a:r>
              <a:rPr lang="zh-CN" altLang="en-US" dirty="0" smtClean="0"/>
              <a:t>行随机对照试验把符合要求的研究对象随机分配到试验组或对照组，然后给予相应的干预措施，随访并评价试验效应</a:t>
            </a:r>
            <a:r>
              <a:rPr lang="zh-CN" altLang="en-US" dirty="0" smtClean="0"/>
              <a:t>。</a:t>
            </a:r>
            <a:endParaRPr lang="en-US" altLang="zh-CN" dirty="0" smtClean="0"/>
          </a:p>
          <a:p>
            <a:pPr>
              <a:buNone/>
            </a:pPr>
            <a:r>
              <a:rPr lang="zh-CN" altLang="en-US" dirty="0" smtClean="0"/>
              <a:t>            平</a:t>
            </a:r>
            <a:r>
              <a:rPr lang="zh-CN" altLang="en-US" dirty="0" smtClean="0"/>
              <a:t>行随机对照试验可有效防止混杂或偏倚因素的影响，其研究结果具有较强的真实性，是疾病疗效研究中最常用的验证性临床试验设计方案，也是金标准方案。</a:t>
            </a:r>
          </a:p>
          <a:p>
            <a:pPr>
              <a:buNone/>
            </a:pPr>
            <a:endParaRPr lang="zh-CN" altLang="en-US" dirty="0" smtClean="0"/>
          </a:p>
          <a:p>
            <a:pPr>
              <a:buNone/>
            </a:pPr>
            <a:endParaRPr lang="zh-CN" altLang="en-US" dirty="0" smtClean="0"/>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39081" y="172279"/>
            <a:ext cx="10353762" cy="970450"/>
          </a:xfrm>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a:xfrm>
            <a:off x="1033065" y="1083092"/>
            <a:ext cx="10353762" cy="5774908"/>
          </a:xfrm>
        </p:spPr>
        <p:txBody>
          <a:bodyPr>
            <a:normAutofit/>
          </a:bodyPr>
          <a:lstStyle/>
          <a:p>
            <a:r>
              <a:rPr lang="zh-CN" altLang="en-US" dirty="0" smtClean="0"/>
              <a:t>二、设计类型</a:t>
            </a:r>
            <a:endParaRPr lang="en-US" altLang="zh-CN" dirty="0" smtClean="0"/>
          </a:p>
          <a:p>
            <a:pPr>
              <a:buNone/>
            </a:pPr>
            <a:r>
              <a:rPr lang="zh-CN" altLang="en-US" dirty="0" smtClean="0"/>
              <a:t>（二）群组随机对照试验</a:t>
            </a:r>
            <a:endParaRPr lang="en-US" altLang="zh-CN" dirty="0" smtClean="0"/>
          </a:p>
          <a:p>
            <a:pPr>
              <a:buNone/>
            </a:pPr>
            <a:r>
              <a:rPr lang="zh-CN" altLang="en-US" dirty="0" smtClean="0"/>
              <a:t>          在</a:t>
            </a:r>
            <a:r>
              <a:rPr lang="zh-CN" altLang="en-US" dirty="0" smtClean="0"/>
              <a:t>社区环境下进行，以尚未患所研究疾病但将来可能患病的正常人作为研究对象，以个体或群体作为研究单位，将研究对象随机分为干预组和对照组，干预组给予干预措施，对照组给予对照干预措施，随访观察一段时间，比较两组人群间的结局</a:t>
            </a:r>
            <a:r>
              <a:rPr lang="en-US" dirty="0" smtClean="0"/>
              <a:t>(</a:t>
            </a:r>
            <a:r>
              <a:rPr lang="zh-CN" altLang="en-US" dirty="0" smtClean="0"/>
              <a:t>如发病率、死亡率、治愈率、健康状况改变等情况</a:t>
            </a:r>
            <a:r>
              <a:rPr lang="en-US" dirty="0" smtClean="0"/>
              <a:t>)</a:t>
            </a:r>
            <a:r>
              <a:rPr lang="zh-CN" altLang="en-US" dirty="0" smtClean="0"/>
              <a:t>差异，从而判断干预措施对相关疾病的预防效果</a:t>
            </a:r>
            <a:r>
              <a:rPr lang="zh-CN" altLang="en-US" dirty="0" smtClean="0"/>
              <a:t>。</a:t>
            </a:r>
            <a:endParaRPr lang="en-US" altLang="zh-CN" dirty="0" smtClean="0"/>
          </a:p>
          <a:p>
            <a:pPr>
              <a:buNone/>
            </a:pPr>
            <a:r>
              <a:rPr lang="en-US" altLang="zh-CN" dirty="0" smtClean="0"/>
              <a:t> </a:t>
            </a:r>
            <a:r>
              <a:rPr lang="en-US" altLang="zh-CN" dirty="0" smtClean="0"/>
              <a:t>  </a:t>
            </a:r>
            <a:r>
              <a:rPr lang="zh-CN" altLang="en-US" dirty="0" smtClean="0"/>
              <a:t>群</a:t>
            </a:r>
            <a:r>
              <a:rPr lang="zh-CN" altLang="en-US" dirty="0" smtClean="0"/>
              <a:t>组可为一个社区、一所学校、一所医院等单位。</a:t>
            </a:r>
          </a:p>
          <a:p>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a:xfrm>
            <a:off x="913795" y="1732449"/>
            <a:ext cx="10353762" cy="4880386"/>
          </a:xfrm>
        </p:spPr>
        <p:txBody>
          <a:bodyPr>
            <a:normAutofit/>
          </a:bodyPr>
          <a:lstStyle/>
          <a:p>
            <a:r>
              <a:rPr lang="zh-CN" altLang="en-US" dirty="0" smtClean="0"/>
              <a:t>二、设计类型</a:t>
            </a:r>
            <a:endParaRPr lang="en-US" altLang="zh-CN" dirty="0" smtClean="0"/>
          </a:p>
          <a:p>
            <a:pPr>
              <a:buNone/>
            </a:pPr>
            <a:r>
              <a:rPr lang="zh-CN" altLang="en-US" dirty="0" smtClean="0"/>
              <a:t>（三）交叉设计（</a:t>
            </a:r>
            <a:r>
              <a:rPr lang="en-US" dirty="0" smtClean="0"/>
              <a:t>cross-over design</a:t>
            </a:r>
            <a:r>
              <a:rPr lang="zh-CN" altLang="en-US" dirty="0" smtClean="0"/>
              <a:t>）</a:t>
            </a:r>
            <a:endParaRPr lang="en-US" altLang="zh-CN" dirty="0" smtClean="0"/>
          </a:p>
          <a:p>
            <a:pPr>
              <a:buNone/>
            </a:pPr>
            <a:r>
              <a:rPr lang="zh-CN" altLang="en-US" dirty="0" smtClean="0"/>
              <a:t>          在</a:t>
            </a:r>
            <a:r>
              <a:rPr lang="zh-CN" altLang="en-US" dirty="0" smtClean="0"/>
              <a:t>疾病疗效研究实践中，为了比较药物使用的时间效应，而又不增加样本含量，可让每组的研究对象交替地接受各组的干预措施，称为交叉设计</a:t>
            </a:r>
            <a:r>
              <a:rPr lang="zh-CN" altLang="en-US" dirty="0" smtClean="0"/>
              <a:t>。</a:t>
            </a:r>
            <a:endParaRPr lang="en-US" altLang="zh-CN" dirty="0" smtClean="0"/>
          </a:p>
          <a:p>
            <a:pPr>
              <a:buNone/>
            </a:pPr>
            <a:r>
              <a:rPr lang="zh-CN" altLang="en-US" dirty="0" smtClean="0"/>
              <a:t>应</a:t>
            </a:r>
            <a:r>
              <a:rPr lang="zh-CN" altLang="en-US" dirty="0" smtClean="0"/>
              <a:t>用交叉设计时要注意两个问</a:t>
            </a:r>
            <a:r>
              <a:rPr lang="zh-CN" altLang="en-US" dirty="0" smtClean="0"/>
              <a:t>题</a:t>
            </a:r>
            <a:r>
              <a:rPr lang="en-US" altLang="zh-CN" dirty="0" smtClean="0"/>
              <a:t>:</a:t>
            </a:r>
          </a:p>
          <a:p>
            <a:pPr>
              <a:buNone/>
            </a:pPr>
            <a:r>
              <a:rPr lang="en-US" altLang="zh-CN" dirty="0" smtClean="0"/>
              <a:t>1.</a:t>
            </a:r>
            <a:r>
              <a:rPr lang="zh-CN" altLang="en-US" dirty="0" smtClean="0"/>
              <a:t>时</a:t>
            </a:r>
            <a:r>
              <a:rPr lang="zh-CN" altLang="en-US" dirty="0" smtClean="0"/>
              <a:t>间效</a:t>
            </a:r>
            <a:r>
              <a:rPr lang="zh-CN" altLang="en-US" dirty="0" smtClean="0"/>
              <a:t>应</a:t>
            </a:r>
            <a:endParaRPr lang="en-US" altLang="zh-CN" dirty="0" smtClean="0"/>
          </a:p>
          <a:p>
            <a:pPr>
              <a:buNone/>
            </a:pPr>
            <a:r>
              <a:rPr lang="en-US" altLang="zh-CN" dirty="0" smtClean="0"/>
              <a:t>2.</a:t>
            </a:r>
            <a:r>
              <a:rPr lang="zh-CN" altLang="en-US" dirty="0" smtClean="0"/>
              <a:t>滞</a:t>
            </a:r>
            <a:r>
              <a:rPr lang="zh-CN" altLang="en-US" dirty="0" smtClean="0"/>
              <a:t>留效</a:t>
            </a:r>
            <a:r>
              <a:rPr lang="zh-CN" altLang="en-US" dirty="0" smtClean="0"/>
              <a:t>应</a:t>
            </a: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疾病疗效研究</a:t>
            </a:r>
            <a:endParaRPr lang="zh-CN" altLang="en-US" dirty="0"/>
          </a:p>
        </p:txBody>
      </p:sp>
      <p:sp>
        <p:nvSpPr>
          <p:cNvPr id="3" name="内容占位符 2"/>
          <p:cNvSpPr>
            <a:spLocks noGrp="1"/>
          </p:cNvSpPr>
          <p:nvPr>
            <p:ph idx="1"/>
          </p:nvPr>
        </p:nvSpPr>
        <p:spPr/>
        <p:txBody>
          <a:bodyPr/>
          <a:lstStyle/>
          <a:p>
            <a:r>
              <a:rPr lang="zh-CN" altLang="en-US" dirty="0" smtClean="0"/>
              <a:t>二、设计类型</a:t>
            </a:r>
            <a:endParaRPr lang="en-US" altLang="zh-CN" dirty="0" smtClean="0"/>
          </a:p>
          <a:p>
            <a:pPr>
              <a:buNone/>
            </a:pPr>
            <a:r>
              <a:rPr lang="zh-CN" altLang="en-US" dirty="0" smtClean="0"/>
              <a:t>（四）析因设计（</a:t>
            </a:r>
            <a:r>
              <a:rPr lang="en-US" dirty="0" smtClean="0"/>
              <a:t>factorial trial</a:t>
            </a:r>
            <a:r>
              <a:rPr lang="zh-CN" altLang="en-US" dirty="0" smtClean="0"/>
              <a:t>）</a:t>
            </a:r>
            <a:endParaRPr lang="en-US" altLang="zh-CN" dirty="0" smtClean="0"/>
          </a:p>
          <a:p>
            <a:pPr>
              <a:buNone/>
            </a:pPr>
            <a:r>
              <a:rPr lang="zh-CN" altLang="en-US" dirty="0" smtClean="0"/>
              <a:t>          析</a:t>
            </a:r>
            <a:r>
              <a:rPr lang="zh-CN" altLang="en-US" dirty="0" smtClean="0"/>
              <a:t>因设计可分析两种及以上处理间的作用，可用于评价两个或以上处理因素的各处理水平间的均数是否有差异，及两个或以上处理因素之间是否有交互作用。</a:t>
            </a:r>
          </a:p>
          <a:p>
            <a:pPr>
              <a:buNone/>
            </a:pPr>
            <a:endParaRPr lang="en-US" altLang="zh-CN" dirty="0" smtClean="0"/>
          </a:p>
          <a:p>
            <a:endParaRPr lang="zh-CN" alt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石板">
  <a:themeElements>
    <a:clrScheme name="黄色">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xmlns=""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TC104033929[[fn=石板]]</Template>
  <TotalTime>161</TotalTime>
  <Words>5777</Words>
  <Application>Microsoft Office PowerPoint</Application>
  <PresentationFormat>自定义</PresentationFormat>
  <Paragraphs>305</Paragraphs>
  <Slides>51</Slides>
  <Notes>0</Notes>
  <HiddenSlides>0</HiddenSlides>
  <MMClips>0</MMClips>
  <ScaleCrop>false</ScaleCrop>
  <HeadingPairs>
    <vt:vector size="4" baseType="variant">
      <vt:variant>
        <vt:lpstr>主题</vt:lpstr>
      </vt:variant>
      <vt:variant>
        <vt:i4>1</vt:i4>
      </vt:variant>
      <vt:variant>
        <vt:lpstr>幻灯片标题</vt:lpstr>
      </vt:variant>
      <vt:variant>
        <vt:i4>51</vt:i4>
      </vt:variant>
    </vt:vector>
  </HeadingPairs>
  <TitlesOfParts>
    <vt:vector size="52" baseType="lpstr">
      <vt:lpstr>石板</vt:lpstr>
      <vt:lpstr>流行病学  第十章 疾病疗效与预后研究</vt:lpstr>
      <vt:lpstr>第一节   疾病疗效研究 </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第一节   疾病疗效研究</vt:lpstr>
      <vt:lpstr>第二节 预后研究</vt:lpstr>
      <vt:lpstr>第二节 预后研究</vt:lpstr>
      <vt:lpstr>第二节 预后研究</vt:lpstr>
      <vt:lpstr>第二节 预后研究</vt:lpstr>
      <vt:lpstr>第二节 预后研究</vt:lpstr>
      <vt:lpstr>第二节 预后研究</vt:lpstr>
      <vt:lpstr>第二节 预后研究</vt:lpstr>
      <vt:lpstr>第二节 预后研究</vt:lpstr>
      <vt:lpstr>第二节 预后研究</vt:lpstr>
      <vt:lpstr>第二节 预后研究</vt:lpstr>
      <vt:lpstr>第二节 预后研究</vt:lpstr>
      <vt:lpstr>第二节 预后研究</vt:lpstr>
      <vt:lpstr>第二节 预后研究</vt:lpstr>
      <vt:lpstr>第二节 预后研究</vt:lpstr>
      <vt:lpstr>第二节 预后研究</vt:lpstr>
      <vt:lpstr>第二节 预后研究</vt:lpstr>
      <vt:lpstr>第二节 预后研究</vt:lpstr>
      <vt:lpstr>第二节 预后研究</vt:lpstr>
      <vt:lpstr>第二节 预后研究</vt:lpstr>
      <vt:lpstr>第二节 预后研究</vt:lpstr>
      <vt:lpstr>第二节 预后研究</vt:lpstr>
      <vt:lpstr>第二节 预后研究</vt:lpstr>
      <vt:lpstr>第二节 预后研究</vt:lpstr>
      <vt:lpstr>第二节 预后研究</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 ch</dc:creator>
  <cp:lastModifiedBy>微软用户</cp:lastModifiedBy>
  <cp:revision>78</cp:revision>
  <dcterms:created xsi:type="dcterms:W3CDTF">2014-03-30T08:50:07Z</dcterms:created>
  <dcterms:modified xsi:type="dcterms:W3CDTF">2014-04-08T14:16:10Z</dcterms:modified>
</cp:coreProperties>
</file>