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8" r:id="rId4"/>
    <p:sldId id="259" r:id="rId5"/>
    <p:sldId id="260" r:id="rId6"/>
    <p:sldId id="261" r:id="rId7"/>
    <p:sldId id="282" r:id="rId8"/>
    <p:sldId id="263" r:id="rId9"/>
    <p:sldId id="262" r:id="rId10"/>
    <p:sldId id="264" r:id="rId11"/>
    <p:sldId id="265" r:id="rId12"/>
    <p:sldId id="266" r:id="rId13"/>
    <p:sldId id="268" r:id="rId14"/>
    <p:sldId id="271" r:id="rId15"/>
    <p:sldId id="272" r:id="rId16"/>
    <p:sldId id="273" r:id="rId17"/>
    <p:sldId id="274" r:id="rId18"/>
    <p:sldId id="269" r:id="rId19"/>
    <p:sldId id="276" r:id="rId20"/>
    <p:sldId id="270" r:id="rId21"/>
    <p:sldId id="277" r:id="rId22"/>
    <p:sldId id="267" r:id="rId23"/>
    <p:sldId id="278"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3" d="100"/>
          <a:sy n="93" d="100"/>
        </p:scale>
        <p:origin x="-102" y="-456"/>
      </p:cViewPr>
      <p:guideLst>
        <p:guide orient="horz" pos="2160"/>
        <p:guide pos="3840"/>
      </p:guideLst>
    </p:cSldViewPr>
  </p:slideViewPr>
  <p:notesTextViewPr>
    <p:cViewPr>
      <p:scale>
        <a:sx n="1" d="1"/>
        <a:sy n="1" d="1"/>
      </p:scale>
      <p:origin x="0" y="0"/>
    </p:cViewPr>
  </p:notesTextViewPr>
  <p:sorterViewPr>
    <p:cViewPr>
      <p:scale>
        <a:sx n="100" d="100"/>
        <a:sy n="100" d="100"/>
      </p:scale>
      <p:origin x="0" y="-11539"/>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b="1">
                <a:solidFill>
                  <a:srgbClr val="00B050"/>
                </a:solidFill>
                <a:latin typeface="华文琥珀" panose="02010800040101010101" pitchFamily="2" charset="-122"/>
                <a:ea typeface="华文琥珀" panose="02010800040101010101" pitchFamily="2" charset="-122"/>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dirty="0"/>
              <a:pPr/>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dirty="0"/>
              <a:pPr/>
              <a:t>‹#›</a:t>
            </a:fld>
            <a:endParaRPr lang="en-US" dirty="0"/>
          </a:p>
        </p:txBody>
      </p:sp>
    </p:spTree>
    <p:extLst>
      <p:ext uri="{BB962C8B-B14F-4D97-AF65-F5344CB8AC3E}">
        <p14:creationId xmlns:p14="http://schemas.microsoft.com/office/powerpoint/2010/main" xmlns="" val="1653896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143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3355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smtClean="0"/>
              <a:t>单击此处编辑母版标题样式</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1953940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3558162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zh-CN" altLang="en-US" smtClean="0"/>
              <a:t>单击此处编辑母版标题样式</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536726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zh-CN" altLang="en-US" smtClean="0"/>
              <a:t>单击此处编辑母版标题样式</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Date Placeholder 2"/>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027384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32737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828272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solidFill>
                  <a:srgbClr val="FFFF00"/>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lvl1pPr marL="342900" indent="-306000">
              <a:buClr>
                <a:srgbClr val="92D050"/>
              </a:buClr>
              <a:buSzPct val="80000"/>
              <a:buFont typeface="Wingdings" panose="05000000000000000000" pitchFamily="2" charset="2"/>
              <a:buChar char="u"/>
              <a:defRPr sz="3200" b="1">
                <a:solidFill>
                  <a:schemeClr val="tx1"/>
                </a:solidFill>
              </a:defRPr>
            </a:lvl1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1715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796027F-7875-4030-9381-8BD8C4F21935}" type="datetimeFigureOut">
              <a:rPr lang="en-US" smtClean="0"/>
              <a:pPr/>
              <a:t>4/10/2014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403813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727225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pPr/>
              <a:t>4/10/2014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094843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4179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192213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83503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09A250-FF31-4206-8172-F9D3106AACB1}" type="datetimeFigureOut">
              <a:rPr lang="en-US" smtClean="0"/>
              <a:pPr/>
              <a:t>4/10/2014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29584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4AAD347D-5ACD-4C99-B74B-A9C85AD731AF}" type="datetimeFigureOut">
              <a:rPr lang="en-US" smtClean="0"/>
              <a:pPr/>
              <a:t>4/10/2014</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57F1E4F-1CFF-5643-939E-02111984F565}" type="slidenum">
              <a:rPr lang="en-US" smtClean="0"/>
              <a:pPr/>
              <a:t>‹#›</a:t>
            </a:fld>
            <a:endParaRPr lang="en-US" dirty="0"/>
          </a:p>
        </p:txBody>
      </p:sp>
    </p:spTree>
    <p:extLst>
      <p:ext uri="{BB962C8B-B14F-4D97-AF65-F5344CB8AC3E}">
        <p14:creationId xmlns:p14="http://schemas.microsoft.com/office/powerpoint/2010/main" xmlns="" val="3126735622"/>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70693" y="1239864"/>
            <a:ext cx="9440034" cy="3096162"/>
          </a:xfrm>
        </p:spPr>
        <p:txBody>
          <a:bodyPr>
            <a:normAutofit/>
          </a:bodyPr>
          <a:lstStyle/>
          <a:p>
            <a:r>
              <a:rPr lang="zh-CN" altLang="en-US" dirty="0" smtClean="0"/>
              <a:t>流行病学</a:t>
            </a:r>
            <a:r>
              <a:rPr lang="en-US" altLang="zh-CN" dirty="0" smtClean="0"/>
              <a:t/>
            </a:r>
            <a:br>
              <a:rPr lang="en-US" altLang="zh-CN" dirty="0" smtClean="0"/>
            </a:br>
            <a:r>
              <a:rPr lang="en-US" altLang="zh-CN" dirty="0" smtClean="0"/>
              <a:t/>
            </a:r>
            <a:br>
              <a:rPr lang="en-US" altLang="zh-CN" dirty="0" smtClean="0"/>
            </a:br>
            <a:r>
              <a:rPr lang="zh-CN" altLang="en-US" dirty="0"/>
              <a:t>第一</a:t>
            </a:r>
            <a:r>
              <a:rPr lang="zh-CN" altLang="en-US" dirty="0" smtClean="0"/>
              <a:t>章  绪论</a:t>
            </a:r>
            <a:endParaRPr lang="zh-CN" altLang="en-US" dirty="0"/>
          </a:p>
        </p:txBody>
      </p:sp>
      <p:sp>
        <p:nvSpPr>
          <p:cNvPr id="3" name="副标题 2"/>
          <p:cNvSpPr>
            <a:spLocks noGrp="1"/>
          </p:cNvSpPr>
          <p:nvPr>
            <p:ph type="subTitle" idx="1"/>
          </p:nvPr>
        </p:nvSpPr>
        <p:spPr>
          <a:xfrm>
            <a:off x="1262205" y="4698719"/>
            <a:ext cx="9440034" cy="1049867"/>
          </a:xfrm>
        </p:spPr>
        <p:txBody>
          <a:bodyPr/>
          <a:lstStyle/>
          <a:p>
            <a:endParaRPr lang="zh-CN" altLang="en-US" dirty="0"/>
          </a:p>
        </p:txBody>
      </p:sp>
    </p:spTree>
    <p:extLst>
      <p:ext uri="{BB962C8B-B14F-4D97-AF65-F5344CB8AC3E}">
        <p14:creationId xmlns:p14="http://schemas.microsoft.com/office/powerpoint/2010/main" xmlns="" val="859904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707923"/>
            <a:ext cx="10353762" cy="5083278"/>
          </a:xfrm>
        </p:spPr>
        <p:txBody>
          <a:bodyPr/>
          <a:lstStyle/>
          <a:p>
            <a:r>
              <a:rPr lang="zh-CN" altLang="zh-CN" dirty="0">
                <a:solidFill>
                  <a:srgbClr val="66FF33"/>
                </a:solidFill>
                <a:effectLst/>
              </a:rPr>
              <a:t>观察法具体又分为描述性研究和分析性研究两种</a:t>
            </a:r>
            <a:r>
              <a:rPr lang="zh-CN" altLang="zh-CN" dirty="0" smtClean="0">
                <a:solidFill>
                  <a:srgbClr val="66FF33"/>
                </a:solidFill>
                <a:effectLst/>
              </a:rPr>
              <a:t>：</a:t>
            </a:r>
            <a:endParaRPr lang="en-US" altLang="zh-CN" dirty="0" smtClean="0">
              <a:solidFill>
                <a:srgbClr val="66FF33"/>
              </a:solidFill>
              <a:effectLst/>
            </a:endParaRPr>
          </a:p>
          <a:p>
            <a:pPr marL="36900" indent="0">
              <a:buNone/>
            </a:pPr>
            <a:endParaRPr lang="zh-CN" altLang="zh-CN" dirty="0">
              <a:effectLst/>
            </a:endParaRPr>
          </a:p>
          <a:p>
            <a:pPr marL="36900" indent="0">
              <a:buNone/>
            </a:pPr>
            <a:r>
              <a:rPr lang="en-US" altLang="zh-CN" dirty="0">
                <a:effectLst/>
              </a:rPr>
              <a:t>1.</a:t>
            </a:r>
            <a:r>
              <a:rPr lang="zh-CN" altLang="zh-CN" u="sng" dirty="0">
                <a:effectLst/>
              </a:rPr>
              <a:t>描述性研究（</a:t>
            </a:r>
            <a:r>
              <a:rPr lang="en-US" altLang="zh-CN" u="sng" dirty="0">
                <a:effectLst/>
              </a:rPr>
              <a:t>descriptive study</a:t>
            </a:r>
            <a:r>
              <a:rPr lang="zh-CN" altLang="zh-CN" u="sng" dirty="0">
                <a:effectLst/>
              </a:rPr>
              <a:t>）</a:t>
            </a:r>
            <a:r>
              <a:rPr lang="zh-CN" altLang="zh-CN" dirty="0">
                <a:effectLst/>
              </a:rPr>
              <a:t> 描述性研究指利用已有的资料或对专门调查的资料，按研究对象的特征分组，把疾病（或事件）状态或特征描绘出来</a:t>
            </a:r>
            <a:r>
              <a:rPr lang="zh-CN" altLang="zh-CN" dirty="0" smtClean="0">
                <a:effectLst/>
              </a:rPr>
              <a:t>。</a:t>
            </a:r>
            <a:endParaRPr lang="en-US" altLang="zh-CN" dirty="0" smtClean="0">
              <a:effectLst/>
            </a:endParaRPr>
          </a:p>
          <a:p>
            <a:pPr marL="36900" indent="0">
              <a:buNone/>
            </a:pPr>
            <a:r>
              <a:rPr lang="en-US" altLang="zh-CN" dirty="0">
                <a:effectLst/>
              </a:rPr>
              <a:t>2.</a:t>
            </a:r>
            <a:r>
              <a:rPr lang="zh-CN" altLang="zh-CN" u="sng" dirty="0">
                <a:effectLst/>
              </a:rPr>
              <a:t>分析性研究（</a:t>
            </a:r>
            <a:r>
              <a:rPr lang="en-US" altLang="zh-CN" u="sng" dirty="0">
                <a:effectLst/>
              </a:rPr>
              <a:t>analytical study</a:t>
            </a:r>
            <a:r>
              <a:rPr lang="zh-CN" altLang="zh-CN" u="sng" dirty="0">
                <a:effectLst/>
              </a:rPr>
              <a:t>）</a:t>
            </a:r>
            <a:r>
              <a:rPr lang="zh-CN" altLang="zh-CN" dirty="0">
                <a:effectLst/>
              </a:rPr>
              <a:t> 根据研究目的设立比较组，再进行调查分析，主要有病例对照研究和队列研究两种。</a:t>
            </a:r>
            <a:endParaRPr lang="zh-CN" altLang="en-US" dirty="0"/>
          </a:p>
        </p:txBody>
      </p:sp>
    </p:spTree>
    <p:extLst>
      <p:ext uri="{BB962C8B-B14F-4D97-AF65-F5344CB8AC3E}">
        <p14:creationId xmlns:p14="http://schemas.microsoft.com/office/powerpoint/2010/main" xmlns="" val="2593341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二、实验法</a:t>
            </a:r>
          </a:p>
          <a:p>
            <a:pPr marL="36900" indent="0">
              <a:buNone/>
            </a:pPr>
            <a:r>
              <a:rPr lang="zh-CN" altLang="zh-CN" u="sng" dirty="0">
                <a:effectLst/>
              </a:rPr>
              <a:t>实验法</a:t>
            </a:r>
            <a:r>
              <a:rPr lang="en-US" altLang="zh-CN" u="sng" dirty="0">
                <a:effectLst/>
              </a:rPr>
              <a:t>(experimental study)</a:t>
            </a:r>
            <a:r>
              <a:rPr lang="zh-CN" altLang="zh-CN" dirty="0">
                <a:effectLst/>
              </a:rPr>
              <a:t>是在人群中进行的实验研究，按照研究对象和现场不同分为临床试验、现场试验和社区干预试验等</a:t>
            </a:r>
            <a:r>
              <a:rPr lang="zh-CN" altLang="zh-CN" dirty="0" smtClean="0">
                <a:effectLst/>
              </a:rPr>
              <a:t>。</a:t>
            </a:r>
            <a:endParaRPr lang="zh-CN" altLang="en-US" dirty="0"/>
          </a:p>
        </p:txBody>
      </p:sp>
    </p:spTree>
    <p:extLst>
      <p:ext uri="{BB962C8B-B14F-4D97-AF65-F5344CB8AC3E}">
        <p14:creationId xmlns:p14="http://schemas.microsoft.com/office/powerpoint/2010/main" xmlns="" val="2364346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三、理论法</a:t>
            </a:r>
          </a:p>
          <a:p>
            <a:pPr marL="36900" indent="0">
              <a:buNone/>
            </a:pPr>
            <a:r>
              <a:rPr lang="zh-CN" altLang="zh-CN" u="sng" dirty="0">
                <a:effectLst/>
              </a:rPr>
              <a:t>理论法（</a:t>
            </a:r>
            <a:r>
              <a:rPr lang="en-US" altLang="zh-CN" u="sng" dirty="0">
                <a:effectLst/>
              </a:rPr>
              <a:t>theoretical study</a:t>
            </a:r>
            <a:r>
              <a:rPr lang="zh-CN" altLang="zh-CN" u="sng" dirty="0">
                <a:effectLst/>
              </a:rPr>
              <a:t>）</a:t>
            </a:r>
            <a:r>
              <a:rPr lang="zh-CN" altLang="zh-CN" dirty="0">
                <a:effectLst/>
              </a:rPr>
              <a:t>也称为数学流行病学研究或流行病学数学模型，即用数学语言代表有关致病因子、宿主、环境及发病等各项因素，用数学公式去揭示各种因素与疾病发生或发展的数量关系。</a:t>
            </a:r>
            <a:endParaRPr lang="zh-CN" altLang="en-US" dirty="0"/>
          </a:p>
        </p:txBody>
      </p:sp>
    </p:spTree>
    <p:extLst>
      <p:ext uri="{BB962C8B-B14F-4D97-AF65-F5344CB8AC3E}">
        <p14:creationId xmlns:p14="http://schemas.microsoft.com/office/powerpoint/2010/main" xmlns="" val="2614776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1563" y="875071"/>
            <a:ext cx="10353762" cy="970450"/>
          </a:xfrm>
        </p:spPr>
        <p:txBody>
          <a:bodyPr/>
          <a:lstStyle/>
          <a:p>
            <a:r>
              <a:rPr lang="zh-CN" altLang="en-US" dirty="0" smtClean="0"/>
              <a:t>第三节  </a:t>
            </a:r>
            <a:r>
              <a:rPr lang="zh-CN" altLang="zh-CN" dirty="0" smtClean="0">
                <a:effectLst/>
              </a:rPr>
              <a:t>流行病学</a:t>
            </a:r>
            <a:r>
              <a:rPr lang="zh-CN" altLang="zh-CN" dirty="0">
                <a:effectLst/>
              </a:rPr>
              <a:t>与其他学科的关系</a:t>
            </a:r>
            <a:endParaRPr lang="zh-CN" altLang="en-US" dirty="0"/>
          </a:p>
        </p:txBody>
      </p:sp>
      <p:sp>
        <p:nvSpPr>
          <p:cNvPr id="3" name="内容占位符 2"/>
          <p:cNvSpPr>
            <a:spLocks noGrp="1"/>
          </p:cNvSpPr>
          <p:nvPr>
            <p:ph idx="1"/>
          </p:nvPr>
        </p:nvSpPr>
        <p:spPr>
          <a:xfrm>
            <a:off x="913795" y="2094271"/>
            <a:ext cx="10353762" cy="3696929"/>
          </a:xfrm>
        </p:spPr>
        <p:txBody>
          <a:bodyPr/>
          <a:lstStyle/>
          <a:p>
            <a:pPr marL="36900" indent="0">
              <a:buNone/>
            </a:pPr>
            <a:r>
              <a:rPr lang="zh-CN" altLang="zh-CN" dirty="0">
                <a:solidFill>
                  <a:srgbClr val="66FF33"/>
                </a:solidFill>
                <a:effectLst/>
              </a:rPr>
              <a:t>一、流行病学与</a:t>
            </a:r>
            <a:r>
              <a:rPr lang="zh-CN" altLang="zh-CN" dirty="0" smtClean="0">
                <a:solidFill>
                  <a:srgbClr val="66FF33"/>
                </a:solidFill>
                <a:effectLst/>
              </a:rPr>
              <a:t>预防医学</a:t>
            </a:r>
            <a:endParaRPr lang="en-US" altLang="zh-CN" dirty="0" smtClean="0">
              <a:solidFill>
                <a:srgbClr val="66FF33"/>
              </a:solidFill>
              <a:effectLst/>
            </a:endParaRPr>
          </a:p>
          <a:p>
            <a:pPr marL="36900" indent="0">
              <a:buNone/>
            </a:pPr>
            <a:r>
              <a:rPr lang="en-US" altLang="zh-CN" dirty="0">
                <a:effectLst/>
              </a:rPr>
              <a:t> </a:t>
            </a:r>
            <a:r>
              <a:rPr lang="en-US" altLang="zh-CN" dirty="0" smtClean="0">
                <a:effectLst/>
              </a:rPr>
              <a:t>      </a:t>
            </a:r>
            <a:r>
              <a:rPr lang="zh-CN" altLang="en-US" dirty="0" smtClean="0">
                <a:effectLst/>
              </a:rPr>
              <a:t>流行病学是预防医学的核心学科，与预防医学其他学科是姊妹学科关系。</a:t>
            </a:r>
            <a:endParaRPr lang="zh-CN" altLang="zh-CN" dirty="0">
              <a:effectLst/>
            </a:endParaRPr>
          </a:p>
          <a:p>
            <a:pPr marL="36900" indent="0">
              <a:buNone/>
            </a:pPr>
            <a:endParaRPr lang="zh-CN" altLang="en-US" dirty="0"/>
          </a:p>
        </p:txBody>
      </p:sp>
    </p:spTree>
    <p:extLst>
      <p:ext uri="{BB962C8B-B14F-4D97-AF65-F5344CB8AC3E}">
        <p14:creationId xmlns:p14="http://schemas.microsoft.com/office/powerpoint/2010/main" xmlns="" val="4023288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二、流行病学与卫生统计学</a:t>
            </a:r>
          </a:p>
          <a:p>
            <a:pPr marL="36900" indent="0">
              <a:buNone/>
            </a:pPr>
            <a:r>
              <a:rPr lang="zh-CN" altLang="zh-CN" dirty="0" smtClean="0">
                <a:effectLst/>
              </a:rPr>
              <a:t>流行病学</a:t>
            </a:r>
            <a:r>
              <a:rPr lang="zh-CN" altLang="en-US" dirty="0" smtClean="0">
                <a:effectLst/>
              </a:rPr>
              <a:t>研究需要统计学方法，流行病学</a:t>
            </a:r>
            <a:r>
              <a:rPr lang="zh-CN" altLang="zh-CN" dirty="0" smtClean="0">
                <a:effectLst/>
              </a:rPr>
              <a:t>方法</a:t>
            </a:r>
            <a:r>
              <a:rPr lang="zh-CN" altLang="zh-CN" dirty="0">
                <a:effectLst/>
              </a:rPr>
              <a:t>的</a:t>
            </a:r>
            <a:r>
              <a:rPr lang="zh-CN" altLang="zh-CN" dirty="0" smtClean="0">
                <a:effectLst/>
              </a:rPr>
              <a:t>发展需要</a:t>
            </a:r>
            <a:r>
              <a:rPr lang="zh-CN" altLang="zh-CN" dirty="0">
                <a:effectLst/>
              </a:rPr>
              <a:t>统计学</a:t>
            </a:r>
            <a:r>
              <a:rPr lang="zh-CN" altLang="zh-CN" dirty="0" smtClean="0">
                <a:effectLst/>
              </a:rPr>
              <a:t>。卫生</a:t>
            </a:r>
            <a:r>
              <a:rPr lang="zh-CN" altLang="zh-CN" dirty="0">
                <a:effectLst/>
              </a:rPr>
              <a:t>统计学的研究也离不开人群资料，流行病学也给统计学提出了新</a:t>
            </a:r>
            <a:r>
              <a:rPr lang="zh-CN" altLang="zh-CN" dirty="0" smtClean="0">
                <a:effectLst/>
              </a:rPr>
              <a:t>问题</a:t>
            </a:r>
            <a:r>
              <a:rPr lang="zh-CN" altLang="en-US" dirty="0" smtClean="0">
                <a:effectLst/>
              </a:rPr>
              <a:t>。</a:t>
            </a:r>
            <a:endParaRPr lang="zh-CN" altLang="en-US" dirty="0"/>
          </a:p>
        </p:txBody>
      </p:sp>
    </p:spTree>
    <p:extLst>
      <p:ext uri="{BB962C8B-B14F-4D97-AF65-F5344CB8AC3E}">
        <p14:creationId xmlns:p14="http://schemas.microsoft.com/office/powerpoint/2010/main" xmlns="" val="1538653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三、流行病学与临床医学</a:t>
            </a:r>
          </a:p>
          <a:p>
            <a:pPr marL="36900" indent="0">
              <a:buNone/>
            </a:pPr>
            <a:r>
              <a:rPr lang="zh-CN" altLang="zh-CN" dirty="0">
                <a:effectLst/>
              </a:rPr>
              <a:t>流行病学是研究医学问题的学科之一，因此临床知识是其</a:t>
            </a:r>
            <a:r>
              <a:rPr lang="zh-CN" altLang="zh-CN" dirty="0" smtClean="0">
                <a:effectLst/>
              </a:rPr>
              <a:t>基础。</a:t>
            </a:r>
            <a:r>
              <a:rPr lang="zh-CN" altLang="zh-CN" dirty="0">
                <a:effectLst/>
              </a:rPr>
              <a:t>反过来，流行病学又对临床医学的发展起到推动作用，使临床医生能从人群的角度去观察和分析问题，并成为临床科研的方法</a:t>
            </a:r>
            <a:r>
              <a:rPr lang="zh-CN" altLang="zh-CN" dirty="0" smtClean="0">
                <a:effectLst/>
              </a:rPr>
              <a:t>学</a:t>
            </a:r>
            <a:r>
              <a:rPr lang="zh-CN" altLang="en-US" dirty="0" smtClean="0">
                <a:effectLst/>
              </a:rPr>
              <a:t>。</a:t>
            </a:r>
            <a:endParaRPr lang="zh-CN" altLang="en-US" dirty="0"/>
          </a:p>
        </p:txBody>
      </p:sp>
    </p:spTree>
    <p:extLst>
      <p:ext uri="{BB962C8B-B14F-4D97-AF65-F5344CB8AC3E}">
        <p14:creationId xmlns:p14="http://schemas.microsoft.com/office/powerpoint/2010/main" xmlns="" val="1158061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四、流行病学与基础医学</a:t>
            </a:r>
          </a:p>
          <a:p>
            <a:pPr marL="36900" indent="0">
              <a:buNone/>
            </a:pPr>
            <a:r>
              <a:rPr lang="zh-CN" altLang="zh-CN" dirty="0">
                <a:effectLst/>
              </a:rPr>
              <a:t>一方面，流行病学需要基础医学知识</a:t>
            </a:r>
            <a:r>
              <a:rPr lang="zh-CN" altLang="zh-CN" dirty="0" smtClean="0">
                <a:effectLst/>
              </a:rPr>
              <a:t>作为后盾</a:t>
            </a:r>
            <a:r>
              <a:rPr lang="zh-CN" altLang="en-US" dirty="0" smtClean="0">
                <a:effectLst/>
              </a:rPr>
              <a:t>，</a:t>
            </a:r>
            <a:r>
              <a:rPr lang="zh-CN" altLang="zh-CN" dirty="0">
                <a:effectLst/>
              </a:rPr>
              <a:t>另一方面，流行病学也可促进基础医学研究的</a:t>
            </a:r>
            <a:r>
              <a:rPr lang="zh-CN" altLang="zh-CN" dirty="0" smtClean="0">
                <a:effectLst/>
              </a:rPr>
              <a:t>发展</a:t>
            </a:r>
            <a:r>
              <a:rPr lang="zh-CN" altLang="en-US" dirty="0" smtClean="0">
                <a:effectLst/>
              </a:rPr>
              <a:t>。</a:t>
            </a:r>
            <a:endParaRPr lang="zh-CN" altLang="en-US" dirty="0"/>
          </a:p>
        </p:txBody>
      </p:sp>
    </p:spTree>
    <p:extLst>
      <p:ext uri="{BB962C8B-B14F-4D97-AF65-F5344CB8AC3E}">
        <p14:creationId xmlns:p14="http://schemas.microsoft.com/office/powerpoint/2010/main" xmlns="" val="3088692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五、流行病学与其他学科</a:t>
            </a:r>
          </a:p>
          <a:p>
            <a:pPr marL="36900" indent="0">
              <a:buNone/>
            </a:pPr>
            <a:r>
              <a:rPr lang="zh-CN" altLang="zh-CN" dirty="0">
                <a:effectLst/>
              </a:rPr>
              <a:t>流行病学研究中还需要其它非医学学科的知识和方法，如社会学、管理学、经济学、地理学、动物学、生态学、信息学、气象学、计算机学及图像学等，这些学科为流行病学提供方法和资料。当这些学科需要进行群体研究时，也可利用流行病学方法。</a:t>
            </a:r>
          </a:p>
          <a:p>
            <a:pPr marL="36900" indent="0">
              <a:buNone/>
            </a:pPr>
            <a:endParaRPr lang="zh-CN" altLang="en-US" dirty="0"/>
          </a:p>
        </p:txBody>
      </p:sp>
    </p:spTree>
    <p:extLst>
      <p:ext uri="{BB962C8B-B14F-4D97-AF65-F5344CB8AC3E}">
        <p14:creationId xmlns:p14="http://schemas.microsoft.com/office/powerpoint/2010/main" xmlns="" val="2744213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1563" y="875071"/>
            <a:ext cx="10353762" cy="970450"/>
          </a:xfrm>
        </p:spPr>
        <p:txBody>
          <a:bodyPr/>
          <a:lstStyle/>
          <a:p>
            <a:r>
              <a:rPr lang="zh-CN" altLang="en-US" dirty="0" smtClean="0"/>
              <a:t>第四节  </a:t>
            </a:r>
            <a:r>
              <a:rPr lang="zh-CN" altLang="zh-CN" dirty="0" smtClean="0">
                <a:effectLst/>
              </a:rPr>
              <a:t>流行病学</a:t>
            </a:r>
            <a:r>
              <a:rPr lang="zh-CN" altLang="en-US" dirty="0" smtClean="0">
                <a:effectLst/>
              </a:rPr>
              <a:t>的用途</a:t>
            </a:r>
            <a:endParaRPr lang="zh-CN" altLang="en-US" dirty="0"/>
          </a:p>
        </p:txBody>
      </p:sp>
      <p:sp>
        <p:nvSpPr>
          <p:cNvPr id="3" name="内容占位符 2"/>
          <p:cNvSpPr>
            <a:spLocks noGrp="1"/>
          </p:cNvSpPr>
          <p:nvPr>
            <p:ph idx="1"/>
          </p:nvPr>
        </p:nvSpPr>
        <p:spPr>
          <a:xfrm>
            <a:off x="913795" y="2448232"/>
            <a:ext cx="10353762" cy="3342968"/>
          </a:xfrm>
        </p:spPr>
        <p:txBody>
          <a:bodyPr/>
          <a:lstStyle/>
          <a:p>
            <a:pPr marL="36900" indent="0">
              <a:buNone/>
            </a:pPr>
            <a:r>
              <a:rPr lang="zh-CN" altLang="zh-CN" dirty="0">
                <a:effectLst/>
              </a:rPr>
              <a:t>流行病学在公共卫生、预防医学、临床医学和社会学等领域均有广泛</a:t>
            </a:r>
            <a:r>
              <a:rPr lang="zh-CN" altLang="zh-CN" dirty="0" smtClean="0">
                <a:effectLst/>
              </a:rPr>
              <a:t>用途</a:t>
            </a:r>
            <a:r>
              <a:rPr lang="zh-CN" altLang="en-US" dirty="0" smtClean="0">
                <a:effectLst/>
              </a:rPr>
              <a:t>。</a:t>
            </a:r>
            <a:endParaRPr lang="zh-CN" altLang="en-US" dirty="0"/>
          </a:p>
        </p:txBody>
      </p:sp>
    </p:spTree>
    <p:extLst>
      <p:ext uri="{BB962C8B-B14F-4D97-AF65-F5344CB8AC3E}">
        <p14:creationId xmlns:p14="http://schemas.microsoft.com/office/powerpoint/2010/main" xmlns="" val="2698586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430593" y="339213"/>
            <a:ext cx="9836963" cy="6223819"/>
          </a:xfrm>
        </p:spPr>
        <p:txBody>
          <a:bodyPr>
            <a:normAutofit fontScale="92500" lnSpcReduction="20000"/>
          </a:bodyPr>
          <a:lstStyle/>
          <a:p>
            <a:pPr marL="36900" indent="0">
              <a:buNone/>
            </a:pPr>
            <a:r>
              <a:rPr lang="zh-CN" altLang="zh-CN" dirty="0">
                <a:effectLst/>
              </a:rPr>
              <a:t>一、研究疾病在人群中的发生和发展</a:t>
            </a:r>
            <a:r>
              <a:rPr lang="zh-CN" altLang="zh-CN" dirty="0" smtClean="0">
                <a:effectLst/>
              </a:rPr>
              <a:t>规律</a:t>
            </a:r>
            <a:endParaRPr lang="en-US" altLang="zh-CN" dirty="0" smtClean="0">
              <a:effectLst/>
            </a:endParaRPr>
          </a:p>
          <a:p>
            <a:pPr marL="36900" indent="0">
              <a:buNone/>
            </a:pPr>
            <a:r>
              <a:rPr lang="zh-CN" altLang="zh-CN" dirty="0">
                <a:effectLst/>
              </a:rPr>
              <a:t>二、病因</a:t>
            </a:r>
            <a:r>
              <a:rPr lang="zh-CN" altLang="zh-CN" dirty="0" smtClean="0">
                <a:effectLst/>
              </a:rPr>
              <a:t>研究</a:t>
            </a:r>
            <a:endParaRPr lang="en-US" altLang="zh-CN" dirty="0" smtClean="0">
              <a:effectLst/>
            </a:endParaRPr>
          </a:p>
          <a:p>
            <a:pPr marL="36900" indent="0">
              <a:buNone/>
            </a:pPr>
            <a:r>
              <a:rPr lang="zh-CN" altLang="zh-CN" dirty="0">
                <a:effectLst/>
              </a:rPr>
              <a:t>三</a:t>
            </a:r>
            <a:r>
              <a:rPr lang="zh-CN" altLang="zh-CN" dirty="0" smtClean="0">
                <a:effectLst/>
              </a:rPr>
              <a:t>、</a:t>
            </a:r>
            <a:r>
              <a:rPr lang="zh-CN" altLang="en-US" dirty="0" smtClean="0">
                <a:effectLst/>
              </a:rPr>
              <a:t>疾病</a:t>
            </a:r>
            <a:r>
              <a:rPr lang="zh-CN" altLang="zh-CN" dirty="0" smtClean="0">
                <a:effectLst/>
              </a:rPr>
              <a:t>筛</a:t>
            </a:r>
            <a:r>
              <a:rPr lang="zh-CN" altLang="zh-CN" dirty="0">
                <a:effectLst/>
              </a:rPr>
              <a:t>检和</a:t>
            </a:r>
            <a:r>
              <a:rPr lang="zh-CN" altLang="zh-CN" dirty="0" smtClean="0">
                <a:effectLst/>
              </a:rPr>
              <a:t>普查</a:t>
            </a:r>
            <a:endParaRPr lang="en-US" altLang="zh-CN" dirty="0" smtClean="0">
              <a:effectLst/>
            </a:endParaRPr>
          </a:p>
          <a:p>
            <a:pPr marL="36900" indent="0">
              <a:buNone/>
            </a:pPr>
            <a:r>
              <a:rPr lang="zh-CN" altLang="zh-CN" dirty="0">
                <a:effectLst/>
              </a:rPr>
              <a:t>四、突发公共卫生事件的</a:t>
            </a:r>
            <a:r>
              <a:rPr lang="zh-CN" altLang="zh-CN" dirty="0" smtClean="0">
                <a:effectLst/>
              </a:rPr>
              <a:t>应对</a:t>
            </a:r>
            <a:endParaRPr lang="en-US" altLang="zh-CN" dirty="0" smtClean="0">
              <a:effectLst/>
            </a:endParaRPr>
          </a:p>
          <a:p>
            <a:pPr marL="36900" indent="0">
              <a:buNone/>
            </a:pPr>
            <a:r>
              <a:rPr lang="zh-CN" altLang="zh-CN" dirty="0">
                <a:effectLst/>
              </a:rPr>
              <a:t>五、疾病和公共卫生的</a:t>
            </a:r>
            <a:r>
              <a:rPr lang="zh-CN" altLang="zh-CN" dirty="0" smtClean="0">
                <a:effectLst/>
              </a:rPr>
              <a:t>监测</a:t>
            </a:r>
            <a:endParaRPr lang="en-US" altLang="zh-CN" dirty="0" smtClean="0">
              <a:effectLst/>
            </a:endParaRPr>
          </a:p>
          <a:p>
            <a:pPr marL="36900" indent="0">
              <a:buNone/>
            </a:pPr>
            <a:r>
              <a:rPr lang="zh-CN" altLang="zh-CN" dirty="0">
                <a:effectLst/>
              </a:rPr>
              <a:t>六、疾病预防与健康</a:t>
            </a:r>
            <a:r>
              <a:rPr lang="zh-CN" altLang="zh-CN" dirty="0" smtClean="0">
                <a:effectLst/>
              </a:rPr>
              <a:t>促进</a:t>
            </a:r>
            <a:endParaRPr lang="en-US" altLang="zh-CN" dirty="0" smtClean="0">
              <a:effectLst/>
            </a:endParaRPr>
          </a:p>
          <a:p>
            <a:pPr marL="36900" indent="0">
              <a:buNone/>
            </a:pPr>
            <a:r>
              <a:rPr lang="zh-CN" altLang="zh-CN" dirty="0">
                <a:effectLst/>
              </a:rPr>
              <a:t>七、疾病预防、控制措施与策略的</a:t>
            </a:r>
            <a:r>
              <a:rPr lang="zh-CN" altLang="zh-CN" dirty="0" smtClean="0">
                <a:effectLst/>
              </a:rPr>
              <a:t>评价</a:t>
            </a:r>
            <a:endParaRPr lang="en-US" altLang="zh-CN" dirty="0" smtClean="0">
              <a:effectLst/>
            </a:endParaRPr>
          </a:p>
          <a:p>
            <a:pPr marL="36900" indent="0">
              <a:buNone/>
            </a:pPr>
            <a:r>
              <a:rPr lang="zh-CN" altLang="zh-CN" dirty="0">
                <a:effectLst/>
              </a:rPr>
              <a:t>八、临床</a:t>
            </a:r>
            <a:r>
              <a:rPr lang="zh-CN" altLang="zh-CN" dirty="0" smtClean="0">
                <a:effectLst/>
              </a:rPr>
              <a:t>科研</a:t>
            </a:r>
            <a:endParaRPr lang="en-US" altLang="zh-CN" dirty="0" smtClean="0">
              <a:effectLst/>
            </a:endParaRPr>
          </a:p>
          <a:p>
            <a:pPr marL="36900" indent="0">
              <a:buNone/>
            </a:pPr>
            <a:r>
              <a:rPr lang="zh-CN" altLang="zh-CN" dirty="0">
                <a:effectLst/>
              </a:rPr>
              <a:t>九、临床</a:t>
            </a:r>
            <a:r>
              <a:rPr lang="zh-CN" altLang="zh-CN" dirty="0" smtClean="0">
                <a:effectLst/>
              </a:rPr>
              <a:t>决策分析</a:t>
            </a:r>
            <a:endParaRPr lang="en-US" altLang="zh-CN" dirty="0" smtClean="0">
              <a:effectLst/>
            </a:endParaRPr>
          </a:p>
          <a:p>
            <a:pPr marL="36900" indent="0">
              <a:buNone/>
            </a:pPr>
            <a:r>
              <a:rPr lang="zh-CN" altLang="zh-CN" dirty="0">
                <a:effectLst/>
              </a:rPr>
              <a:t>十、正常值和异常值标准的</a:t>
            </a:r>
            <a:r>
              <a:rPr lang="zh-CN" altLang="zh-CN" dirty="0" smtClean="0">
                <a:effectLst/>
              </a:rPr>
              <a:t>建立</a:t>
            </a:r>
            <a:endParaRPr lang="en-US" altLang="zh-CN" dirty="0" smtClean="0">
              <a:effectLst/>
            </a:endParaRPr>
          </a:p>
          <a:p>
            <a:pPr marL="36900" indent="0">
              <a:buNone/>
            </a:pPr>
            <a:r>
              <a:rPr lang="en-US" altLang="zh-CN" dirty="0" smtClean="0">
                <a:effectLst/>
              </a:rPr>
              <a:t>……</a:t>
            </a: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en-US" altLang="zh-CN" dirty="0" smtClean="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zh-CN" dirty="0">
              <a:effectLst/>
            </a:endParaRPr>
          </a:p>
          <a:p>
            <a:pPr marL="36900" indent="0">
              <a:buNone/>
            </a:pPr>
            <a:endParaRPr lang="zh-CN" altLang="en-US" dirty="0"/>
          </a:p>
        </p:txBody>
      </p:sp>
    </p:spTree>
    <p:extLst>
      <p:ext uri="{BB962C8B-B14F-4D97-AF65-F5344CB8AC3E}">
        <p14:creationId xmlns:p14="http://schemas.microsoft.com/office/powerpoint/2010/main" xmlns="" val="245413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第一节  概述</a:t>
            </a:r>
            <a:endParaRPr lang="zh-CN" altLang="en-US" dirty="0"/>
          </a:p>
        </p:txBody>
      </p:sp>
      <p:sp>
        <p:nvSpPr>
          <p:cNvPr id="3" name="内容占位符 2"/>
          <p:cNvSpPr>
            <a:spLocks noGrp="1"/>
          </p:cNvSpPr>
          <p:nvPr>
            <p:ph idx="1"/>
          </p:nvPr>
        </p:nvSpPr>
        <p:spPr/>
        <p:txBody>
          <a:bodyPr/>
          <a:lstStyle/>
          <a:p>
            <a:r>
              <a:rPr lang="zh-CN" altLang="en-US" dirty="0" smtClean="0">
                <a:solidFill>
                  <a:srgbClr val="FFC000"/>
                </a:solidFill>
              </a:rPr>
              <a:t>流行病学的定义</a:t>
            </a:r>
            <a:endParaRPr lang="en-US" altLang="zh-CN" dirty="0" smtClean="0">
              <a:solidFill>
                <a:srgbClr val="FFC000"/>
              </a:solidFill>
            </a:endParaRPr>
          </a:p>
          <a:p>
            <a:pPr marL="36900" indent="0">
              <a:buNone/>
            </a:pPr>
            <a:r>
              <a:rPr lang="zh-CN" altLang="zh-CN" dirty="0" smtClean="0">
                <a:effectLst/>
              </a:rPr>
              <a:t>流行病学</a:t>
            </a:r>
            <a:r>
              <a:rPr lang="zh-CN" altLang="zh-CN" dirty="0">
                <a:effectLst/>
              </a:rPr>
              <a:t>是一门研究特定人群中疾病与健康状况（或健康相关事件）的发生、分布及其影响因素，并研究预防和控制疾病、促进健康的策略和措施的科学。</a:t>
            </a:r>
          </a:p>
          <a:p>
            <a:pPr marL="36900" indent="0">
              <a:buNone/>
            </a:pPr>
            <a:endParaRPr lang="zh-CN" altLang="en-US" dirty="0"/>
          </a:p>
        </p:txBody>
      </p:sp>
    </p:spTree>
    <p:extLst>
      <p:ext uri="{BB962C8B-B14F-4D97-AF65-F5344CB8AC3E}">
        <p14:creationId xmlns:p14="http://schemas.microsoft.com/office/powerpoint/2010/main" xmlns="" val="3725877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1563" y="875071"/>
            <a:ext cx="10353762" cy="970450"/>
          </a:xfrm>
        </p:spPr>
        <p:txBody>
          <a:bodyPr/>
          <a:lstStyle/>
          <a:p>
            <a:r>
              <a:rPr lang="zh-CN" altLang="en-US" dirty="0" smtClean="0"/>
              <a:t>第五</a:t>
            </a:r>
            <a:r>
              <a:rPr lang="zh-CN" altLang="en-US" smtClean="0"/>
              <a:t>节  </a:t>
            </a:r>
            <a:r>
              <a:rPr lang="zh-CN" altLang="zh-CN" smtClean="0">
                <a:effectLst/>
              </a:rPr>
              <a:t>流行病学</a:t>
            </a:r>
            <a:r>
              <a:rPr lang="zh-CN" altLang="en-US" smtClean="0">
                <a:effectLst/>
              </a:rPr>
              <a:t>的展望</a:t>
            </a:r>
            <a:endParaRPr lang="zh-CN" altLang="en-US" dirty="0"/>
          </a:p>
        </p:txBody>
      </p:sp>
      <p:sp>
        <p:nvSpPr>
          <p:cNvPr id="3" name="内容占位符 2"/>
          <p:cNvSpPr>
            <a:spLocks noGrp="1"/>
          </p:cNvSpPr>
          <p:nvPr>
            <p:ph idx="1"/>
          </p:nvPr>
        </p:nvSpPr>
        <p:spPr>
          <a:xfrm>
            <a:off x="913795" y="2448232"/>
            <a:ext cx="10353762" cy="3342968"/>
          </a:xfrm>
        </p:spPr>
        <p:txBody>
          <a:bodyPr>
            <a:normAutofit/>
          </a:bodyPr>
          <a:lstStyle/>
          <a:p>
            <a:pPr marL="36900" indent="0">
              <a:buNone/>
            </a:pPr>
            <a:r>
              <a:rPr lang="zh-CN" altLang="zh-CN" dirty="0">
                <a:solidFill>
                  <a:srgbClr val="66FF33"/>
                </a:solidFill>
                <a:effectLst/>
              </a:rPr>
              <a:t>一、研究范围不断扩大、应用领域越来越广</a:t>
            </a:r>
          </a:p>
          <a:p>
            <a:pPr marL="36900" indent="0">
              <a:buNone/>
            </a:pPr>
            <a:r>
              <a:rPr lang="zh-CN" altLang="zh-CN" dirty="0" smtClean="0">
                <a:effectLst/>
              </a:rPr>
              <a:t>研究</a:t>
            </a:r>
            <a:r>
              <a:rPr lang="zh-CN" altLang="zh-CN" dirty="0">
                <a:effectLst/>
              </a:rPr>
              <a:t>领域已经从疾病扩大到与健康相关事件，甚至向非医学事件扩大</a:t>
            </a:r>
            <a:r>
              <a:rPr lang="zh-CN" altLang="zh-CN" dirty="0" smtClean="0">
                <a:effectLst/>
              </a:rPr>
              <a:t>。</a:t>
            </a:r>
            <a:endParaRPr lang="zh-CN" altLang="en-US" dirty="0"/>
          </a:p>
        </p:txBody>
      </p:sp>
    </p:spTree>
    <p:extLst>
      <p:ext uri="{BB962C8B-B14F-4D97-AF65-F5344CB8AC3E}">
        <p14:creationId xmlns:p14="http://schemas.microsoft.com/office/powerpoint/2010/main" xmlns="" val="2549346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1238865"/>
            <a:ext cx="10353762" cy="4552335"/>
          </a:xfrm>
        </p:spPr>
        <p:txBody>
          <a:bodyPr>
            <a:normAutofit/>
          </a:bodyPr>
          <a:lstStyle/>
          <a:p>
            <a:pPr marL="36900" indent="0">
              <a:buNone/>
            </a:pPr>
            <a:r>
              <a:rPr lang="zh-CN" altLang="zh-CN" dirty="0">
                <a:solidFill>
                  <a:srgbClr val="66FF33"/>
                </a:solidFill>
                <a:effectLst/>
              </a:rPr>
              <a:t>二、发展研究方法</a:t>
            </a:r>
          </a:p>
          <a:p>
            <a:pPr marL="36900" indent="0">
              <a:buNone/>
            </a:pPr>
            <a:r>
              <a:rPr lang="zh-CN" altLang="zh-CN" dirty="0">
                <a:effectLst/>
              </a:rPr>
              <a:t>随着流行病学研究范围的不断扩大，目前一些传统的调查和分析方法已经不能满足流行病学研究发展的需要，研究方法和技术也须不断发展和完善</a:t>
            </a:r>
            <a:r>
              <a:rPr lang="zh-CN" altLang="zh-CN" dirty="0" smtClean="0">
                <a:effectLst/>
              </a:rPr>
              <a:t>。</a:t>
            </a:r>
            <a:endParaRPr lang="zh-CN" altLang="en-US" dirty="0"/>
          </a:p>
        </p:txBody>
      </p:sp>
    </p:spTree>
    <p:extLst>
      <p:ext uri="{BB962C8B-B14F-4D97-AF65-F5344CB8AC3E}">
        <p14:creationId xmlns:p14="http://schemas.microsoft.com/office/powerpoint/2010/main" xmlns="" val="3749433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marL="36900" indent="0">
              <a:buNone/>
            </a:pPr>
            <a:r>
              <a:rPr lang="zh-CN" altLang="zh-CN" dirty="0">
                <a:solidFill>
                  <a:srgbClr val="66FF33"/>
                </a:solidFill>
                <a:effectLst/>
              </a:rPr>
              <a:t>三、重视宏观和微观研究的结合</a:t>
            </a:r>
          </a:p>
          <a:p>
            <a:pPr marL="36900" indent="0">
              <a:buNone/>
            </a:pPr>
            <a:r>
              <a:rPr lang="zh-CN" altLang="zh-CN" dirty="0" smtClean="0">
                <a:effectLst/>
              </a:rPr>
              <a:t>流行病学</a:t>
            </a:r>
            <a:r>
              <a:rPr lang="zh-CN" altLang="zh-CN" dirty="0">
                <a:effectLst/>
              </a:rPr>
              <a:t>的发展方向，是宏观和微观更加紧密和有机地结合。</a:t>
            </a:r>
          </a:p>
          <a:p>
            <a:pPr marL="36900" indent="0">
              <a:buNone/>
            </a:pPr>
            <a:endParaRPr lang="zh-CN" altLang="en-US" dirty="0"/>
          </a:p>
        </p:txBody>
      </p:sp>
    </p:spTree>
    <p:extLst>
      <p:ext uri="{BB962C8B-B14F-4D97-AF65-F5344CB8AC3E}">
        <p14:creationId xmlns:p14="http://schemas.microsoft.com/office/powerpoint/2010/main" xmlns="" val="3416042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四、重视在突发公共卫生事件中应用</a:t>
            </a:r>
          </a:p>
          <a:p>
            <a:pPr marL="36900" indent="0">
              <a:buNone/>
            </a:pPr>
            <a:r>
              <a:rPr lang="zh-CN" altLang="zh-CN" dirty="0" smtClean="0">
                <a:effectLst/>
              </a:rPr>
              <a:t>流行病学</a:t>
            </a:r>
            <a:r>
              <a:rPr lang="zh-CN" altLang="zh-CN" dirty="0">
                <a:effectLst/>
              </a:rPr>
              <a:t>的任务是阐明事件现象、查明原因并提出预防和控制措施，因此，流行病学不仅对于疾病突发事件，对于其他突发公共卫生事件的预警和应对，也将发挥越来越重要甚至是不可替代的作用。</a:t>
            </a:r>
          </a:p>
          <a:p>
            <a:endParaRPr lang="zh-CN" altLang="en-US" dirty="0"/>
          </a:p>
        </p:txBody>
      </p:sp>
    </p:spTree>
    <p:extLst>
      <p:ext uri="{BB962C8B-B14F-4D97-AF65-F5344CB8AC3E}">
        <p14:creationId xmlns:p14="http://schemas.microsoft.com/office/powerpoint/2010/main" xmlns="" val="4232785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五、重视国际和地区合作，共享资源</a:t>
            </a:r>
          </a:p>
          <a:p>
            <a:pPr marL="36900" indent="0">
              <a:buNone/>
            </a:pPr>
            <a:r>
              <a:rPr lang="zh-CN" altLang="zh-CN" dirty="0">
                <a:effectLst/>
              </a:rPr>
              <a:t>流行病学需要广泛的国际和地区合作，未来这种合作会更受重视，使得各国和地区能够最大限度地共享流行病学资源、共享流行病学研究工具和研究成果，促进全球健康。</a:t>
            </a:r>
          </a:p>
          <a:p>
            <a:endParaRPr lang="zh-CN" altLang="en-US" dirty="0"/>
          </a:p>
        </p:txBody>
      </p:sp>
    </p:spTree>
    <p:extLst>
      <p:ext uri="{BB962C8B-B14F-4D97-AF65-F5344CB8AC3E}">
        <p14:creationId xmlns:p14="http://schemas.microsoft.com/office/powerpoint/2010/main" xmlns="" val="3281947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36900" indent="0">
              <a:buNone/>
            </a:pPr>
            <a:r>
              <a:rPr lang="zh-CN" altLang="zh-CN" dirty="0">
                <a:solidFill>
                  <a:srgbClr val="66FF33"/>
                </a:solidFill>
                <a:effectLst/>
              </a:rPr>
              <a:t>六、重视研究中的伦理问题</a:t>
            </a:r>
          </a:p>
          <a:p>
            <a:pPr marL="36900" indent="0">
              <a:buNone/>
            </a:pPr>
            <a:r>
              <a:rPr lang="zh-CN" altLang="zh-CN" dirty="0">
                <a:effectLst/>
              </a:rPr>
              <a:t>流行病学研究以人为研究对象，容易涉及伦理（</a:t>
            </a:r>
            <a:r>
              <a:rPr lang="en-US" altLang="zh-CN" dirty="0">
                <a:effectLst/>
              </a:rPr>
              <a:t>ethic</a:t>
            </a:r>
            <a:r>
              <a:rPr lang="zh-CN" altLang="zh-CN" dirty="0">
                <a:effectLst/>
              </a:rPr>
              <a:t>）问题</a:t>
            </a:r>
            <a:r>
              <a:rPr lang="zh-CN" altLang="zh-CN" dirty="0" smtClean="0">
                <a:effectLst/>
              </a:rPr>
              <a:t>。流行病学</a:t>
            </a:r>
            <a:r>
              <a:rPr lang="zh-CN" altLang="zh-CN" dirty="0">
                <a:effectLst/>
              </a:rPr>
              <a:t>工作者会越来越重视研究及实践中涉及的伦理问题。</a:t>
            </a:r>
          </a:p>
          <a:p>
            <a:endParaRPr lang="zh-CN" altLang="en-US" dirty="0"/>
          </a:p>
        </p:txBody>
      </p:sp>
    </p:spTree>
    <p:extLst>
      <p:ext uri="{BB962C8B-B14F-4D97-AF65-F5344CB8AC3E}">
        <p14:creationId xmlns:p14="http://schemas.microsoft.com/office/powerpoint/2010/main" xmlns="" val="42354840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七、在循证医学、循证保健和循证预防中的作用</a:t>
            </a:r>
          </a:p>
          <a:p>
            <a:pPr marL="36900" indent="0">
              <a:buNone/>
            </a:pPr>
            <a:r>
              <a:rPr lang="zh-CN" altLang="zh-CN" dirty="0">
                <a:effectLst/>
              </a:rPr>
              <a:t>循证医学是在临床流行病学的基础上发展起来的，临床流行病学是循证医学实践的基础，所以，循证医学的发展也需依赖流行病学和临床流行病学的发展。同样，流行病学在促进循证保健</a:t>
            </a:r>
            <a:r>
              <a:rPr lang="en-US" altLang="zh-CN" dirty="0">
                <a:effectLst/>
              </a:rPr>
              <a:t>(evidence-based healthcare)</a:t>
            </a:r>
            <a:r>
              <a:rPr lang="zh-CN" altLang="zh-CN" dirty="0">
                <a:effectLst/>
              </a:rPr>
              <a:t>和循证预防（</a:t>
            </a:r>
            <a:r>
              <a:rPr lang="en-US" altLang="zh-CN" dirty="0">
                <a:effectLst/>
              </a:rPr>
              <a:t>evidence-based prevention</a:t>
            </a:r>
            <a:r>
              <a:rPr lang="zh-CN" altLang="zh-CN" dirty="0">
                <a:effectLst/>
              </a:rPr>
              <a:t>）的发展和实践中将起到关键作用。</a:t>
            </a:r>
          </a:p>
          <a:p>
            <a:endParaRPr lang="zh-CN" altLang="en-US" dirty="0"/>
          </a:p>
        </p:txBody>
      </p:sp>
    </p:spTree>
    <p:extLst>
      <p:ext uri="{BB962C8B-B14F-4D97-AF65-F5344CB8AC3E}">
        <p14:creationId xmlns:p14="http://schemas.microsoft.com/office/powerpoint/2010/main" xmlns="" val="110999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5305" y="415899"/>
            <a:ext cx="10353762" cy="970450"/>
          </a:xfrm>
        </p:spPr>
        <p:txBody>
          <a:bodyPr/>
          <a:lstStyle/>
          <a:p>
            <a:r>
              <a:rPr lang="zh-CN" altLang="en-US" dirty="0" smtClean="0"/>
              <a:t>流行病学定义的诠释</a:t>
            </a:r>
            <a:endParaRPr lang="zh-CN" altLang="en-US" dirty="0"/>
          </a:p>
        </p:txBody>
      </p:sp>
      <p:sp>
        <p:nvSpPr>
          <p:cNvPr id="3" name="内容占位符 2"/>
          <p:cNvSpPr>
            <a:spLocks noGrp="1"/>
          </p:cNvSpPr>
          <p:nvPr>
            <p:ph idx="1"/>
          </p:nvPr>
        </p:nvSpPr>
        <p:spPr>
          <a:xfrm>
            <a:off x="825305" y="1283111"/>
            <a:ext cx="10972799" cy="4940709"/>
          </a:xfrm>
        </p:spPr>
        <p:txBody>
          <a:bodyPr>
            <a:normAutofit lnSpcReduction="10000"/>
          </a:bodyPr>
          <a:lstStyle/>
          <a:p>
            <a:r>
              <a:rPr lang="zh-CN" altLang="en-US" dirty="0" smtClean="0">
                <a:solidFill>
                  <a:srgbClr val="66FF33"/>
                </a:solidFill>
              </a:rPr>
              <a:t>研究对象</a:t>
            </a:r>
            <a:endParaRPr lang="en-US" altLang="zh-CN" dirty="0" smtClean="0">
              <a:solidFill>
                <a:srgbClr val="66FF33"/>
              </a:solidFill>
            </a:endParaRPr>
          </a:p>
          <a:p>
            <a:pPr marL="36900" indent="0">
              <a:buNone/>
            </a:pPr>
            <a:r>
              <a:rPr lang="en-US" altLang="zh-CN" dirty="0"/>
              <a:t> </a:t>
            </a:r>
            <a:r>
              <a:rPr lang="en-US" altLang="zh-CN" dirty="0" smtClean="0"/>
              <a:t>         </a:t>
            </a:r>
            <a:r>
              <a:rPr lang="zh-CN" altLang="en-US" dirty="0" smtClean="0"/>
              <a:t>人群</a:t>
            </a:r>
            <a:endParaRPr lang="en-US" altLang="zh-CN" dirty="0" smtClean="0"/>
          </a:p>
          <a:p>
            <a:r>
              <a:rPr lang="zh-CN" altLang="en-US" dirty="0" smtClean="0">
                <a:solidFill>
                  <a:srgbClr val="66FF33"/>
                </a:solidFill>
              </a:rPr>
              <a:t>研究范围</a:t>
            </a:r>
            <a:endParaRPr lang="en-US" altLang="zh-CN" dirty="0" smtClean="0">
              <a:solidFill>
                <a:srgbClr val="66FF33"/>
              </a:solidFill>
            </a:endParaRPr>
          </a:p>
          <a:p>
            <a:pPr marL="36900" indent="0">
              <a:buNone/>
            </a:pPr>
            <a:r>
              <a:rPr lang="en-US" altLang="zh-CN" dirty="0"/>
              <a:t> </a:t>
            </a:r>
            <a:r>
              <a:rPr lang="en-US" altLang="zh-CN" dirty="0" smtClean="0"/>
              <a:t>         </a:t>
            </a:r>
            <a:r>
              <a:rPr lang="zh-CN" altLang="en-US" dirty="0" smtClean="0"/>
              <a:t>疾病、健康、伤害以及其他与健康有关的状态或事件</a:t>
            </a:r>
            <a:endParaRPr lang="en-US" altLang="zh-CN" dirty="0" smtClean="0"/>
          </a:p>
          <a:p>
            <a:r>
              <a:rPr lang="zh-CN" altLang="en-US" dirty="0" smtClean="0">
                <a:solidFill>
                  <a:srgbClr val="66FF33"/>
                </a:solidFill>
              </a:rPr>
              <a:t>研究任务</a:t>
            </a:r>
            <a:endParaRPr lang="en-US" altLang="zh-CN" dirty="0" smtClean="0">
              <a:solidFill>
                <a:srgbClr val="66FF33"/>
              </a:solidFill>
            </a:endParaRPr>
          </a:p>
          <a:p>
            <a:pPr marL="36900" indent="0">
              <a:buNone/>
            </a:pPr>
            <a:r>
              <a:rPr lang="en-US" altLang="zh-CN" dirty="0">
                <a:solidFill>
                  <a:srgbClr val="92D050"/>
                </a:solidFill>
              </a:rPr>
              <a:t> </a:t>
            </a:r>
            <a:r>
              <a:rPr lang="en-US" altLang="zh-CN" dirty="0" smtClean="0">
                <a:solidFill>
                  <a:srgbClr val="92D050"/>
                </a:solidFill>
              </a:rPr>
              <a:t>         </a:t>
            </a:r>
            <a:r>
              <a:rPr lang="zh-CN" altLang="en-US" dirty="0" smtClean="0"/>
              <a:t>分布、影响分布的因素（病因）、策略和措施</a:t>
            </a:r>
            <a:endParaRPr lang="en-US" altLang="zh-CN" dirty="0" smtClean="0"/>
          </a:p>
          <a:p>
            <a:r>
              <a:rPr lang="zh-CN" altLang="zh-CN" dirty="0">
                <a:solidFill>
                  <a:srgbClr val="66FF33"/>
                </a:solidFill>
              </a:rPr>
              <a:t>研究</a:t>
            </a:r>
            <a:r>
              <a:rPr lang="zh-CN" altLang="zh-CN" dirty="0" smtClean="0">
                <a:solidFill>
                  <a:srgbClr val="66FF33"/>
                </a:solidFill>
              </a:rPr>
              <a:t>目的</a:t>
            </a:r>
            <a:endParaRPr lang="en-US" altLang="zh-CN" dirty="0">
              <a:solidFill>
                <a:srgbClr val="66FF33"/>
              </a:solidFill>
              <a:effectLst/>
            </a:endParaRPr>
          </a:p>
          <a:p>
            <a:pPr marL="36900" indent="0">
              <a:buNone/>
            </a:pPr>
            <a:r>
              <a:rPr lang="en-US" altLang="zh-CN" dirty="0">
                <a:effectLst/>
              </a:rPr>
              <a:t> </a:t>
            </a:r>
            <a:r>
              <a:rPr lang="en-US" altLang="zh-CN" dirty="0" smtClean="0">
                <a:effectLst/>
              </a:rPr>
              <a:t>        </a:t>
            </a:r>
            <a:r>
              <a:rPr lang="zh-CN" altLang="zh-CN" dirty="0">
                <a:effectLst/>
              </a:rPr>
              <a:t>促进健康、预防和控制疾病、提高人群的健康水平</a:t>
            </a:r>
            <a:endParaRPr lang="en-US" altLang="zh-CN" dirty="0"/>
          </a:p>
          <a:p>
            <a:endParaRPr lang="zh-CN" altLang="en-US" dirty="0">
              <a:solidFill>
                <a:srgbClr val="92D050"/>
              </a:solidFill>
            </a:endParaRPr>
          </a:p>
        </p:txBody>
      </p:sp>
    </p:spTree>
    <p:extLst>
      <p:ext uri="{BB962C8B-B14F-4D97-AF65-F5344CB8AC3E}">
        <p14:creationId xmlns:p14="http://schemas.microsoft.com/office/powerpoint/2010/main" xmlns="" val="769617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795" y="1076631"/>
            <a:ext cx="10353762" cy="5132439"/>
          </a:xfrm>
        </p:spPr>
        <p:txBody>
          <a:bodyPr>
            <a:normAutofit/>
          </a:bodyPr>
          <a:lstStyle/>
          <a:p>
            <a:r>
              <a:rPr lang="zh-CN" altLang="zh-CN" dirty="0">
                <a:solidFill>
                  <a:srgbClr val="FFC000"/>
                </a:solidFill>
                <a:effectLst/>
              </a:rPr>
              <a:t>流行病学的</a:t>
            </a:r>
            <a:r>
              <a:rPr lang="zh-CN" altLang="zh-CN" dirty="0" smtClean="0">
                <a:solidFill>
                  <a:srgbClr val="FFC000"/>
                </a:solidFill>
                <a:effectLst/>
              </a:rPr>
              <a:t>基本原理</a:t>
            </a:r>
            <a:endParaRPr lang="en-US" altLang="zh-CN" dirty="0" smtClean="0">
              <a:solidFill>
                <a:srgbClr val="FFC000"/>
              </a:solidFill>
              <a:effectLst/>
            </a:endParaRPr>
          </a:p>
          <a:p>
            <a:pPr marL="36900" indent="0">
              <a:buNone/>
            </a:pPr>
            <a:endParaRPr lang="en-US" altLang="zh-CN" dirty="0" smtClean="0">
              <a:solidFill>
                <a:srgbClr val="FFC000"/>
              </a:solidFill>
              <a:effectLst/>
            </a:endParaRPr>
          </a:p>
          <a:p>
            <a:pPr marL="36900" indent="0">
              <a:buNone/>
            </a:pPr>
            <a:r>
              <a:rPr lang="en-US" altLang="zh-CN" dirty="0" smtClean="0">
                <a:solidFill>
                  <a:srgbClr val="FFFF00"/>
                </a:solidFill>
                <a:effectLst/>
              </a:rPr>
              <a:t>1.</a:t>
            </a:r>
            <a:r>
              <a:rPr lang="zh-CN" altLang="en-US" dirty="0" smtClean="0">
                <a:solidFill>
                  <a:srgbClr val="FFFF00"/>
                </a:solidFill>
                <a:effectLst/>
              </a:rPr>
              <a:t>疾病分布的原理：</a:t>
            </a:r>
            <a:endParaRPr lang="en-US" altLang="zh-CN" dirty="0" smtClean="0">
              <a:solidFill>
                <a:srgbClr val="FFFF00"/>
              </a:solidFill>
              <a:effectLst/>
            </a:endParaRPr>
          </a:p>
          <a:p>
            <a:pPr marL="36900" indent="0">
              <a:buNone/>
            </a:pPr>
            <a:r>
              <a:rPr lang="en-US" altLang="zh-CN" dirty="0">
                <a:effectLst/>
              </a:rPr>
              <a:t> </a:t>
            </a:r>
            <a:r>
              <a:rPr lang="en-US" altLang="zh-CN" dirty="0" smtClean="0">
                <a:effectLst/>
              </a:rPr>
              <a:t>    </a:t>
            </a:r>
            <a:r>
              <a:rPr lang="zh-CN" altLang="en-US" dirty="0" smtClean="0">
                <a:effectLst/>
              </a:rPr>
              <a:t>疾病在人群中呈现出一定的时间、空间和人群特征。疾病分布是流行病学认识疾病的基础。</a:t>
            </a:r>
            <a:endParaRPr lang="en-US" altLang="zh-CN" dirty="0" smtClean="0">
              <a:effectLst/>
            </a:endParaRPr>
          </a:p>
          <a:p>
            <a:pPr marL="551250" indent="-514350">
              <a:buFont typeface="+mj-lt"/>
              <a:buAutoNum type="arabicPeriod"/>
            </a:pPr>
            <a:endParaRPr lang="zh-CN" altLang="zh-CN" dirty="0">
              <a:effectLst/>
            </a:endParaRPr>
          </a:p>
          <a:p>
            <a:pPr marL="36900" indent="0">
              <a:buNone/>
            </a:pPr>
            <a:endParaRPr lang="zh-CN" altLang="zh-CN" dirty="0">
              <a:effectLst/>
            </a:endParaRPr>
          </a:p>
          <a:p>
            <a:endParaRPr lang="zh-CN" altLang="zh-CN" dirty="0">
              <a:effectLst/>
            </a:endParaRPr>
          </a:p>
          <a:p>
            <a:endParaRPr lang="zh-CN" altLang="en-US" dirty="0"/>
          </a:p>
        </p:txBody>
      </p:sp>
    </p:spTree>
    <p:extLst>
      <p:ext uri="{BB962C8B-B14F-4D97-AF65-F5344CB8AC3E}">
        <p14:creationId xmlns:p14="http://schemas.microsoft.com/office/powerpoint/2010/main" xmlns="" val="2524217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en-US" altLang="zh-CN" dirty="0" smtClean="0">
                <a:solidFill>
                  <a:srgbClr val="FFFF00"/>
                </a:solidFill>
                <a:effectLst/>
              </a:rPr>
              <a:t>2.</a:t>
            </a:r>
            <a:r>
              <a:rPr lang="zh-CN" altLang="zh-CN" dirty="0" smtClean="0">
                <a:solidFill>
                  <a:srgbClr val="FFFF00"/>
                </a:solidFill>
                <a:effectLst/>
              </a:rPr>
              <a:t>病因</a:t>
            </a:r>
            <a:r>
              <a:rPr lang="zh-CN" altLang="zh-CN" dirty="0">
                <a:solidFill>
                  <a:srgbClr val="FFFF00"/>
                </a:solidFill>
                <a:effectLst/>
              </a:rPr>
              <a:t>和病因推断的原理</a:t>
            </a:r>
            <a:r>
              <a:rPr lang="zh-CN" altLang="en-US" dirty="0" smtClean="0">
                <a:solidFill>
                  <a:srgbClr val="FFFF00"/>
                </a:solidFill>
                <a:effectLst/>
              </a:rPr>
              <a:t>：</a:t>
            </a:r>
            <a:endParaRPr lang="en-US" altLang="zh-CN" dirty="0" smtClean="0">
              <a:solidFill>
                <a:srgbClr val="FFFF00"/>
              </a:solidFill>
              <a:effectLst/>
            </a:endParaRPr>
          </a:p>
          <a:p>
            <a:pPr marL="36900" indent="0">
              <a:buNone/>
            </a:pPr>
            <a:r>
              <a:rPr lang="zh-CN" altLang="zh-CN" dirty="0" smtClean="0">
                <a:effectLst/>
              </a:rPr>
              <a:t>疾病</a:t>
            </a:r>
            <a:r>
              <a:rPr lang="zh-CN" altLang="zh-CN" dirty="0">
                <a:effectLst/>
              </a:rPr>
              <a:t>的发生和发展是宿主及环境多种因素相互作用的结果</a:t>
            </a:r>
            <a:r>
              <a:rPr lang="zh-CN" altLang="en-US" dirty="0">
                <a:effectLst/>
              </a:rPr>
              <a:t>。流行病学认为疾病是多因的。</a:t>
            </a:r>
            <a:r>
              <a:rPr lang="zh-CN" altLang="zh-CN" dirty="0">
                <a:effectLst/>
              </a:rPr>
              <a:t>在病因推断过程中，流行病学从宏观现象入手，对疾病的分布特征进行比较、演绎、归纳、类比，通过提出病因假设、验证病因假设和病因论证等几个阶段进行病因推断。</a:t>
            </a:r>
          </a:p>
          <a:p>
            <a:pPr marL="36900" indent="0">
              <a:buNone/>
            </a:pPr>
            <a:endParaRPr lang="zh-CN" altLang="en-US" dirty="0"/>
          </a:p>
        </p:txBody>
      </p:sp>
    </p:spTree>
    <p:extLst>
      <p:ext uri="{BB962C8B-B14F-4D97-AF65-F5344CB8AC3E}">
        <p14:creationId xmlns:p14="http://schemas.microsoft.com/office/powerpoint/2010/main" xmlns="" val="1827140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en-US" altLang="zh-CN" dirty="0" smtClean="0">
                <a:solidFill>
                  <a:srgbClr val="FFFF00"/>
                </a:solidFill>
              </a:rPr>
              <a:t>3.</a:t>
            </a:r>
            <a:r>
              <a:rPr lang="zh-CN" altLang="zh-CN" dirty="0">
                <a:solidFill>
                  <a:srgbClr val="FFFF00"/>
                </a:solidFill>
                <a:effectLst/>
              </a:rPr>
              <a:t>疾病预防和控制的</a:t>
            </a:r>
            <a:r>
              <a:rPr lang="zh-CN" altLang="zh-CN" dirty="0" smtClean="0">
                <a:solidFill>
                  <a:srgbClr val="FFFF00"/>
                </a:solidFill>
                <a:effectLst/>
              </a:rPr>
              <a:t>原理</a:t>
            </a:r>
            <a:r>
              <a:rPr lang="zh-CN" altLang="en-US" dirty="0" smtClean="0">
                <a:solidFill>
                  <a:srgbClr val="FFFF00"/>
                </a:solidFill>
                <a:effectLst/>
              </a:rPr>
              <a:t>：</a:t>
            </a:r>
            <a:endParaRPr lang="en-US" altLang="zh-CN" dirty="0" smtClean="0">
              <a:solidFill>
                <a:srgbClr val="FFFF00"/>
              </a:solidFill>
              <a:effectLst/>
            </a:endParaRPr>
          </a:p>
          <a:p>
            <a:pPr marL="36900" indent="0">
              <a:buNone/>
            </a:pPr>
            <a:r>
              <a:rPr lang="zh-CN" altLang="zh-CN" dirty="0" smtClean="0">
                <a:effectLst/>
              </a:rPr>
              <a:t>流行病学</a:t>
            </a:r>
            <a:r>
              <a:rPr lang="zh-CN" altLang="zh-CN" dirty="0">
                <a:effectLst/>
              </a:rPr>
              <a:t>根据不同类别的疾病或健康相关事件的</a:t>
            </a:r>
            <a:r>
              <a:rPr lang="zh-CN" altLang="zh-CN" dirty="0" smtClean="0">
                <a:effectLst/>
              </a:rPr>
              <a:t>自身</a:t>
            </a:r>
            <a:r>
              <a:rPr lang="zh-CN" altLang="en-US" dirty="0" smtClean="0">
                <a:effectLst/>
              </a:rPr>
              <a:t>分布</a:t>
            </a:r>
            <a:r>
              <a:rPr lang="zh-CN" altLang="zh-CN" dirty="0" smtClean="0">
                <a:effectLst/>
              </a:rPr>
              <a:t>规律</a:t>
            </a:r>
            <a:r>
              <a:rPr lang="zh-CN" altLang="zh-CN" dirty="0">
                <a:effectLst/>
              </a:rPr>
              <a:t>和影响因素，提出对疾病的预防控制对策与措施。</a:t>
            </a:r>
            <a:endParaRPr lang="zh-CN" altLang="en-US" dirty="0"/>
          </a:p>
        </p:txBody>
      </p:sp>
    </p:spTree>
    <p:extLst>
      <p:ext uri="{BB962C8B-B14F-4D97-AF65-F5344CB8AC3E}">
        <p14:creationId xmlns:p14="http://schemas.microsoft.com/office/powerpoint/2010/main" xmlns="" val="2237189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a:xfrm>
            <a:off x="1919288" y="692150"/>
            <a:ext cx="8001000" cy="838200"/>
          </a:xfrm>
        </p:spPr>
        <p:txBody>
          <a:bodyPr>
            <a:normAutofit/>
          </a:bodyPr>
          <a:lstStyle/>
          <a:p>
            <a:pPr marL="342900" indent="-306000" algn="l">
              <a:spcBef>
                <a:spcPct val="20000"/>
              </a:spcBef>
              <a:spcAft>
                <a:spcPts val="600"/>
              </a:spcAft>
              <a:buClr>
                <a:srgbClr val="92D050"/>
              </a:buClr>
              <a:buSzPct val="80000"/>
              <a:buFont typeface="Wingdings" panose="05000000000000000000" pitchFamily="2" charset="2"/>
              <a:buChar char="u"/>
            </a:pPr>
            <a:r>
              <a:rPr lang="zh-CN" altLang="en-US" sz="3200" dirty="0">
                <a:solidFill>
                  <a:srgbClr val="FFC000"/>
                </a:solidFill>
                <a:effectLst/>
                <a:latin typeface="+mn-lt"/>
                <a:ea typeface="+mn-ea"/>
                <a:cs typeface="+mn-cs"/>
              </a:rPr>
              <a:t>流行病学的思维方式</a:t>
            </a:r>
          </a:p>
        </p:txBody>
      </p:sp>
      <p:sp>
        <p:nvSpPr>
          <p:cNvPr id="28677" name="Rectangle 3"/>
          <p:cNvSpPr>
            <a:spLocks noGrp="1" noChangeArrowheads="1"/>
          </p:cNvSpPr>
          <p:nvPr>
            <p:ph type="body" idx="1"/>
          </p:nvPr>
        </p:nvSpPr>
        <p:spPr>
          <a:xfrm>
            <a:off x="1919288" y="1700212"/>
            <a:ext cx="8424862" cy="4331877"/>
          </a:xfrm>
        </p:spPr>
        <p:txBody>
          <a:bodyPr>
            <a:normAutofit/>
          </a:bodyPr>
          <a:lstStyle/>
          <a:p>
            <a:pPr>
              <a:buFontTx/>
              <a:buNone/>
            </a:pPr>
            <a:r>
              <a:rPr lang="en-US" altLang="zh-CN" sz="3600" dirty="0"/>
              <a:t>1</a:t>
            </a:r>
            <a:r>
              <a:rPr lang="zh-CN" altLang="en-US" sz="3600" dirty="0"/>
              <a:t>、宏观 （群体）</a:t>
            </a:r>
          </a:p>
          <a:p>
            <a:pPr>
              <a:buFontTx/>
              <a:buNone/>
            </a:pPr>
            <a:r>
              <a:rPr lang="en-US" altLang="zh-CN" sz="3600" dirty="0"/>
              <a:t>2</a:t>
            </a:r>
            <a:r>
              <a:rPr lang="zh-CN" altLang="en-US" sz="3600" dirty="0"/>
              <a:t>、对比</a:t>
            </a:r>
          </a:p>
          <a:p>
            <a:pPr>
              <a:buFontTx/>
              <a:buNone/>
            </a:pPr>
            <a:r>
              <a:rPr lang="en-US" altLang="zh-CN" sz="3600" dirty="0"/>
              <a:t>3</a:t>
            </a:r>
            <a:r>
              <a:rPr lang="zh-CN" altLang="en-US" sz="3600" dirty="0"/>
              <a:t>、概率论</a:t>
            </a:r>
          </a:p>
          <a:p>
            <a:pPr>
              <a:buNone/>
            </a:pPr>
            <a:r>
              <a:rPr lang="en-US" altLang="zh-CN" sz="3600" dirty="0"/>
              <a:t>4</a:t>
            </a:r>
            <a:r>
              <a:rPr lang="zh-CN" altLang="en-US" sz="3600" dirty="0"/>
              <a:t>、疾病多因</a:t>
            </a:r>
            <a:r>
              <a:rPr lang="zh-CN" altLang="en-US" sz="3600" dirty="0" smtClean="0"/>
              <a:t>性</a:t>
            </a:r>
            <a:r>
              <a:rPr lang="zh-CN" altLang="en-US" sz="3600" dirty="0"/>
              <a:t>（环境、宿主、致病因子）</a:t>
            </a:r>
          </a:p>
          <a:p>
            <a:pPr>
              <a:buFontTx/>
              <a:buNone/>
            </a:pPr>
            <a:endParaRPr lang="zh-CN" altLang="en-US" sz="3600" dirty="0"/>
          </a:p>
          <a:p>
            <a:pPr>
              <a:buFontTx/>
              <a:buNone/>
            </a:pPr>
            <a:r>
              <a:rPr lang="zh-CN" altLang="en-US" sz="3600" dirty="0"/>
              <a:t>     </a:t>
            </a:r>
            <a:endParaRPr lang="zh-CN" altLang="en-US" b="1" dirty="0" smtClean="0"/>
          </a:p>
        </p:txBody>
      </p:sp>
    </p:spTree>
    <p:extLst>
      <p:ext uri="{BB962C8B-B14F-4D97-AF65-F5344CB8AC3E}">
        <p14:creationId xmlns:p14="http://schemas.microsoft.com/office/powerpoint/2010/main" xmlns="" val="1436994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1563" y="875071"/>
            <a:ext cx="10353762" cy="970450"/>
          </a:xfrm>
        </p:spPr>
        <p:txBody>
          <a:bodyPr/>
          <a:lstStyle/>
          <a:p>
            <a:r>
              <a:rPr lang="zh-CN" altLang="en-US" dirty="0" smtClean="0"/>
              <a:t>第二节  </a:t>
            </a:r>
            <a:r>
              <a:rPr lang="zh-CN" altLang="zh-CN" dirty="0" smtClean="0">
                <a:effectLst/>
              </a:rPr>
              <a:t>流行病学</a:t>
            </a:r>
            <a:r>
              <a:rPr lang="zh-CN" altLang="zh-CN" dirty="0">
                <a:effectLst/>
              </a:rPr>
              <a:t>研究方法</a:t>
            </a:r>
            <a:endParaRPr lang="zh-CN" altLang="en-US" dirty="0"/>
          </a:p>
        </p:txBody>
      </p:sp>
      <p:sp>
        <p:nvSpPr>
          <p:cNvPr id="3" name="内容占位符 2"/>
          <p:cNvSpPr>
            <a:spLocks noGrp="1"/>
          </p:cNvSpPr>
          <p:nvPr>
            <p:ph idx="1"/>
          </p:nvPr>
        </p:nvSpPr>
        <p:spPr>
          <a:xfrm>
            <a:off x="913795" y="2448232"/>
            <a:ext cx="10353762" cy="3342968"/>
          </a:xfrm>
        </p:spPr>
        <p:txBody>
          <a:bodyPr/>
          <a:lstStyle/>
          <a:p>
            <a:pPr marL="36900" indent="0">
              <a:buNone/>
            </a:pPr>
            <a:r>
              <a:rPr lang="zh-CN" altLang="zh-CN" dirty="0">
                <a:effectLst/>
              </a:rPr>
              <a:t>流行病学研究</a:t>
            </a:r>
            <a:r>
              <a:rPr lang="zh-CN" altLang="zh-CN" dirty="0" smtClean="0">
                <a:effectLst/>
              </a:rPr>
              <a:t>方法分为</a:t>
            </a:r>
            <a:r>
              <a:rPr lang="zh-CN" altLang="zh-CN" dirty="0">
                <a:effectLst/>
              </a:rPr>
              <a:t>观察法、实验法和理论法三种。</a:t>
            </a:r>
          </a:p>
          <a:p>
            <a:pPr marL="36900" indent="0">
              <a:buNone/>
            </a:pPr>
            <a:endParaRPr lang="zh-CN" altLang="en-US" dirty="0"/>
          </a:p>
        </p:txBody>
      </p:sp>
    </p:spTree>
    <p:extLst>
      <p:ext uri="{BB962C8B-B14F-4D97-AF65-F5344CB8AC3E}">
        <p14:creationId xmlns:p14="http://schemas.microsoft.com/office/powerpoint/2010/main" xmlns="" val="1140796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36900" indent="0">
              <a:buNone/>
            </a:pPr>
            <a:r>
              <a:rPr lang="zh-CN" altLang="zh-CN" dirty="0">
                <a:solidFill>
                  <a:srgbClr val="66FF33"/>
                </a:solidFill>
                <a:effectLst/>
              </a:rPr>
              <a:t>一、观察法</a:t>
            </a:r>
          </a:p>
          <a:p>
            <a:pPr marL="36900" indent="0">
              <a:buNone/>
            </a:pPr>
            <a:r>
              <a:rPr lang="zh-CN" altLang="zh-CN" u="sng" dirty="0">
                <a:effectLst/>
              </a:rPr>
              <a:t>观察法（</a:t>
            </a:r>
            <a:r>
              <a:rPr lang="en-US" altLang="zh-CN" u="sng" dirty="0">
                <a:effectLst/>
              </a:rPr>
              <a:t>observational study</a:t>
            </a:r>
            <a:r>
              <a:rPr lang="zh-CN" altLang="zh-CN" u="sng" dirty="0">
                <a:effectLst/>
              </a:rPr>
              <a:t>）</a:t>
            </a:r>
            <a:r>
              <a:rPr lang="zh-CN" altLang="zh-CN" dirty="0">
                <a:effectLst/>
              </a:rPr>
              <a:t>或称流行病学调查与分析，它是不加任何干预因素，在人群中开展调查研究工作，从而揭示疾病或健康相关事件的人群现象和</a:t>
            </a:r>
            <a:r>
              <a:rPr lang="en-US" altLang="zh-CN" dirty="0">
                <a:effectLst/>
              </a:rPr>
              <a:t>/</a:t>
            </a:r>
            <a:r>
              <a:rPr lang="zh-CN" altLang="zh-CN" dirty="0">
                <a:effectLst/>
              </a:rPr>
              <a:t>或有关影响因素的一种方法。</a:t>
            </a:r>
          </a:p>
          <a:p>
            <a:endParaRPr lang="zh-CN" altLang="en-US" dirty="0"/>
          </a:p>
        </p:txBody>
      </p:sp>
    </p:spTree>
    <p:extLst>
      <p:ext uri="{BB962C8B-B14F-4D97-AF65-F5344CB8AC3E}">
        <p14:creationId xmlns:p14="http://schemas.microsoft.com/office/powerpoint/2010/main" xmlns="" val="35856053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石板">
  <a:themeElements>
    <a:clrScheme name="黄色">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xmlns=""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TC104033929[[fn=石板]]</Template>
  <TotalTime>199</TotalTime>
  <Words>1167</Words>
  <Application>Microsoft Office PowerPoint</Application>
  <PresentationFormat>自定义</PresentationFormat>
  <Paragraphs>90</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石板</vt:lpstr>
      <vt:lpstr>流行病学  第一章  绪论</vt:lpstr>
      <vt:lpstr>第一节  概述</vt:lpstr>
      <vt:lpstr>流行病学定义的诠释</vt:lpstr>
      <vt:lpstr>幻灯片 4</vt:lpstr>
      <vt:lpstr>幻灯片 5</vt:lpstr>
      <vt:lpstr>幻灯片 6</vt:lpstr>
      <vt:lpstr>流行病学的思维方式</vt:lpstr>
      <vt:lpstr>第二节  流行病学研究方法</vt:lpstr>
      <vt:lpstr>幻灯片 9</vt:lpstr>
      <vt:lpstr>幻灯片 10</vt:lpstr>
      <vt:lpstr>幻灯片 11</vt:lpstr>
      <vt:lpstr>幻灯片 12</vt:lpstr>
      <vt:lpstr>第三节  流行病学与其他学科的关系</vt:lpstr>
      <vt:lpstr>幻灯片 14</vt:lpstr>
      <vt:lpstr>幻灯片 15</vt:lpstr>
      <vt:lpstr>幻灯片 16</vt:lpstr>
      <vt:lpstr>幻灯片 17</vt:lpstr>
      <vt:lpstr>第四节  流行病学的用途</vt:lpstr>
      <vt:lpstr>幻灯片 19</vt:lpstr>
      <vt:lpstr>第五节  流行病学的展望</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 ch</dc:creator>
  <cp:lastModifiedBy>lenovo</cp:lastModifiedBy>
  <cp:revision>62</cp:revision>
  <dcterms:created xsi:type="dcterms:W3CDTF">2014-03-30T08:50:07Z</dcterms:created>
  <dcterms:modified xsi:type="dcterms:W3CDTF">2014-04-10T02:14:37Z</dcterms:modified>
</cp:coreProperties>
</file>